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9" r:id="rId5"/>
    <p:sldId id="329" r:id="rId6"/>
    <p:sldId id="343" r:id="rId7"/>
    <p:sldId id="342" r:id="rId8"/>
    <p:sldId id="340" r:id="rId9"/>
    <p:sldId id="344"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EGA\OneDrive\Hamza%20Amin\Nov\Crime%20data%20set%20Prsentation\crimes%20dataset.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Violent crime rate Over Population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'crimes dataset'!$AC$1</c:f>
              <c:strCache>
                <c:ptCount val="1"/>
                <c:pt idx="0">
                  <c:v>Violent crime rate</c:v>
                </c:pt>
              </c:strCache>
            </c:strRef>
          </c:tx>
          <c:spPr>
            <a:ln w="3810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'crimes dataset'!$AB$2:$AB$21</c:f>
              <c:numCache>
                <c:formatCode>#,##0</c:formatCode>
                <c:ptCount val="20"/>
                <c:pt idx="0">
                  <c:v>281421906</c:v>
                </c:pt>
                <c:pt idx="1">
                  <c:v>285317559</c:v>
                </c:pt>
                <c:pt idx="2">
                  <c:v>287973924</c:v>
                </c:pt>
                <c:pt idx="3">
                  <c:v>290788976</c:v>
                </c:pt>
                <c:pt idx="4">
                  <c:v>293656842</c:v>
                </c:pt>
                <c:pt idx="5">
                  <c:v>296507061</c:v>
                </c:pt>
                <c:pt idx="6">
                  <c:v>299398484</c:v>
                </c:pt>
                <c:pt idx="7">
                  <c:v>301621157</c:v>
                </c:pt>
                <c:pt idx="8">
                  <c:v>304059724</c:v>
                </c:pt>
                <c:pt idx="9">
                  <c:v>307006550</c:v>
                </c:pt>
                <c:pt idx="10">
                  <c:v>309330219</c:v>
                </c:pt>
                <c:pt idx="11">
                  <c:v>311587816</c:v>
                </c:pt>
                <c:pt idx="12">
                  <c:v>313873685</c:v>
                </c:pt>
                <c:pt idx="13">
                  <c:v>316497531</c:v>
                </c:pt>
                <c:pt idx="14">
                  <c:v>318907401</c:v>
                </c:pt>
                <c:pt idx="15">
                  <c:v>320896618</c:v>
                </c:pt>
                <c:pt idx="16">
                  <c:v>323405935</c:v>
                </c:pt>
                <c:pt idx="17">
                  <c:v>325147121</c:v>
                </c:pt>
                <c:pt idx="18">
                  <c:v>326687501</c:v>
                </c:pt>
                <c:pt idx="19">
                  <c:v>328239523</c:v>
                </c:pt>
              </c:numCache>
            </c:numRef>
          </c:xVal>
          <c:yVal>
            <c:numRef>
              <c:f>'crimes dataset'!$AC$2:$AC$21</c:f>
              <c:numCache>
                <c:formatCode>General</c:formatCode>
                <c:ptCount val="20"/>
                <c:pt idx="0">
                  <c:v>506.5</c:v>
                </c:pt>
                <c:pt idx="1">
                  <c:v>504.5</c:v>
                </c:pt>
                <c:pt idx="2">
                  <c:v>494.4</c:v>
                </c:pt>
                <c:pt idx="3">
                  <c:v>475.8</c:v>
                </c:pt>
                <c:pt idx="4">
                  <c:v>463.2</c:v>
                </c:pt>
                <c:pt idx="5">
                  <c:v>469</c:v>
                </c:pt>
                <c:pt idx="6">
                  <c:v>479.3</c:v>
                </c:pt>
                <c:pt idx="7">
                  <c:v>471.8</c:v>
                </c:pt>
                <c:pt idx="8">
                  <c:v>458.6</c:v>
                </c:pt>
                <c:pt idx="9">
                  <c:v>431.9</c:v>
                </c:pt>
                <c:pt idx="10">
                  <c:v>404.5</c:v>
                </c:pt>
                <c:pt idx="11">
                  <c:v>387.1</c:v>
                </c:pt>
                <c:pt idx="12">
                  <c:v>387.8</c:v>
                </c:pt>
                <c:pt idx="13">
                  <c:v>369.1</c:v>
                </c:pt>
                <c:pt idx="14">
                  <c:v>361.6</c:v>
                </c:pt>
                <c:pt idx="15">
                  <c:v>373.7</c:v>
                </c:pt>
                <c:pt idx="16">
                  <c:v>386.6</c:v>
                </c:pt>
                <c:pt idx="17">
                  <c:v>383.8</c:v>
                </c:pt>
                <c:pt idx="18">
                  <c:v>370.4</c:v>
                </c:pt>
                <c:pt idx="19">
                  <c:v>366.7</c:v>
                </c:pt>
              </c:numCache>
            </c:numRef>
          </c:yVal>
          <c:smooth val="0"/>
          <c:extLst>
            <c:ext xmlns:c16="http://schemas.microsoft.com/office/drawing/2014/chart" uri="{C3380CC4-5D6E-409C-BE32-E72D297353CC}">
              <c16:uniqueId val="{00000000-49D8-4D7B-B2D0-7F7A41DA8A5B}"/>
            </c:ext>
          </c:extLst>
        </c:ser>
        <c:dLbls>
          <c:dLblPos val="t"/>
          <c:showLegendKey val="0"/>
          <c:showVal val="1"/>
          <c:showCatName val="0"/>
          <c:showSerName val="0"/>
          <c:showPercent val="0"/>
          <c:showBubbleSize val="0"/>
        </c:dLbls>
        <c:axId val="309013967"/>
        <c:axId val="309015887"/>
      </c:scatterChart>
      <c:valAx>
        <c:axId val="30901396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15887"/>
        <c:crosses val="autoZero"/>
        <c:crossBetween val="midCat"/>
      </c:valAx>
      <c:valAx>
        <c:axId val="30901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13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'crimes dataset'!$X$2:$X$21</cx:f>
        <cx:lvl ptCount="20">
          <cx:pt idx="0">2000</cx:pt>
          <cx:pt idx="1">2001</cx:pt>
          <cx:pt idx="2">2002</cx:pt>
          <cx:pt idx="3">2003</cx:pt>
          <cx:pt idx="4">2004</cx:pt>
          <cx:pt idx="5">2005</cx:pt>
          <cx:pt idx="6">2006</cx:pt>
          <cx:pt idx="7">2007</cx:pt>
          <cx:pt idx="8">2008</cx:pt>
          <cx:pt idx="9">2009</cx:pt>
          <cx:pt idx="10">2010</cx:pt>
          <cx:pt idx="11">2011</cx:pt>
          <cx:pt idx="12">2012</cx:pt>
          <cx:pt idx="13">2013</cx:pt>
          <cx:pt idx="14">2014</cx:pt>
          <cx:pt idx="15">2015</cx:pt>
          <cx:pt idx="16">2016</cx:pt>
          <cx:pt idx="17">2017</cx:pt>
          <cx:pt idx="18">2018</cx:pt>
          <cx:pt idx="19">2019</cx:pt>
        </cx:lvl>
      </cx:strDim>
      <cx:numDim type="val">
        <cx:f>'crimes dataset'!$Y$2:$Y$21</cx:f>
        <cx:lvl ptCount="20" formatCode="General">
          <cx:pt idx="0">506.5</cx:pt>
          <cx:pt idx="1">504.5</cx:pt>
          <cx:pt idx="2">494.39999999999998</cx:pt>
          <cx:pt idx="3">475.80000000000001</cx:pt>
          <cx:pt idx="4">463.19999999999999</cx:pt>
          <cx:pt idx="5">469</cx:pt>
          <cx:pt idx="6">479.30000000000001</cx:pt>
          <cx:pt idx="7">471.80000000000001</cx:pt>
          <cx:pt idx="8">458.60000000000002</cx:pt>
          <cx:pt idx="9">431.89999999999998</cx:pt>
          <cx:pt idx="10">404.5</cx:pt>
          <cx:pt idx="11">387.10000000000002</cx:pt>
          <cx:pt idx="12">387.80000000000001</cx:pt>
          <cx:pt idx="13">369.10000000000002</cx:pt>
          <cx:pt idx="14">361.60000000000002</cx:pt>
          <cx:pt idx="15">373.69999999999999</cx:pt>
          <cx:pt idx="16">386.60000000000002</cx:pt>
          <cx:pt idx="17">383.80000000000001</cx:pt>
          <cx:pt idx="18">370.39999999999998</cx:pt>
          <cx:pt idx="19">366.69999999999999</cx:pt>
        </cx:lvl>
      </cx:numDim>
    </cx:data>
  </cx:chartData>
  <cx:chart>
    <cx:title pos="t" align="ctr" overlay="0">
      <cx:tx>
        <cx:txData>
          <cx:v>Violent crime rate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Aptos Narrow" panose="02110004020202020204"/>
            </a:rPr>
            <a:t>Violent crime rate</a:t>
          </a:r>
        </a:p>
      </cx:txPr>
    </cx:title>
    <cx:plotArea>
      <cx:plotAreaRegion>
        <cx:series layoutId="clusteredColumn" uniqueId="{987D41BF-B13A-4E04-B22E-B80E56989C2A}" formatIdx="0">
          <cx:tx>
            <cx:txData>
              <cx:f>'crimes dataset'!$Y$1</cx:f>
              <cx:v>Violent crime rate</cx:v>
            </cx:txData>
          </cx:tx>
          <cx:dataLabels>
            <cx:visibility seriesName="0" categoryName="0" value="1"/>
          </cx:dataLabels>
          <cx:dataId val="0"/>
          <cx:layoutPr>
            <cx:aggregation/>
          </cx:layoutPr>
        </cx:series>
      </cx:plotAreaRegion>
      <cx:axis id="0">
        <cx:catScaling/>
        <cx:majorGridlines/>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109089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9F536-AA70-EEB4-9B92-91E492ABE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1115F4-0177-68DD-34B0-771D9A7EE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CE0F1-3CFC-73CB-6F1A-81A060D5A7D1}"/>
              </a:ext>
            </a:extLst>
          </p:cNvPr>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a:extLst>
              <a:ext uri="{FF2B5EF4-FFF2-40B4-BE49-F238E27FC236}">
                <a16:creationId xmlns:a16="http://schemas.microsoft.com/office/drawing/2014/main" id="{7448530A-A7CB-6115-0872-DA62938F0647}"/>
              </a:ext>
            </a:extLst>
          </p:cNvPr>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373034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DE87B-6B9D-7706-8BD3-0B4D47682F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93A3C-8D0B-8D88-3A7C-073B54082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75BD3-C72C-2F45-B680-BDDEE711BA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7D9761F-7475-45D3-C71C-C0B53A2B24C1}"/>
              </a:ext>
            </a:extLst>
          </p:cNvPr>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89455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US"/>
              <a:t>PRE 7COM1079-2024  Student Group No:  A33</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US"/>
              <a:t>PRE 7COM1079-2024  Student Group No:  A33</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US"/>
              <a:t>PRE 7COM1079-2024  Student Group No:  A33</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US"/>
              <a:t>PRE 7COM1079-2024  Student Group No:  A33</a:t>
            </a:r>
            <a:endParaRPr lang="en-GB" dirty="0"/>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US"/>
              <a:t>PRE 7COM1079-2024  Student Group No:  A33</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US"/>
              <a:t>PRE 7COM1079-2024  Student Group No:  A33</a:t>
            </a:r>
            <a:endParaRPr lang="en-GB" dirty="0"/>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US"/>
              <a:t>PRE 7COM1079-2024  Student Group No:  A33</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US"/>
              <a:t>PRE 7COM1079-2024  Student Group No:  A33</a:t>
            </a:r>
            <a:endParaRPr lang="en-GB" dirty="0"/>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US"/>
              <a:t>PRE 7COM1079-2024  Student Group No:  A33</a:t>
            </a:r>
            <a:endParaRPr lang="en-GB" dirty="0"/>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pPr>
              <a:lnSpc>
                <a:spcPct val="100000"/>
              </a:lnSpc>
            </a:pPr>
            <a:r>
              <a:rPr lang="en-US" dirty="0"/>
              <a:t>Research Question – </a:t>
            </a:r>
            <a:r>
              <a:rPr lang="en-US" sz="2700" b="0" spc="0" dirty="0">
                <a:latin typeface="Times New Roman" panose="02020603050405020304" pitchFamily="18" charset="0"/>
                <a:cs typeface="Times New Roman" panose="02020603050405020304" pitchFamily="18" charset="0"/>
              </a:rPr>
              <a:t>Is there a correlation between population size and violent crime rate in the United States?</a:t>
            </a:r>
            <a:br>
              <a:rPr lang="en-US" sz="8000" b="0" spc="0" dirty="0">
                <a:latin typeface="Times New Roman" panose="02020603050405020304" pitchFamily="18" charset="0"/>
                <a:cs typeface="Times New Roman" panose="02020603050405020304" pitchFamily="18" charset="0"/>
              </a:rPr>
            </a:br>
            <a:br>
              <a:rPr lang="en-US" sz="4000" dirty="0"/>
            </a:br>
            <a:r>
              <a:rPr lang="en-US" sz="2200" dirty="0"/>
              <a:t>Date:  22-11-2024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A303                                 Name of Student Presenting: IQBAL UD DIN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53999" y="245137"/>
            <a:ext cx="10455567" cy="736245"/>
          </a:xfrm>
        </p:spPr>
        <p:txBody>
          <a:bodyPr/>
          <a:lstStyle/>
          <a:p>
            <a:pPr algn="r"/>
            <a:r>
              <a:rPr lang="en-US" dirty="0"/>
              <a:t>                            Name of student Attendees:</a:t>
            </a:r>
          </a:p>
          <a:p>
            <a:r>
              <a:rPr lang="en-GB" dirty="0"/>
              <a:t>                                                                                                                                                         </a:t>
            </a:r>
          </a:p>
        </p:txBody>
      </p:sp>
      <p:sp>
        <p:nvSpPr>
          <p:cNvPr id="5" name="Slide Number Placeholder 4">
            <a:extLst>
              <a:ext uri="{FF2B5EF4-FFF2-40B4-BE49-F238E27FC236}">
                <a16:creationId xmlns:a16="http://schemas.microsoft.com/office/drawing/2014/main" id="{DD22AE5F-2C32-039B-A518-637777FE8D5A}"/>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800" dirty="0">
                <a:solidFill>
                  <a:srgbClr val="FF0000"/>
                </a:solidFill>
              </a:rPr>
              <a:t>285</a:t>
            </a:r>
            <a:r>
              <a:rPr lang="en-US" sz="1600" dirty="0">
                <a:solidFill>
                  <a:srgbClr val="FF0000"/>
                </a:solidFill>
              </a:rPr>
              <a:t> </a:t>
            </a:r>
            <a:r>
              <a:rPr lang="en-US" sz="2400" dirty="0">
                <a:solidFill>
                  <a:srgbClr val="FF0000"/>
                </a:solidFill>
              </a:rPr>
              <a:t>(Crimes dataset.csv)</a:t>
            </a:r>
          </a:p>
          <a:p>
            <a:endParaRPr lang="en-US" sz="2400" dirty="0">
              <a:solidFill>
                <a:srgbClr val="FF0000"/>
              </a:solidFill>
            </a:endParaRPr>
          </a:p>
          <a:p>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US" dirty="0"/>
              <a:t>Student Group No: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876797" y="1713053"/>
            <a:ext cx="10974945" cy="3714354"/>
          </a:xfrm>
        </p:spPr>
        <p:txBody>
          <a:bodyPr>
            <a:noAutofit/>
          </a:bodyPr>
          <a:lstStyle/>
          <a:p>
            <a:pPr>
              <a:lnSpc>
                <a:spcPct val="150000"/>
              </a:lnSpc>
            </a:pPr>
            <a:r>
              <a:rPr lang="en-US" sz="2000" b="1" spc="0" dirty="0">
                <a:latin typeface="Times New Roman" panose="02020603050405020304" pitchFamily="18" charset="0"/>
                <a:cs typeface="Times New Roman" panose="02020603050405020304" pitchFamily="18" charset="0"/>
              </a:rPr>
              <a:t>Dataset Overview</a:t>
            </a:r>
            <a:br>
              <a:rPr lang="en-US" sz="2000" spc="0" dirty="0">
                <a:latin typeface="Times New Roman" panose="02020603050405020304" pitchFamily="18" charset="0"/>
                <a:cs typeface="Times New Roman" panose="02020603050405020304" pitchFamily="18" charset="0"/>
              </a:rPr>
            </a:br>
            <a:r>
              <a:rPr lang="en-US" sz="2000" b="1" spc="0" dirty="0">
                <a:latin typeface="Times New Roman" panose="02020603050405020304" pitchFamily="18" charset="0"/>
                <a:cs typeface="Times New Roman" panose="02020603050405020304" pitchFamily="18" charset="0"/>
              </a:rPr>
              <a:t>Dataset Name</a:t>
            </a:r>
            <a:r>
              <a:rPr lang="en-US" sz="2000" spc="0" dirty="0">
                <a:latin typeface="Times New Roman" panose="02020603050405020304" pitchFamily="18" charset="0"/>
                <a:cs typeface="Times New Roman" panose="02020603050405020304" pitchFamily="18" charset="0"/>
              </a:rPr>
              <a:t>: </a:t>
            </a:r>
            <a:r>
              <a:rPr lang="en-US" sz="2000" b="0" spc="0" dirty="0">
                <a:latin typeface="Times New Roman" panose="02020603050405020304" pitchFamily="18" charset="0"/>
                <a:cs typeface="Times New Roman" panose="02020603050405020304" pitchFamily="18" charset="0"/>
              </a:rPr>
              <a:t>U.S. Crime Statistics Dataset</a:t>
            </a:r>
            <a:br>
              <a:rPr lang="en-US" sz="2000" spc="0" dirty="0">
                <a:latin typeface="Times New Roman" panose="02020603050405020304" pitchFamily="18" charset="0"/>
                <a:cs typeface="Times New Roman" panose="02020603050405020304" pitchFamily="18" charset="0"/>
              </a:rPr>
            </a:br>
            <a:r>
              <a:rPr lang="en-US" sz="2000" b="1" spc="0" dirty="0">
                <a:latin typeface="Times New Roman" panose="02020603050405020304" pitchFamily="18" charset="0"/>
                <a:cs typeface="Times New Roman" panose="02020603050405020304" pitchFamily="18" charset="0"/>
              </a:rPr>
              <a:t>Variables</a:t>
            </a:r>
            <a:r>
              <a:rPr lang="en-US" sz="2000" spc="0" dirty="0">
                <a:latin typeface="Times New Roman" panose="02020603050405020304" pitchFamily="18" charset="0"/>
                <a:cs typeface="Times New Roman" panose="02020603050405020304" pitchFamily="18" charset="0"/>
              </a:rPr>
              <a:t>:</a:t>
            </a:r>
            <a:br>
              <a:rPr lang="en-US" sz="2000" spc="0" dirty="0">
                <a:latin typeface="Times New Roman" panose="02020603050405020304" pitchFamily="18" charset="0"/>
                <a:cs typeface="Times New Roman" panose="02020603050405020304" pitchFamily="18" charset="0"/>
              </a:rPr>
            </a:br>
            <a:r>
              <a:rPr lang="en-US" sz="2000" spc="0" dirty="0">
                <a:latin typeface="Times New Roman" panose="02020603050405020304" pitchFamily="18" charset="0"/>
                <a:cs typeface="Times New Roman" panose="02020603050405020304" pitchFamily="18" charset="0"/>
              </a:rPr>
              <a:t>Independent Variable: </a:t>
            </a:r>
            <a:r>
              <a:rPr lang="en-US" sz="2000" b="0" spc="0" dirty="0">
                <a:latin typeface="Times New Roman" panose="02020603050405020304" pitchFamily="18" charset="0"/>
                <a:cs typeface="Times New Roman" panose="02020603050405020304" pitchFamily="18" charset="0"/>
              </a:rPr>
              <a:t>Population (Interval)</a:t>
            </a:r>
            <a:br>
              <a:rPr lang="en-US" sz="2000" spc="0" dirty="0">
                <a:latin typeface="Times New Roman" panose="02020603050405020304" pitchFamily="18" charset="0"/>
                <a:cs typeface="Times New Roman" panose="02020603050405020304" pitchFamily="18" charset="0"/>
              </a:rPr>
            </a:br>
            <a:r>
              <a:rPr lang="en-US" sz="2000" spc="0" dirty="0">
                <a:latin typeface="Times New Roman" panose="02020603050405020304" pitchFamily="18" charset="0"/>
                <a:cs typeface="Times New Roman" panose="02020603050405020304" pitchFamily="18" charset="0"/>
              </a:rPr>
              <a:t>Dependent Variable: </a:t>
            </a:r>
            <a:r>
              <a:rPr lang="en-US" sz="2000" b="0" spc="0" dirty="0">
                <a:latin typeface="Times New Roman" panose="02020603050405020304" pitchFamily="18" charset="0"/>
                <a:cs typeface="Times New Roman" panose="02020603050405020304" pitchFamily="18" charset="0"/>
              </a:rPr>
              <a:t>Violent Crime Rate (Interval)</a:t>
            </a:r>
            <a:br>
              <a:rPr lang="en-US" sz="2000" spc="0" dirty="0">
                <a:latin typeface="Times New Roman" panose="02020603050405020304" pitchFamily="18" charset="0"/>
                <a:cs typeface="Times New Roman" panose="02020603050405020304" pitchFamily="18" charset="0"/>
              </a:rPr>
            </a:br>
            <a:br>
              <a:rPr lang="en-US" sz="2000" b="0" spc="0" dirty="0">
                <a:latin typeface="Times New Roman" panose="02020603050405020304" pitchFamily="18" charset="0"/>
                <a:cs typeface="Times New Roman" panose="02020603050405020304" pitchFamily="18" charset="0"/>
              </a:rPr>
            </a:br>
            <a:endParaRPr lang="en-US" sz="2000" b="0" kern="100" spc="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5D659-9B04-AEA5-6F6E-B9D738C23E20}"/>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5C1F7CEA-7B4E-7CAF-E2B4-207F409D54E7}"/>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solidFill>
                  <a:schemeClr val="tx1"/>
                </a:solidFill>
              </a:rPr>
              <a:t>Variables</a:t>
            </a:r>
          </a:p>
          <a:p>
            <a:endParaRPr lang="en-US" sz="2400" dirty="0">
              <a:solidFill>
                <a:srgbClr val="FF0000"/>
              </a:solidFill>
            </a:endParaRPr>
          </a:p>
          <a:p>
            <a:endParaRPr lang="en-US" sz="2400" dirty="0">
              <a:solidFill>
                <a:srgbClr val="FF0000"/>
              </a:solidFill>
            </a:endParaRPr>
          </a:p>
        </p:txBody>
      </p:sp>
      <p:sp>
        <p:nvSpPr>
          <p:cNvPr id="3" name="Footer Placeholder 2">
            <a:extLst>
              <a:ext uri="{FF2B5EF4-FFF2-40B4-BE49-F238E27FC236}">
                <a16:creationId xmlns:a16="http://schemas.microsoft.com/office/drawing/2014/main" id="{2170AB6E-086A-D725-C550-75C87D898D86}"/>
              </a:ext>
            </a:extLst>
          </p:cNvPr>
          <p:cNvSpPr>
            <a:spLocks noGrp="1"/>
          </p:cNvSpPr>
          <p:nvPr>
            <p:ph type="ftr" sz="quarter" idx="11"/>
          </p:nvPr>
        </p:nvSpPr>
        <p:spPr>
          <a:xfrm>
            <a:off x="965288" y="791022"/>
            <a:ext cx="9129687" cy="230832"/>
          </a:xfrm>
        </p:spPr>
        <p:txBody>
          <a:bodyPr/>
          <a:lstStyle/>
          <a:p>
            <a:r>
              <a:rPr lang="en-US" dirty="0"/>
              <a:t>Student Group No:  </a:t>
            </a:r>
            <a:endParaRPr lang="en-GB" dirty="0"/>
          </a:p>
        </p:txBody>
      </p:sp>
      <p:sp>
        <p:nvSpPr>
          <p:cNvPr id="4" name="Slide Number Placeholder 3">
            <a:extLst>
              <a:ext uri="{FF2B5EF4-FFF2-40B4-BE49-F238E27FC236}">
                <a16:creationId xmlns:a16="http://schemas.microsoft.com/office/drawing/2014/main" id="{7EC342F0-7CDE-21EF-1F9B-F5E7DD023037}"/>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72F89167-5860-F2EB-A541-2BE04DFFD70E}"/>
              </a:ext>
            </a:extLst>
          </p:cNvPr>
          <p:cNvSpPr>
            <a:spLocks noGrp="1"/>
          </p:cNvSpPr>
          <p:nvPr>
            <p:ph type="ctrTitle"/>
          </p:nvPr>
        </p:nvSpPr>
        <p:spPr>
          <a:xfrm>
            <a:off x="862049" y="2067014"/>
            <a:ext cx="10974945" cy="3714354"/>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2000" b="1"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Independent Variable</a:t>
            </a: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 Population (Interval Data)</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Definition: Total number of people residing in the U.S. each year.</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Rationale: Population size may influence the rate of crimes due to various socioeconomic and demographic factors.</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Dependent Variable</a:t>
            </a: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 Violent Crime Rate (Interval Data)</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Definition: Number of violent crimes per 100,000 inhabitants annually.</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t>Rationale: Indicates the prevalence of violence, reflecting potential societal impacts of population dynamics.</a:t>
            </a: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spc="0"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sz="2000" b="0" kern="100" spc="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4112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11812-E4C4-0439-FDE9-5A3A8F7DC55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AF3C6A1-E99F-7820-3020-876362B69FB2}"/>
              </a:ext>
            </a:extLst>
          </p:cNvPr>
          <p:cNvSpPr>
            <a:spLocks noGrp="1"/>
          </p:cNvSpPr>
          <p:nvPr>
            <p:ph type="subTitle" idx="1"/>
          </p:nvPr>
        </p:nvSpPr>
        <p:spPr>
          <a:xfrm>
            <a:off x="965289" y="1147638"/>
            <a:ext cx="9753625" cy="230832"/>
          </a:xfrm>
        </p:spPr>
        <p:txBody>
          <a:bodyPr/>
          <a:lstStyle/>
          <a:p>
            <a:pPr>
              <a:spcAft>
                <a:spcPts val="0"/>
              </a:spcAft>
            </a:pPr>
            <a:r>
              <a:rPr lang="en-GB" dirty="0"/>
              <a:t>Our Hypothesis are</a:t>
            </a:r>
            <a:endParaRPr lang="en-GB" sz="1800" dirty="0">
              <a:solidFill>
                <a:srgbClr val="FF0000"/>
              </a:solidFill>
            </a:endParaRPr>
          </a:p>
        </p:txBody>
      </p:sp>
      <p:sp>
        <p:nvSpPr>
          <p:cNvPr id="3" name="Footer Placeholder 2">
            <a:extLst>
              <a:ext uri="{FF2B5EF4-FFF2-40B4-BE49-F238E27FC236}">
                <a16:creationId xmlns:a16="http://schemas.microsoft.com/office/drawing/2014/main" id="{D3FFE108-BFC6-81C2-642D-4D7F806CF5A6}"/>
              </a:ext>
            </a:extLst>
          </p:cNvPr>
          <p:cNvSpPr>
            <a:spLocks noGrp="1"/>
          </p:cNvSpPr>
          <p:nvPr>
            <p:ph type="ftr" sz="quarter" idx="11"/>
          </p:nvPr>
        </p:nvSpPr>
        <p:spPr/>
        <p:txBody>
          <a:bodyPr/>
          <a:lstStyle/>
          <a:p>
            <a:r>
              <a:rPr lang="en-US" dirty="0"/>
              <a:t>Student Group No:  </a:t>
            </a:r>
            <a:endParaRPr lang="en-GB" dirty="0"/>
          </a:p>
        </p:txBody>
      </p:sp>
      <p:sp>
        <p:nvSpPr>
          <p:cNvPr id="4" name="Slide Number Placeholder 3">
            <a:extLst>
              <a:ext uri="{FF2B5EF4-FFF2-40B4-BE49-F238E27FC236}">
                <a16:creationId xmlns:a16="http://schemas.microsoft.com/office/drawing/2014/main" id="{2892CB9E-4A80-1BC5-76D4-40EED1B1C692}"/>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95021F39-D816-CAA8-1F0C-B821786DFF9F}"/>
              </a:ext>
            </a:extLst>
          </p:cNvPr>
          <p:cNvSpPr>
            <a:spLocks noGrp="1"/>
          </p:cNvSpPr>
          <p:nvPr>
            <p:ph type="ctrTitle"/>
          </p:nvPr>
        </p:nvSpPr>
        <p:spPr>
          <a:xfrm>
            <a:off x="965289" y="1893914"/>
            <a:ext cx="10640594" cy="2678085"/>
          </a:xfrm>
        </p:spPr>
        <p:txBody>
          <a:bodyPr>
            <a:noAutofit/>
          </a:bodyPr>
          <a:lstStyle/>
          <a:p>
            <a:pPr>
              <a:lnSpc>
                <a:spcPct val="150000"/>
              </a:lnSpc>
              <a:spcAft>
                <a:spcPts val="800"/>
              </a:spcAft>
            </a:pPr>
            <a:r>
              <a:rPr lang="en-US" sz="2000" spc="0" dirty="0">
                <a:latin typeface="Times New Roman" panose="02020603050405020304" pitchFamily="18" charset="0"/>
                <a:cs typeface="Times New Roman" panose="02020603050405020304" pitchFamily="18" charset="0"/>
              </a:rPr>
              <a:t>Null Hypothesis (H₀):</a:t>
            </a:r>
            <a:r>
              <a:rPr lang="en-US" sz="2000" b="0" spc="0" dirty="0">
                <a:latin typeface="Times New Roman" panose="02020603050405020304" pitchFamily="18" charset="0"/>
                <a:cs typeface="Times New Roman" panose="02020603050405020304" pitchFamily="18" charset="0"/>
              </a:rPr>
              <a:t> There is no correlation between population size and violent crime rate in the United States.</a:t>
            </a:r>
            <a:br>
              <a:rPr lang="en-US" sz="2000" b="0" spc="0" dirty="0">
                <a:latin typeface="Times New Roman" panose="02020603050405020304" pitchFamily="18" charset="0"/>
                <a:cs typeface="Times New Roman" panose="02020603050405020304" pitchFamily="18" charset="0"/>
              </a:rPr>
            </a:br>
            <a:r>
              <a:rPr lang="en-US" sz="2000" spc="0" dirty="0">
                <a:latin typeface="Times New Roman" panose="02020603050405020304" pitchFamily="18" charset="0"/>
                <a:cs typeface="Times New Roman" panose="02020603050405020304" pitchFamily="18" charset="0"/>
              </a:rPr>
              <a:t>Alternative Hypothesis (H₁): </a:t>
            </a:r>
            <a:r>
              <a:rPr lang="en-US" sz="2000" b="0" spc="0" dirty="0">
                <a:latin typeface="Times New Roman" panose="02020603050405020304" pitchFamily="18" charset="0"/>
                <a:cs typeface="Times New Roman" panose="02020603050405020304" pitchFamily="18" charset="0"/>
              </a:rPr>
              <a:t>There is a correlation between population size and violent crime rate in the United States. </a:t>
            </a:r>
            <a:br>
              <a:rPr lang="en-US" sz="2300" b="0" dirty="0"/>
            </a:br>
            <a:endParaRPr lang="en-US" sz="2300" b="0" dirty="0"/>
          </a:p>
        </p:txBody>
      </p:sp>
    </p:spTree>
    <p:extLst>
      <p:ext uri="{BB962C8B-B14F-4D97-AF65-F5344CB8AC3E}">
        <p14:creationId xmlns:p14="http://schemas.microsoft.com/office/powerpoint/2010/main" val="133727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2228FF1-8A40-6F40-7952-DEA84B7A7C78}"/>
              </a:ext>
            </a:extLst>
          </p:cNvPr>
          <p:cNvSpPr>
            <a:spLocks noGrp="1"/>
          </p:cNvSpPr>
          <p:nvPr>
            <p:ph type="subTitle" idx="1"/>
          </p:nvPr>
        </p:nvSpPr>
        <p:spPr/>
        <p:txBody>
          <a:bodyPr/>
          <a:lstStyle/>
          <a:p>
            <a:r>
              <a:rPr lang="en-US" sz="3600" b="1" kern="100" dirty="0">
                <a:effectLst/>
                <a:latin typeface="Times New Roman" panose="02020603050405020304" pitchFamily="18" charset="0"/>
                <a:ea typeface="Aptos" panose="020B0004020202020204" pitchFamily="34" charset="0"/>
                <a:cs typeface="Arial" panose="020B0604020202020204" pitchFamily="34" charset="0"/>
              </a:rPr>
              <a:t>Snippet of Dataset</a:t>
            </a:r>
            <a:endParaRPr lang="en-US" dirty="0"/>
          </a:p>
        </p:txBody>
      </p:sp>
      <p:sp>
        <p:nvSpPr>
          <p:cNvPr id="3" name="Footer Placeholder 2">
            <a:extLst>
              <a:ext uri="{FF2B5EF4-FFF2-40B4-BE49-F238E27FC236}">
                <a16:creationId xmlns:a16="http://schemas.microsoft.com/office/drawing/2014/main" id="{C45C516C-5CBA-A9B1-6490-70D31CE1E719}"/>
              </a:ext>
            </a:extLst>
          </p:cNvPr>
          <p:cNvSpPr>
            <a:spLocks noGrp="1"/>
          </p:cNvSpPr>
          <p:nvPr>
            <p:ph type="ftr" sz="quarter" idx="11"/>
          </p:nvPr>
        </p:nvSpPr>
        <p:spPr/>
        <p:txBody>
          <a:bodyPr/>
          <a:lstStyle/>
          <a:p>
            <a:r>
              <a:rPr lang="en-US" dirty="0"/>
              <a:t>Student Group No: </a:t>
            </a:r>
            <a:endParaRPr lang="en-GB" dirty="0"/>
          </a:p>
        </p:txBody>
      </p:sp>
      <p:sp>
        <p:nvSpPr>
          <p:cNvPr id="4" name="Slide Number Placeholder 3">
            <a:extLst>
              <a:ext uri="{FF2B5EF4-FFF2-40B4-BE49-F238E27FC236}">
                <a16:creationId xmlns:a16="http://schemas.microsoft.com/office/drawing/2014/main" id="{29B72A4C-3FDB-D93E-74E2-AED8B47AA968}"/>
              </a:ext>
            </a:extLst>
          </p:cNvPr>
          <p:cNvSpPr>
            <a:spLocks noGrp="1"/>
          </p:cNvSpPr>
          <p:nvPr>
            <p:ph type="sldNum" sz="quarter" idx="12"/>
          </p:nvPr>
        </p:nvSpPr>
        <p:spPr/>
        <p:txBody>
          <a:bodyPr/>
          <a:lstStyle/>
          <a:p>
            <a:fld id="{E4D355CA-84B7-41B1-B164-8BB439CC7C6B}" type="slidenum">
              <a:rPr lang="en-GB" smtClean="0"/>
              <a:pPr/>
              <a:t>5</a:t>
            </a:fld>
            <a:endParaRPr lang="en-GB" dirty="0"/>
          </a:p>
        </p:txBody>
      </p:sp>
      <p:pic>
        <p:nvPicPr>
          <p:cNvPr id="7" name="Picture 6">
            <a:extLst>
              <a:ext uri="{FF2B5EF4-FFF2-40B4-BE49-F238E27FC236}">
                <a16:creationId xmlns:a16="http://schemas.microsoft.com/office/drawing/2014/main" id="{0DA8F14F-A8FF-324B-3106-65C43D8B0C61}"/>
              </a:ext>
            </a:extLst>
          </p:cNvPr>
          <p:cNvPicPr>
            <a:picLocks noChangeAspect="1"/>
          </p:cNvPicPr>
          <p:nvPr/>
        </p:nvPicPr>
        <p:blipFill>
          <a:blip r:embed="rId2"/>
          <a:stretch>
            <a:fillRect/>
          </a:stretch>
        </p:blipFill>
        <p:spPr>
          <a:xfrm>
            <a:off x="1120878" y="2466840"/>
            <a:ext cx="8878528" cy="2857328"/>
          </a:xfrm>
          <a:prstGeom prst="rect">
            <a:avLst/>
          </a:prstGeom>
        </p:spPr>
      </p:pic>
    </p:spTree>
    <p:extLst>
      <p:ext uri="{BB962C8B-B14F-4D97-AF65-F5344CB8AC3E}">
        <p14:creationId xmlns:p14="http://schemas.microsoft.com/office/powerpoint/2010/main" val="97970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EE5926-C79A-7971-2EE4-E1CF683E9480}"/>
              </a:ext>
            </a:extLst>
          </p:cNvPr>
          <p:cNvSpPr>
            <a:spLocks noGrp="1"/>
          </p:cNvSpPr>
          <p:nvPr>
            <p:ph type="subTitle" idx="1"/>
          </p:nvPr>
        </p:nvSpPr>
        <p:spPr>
          <a:xfrm>
            <a:off x="1012993" y="621639"/>
            <a:ext cx="7200000" cy="360000"/>
          </a:xfrm>
        </p:spPr>
        <p:txBody>
          <a:bodyPr/>
          <a:lstStyle/>
          <a:p>
            <a:r>
              <a:rPr lang="en-US" dirty="0"/>
              <a:t>Violent Crime Rate Over the Year</a:t>
            </a:r>
          </a:p>
        </p:txBody>
      </p:sp>
      <p:sp>
        <p:nvSpPr>
          <p:cNvPr id="4" name="Slide Number Placeholder 3">
            <a:extLst>
              <a:ext uri="{FF2B5EF4-FFF2-40B4-BE49-F238E27FC236}">
                <a16:creationId xmlns:a16="http://schemas.microsoft.com/office/drawing/2014/main" id="{F0B22C45-C78D-1C59-43DE-8B53309A3D65}"/>
              </a:ext>
            </a:extLst>
          </p:cNvPr>
          <p:cNvSpPr>
            <a:spLocks noGrp="1"/>
          </p:cNvSpPr>
          <p:nvPr>
            <p:ph type="sldNum" sz="quarter" idx="12"/>
          </p:nvPr>
        </p:nvSpPr>
        <p:spPr/>
        <p:txBody>
          <a:bodyPr/>
          <a:lstStyle/>
          <a:p>
            <a:fld id="{E4D355CA-84B7-41B1-B164-8BB439CC7C6B}" type="slidenum">
              <a:rPr lang="en-GB" smtClean="0"/>
              <a:pPr/>
              <a:t>6</a:t>
            </a:fld>
            <a:endParaRPr lang="en-GB" dirty="0"/>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8CB9502B-3EF5-AE34-8632-9378EAEAC365}"/>
                  </a:ext>
                </a:extLst>
              </p:cNvPr>
              <p:cNvGraphicFramePr/>
              <p:nvPr>
                <p:extLst>
                  <p:ext uri="{D42A27DB-BD31-4B8C-83A1-F6EECF244321}">
                    <p14:modId xmlns:p14="http://schemas.microsoft.com/office/powerpoint/2010/main" val="1678724771"/>
                  </p:ext>
                </p:extLst>
              </p:nvPr>
            </p:nvGraphicFramePr>
            <p:xfrm>
              <a:off x="1666565" y="1268361"/>
              <a:ext cx="9571704" cy="436552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8CB9502B-3EF5-AE34-8632-9378EAEAC365}"/>
                  </a:ext>
                </a:extLst>
              </p:cNvPr>
              <p:cNvPicPr>
                <a:picLocks noGrp="1" noRot="1" noChangeAspect="1" noMove="1" noResize="1" noEditPoints="1" noAdjustHandles="1" noChangeArrowheads="1" noChangeShapeType="1"/>
              </p:cNvPicPr>
              <p:nvPr/>
            </p:nvPicPr>
            <p:blipFill>
              <a:blip r:embed="rId3"/>
              <a:stretch>
                <a:fillRect/>
              </a:stretch>
            </p:blipFill>
            <p:spPr>
              <a:xfrm>
                <a:off x="1666565" y="1268361"/>
                <a:ext cx="9571704" cy="4365523"/>
              </a:xfrm>
              <a:prstGeom prst="rect">
                <a:avLst/>
              </a:prstGeom>
            </p:spPr>
          </p:pic>
        </mc:Fallback>
      </mc:AlternateContent>
    </p:spTree>
    <p:extLst>
      <p:ext uri="{BB962C8B-B14F-4D97-AF65-F5344CB8AC3E}">
        <p14:creationId xmlns:p14="http://schemas.microsoft.com/office/powerpoint/2010/main" val="338767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BA4F9EC-9116-97E4-AD1A-E93F63B46A59}"/>
              </a:ext>
            </a:extLst>
          </p:cNvPr>
          <p:cNvSpPr>
            <a:spLocks noGrp="1"/>
          </p:cNvSpPr>
          <p:nvPr>
            <p:ph type="subTitle" idx="1"/>
          </p:nvPr>
        </p:nvSpPr>
        <p:spPr>
          <a:xfrm>
            <a:off x="806516" y="1034594"/>
            <a:ext cx="7200000" cy="360000"/>
          </a:xfrm>
        </p:spPr>
        <p:txBody>
          <a:bodyPr/>
          <a:lstStyle/>
          <a:p>
            <a:r>
              <a:rPr lang="en-US" dirty="0"/>
              <a:t>Crime Rate Over Population</a:t>
            </a:r>
          </a:p>
        </p:txBody>
      </p:sp>
      <p:sp>
        <p:nvSpPr>
          <p:cNvPr id="4" name="Slide Number Placeholder 3">
            <a:extLst>
              <a:ext uri="{FF2B5EF4-FFF2-40B4-BE49-F238E27FC236}">
                <a16:creationId xmlns:a16="http://schemas.microsoft.com/office/drawing/2014/main" id="{02028736-2634-3E33-84C8-005CD267D3B8}"/>
              </a:ext>
            </a:extLst>
          </p:cNvPr>
          <p:cNvSpPr>
            <a:spLocks noGrp="1"/>
          </p:cNvSpPr>
          <p:nvPr>
            <p:ph type="sldNum" sz="quarter" idx="12"/>
          </p:nvPr>
        </p:nvSpPr>
        <p:spPr/>
        <p:txBody>
          <a:bodyPr/>
          <a:lstStyle/>
          <a:p>
            <a:fld id="{E4D355CA-84B7-41B1-B164-8BB439CC7C6B}" type="slidenum">
              <a:rPr lang="en-GB" smtClean="0"/>
              <a:pPr/>
              <a:t>7</a:t>
            </a:fld>
            <a:endParaRPr lang="en-GB" dirty="0"/>
          </a:p>
        </p:txBody>
      </p:sp>
      <p:graphicFrame>
        <p:nvGraphicFramePr>
          <p:cNvPr id="6" name="Chart 5">
            <a:extLst>
              <a:ext uri="{FF2B5EF4-FFF2-40B4-BE49-F238E27FC236}">
                <a16:creationId xmlns:a16="http://schemas.microsoft.com/office/drawing/2014/main" id="{7B904AB2-CCCE-8F5B-4AB8-54DA680A1BA7}"/>
              </a:ext>
            </a:extLst>
          </p:cNvPr>
          <p:cNvGraphicFramePr>
            <a:graphicFrameLocks/>
          </p:cNvGraphicFramePr>
          <p:nvPr>
            <p:extLst>
              <p:ext uri="{D42A27DB-BD31-4B8C-83A1-F6EECF244321}">
                <p14:modId xmlns:p14="http://schemas.microsoft.com/office/powerpoint/2010/main" val="3244547291"/>
              </p:ext>
            </p:extLst>
          </p:nvPr>
        </p:nvGraphicFramePr>
        <p:xfrm>
          <a:off x="484392" y="1592827"/>
          <a:ext cx="10340924" cy="48189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4527300"/>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2006/metadata/properties"/>
    <ds:schemaRef ds:uri="http://www.w3.org/2000/xmlns/"/>
    <ds:schemaRef ds:uri="4ad138b4-2b68-4b70-945d-07f8f18b1c9a"/>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0/xmlns/"/>
    <ds:schemaRef ds:uri="http://www.w3.org/2001/XMLSchema"/>
    <ds:schemaRef ds:uri="4ad138b4-2b68-4b70-945d-07f8f18b1c9a"/>
    <ds:schemaRef ds:uri="3c474641-ec36-472f-b125-6b1b0910ea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6742</TotalTime>
  <Words>630</Words>
  <Application>Microsoft Office PowerPoint</Application>
  <PresentationFormat>Widescreen</PresentationFormat>
  <Paragraphs>36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 Narrow</vt:lpstr>
      <vt:lpstr>Arial</vt:lpstr>
      <vt:lpstr>Calibri</vt:lpstr>
      <vt:lpstr>Times New Roman</vt:lpstr>
      <vt:lpstr>Herts Theme</vt:lpstr>
      <vt:lpstr>Research Question – Is there a correlation between population size and violent crime rate in the United States?  Date:  22-11-2024 </vt:lpstr>
      <vt:lpstr>Dataset Overview Dataset Name: U.S. Crime Statistics Dataset Variables: Independent Variable: Population (Interval) Dependent Variable: Violent Crime Rate (Interval)  </vt:lpstr>
      <vt:lpstr>Independent Variable: Population (Interval Data) Definition: Total number of people residing in the U.S. each year. Rationale: Population size may influence the rate of crimes due to various socioeconomic and demographic factors. Dependent Variable: Violent Crime Rate (Interval Data) Definition: Number of violent crimes per 100,000 inhabitants annually. Rationale: Indicates the prevalence of violence, reflecting potential societal impacts of population dynamics.  </vt:lpstr>
      <vt:lpstr>Null Hypothesis (H₀): There is no correlation between population size and violent crime rate in the United States. Alternative Hypothesis (H₁): There is a correlation between population size and violent crime rate in the United States.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 – Is there a correlation between population size and violent crime rate in the United States? Tutorial Presentation for Feedback Date:   </dc:title>
  <cp:lastModifiedBy>iqbal uddin</cp:lastModifiedBy>
  <cp:revision>3</cp:revision>
  <dcterms:created xsi:type="dcterms:W3CDTF">2019-10-01T08:37:56Z</dcterms:created>
  <dcterms:modified xsi:type="dcterms:W3CDTF">2024-11-24T03:41:02Z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