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4" r:id="rId1"/>
  </p:sldMasterIdLst>
  <p:notesMasterIdLst>
    <p:notesMasterId r:id="rId42"/>
  </p:notesMasterIdLst>
  <p:sldIdLst>
    <p:sldId id="256" r:id="rId2"/>
    <p:sldId id="276" r:id="rId3"/>
    <p:sldId id="294" r:id="rId4"/>
    <p:sldId id="301" r:id="rId5"/>
    <p:sldId id="303" r:id="rId6"/>
    <p:sldId id="304" r:id="rId7"/>
    <p:sldId id="305" r:id="rId8"/>
    <p:sldId id="306" r:id="rId9"/>
    <p:sldId id="346" r:id="rId10"/>
    <p:sldId id="347" r:id="rId11"/>
    <p:sldId id="309" r:id="rId12"/>
    <p:sldId id="339" r:id="rId13"/>
    <p:sldId id="340" r:id="rId14"/>
    <p:sldId id="333" r:id="rId15"/>
    <p:sldId id="334" r:id="rId16"/>
    <p:sldId id="335" r:id="rId17"/>
    <p:sldId id="336" r:id="rId18"/>
    <p:sldId id="318" r:id="rId19"/>
    <p:sldId id="341" r:id="rId20"/>
    <p:sldId id="320" r:id="rId21"/>
    <p:sldId id="323" r:id="rId22"/>
    <p:sldId id="326" r:id="rId23"/>
    <p:sldId id="324" r:id="rId24"/>
    <p:sldId id="321" r:id="rId25"/>
    <p:sldId id="322" r:id="rId26"/>
    <p:sldId id="328" r:id="rId27"/>
    <p:sldId id="330" r:id="rId28"/>
    <p:sldId id="272" r:id="rId29"/>
    <p:sldId id="331" r:id="rId30"/>
    <p:sldId id="275" r:id="rId31"/>
    <p:sldId id="342" r:id="rId32"/>
    <p:sldId id="343" r:id="rId33"/>
    <p:sldId id="344" r:id="rId34"/>
    <p:sldId id="345" r:id="rId35"/>
    <p:sldId id="273" r:id="rId36"/>
    <p:sldId id="279" r:id="rId37"/>
    <p:sldId id="337" r:id="rId38"/>
    <p:sldId id="278" r:id="rId39"/>
    <p:sldId id="316" r:id="rId40"/>
    <p:sldId id="338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5829C-BC0A-2947-AC1D-CBD687136EF9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2FEB5-60B9-AD42-9F7A-A6753FAA144B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7054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Statistical Models with Zelig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Creating Statistical Packages, External Models and the "zelig2"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ZeligLeastSquares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720840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Courier New"/>
                <a:cs typeface="Courier New"/>
              </a:rPr>
              <a:t>Package</a:t>
            </a:r>
            <a:r>
              <a:rPr lang="en-US">
                <a:latin typeface="Courier New"/>
                <a:cs typeface="Courier New"/>
              </a:rPr>
              <a:t>: ZeligLeastSquares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b="1">
                <a:latin typeface="Courier New"/>
                <a:cs typeface="Courier New"/>
              </a:rPr>
              <a:t>Maintainer</a:t>
            </a:r>
            <a:r>
              <a:rPr lang="en-US">
                <a:latin typeface="Courier New"/>
                <a:cs typeface="Courier New"/>
              </a:rPr>
              <a:t>: Matt Owen &lt;mowen@iq.harvard.edu&gt;</a:t>
            </a:r>
          </a:p>
          <a:p>
            <a:r>
              <a:rPr lang="en-US">
                <a:latin typeface="Courier New"/>
                <a:cs typeface="Courier New"/>
              </a:rPr>
              <a:t>License: GPL (&gt;=2)</a:t>
            </a:r>
          </a:p>
          <a:p>
            <a:r>
              <a:rPr lang="en-US">
                <a:latin typeface="Courier New"/>
                <a:cs typeface="Courier New"/>
              </a:rPr>
              <a:t>Title: A Zelig Model</a:t>
            </a:r>
          </a:p>
          <a:p>
            <a:r>
              <a:rPr lang="en-US" b="1">
                <a:latin typeface="Courier New"/>
                <a:cs typeface="Courier New"/>
              </a:rPr>
              <a:t>Author</a:t>
            </a:r>
            <a:r>
              <a:rPr lang="en-US">
                <a:latin typeface="Courier New"/>
                <a:cs typeface="Courier New"/>
              </a:rPr>
              <a:t>: Matt Owen</a:t>
            </a:r>
          </a:p>
          <a:p>
            <a:r>
              <a:rPr lang="en-US">
                <a:latin typeface="Courier New"/>
                <a:cs typeface="Courier New"/>
              </a:rPr>
              <a:t>Description: A Zelig Model</a:t>
            </a:r>
          </a:p>
          <a:p>
            <a:r>
              <a:rPr lang="en-US">
                <a:latin typeface="Courier New"/>
                <a:cs typeface="Courier New"/>
              </a:rPr>
              <a:t>Version: 0.2</a:t>
            </a:r>
          </a:p>
          <a:p>
            <a:r>
              <a:rPr lang="en-US">
                <a:latin typeface="Courier New"/>
                <a:cs typeface="Courier New"/>
              </a:rPr>
              <a:t>Packaged: Tue Nov 8 12:42:13 2011</a:t>
            </a:r>
          </a:p>
          <a:p>
            <a:r>
              <a:rPr lang="en-US">
                <a:latin typeface="Courier New"/>
                <a:cs typeface="Courier New"/>
              </a:rPr>
              <a:t>URL: http://gking.harvard.edu/zelig</a:t>
            </a:r>
          </a:p>
          <a:p>
            <a:r>
              <a:rPr lang="en-US">
                <a:latin typeface="Courier New"/>
                <a:cs typeface="Courier New"/>
              </a:rPr>
              <a:t>Date: 2011-12-12</a:t>
            </a:r>
          </a:p>
          <a:p>
            <a:r>
              <a:rPr lang="en-US" b="1">
                <a:latin typeface="Courier New"/>
                <a:cs typeface="Courier New"/>
              </a:rPr>
              <a:t>Depends</a:t>
            </a:r>
            <a:r>
              <a:rPr lang="en-US">
                <a:latin typeface="Courier New"/>
                <a:cs typeface="Courier New"/>
              </a:rPr>
              <a:t>: Zelig (&gt;= 4.0-6), systemfit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16174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Note </a:t>
            </a:r>
            <a:r>
              <a:rPr lang="en-US"/>
              <a:t>that the bold text is strictly for emphasis. That is, the actual DESCRIPTION file is plain-text.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Statistical Package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03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Courier New"/>
                <a:cs typeface="Courier New"/>
              </a:rPr>
              <a:t>help("package.skeleton")</a:t>
            </a:r>
          </a:p>
          <a:p>
            <a:r>
              <a:rPr lang="en-US"/>
              <a:t>"package.skeleton" creates the outline of a statistical package (creates all necessary files/folders)</a:t>
            </a:r>
          </a:p>
          <a:p>
            <a:r>
              <a:rPr lang="en-US" b="1">
                <a:latin typeface="Courier New"/>
                <a:cs typeface="Courier New"/>
              </a:rPr>
              <a:t>help("zelig.skeleton", "Zelig")</a:t>
            </a:r>
          </a:p>
          <a:p>
            <a:r>
              <a:rPr lang="en-US"/>
              <a:t>"zelig.skeleton" behaves identically except it follows a pattern more useful for Zelig packages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</a:t>
            </a:r>
            <a:r>
              <a:rPr lang="en-US" dirty="0" err="1" smtClean="0"/>
              <a:t>Zelig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Zelig</a:t>
            </a:r>
            <a:r>
              <a:rPr lang="en-US" dirty="0" smtClean="0"/>
              <a:t> package is an R package</a:t>
            </a:r>
          </a:p>
          <a:p>
            <a:r>
              <a:rPr lang="en-US" dirty="0" smtClean="0"/>
              <a:t>Each package contains several models</a:t>
            </a:r>
          </a:p>
          <a:p>
            <a:r>
              <a:rPr lang="en-US" dirty="0" smtClean="0"/>
              <a:t>Each model comprises three methods:</a:t>
            </a:r>
          </a:p>
          <a:p>
            <a:pPr lvl="1"/>
            <a:r>
              <a:rPr lang="en-US" dirty="0" smtClean="0"/>
              <a:t>zelig2</a:t>
            </a:r>
            <a:r>
              <a:rPr lang="en-US" i="1" dirty="0" smtClean="0"/>
              <a:t>&lt;model-name&gt;</a:t>
            </a:r>
          </a:p>
          <a:p>
            <a:pPr lvl="1"/>
            <a:r>
              <a:rPr lang="en-US" dirty="0" err="1" smtClean="0"/>
              <a:t>param</a:t>
            </a:r>
            <a:r>
              <a:rPr lang="en-US" dirty="0" smtClean="0"/>
              <a:t>.</a:t>
            </a:r>
            <a:r>
              <a:rPr lang="en-US" i="1" dirty="0" smtClean="0"/>
              <a:t>&lt;model-name&gt;</a:t>
            </a:r>
          </a:p>
          <a:p>
            <a:pPr lvl="1"/>
            <a:r>
              <a:rPr lang="en-US" dirty="0" smtClean="0"/>
              <a:t>qi.</a:t>
            </a:r>
            <a:r>
              <a:rPr lang="en-US" i="1" dirty="0" smtClean="0"/>
              <a:t>&lt;model-name&gt;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827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Writing a zelig model is a three-stage process:</a:t>
            </a:r>
          </a:p>
          <a:p>
            <a:pPr lvl="1"/>
            <a:r>
              <a:rPr lang="en-US"/>
              <a:t>zelig2 method</a:t>
            </a:r>
          </a:p>
          <a:p>
            <a:pPr lvl="1"/>
            <a:r>
              <a:rPr lang="en-US"/>
              <a:t>param method</a:t>
            </a:r>
          </a:p>
          <a:p>
            <a:pPr lvl="1"/>
            <a:r>
              <a:rPr lang="en-US"/>
              <a:t>qi method</a:t>
            </a:r>
          </a:p>
          <a:p>
            <a:r>
              <a:rPr lang="en-US"/>
              <a:t>These correspond to</a:t>
            </a:r>
          </a:p>
          <a:p>
            <a:pPr lvl="1"/>
            <a:r>
              <a:rPr lang="en-US"/>
              <a:t>Fitting the statistical model (zelig2)</a:t>
            </a:r>
          </a:p>
          <a:p>
            <a:pPr lvl="1"/>
            <a:r>
              <a:rPr lang="en-US"/>
              <a:t>Parameter simulation (param)</a:t>
            </a:r>
          </a:p>
          <a:p>
            <a:pPr lvl="1"/>
            <a:r>
              <a:rPr lang="en-US"/>
              <a:t>Quantity of interest simulation (qi)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Zelig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Five things are needed: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Package </a:t>
            </a:r>
            <a:r>
              <a:rPr lang="en-US" dirty="0"/>
              <a:t>Name, e.g. "</a:t>
            </a:r>
            <a:r>
              <a:rPr lang="en-US" dirty="0" err="1"/>
              <a:t>ZeligLeastSquares</a:t>
            </a:r>
            <a:r>
              <a:rPr lang="en-US" dirty="0"/>
              <a:t>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Names, e.g. "</a:t>
            </a:r>
            <a:r>
              <a:rPr lang="en-US" dirty="0" err="1"/>
              <a:t>logit</a:t>
            </a:r>
            <a:r>
              <a:rPr lang="en-US" dirty="0"/>
              <a:t>" or "gamma"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R-package dependencies, e.g. "lme4"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Author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Author Email (for use with CRAN)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7314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zelig.skeleton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Getting started:</a:t>
            </a:r>
          </a:p>
          <a:p>
            <a:r>
              <a:rPr lang="en-US"/>
              <a:t>Pick a name for the Zelig package. For example:</a:t>
            </a:r>
          </a:p>
          <a:p>
            <a:pPr lvl="1"/>
            <a:r>
              <a:rPr lang="en-US"/>
              <a:t>"ZeligBayesian"</a:t>
            </a:r>
          </a:p>
          <a:p>
            <a:pPr lvl="1"/>
            <a:r>
              <a:rPr lang="en-US"/>
              <a:t>"ZeligLeastSquares"</a:t>
            </a:r>
          </a:p>
          <a:p>
            <a:r>
              <a:rPr lang="en-US"/>
              <a:t>Pick a model name:</a:t>
            </a:r>
          </a:p>
          <a:p>
            <a:pPr lvl="1"/>
            <a:r>
              <a:rPr lang="en-US"/>
              <a:t>"logit"</a:t>
            </a:r>
          </a:p>
          <a:p>
            <a:pPr lvl="1"/>
            <a:r>
              <a:rPr lang="en-US"/>
              <a:t>"gamma"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750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zelig.skeleton Example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949450"/>
            <a:ext cx="8229600" cy="218739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The first parameter is the package name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pkgName &lt;- "ZeligLeastSquares"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model &lt;- "twostage"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author &lt;- "Matt Owen"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email &lt;- "mowen@iq.harvard.edu"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zelig.skeleton(pkgName, model, author = author, email = email)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403868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example will create a folder named "</a:t>
            </a:r>
            <a:r>
              <a:rPr lang="en-US" dirty="0" err="1"/>
              <a:t>ZeligLeastSquares</a:t>
            </a:r>
            <a:r>
              <a:rPr lang="en-US" dirty="0"/>
              <a:t>" in your current working directory.</a:t>
            </a:r>
          </a:p>
          <a:p>
            <a:endParaRPr lang="en-US" dirty="0"/>
          </a:p>
          <a:p>
            <a:r>
              <a:rPr lang="en-US" dirty="0"/>
              <a:t>If you need to go back later and change </a:t>
            </a:r>
            <a:r>
              <a:rPr lang="en-US" dirty="0" smtClean="0"/>
              <a:t>the package’s name, author’s name or the package’s dependencies, edit the file:</a:t>
            </a:r>
          </a:p>
          <a:p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 err="1"/>
              <a:t>ZeligLeastSquares</a:t>
            </a:r>
            <a:r>
              <a:rPr lang="en-US" dirty="0"/>
              <a:t>/DESCRIPTION"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915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Fitting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426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for Model Fitting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linear regression?</a:t>
            </a:r>
          </a:p>
          <a:p>
            <a:r>
              <a:rPr lang="en-US"/>
              <a:t>Generalized Linear Models (GLM)</a:t>
            </a:r>
          </a:p>
          <a:p>
            <a:r>
              <a:rPr lang="en-US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a statistical </a:t>
            </a:r>
            <a:r>
              <a:rPr lang="en-US" dirty="0" smtClean="0"/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a statistical package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</a:t>
            </a:r>
            <a:r>
              <a:rPr lang="en-US" dirty="0"/>
              <a:t>fitting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>
                <a:latin typeface="Courier New"/>
                <a:cs typeface="Courier New"/>
              </a:rPr>
              <a:t>zelig2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Workflow for creating a statistical </a:t>
            </a:r>
            <a:r>
              <a:rPr lang="en-US" dirty="0" smtClean="0"/>
              <a:t>package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Looking </a:t>
            </a:r>
            <a:r>
              <a:rPr lang="en-US" dirty="0" smtClean="0"/>
              <a:t>ahead</a:t>
            </a:r>
            <a:endParaRPr lang="en-US" dirty="0"/>
          </a:p>
          <a:p>
            <a:pPr lvl="1"/>
            <a:r>
              <a:rPr lang="en-US" dirty="0"/>
              <a:t>Design (a.k.a. model) matrices</a:t>
            </a:r>
          </a:p>
          <a:p>
            <a:pPr lvl="1"/>
            <a:r>
              <a:rPr lang="en-US" dirty="0"/>
              <a:t>Counterfactuals and interaction terms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linear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method for </a:t>
            </a:r>
            <a:r>
              <a:rPr lang="en-US" b="1"/>
              <a:t>explaining</a:t>
            </a:r>
            <a:r>
              <a:rPr lang="en-US"/>
              <a:t> and </a:t>
            </a:r>
            <a:r>
              <a:rPr lang="en-US" b="1"/>
              <a:t>predicting</a:t>
            </a:r>
            <a:r>
              <a:rPr lang="en-US"/>
              <a:t> observations using data</a:t>
            </a:r>
          </a:p>
          <a:p>
            <a:r>
              <a:rPr lang="en-US"/>
              <a:t>A method for determining </a:t>
            </a:r>
            <a:r>
              <a:rPr lang="en-US" b="1"/>
              <a:t>unknown parameters</a:t>
            </a:r>
            <a:r>
              <a:rPr lang="en-US"/>
              <a:t> derived from a data set</a:t>
            </a:r>
          </a:p>
          <a:p>
            <a:pPr lvl="1"/>
            <a:r>
              <a:rPr lang="en-US"/>
              <a:t>How dependent is my response variable on a particular parameter?</a:t>
            </a:r>
          </a:p>
          <a:p>
            <a:r>
              <a:rPr lang="en-US"/>
              <a:t>Specifically, a method for determining </a:t>
            </a:r>
            <a:r>
              <a:rPr lang="en-US" b="1"/>
              <a:t>conditional expected values</a:t>
            </a:r>
          </a:p>
          <a:p>
            <a:pPr lvl="1"/>
            <a:r>
              <a:rPr lang="en-US"/>
              <a:t>"Given x and y, the expected value is…"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022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linear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There are three necessary components to any generalized linear model:</a:t>
            </a:r>
          </a:p>
          <a:p>
            <a:r>
              <a:rPr lang="en-US"/>
              <a:t>A formula specifying </a:t>
            </a:r>
            <a:r>
              <a:rPr lang="en-US" b="1"/>
              <a:t>predictor</a:t>
            </a:r>
            <a:r>
              <a:rPr lang="en-US"/>
              <a:t> and </a:t>
            </a:r>
            <a:r>
              <a:rPr lang="en-US" b="1"/>
              <a:t>response</a:t>
            </a:r>
            <a:r>
              <a:rPr lang="en-US"/>
              <a:t> variables: </a:t>
            </a:r>
            <a:r>
              <a:rPr lang="en-US" i="1">
                <a:latin typeface="Courier New"/>
                <a:cs typeface="Courier New"/>
              </a:rPr>
              <a:t>y ~ x1 + x2 + x3</a:t>
            </a:r>
            <a:endParaRPr lang="en-US" b="1" i="1">
              <a:latin typeface="Courier New"/>
              <a:cs typeface="Courier New"/>
            </a:endParaRPr>
          </a:p>
          <a:p>
            <a:r>
              <a:rPr lang="en-US"/>
              <a:t>A model – </a:t>
            </a:r>
            <a:r>
              <a:rPr lang="en-US" i="1"/>
              <a:t>logit, probit, gamma, normal</a:t>
            </a:r>
          </a:p>
          <a:p>
            <a:r>
              <a:rPr lang="en-US"/>
              <a:t>Data – </a:t>
            </a:r>
            <a:r>
              <a:rPr lang="en-US" i="1"/>
              <a:t>a data-set stored as a </a:t>
            </a:r>
            <a:r>
              <a:rPr lang="en-US" b="1" i="1"/>
              <a:t>data.frame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32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"lm" model finds the function that best </a:t>
            </a:r>
            <a:r>
              <a:rPr lang="en-US" b="1"/>
              <a:t>approximates </a:t>
            </a:r>
            <a:r>
              <a:rPr lang="en-US"/>
              <a:t>the observed data </a:t>
            </a:r>
            <a:r>
              <a:rPr lang="en-US" b="1" u="sng"/>
              <a:t>with a line</a:t>
            </a:r>
            <a:endParaRPr lang="en-US"/>
          </a:p>
          <a:p>
            <a:r>
              <a:rPr lang="en-US"/>
              <a:t>Other regression models approximate observe data with a </a:t>
            </a:r>
            <a:r>
              <a:rPr lang="en-US" b="1"/>
              <a:t>nonlinear function</a:t>
            </a:r>
            <a:r>
              <a:rPr lang="en-US"/>
              <a:t> that takes a line as its parameter</a:t>
            </a:r>
          </a:p>
          <a:p>
            <a:pPr lvl="1"/>
            <a:r>
              <a:rPr lang="en-US"/>
              <a:t>f(y) = X B</a:t>
            </a:r>
          </a:p>
          <a:p>
            <a:pPr lvl="1"/>
            <a:r>
              <a:rPr lang="en-US"/>
              <a:t>Where </a:t>
            </a:r>
            <a:r>
              <a:rPr lang="en-US" b="1"/>
              <a:t>X</a:t>
            </a:r>
            <a:r>
              <a:rPr lang="en-US"/>
              <a:t> is a matrix and </a:t>
            </a:r>
            <a:r>
              <a:rPr lang="en-US" b="1"/>
              <a:t>B</a:t>
            </a:r>
            <a:r>
              <a:rPr lang="en-US"/>
              <a:t> is a vector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659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Generalized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"least squares" method is the foundation of fitting generalized linear models (GLM's)</a:t>
            </a:r>
          </a:p>
          <a:p>
            <a:r>
              <a:rPr lang="en-US"/>
              <a:t>And information on how significantly the response variables varies with the predictor variables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653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Data</a:t>
            </a:r>
          </a:p>
        </p:txBody>
      </p:sp>
      <p:pic>
        <p:nvPicPr>
          <p:cNvPr id="6" name="Content Placeholder 5" descr="Linear_Data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729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Data</a:t>
            </a:r>
            <a:br>
              <a:rPr lang="en-US"/>
            </a:br>
            <a:r>
              <a:rPr lang="en-US"/>
              <a:t>(and Linear Regression)</a:t>
            </a:r>
          </a:p>
        </p:txBody>
      </p:sp>
      <p:pic>
        <p:nvPicPr>
          <p:cNvPr id="4" name="Content Placeholder 3" descr="Linear_Regressio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822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zelig2 Method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013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What is a "zelig2" method?</a:t>
            </a:r>
          </a:p>
          <a:p>
            <a:r>
              <a:rPr lang="en-US" dirty="0" smtClean="0"/>
              <a:t>Format of a zelig2 method</a:t>
            </a:r>
          </a:p>
          <a:p>
            <a:r>
              <a:rPr lang="en-US" dirty="0" smtClean="0"/>
              <a:t>Writing the zelig2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203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Today we are focusing on fitting the statistical model</a:t>
            </a:r>
          </a:p>
          <a:p>
            <a:r>
              <a:rPr lang="en-US"/>
              <a:t>Zelig requires (typically) that the model is fitted externally</a:t>
            </a:r>
          </a:p>
          <a:p>
            <a:r>
              <a:rPr lang="en-US"/>
              <a:t>Most models are based on "lm" or "glm" because of their general nature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are going to focus on simulating individual statistical models</a:t>
            </a:r>
          </a:p>
          <a:p>
            <a:r>
              <a:rPr lang="en-US" dirty="0" smtClean="0"/>
              <a:t>Each student will create an R package</a:t>
            </a:r>
          </a:p>
          <a:p>
            <a:r>
              <a:rPr lang="en-US" dirty="0" smtClean="0"/>
              <a:t>Each student will implement a single statistical model</a:t>
            </a:r>
          </a:p>
          <a:p>
            <a:r>
              <a:rPr lang="en-US" dirty="0" smtClean="0"/>
              <a:t>This model will be made up of 3 methods:</a:t>
            </a:r>
          </a:p>
          <a:p>
            <a:pPr lvl="1"/>
            <a:r>
              <a:rPr lang="en-US" dirty="0" smtClean="0"/>
              <a:t>zelig2&lt;model-name&gt;</a:t>
            </a:r>
          </a:p>
          <a:p>
            <a:pPr lvl="1"/>
            <a:r>
              <a:rPr lang="en-US" dirty="0" err="1" smtClean="0"/>
              <a:t>param</a:t>
            </a:r>
            <a:r>
              <a:rPr lang="en-US" dirty="0" smtClean="0"/>
              <a:t>.&lt;model-name&gt;</a:t>
            </a:r>
          </a:p>
          <a:p>
            <a:pPr lvl="1"/>
            <a:r>
              <a:rPr lang="en-US" dirty="0" smtClean="0"/>
              <a:t>qi.&lt;model-name&gt;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51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 statistical package?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385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 of a zelig2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6343827" cy="288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zelig2logit &lt;- </a:t>
            </a: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lang="en-US" sz="1400">
                <a:latin typeface="Courier New"/>
                <a:cs typeface="Courier New"/>
              </a:rPr>
              <a:t>(formula, weights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NULL, ..., data)   </a:t>
            </a:r>
          </a:p>
          <a:p>
            <a:pPr>
              <a:buNone/>
            </a:pPr>
            <a:endParaRPr lang="en-US" sz="140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  list</a:t>
            </a:r>
            <a:r>
              <a:rPr lang="en-US" sz="1400">
                <a:latin typeface="Courier New"/>
                <a:cs typeface="Courier New"/>
              </a:rPr>
              <a:t>(.function 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"glm"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formula 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formula,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weights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weights,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family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binomial(link=</a:t>
            </a:r>
            <a:r>
              <a:rPr lang="en-US" sz="1400">
                <a:solidFill>
                  <a:srgbClr val="C0504D"/>
                </a:solidFill>
                <a:latin typeface="Courier New"/>
                <a:cs typeface="Courier New"/>
              </a:rPr>
              <a:t>"logit"</a:t>
            </a:r>
            <a:r>
              <a:rPr lang="en-US" sz="1400">
                <a:latin typeface="Courier New"/>
                <a:cs typeface="Courier New"/>
              </a:rPr>
              <a:t>),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model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F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data 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data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)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3819" y="1600201"/>
            <a:ext cx="139298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SIGNATURE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1026" y="2170570"/>
            <a:ext cx="188577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EXTERNAL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0666" y="3439572"/>
            <a:ext cx="152613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648551"/>
            <a:ext cx="6770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Tip: Use the method "args" to determine the parameters that can be submitted to your external model.</a:t>
            </a: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rot="10800000" flipV="1">
            <a:off x="6801027" y="1784866"/>
            <a:ext cx="492793" cy="7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3738517" y="2273936"/>
            <a:ext cx="306251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4988103" y="3624604"/>
            <a:ext cx="217256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11047" y="2130238"/>
            <a:ext cx="2396746" cy="31749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11047" y="2579649"/>
            <a:ext cx="3656570" cy="1373590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7199" y="1615876"/>
            <a:ext cx="6292612" cy="34341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7" grpId="0"/>
      <p:bldP spid="17" grpId="0" animBg="1"/>
      <p:bldP spid="17" grpId="1" animBg="1"/>
      <p:bldP spid="17" grpId="2" animBg="1"/>
      <p:bldP spid="19" grpId="0" animBg="1"/>
      <p:bldP spid="19" grpId="1" animBg="1"/>
      <p:bldP spid="19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Writing the "zelig2"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Has three parts</a:t>
            </a:r>
          </a:p>
          <a:p>
            <a:pPr lvl="1"/>
            <a:r>
              <a:rPr lang="en-US"/>
              <a:t>Function signature</a:t>
            </a:r>
          </a:p>
          <a:p>
            <a:pPr lvl="1"/>
            <a:r>
              <a:rPr lang="en-US"/>
              <a:t>Function Body</a:t>
            </a:r>
          </a:p>
          <a:p>
            <a:pPr lvl="1"/>
            <a:r>
              <a:rPr lang="en-US"/>
              <a:t>Return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zelig2: Function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"formula" specifies the model formula</a:t>
            </a:r>
          </a:p>
          <a:p>
            <a:r>
              <a:rPr lang="en-US"/>
              <a:t>"data" specifies the data.frame</a:t>
            </a:r>
          </a:p>
          <a:p>
            <a:r>
              <a:rPr lang="en-US"/>
              <a:t>All other parameters are </a:t>
            </a:r>
            <a:r>
              <a:rPr lang="en-US" b="1"/>
              <a:t>optional</a:t>
            </a:r>
          </a:p>
          <a:p>
            <a:r>
              <a:rPr lang="en-US"/>
              <a:t>Other parameters are determined by the model fitting function's requirements</a:t>
            </a:r>
          </a:p>
          <a:p>
            <a:pPr lvl="1"/>
            <a:r>
              <a:rPr lang="en-US"/>
              <a:t>Use "args" to determine what parameters are available for the model-fitting function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zelig2: Function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Typically does very little</a:t>
            </a:r>
          </a:p>
          <a:p>
            <a:r>
              <a:rPr lang="en-US"/>
              <a:t>Can be used to</a:t>
            </a:r>
          </a:p>
          <a:p>
            <a:pPr lvl="1"/>
            <a:r>
              <a:rPr lang="en-US"/>
              <a:t>Print-out error and warning messages</a:t>
            </a:r>
          </a:p>
          <a:p>
            <a:pPr lvl="1"/>
            <a:r>
              <a:rPr lang="en-US"/>
              <a:t>asd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zelig2: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Does not</a:t>
            </a:r>
            <a:r>
              <a:rPr lang="en-US"/>
              <a:t> fit models itself</a:t>
            </a:r>
          </a:p>
          <a:p>
            <a:r>
              <a:rPr lang="en-US"/>
              <a:t>Uses outside models to fit data</a:t>
            </a:r>
          </a:p>
          <a:p>
            <a:pPr lvl="1"/>
            <a:r>
              <a:rPr lang="en-US"/>
              <a:t>"lm", "glm", "nlme", etc.</a:t>
            </a:r>
          </a:p>
          <a:p>
            <a:r>
              <a:rPr lang="en-US"/>
              <a:t>Manages how zelig interacts with these models:</a:t>
            </a:r>
          </a:p>
          <a:p>
            <a:pPr lvl="1"/>
            <a:r>
              <a:rPr lang="en-US"/>
              <a:t>Specifies what function will fit the model</a:t>
            </a:r>
          </a:p>
          <a:p>
            <a:pPr lvl="1"/>
            <a:r>
              <a:rPr lang="en-US"/>
              <a:t>Specifies parameters</a:t>
            </a:r>
          </a:p>
          <a:p>
            <a:pPr lvl="1"/>
            <a:r>
              <a:rPr lang="en-US"/>
              <a:t>Manipulates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Family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Store information about link functions</a:t>
            </a:r>
          </a:p>
          <a:p>
            <a:pPr lvl="1"/>
            <a:r>
              <a:rPr lang="en-US"/>
              <a:t>"Link" functions help specify the relationship between the observed value and the underlying linear predictors</a:t>
            </a:r>
          </a:p>
          <a:p>
            <a:pPr lvl="1"/>
            <a:r>
              <a:rPr lang="en-US"/>
              <a:t>"Inverse Link" simply inverse this process</a:t>
            </a:r>
          </a:p>
          <a:p>
            <a:r>
              <a:rPr lang="en-US"/>
              <a:t>Used by model-fitting functions</a:t>
            </a:r>
          </a:p>
          <a:p>
            <a:r>
              <a:rPr lang="en-US"/>
              <a:t>Inverse link functions are used in qi simulation</a:t>
            </a:r>
          </a:p>
          <a:p>
            <a:r>
              <a:rPr lang="en-US"/>
              <a:t>See help documentation: "?family"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Workflow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existing model</a:t>
            </a:r>
          </a:p>
          <a:p>
            <a:r>
              <a:rPr lang="en-US" dirty="0"/>
              <a:t>Determine what the arguments are</a:t>
            </a:r>
          </a:p>
          <a:p>
            <a:r>
              <a:rPr lang="en-US" dirty="0"/>
              <a:t>Return a list at the bottom of the function</a:t>
            </a:r>
          </a:p>
          <a:p>
            <a:r>
              <a:rPr lang="en-US" dirty="0"/>
              <a:t>Manipulate objects</a:t>
            </a:r>
          </a:p>
          <a:p>
            <a:r>
              <a:rPr lang="en-US" dirty="0"/>
              <a:t>Write </a:t>
            </a:r>
            <a:r>
              <a:rPr lang="en-US" dirty="0" smtClean="0"/>
              <a:t>warnings</a:t>
            </a:r>
            <a:endParaRPr lang="en-US" dirty="0"/>
          </a:p>
          <a:p>
            <a:r>
              <a:rPr lang="en-US" dirty="0"/>
              <a:t>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demo code</a:t>
            </a:r>
          </a:p>
          <a:p>
            <a:r>
              <a:rPr lang="en-US" dirty="0" smtClean="0"/>
              <a:t>Develop code (in the “</a:t>
            </a:r>
            <a:r>
              <a:rPr lang="en-US" b="1" dirty="0" smtClean="0"/>
              <a:t>R/</a:t>
            </a:r>
            <a:r>
              <a:rPr lang="en-US" dirty="0" smtClean="0"/>
              <a:t>” directory)</a:t>
            </a:r>
          </a:p>
          <a:p>
            <a:r>
              <a:rPr lang="en-US" dirty="0" smtClean="0"/>
              <a:t>Install (or re-install) package</a:t>
            </a:r>
          </a:p>
          <a:p>
            <a:r>
              <a:rPr lang="en-US" dirty="0" smtClean="0"/>
              <a:t>Test demo code</a:t>
            </a:r>
          </a:p>
          <a:p>
            <a:r>
              <a:rPr lang="en-US" dirty="0" smtClean="0"/>
              <a:t>Go back to step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506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a Package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Simply a directory </a:t>
            </a:r>
          </a:p>
          <a:p>
            <a:r>
              <a:rPr lang="en-US" dirty="0" smtClean="0"/>
              <a:t>Has two important folders:</a:t>
            </a:r>
            <a:endParaRPr lang="en-US" dirty="0"/>
          </a:p>
          <a:p>
            <a:pPr marL="457200" lvl="1" indent="0">
              <a:buNone/>
            </a:pPr>
            <a:r>
              <a:rPr lang="en-US" sz="4000" b="1" dirty="0" smtClean="0"/>
              <a:t>R/</a:t>
            </a:r>
            <a:endParaRPr lang="en-US" sz="4000" b="1" dirty="0"/>
          </a:p>
          <a:p>
            <a:pPr marL="457200" lvl="1" indent="0">
              <a:buNone/>
            </a:pPr>
            <a:r>
              <a:rPr lang="en-US" sz="4000" b="1" dirty="0" smtClean="0"/>
              <a:t>man/</a:t>
            </a:r>
            <a:endParaRPr lang="en-US" sz="4000" b="1" dirty="0"/>
          </a:p>
          <a:p>
            <a:r>
              <a:rPr lang="en-US" dirty="0"/>
              <a:t>And </a:t>
            </a:r>
            <a:r>
              <a:rPr lang="en-US" dirty="0" smtClean="0"/>
              <a:t>two important </a:t>
            </a:r>
            <a:r>
              <a:rPr lang="en-US" dirty="0"/>
              <a:t>files:</a:t>
            </a:r>
          </a:p>
          <a:p>
            <a:pPr marL="457200" lvl="1" indent="0">
              <a:buNone/>
            </a:pPr>
            <a:r>
              <a:rPr lang="en-US" sz="4000" b="1" dirty="0"/>
              <a:t>DESCRIPTION</a:t>
            </a:r>
          </a:p>
          <a:p>
            <a:pPr marL="457200" lvl="1" indent="0">
              <a:buNone/>
            </a:pPr>
            <a:r>
              <a:rPr lang="en-US" sz="4000" b="1" dirty="0"/>
              <a:t>NAMESPACE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0134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Choose a Generalized Linear model</a:t>
            </a:r>
          </a:p>
          <a:p>
            <a:r>
              <a:rPr lang="en-US"/>
              <a:t>Create a statistical package (using zelig.skeleton)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a Package</a:t>
            </a:r>
            <a:br>
              <a:rPr lang="en-US" dirty="0"/>
            </a:br>
            <a:r>
              <a:rPr lang="en-US" dirty="0" smtClean="0"/>
              <a:t>(the </a:t>
            </a:r>
            <a:r>
              <a:rPr lang="en-US" dirty="0"/>
              <a:t>"</a:t>
            </a:r>
            <a:r>
              <a:rPr lang="en-US" b="1" dirty="0"/>
              <a:t>R</a:t>
            </a:r>
            <a:r>
              <a:rPr lang="en-US" dirty="0"/>
              <a:t>" </a:t>
            </a:r>
            <a:r>
              <a:rPr lang="en-US" dirty="0" smtClean="0"/>
              <a:t>folder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the R source code for the entire package</a:t>
            </a:r>
          </a:p>
          <a:p>
            <a:r>
              <a:rPr lang="en-US" dirty="0" smtClean="0"/>
              <a:t>All files end with </a:t>
            </a:r>
            <a:r>
              <a:rPr lang="en-US" dirty="0"/>
              <a:t>"</a:t>
            </a:r>
            <a:r>
              <a:rPr lang="en-US" b="1" dirty="0"/>
              <a:t>.R</a:t>
            </a:r>
            <a:r>
              <a:rPr lang="en-US" dirty="0"/>
              <a:t>"</a:t>
            </a:r>
          </a:p>
          <a:p>
            <a:r>
              <a:rPr lang="en-US" dirty="0" smtClean="0"/>
              <a:t>Code </a:t>
            </a:r>
            <a:r>
              <a:rPr lang="en-US" dirty="0"/>
              <a:t>written in R should always be kept in this folder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236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a Package</a:t>
            </a:r>
            <a:br>
              <a:rPr lang="en-US" dirty="0"/>
            </a:br>
            <a:r>
              <a:rPr lang="en-US" dirty="0" smtClean="0"/>
              <a:t>(the </a:t>
            </a:r>
            <a:r>
              <a:rPr lang="en-US" dirty="0"/>
              <a:t>"</a:t>
            </a:r>
            <a:r>
              <a:rPr lang="en-US" b="1" dirty="0"/>
              <a:t>man</a:t>
            </a:r>
            <a:r>
              <a:rPr lang="en-US" dirty="0"/>
              <a:t>" </a:t>
            </a:r>
            <a:r>
              <a:rPr lang="en-US" dirty="0" smtClean="0"/>
              <a:t>folder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</a:t>
            </a:r>
            <a:r>
              <a:rPr lang="en-US" dirty="0"/>
              <a:t>the help documentation</a:t>
            </a:r>
          </a:p>
          <a:p>
            <a:r>
              <a:rPr lang="en-US" dirty="0"/>
              <a:t>All files </a:t>
            </a:r>
            <a:r>
              <a:rPr lang="en-US" dirty="0" smtClean="0"/>
              <a:t>end with "</a:t>
            </a:r>
            <a:r>
              <a:rPr lang="en-US" b="1" dirty="0" smtClean="0"/>
              <a:t>.Rd</a:t>
            </a:r>
            <a:r>
              <a:rPr lang="en-US" dirty="0"/>
              <a:t>"</a:t>
            </a:r>
          </a:p>
          <a:p>
            <a:r>
              <a:rPr lang="en-US" dirty="0"/>
              <a:t>Rd documents are written in a </a:t>
            </a:r>
            <a:r>
              <a:rPr lang="en-US" dirty="0" err="1"/>
              <a:t>LaTeX</a:t>
            </a:r>
            <a:r>
              <a:rPr lang="en-US" dirty="0"/>
              <a:t>-like language</a:t>
            </a:r>
          </a:p>
          <a:p>
            <a:r>
              <a:rPr lang="en-US" sz="2400" dirty="0"/>
              <a:t>http://cran.r-project.org/doc/manuals/R-exts.html#Rd-format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09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of a Package</a:t>
            </a:r>
            <a:br>
              <a:rPr lang="en-US" dirty="0" smtClean="0"/>
            </a:br>
            <a:r>
              <a:rPr lang="en-US" dirty="0" smtClean="0"/>
              <a:t>(the "</a:t>
            </a:r>
            <a:r>
              <a:rPr lang="en-US" b="1" dirty="0" smtClean="0"/>
              <a:t>DESCRIPTION</a:t>
            </a:r>
            <a:r>
              <a:rPr lang="en-US" dirty="0" smtClean="0"/>
              <a:t>" file)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Contains several fields used to specify information about the statistical package</a:t>
            </a:r>
          </a:p>
          <a:p>
            <a:r>
              <a:rPr lang="en-US"/>
              <a:t>Most important are:</a:t>
            </a:r>
          </a:p>
          <a:p>
            <a:pPr lvl="1"/>
            <a:r>
              <a:rPr lang="en-US"/>
              <a:t>Depends</a:t>
            </a:r>
          </a:p>
          <a:p>
            <a:pPr lvl="1"/>
            <a:r>
              <a:rPr lang="en-US"/>
              <a:t>Author</a:t>
            </a:r>
          </a:p>
          <a:p>
            <a:pPr lvl="1"/>
            <a:r>
              <a:rPr lang="en-US"/>
              <a:t>Version</a:t>
            </a:r>
          </a:p>
          <a:p>
            <a:r>
              <a:rPr lang="en-US" sz="2000"/>
              <a:t>http://cran.r-project.org/doc/manuals/R-exts.html#The-DESCRIPTION-file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721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a Package</a:t>
            </a:r>
            <a:br>
              <a:rPr lang="en-US" dirty="0"/>
            </a:br>
            <a:r>
              <a:rPr lang="en-US" dirty="0" smtClean="0"/>
              <a:t>(the </a:t>
            </a:r>
            <a:r>
              <a:rPr lang="en-US" dirty="0"/>
              <a:t>"</a:t>
            </a:r>
            <a:r>
              <a:rPr lang="en-US" b="1" dirty="0"/>
              <a:t>NAMESPACE</a:t>
            </a:r>
            <a:r>
              <a:rPr lang="en-US" dirty="0"/>
              <a:t>" </a:t>
            </a:r>
            <a:r>
              <a:rPr lang="en-US" dirty="0" smtClean="0"/>
              <a:t>file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the novice, the default "NAMESPACE" file should suffice</a:t>
            </a:r>
          </a:p>
          <a:p>
            <a:r>
              <a:rPr lang="en-US"/>
              <a:t>Advanced users may want to keep some functions hidden from users</a:t>
            </a:r>
          </a:p>
          <a:p>
            <a:r>
              <a:rPr lang="en-US" sz="2000"/>
              <a:t>http://cran.r-project.org/doc/manuals/R-exts.html#Package-namespaces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ZeligLeastSquares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the example of "ZeligLeastSquares"</a:t>
            </a:r>
          </a:p>
          <a:p>
            <a:r>
              <a:rPr lang="en-US"/>
              <a:t>This package can be found in the folder "___"</a:t>
            </a:r>
          </a:p>
          <a:p>
            <a:r>
              <a:rPr lang="en-US"/>
              <a:t>Note its directory structure</a:t>
            </a:r>
          </a:p>
          <a:p>
            <a:r>
              <a:rPr lang="en-US"/>
              <a:t>Open the "DESCRIPTION" file</a:t>
            </a:r>
          </a:p>
          <a:p>
            <a:pPr lvl="1"/>
            <a:r>
              <a:rPr lang="en-US"/>
              <a:t>Package:</a:t>
            </a:r>
          </a:p>
          <a:p>
            <a:pPr lvl="1"/>
            <a:r>
              <a:rPr lang="en-US"/>
              <a:t>Author: </a:t>
            </a:r>
          </a:p>
          <a:p>
            <a:pPr lvl="1"/>
            <a:r>
              <a:rPr lang="en-US"/>
              <a:t>Depends: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2897</TotalTime>
  <Words>1425</Words>
  <Application>Microsoft Macintosh PowerPoint</Application>
  <PresentationFormat>On-screen Show (4:3)</PresentationFormat>
  <Paragraphs>217</Paragraphs>
  <Slides>40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Programming Statistical Models with Zelig 4</vt:lpstr>
      <vt:lpstr>Outline</vt:lpstr>
      <vt:lpstr>What is a statistical package?</vt:lpstr>
      <vt:lpstr>Structure of a Package</vt:lpstr>
      <vt:lpstr>Structure of a Package (the "R" folder)</vt:lpstr>
      <vt:lpstr>Structure of a Package (the "man" folder)</vt:lpstr>
      <vt:lpstr>Structure of a Package (the "DESCRIPTION" file)</vt:lpstr>
      <vt:lpstr>Structure of a Package (the "NAMESPACE" file)</vt:lpstr>
      <vt:lpstr>Example: ZeligLeastSquares</vt:lpstr>
      <vt:lpstr>Example: ZeligLeastSquares</vt:lpstr>
      <vt:lpstr>Creating a Statistical Package</vt:lpstr>
      <vt:lpstr>Basics</vt:lpstr>
      <vt:lpstr>Structure of a Zelig Package</vt:lpstr>
      <vt:lpstr>Overview</vt:lpstr>
      <vt:lpstr>Creating a Zelig Package</vt:lpstr>
      <vt:lpstr>Using zelig.skeleton</vt:lpstr>
      <vt:lpstr>zelig.skeleton Example</vt:lpstr>
      <vt:lpstr>Model Fitting Functions</vt:lpstr>
      <vt:lpstr>Outline for Model Fitting Functions</vt:lpstr>
      <vt:lpstr>What is linear regression?</vt:lpstr>
      <vt:lpstr>What is linear regression?</vt:lpstr>
      <vt:lpstr>Basics</vt:lpstr>
      <vt:lpstr>Generalized Linear Models</vt:lpstr>
      <vt:lpstr>Example: Data</vt:lpstr>
      <vt:lpstr>Example: Data (and Linear Regression)</vt:lpstr>
      <vt:lpstr>The zelig2 Method</vt:lpstr>
      <vt:lpstr>Outline</vt:lpstr>
      <vt:lpstr>Overview</vt:lpstr>
      <vt:lpstr>Goals</vt:lpstr>
      <vt:lpstr>Format of a zelig2 function</vt:lpstr>
      <vt:lpstr>Writing the "zelig2" Method</vt:lpstr>
      <vt:lpstr>zelig2: Function Signature</vt:lpstr>
      <vt:lpstr>zelig2: Function Body</vt:lpstr>
      <vt:lpstr>zelig2: Return Value</vt:lpstr>
      <vt:lpstr>zelig2</vt:lpstr>
      <vt:lpstr>Family Objects</vt:lpstr>
      <vt:lpstr>Workflow</vt:lpstr>
      <vt:lpstr>Workflow</vt:lpstr>
      <vt:lpstr>Workflow</vt:lpstr>
      <vt:lpstr>Workshop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Statistical Models with Zelig 4</dc:title>
  <dc:creator>Matt</dc:creator>
  <cp:lastModifiedBy>Matt</cp:lastModifiedBy>
  <cp:revision>252</cp:revision>
  <dcterms:created xsi:type="dcterms:W3CDTF">2011-12-19T13:07:16Z</dcterms:created>
  <dcterms:modified xsi:type="dcterms:W3CDTF">2011-12-19T15:38:08Z</dcterms:modified>
</cp:coreProperties>
</file>