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4" r:id="rId1"/>
  </p:sldMasterIdLst>
  <p:notesMasterIdLst>
    <p:notesMasterId r:id="rId53"/>
  </p:notesMasterIdLst>
  <p:sldIdLst>
    <p:sldId id="256" r:id="rId2"/>
    <p:sldId id="276" r:id="rId3"/>
    <p:sldId id="294" r:id="rId4"/>
    <p:sldId id="301" r:id="rId5"/>
    <p:sldId id="303" r:id="rId6"/>
    <p:sldId id="304" r:id="rId7"/>
    <p:sldId id="305" r:id="rId8"/>
    <p:sldId id="306" r:id="rId9"/>
    <p:sldId id="346" r:id="rId10"/>
    <p:sldId id="347" r:id="rId11"/>
    <p:sldId id="360" r:id="rId12"/>
    <p:sldId id="351" r:id="rId13"/>
    <p:sldId id="361" r:id="rId14"/>
    <p:sldId id="352" r:id="rId15"/>
    <p:sldId id="353" r:id="rId16"/>
    <p:sldId id="354" r:id="rId17"/>
    <p:sldId id="355" r:id="rId18"/>
    <p:sldId id="356" r:id="rId19"/>
    <p:sldId id="309" r:id="rId20"/>
    <p:sldId id="339" r:id="rId21"/>
    <p:sldId id="359" r:id="rId22"/>
    <p:sldId id="358" r:id="rId23"/>
    <p:sldId id="357" r:id="rId24"/>
    <p:sldId id="362" r:id="rId25"/>
    <p:sldId id="334" r:id="rId26"/>
    <p:sldId id="335" r:id="rId27"/>
    <p:sldId id="336" r:id="rId28"/>
    <p:sldId id="318" r:id="rId29"/>
    <p:sldId id="341" r:id="rId30"/>
    <p:sldId id="320" r:id="rId31"/>
    <p:sldId id="323" r:id="rId32"/>
    <p:sldId id="326" r:id="rId33"/>
    <p:sldId id="324" r:id="rId34"/>
    <p:sldId id="321" r:id="rId35"/>
    <p:sldId id="322" r:id="rId36"/>
    <p:sldId id="328" r:id="rId37"/>
    <p:sldId id="330" r:id="rId38"/>
    <p:sldId id="272" r:id="rId39"/>
    <p:sldId id="331" r:id="rId40"/>
    <p:sldId id="363" r:id="rId41"/>
    <p:sldId id="342" r:id="rId42"/>
    <p:sldId id="275" r:id="rId43"/>
    <p:sldId id="343" r:id="rId44"/>
    <p:sldId id="344" r:id="rId45"/>
    <p:sldId id="345" r:id="rId46"/>
    <p:sldId id="273" r:id="rId47"/>
    <p:sldId id="279" r:id="rId48"/>
    <p:sldId id="337" r:id="rId49"/>
    <p:sldId id="278" r:id="rId50"/>
    <p:sldId id="316" r:id="rId51"/>
    <p:sldId id="338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829C-BC0A-2947-AC1D-CBD687136EF9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FEB5-60B9-AD42-9F7A-A6753FAA144B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7054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Creating Statistical Packages, External Models and the "zelig2"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urier New"/>
                <a:cs typeface="Courier New"/>
              </a:rPr>
              <a:t>Package</a:t>
            </a:r>
            <a:r>
              <a:rPr lang="en-US">
                <a:latin typeface="Courier New"/>
                <a:cs typeface="Courier New"/>
              </a:rPr>
              <a:t>: ZeligLeastSquares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b="1">
                <a:latin typeface="Courier New"/>
                <a:cs typeface="Courier New"/>
              </a:rPr>
              <a:t>Maintainer</a:t>
            </a:r>
            <a:r>
              <a:rPr lang="en-US">
                <a:latin typeface="Courier New"/>
                <a:cs typeface="Courier New"/>
              </a:rPr>
              <a:t>: Matt Owen &lt;mowen@iq.harvard.edu&gt;</a:t>
            </a:r>
          </a:p>
          <a:p>
            <a:r>
              <a:rPr lang="en-US">
                <a:latin typeface="Courier New"/>
                <a:cs typeface="Courier New"/>
              </a:rPr>
              <a:t>License: GPL (&gt;=2)</a:t>
            </a:r>
          </a:p>
          <a:p>
            <a:r>
              <a:rPr lang="en-US">
                <a:latin typeface="Courier New"/>
                <a:cs typeface="Courier New"/>
              </a:rPr>
              <a:t>Title: A Zelig Model</a:t>
            </a:r>
          </a:p>
          <a:p>
            <a:r>
              <a:rPr lang="en-US" b="1">
                <a:latin typeface="Courier New"/>
                <a:cs typeface="Courier New"/>
              </a:rPr>
              <a:t>Author</a:t>
            </a:r>
            <a:r>
              <a:rPr lang="en-US">
                <a:latin typeface="Courier New"/>
                <a:cs typeface="Courier New"/>
              </a:rPr>
              <a:t>: Matt Owen</a:t>
            </a:r>
          </a:p>
          <a:p>
            <a:r>
              <a:rPr lang="en-US">
                <a:latin typeface="Courier New"/>
                <a:cs typeface="Courier New"/>
              </a:rPr>
              <a:t>Description: A Zelig Model</a:t>
            </a:r>
          </a:p>
          <a:p>
            <a:r>
              <a:rPr lang="en-US">
                <a:latin typeface="Courier New"/>
                <a:cs typeface="Courier New"/>
              </a:rPr>
              <a:t>Version: 0.2</a:t>
            </a:r>
          </a:p>
          <a:p>
            <a:r>
              <a:rPr lang="en-US">
                <a:latin typeface="Courier New"/>
                <a:cs typeface="Courier New"/>
              </a:rPr>
              <a:t>Packaged: Tue Nov 8 12:42:13 2011</a:t>
            </a:r>
          </a:p>
          <a:p>
            <a:r>
              <a:rPr lang="en-US">
                <a:latin typeface="Courier New"/>
                <a:cs typeface="Courier New"/>
              </a:rPr>
              <a:t>URL: http://gking.harvard.edu/zelig</a:t>
            </a:r>
          </a:p>
          <a:p>
            <a:r>
              <a:rPr lang="en-US">
                <a:latin typeface="Courier New"/>
                <a:cs typeface="Courier New"/>
              </a:rPr>
              <a:t>Date: 2011-12-12</a:t>
            </a:r>
          </a:p>
          <a:p>
            <a:r>
              <a:rPr lang="en-US" b="1">
                <a:latin typeface="Courier New"/>
                <a:cs typeface="Courier New"/>
              </a:rPr>
              <a:t>Depends</a:t>
            </a:r>
            <a:r>
              <a:rPr lang="en-US">
                <a:latin typeface="Courier New"/>
                <a:cs typeface="Courier New"/>
              </a:rPr>
              <a:t>: Zelig (&gt;= 4.0-6), systemfit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16174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Note </a:t>
            </a:r>
            <a:r>
              <a:rPr lang="en-US"/>
              <a:t>that the bold text is strictly for emphasis. That is, the actual DESCRIPTION file is plain-text.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Picture of directory structure</a:t>
            </a:r>
          </a:p>
          <a:p>
            <a:r>
              <a:rPr lang="en-US"/>
              <a:t>Highlight important areas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Structure of a Zelig Package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  <a:p>
            <a:r>
              <a:rPr lang="en-US"/>
              <a:t>Components of a Zelig model</a:t>
            </a:r>
          </a:p>
          <a:p>
            <a:r>
              <a:rPr lang="en-US"/>
              <a:t>Zelig Demo</a:t>
            </a:r>
          </a:p>
          <a:p>
            <a:r>
              <a:rPr lang="en-US"/>
              <a:t>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996" y="1709952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0996" y="2832820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0996" y="4036661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2616" y="1709952"/>
            <a:ext cx="337760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Fit statistical model</a:t>
            </a:r>
          </a:p>
          <a:p>
            <a:pPr>
              <a:buFont typeface="Arial"/>
              <a:buChar char="•"/>
            </a:pPr>
            <a:r>
              <a:rPr lang="en-US"/>
              <a:t> Call external model fitting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2616" y="2832820"/>
            <a:ext cx="337760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Specify values for explanatory variables</a:t>
            </a:r>
          </a:p>
          <a:p>
            <a:pPr>
              <a:buFont typeface="Arial"/>
              <a:buChar char="•"/>
            </a:pPr>
            <a:r>
              <a:rPr lang="en-US"/>
              <a:t> Build design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2616" y="4036661"/>
            <a:ext cx="337760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Simulate expected values</a:t>
            </a:r>
          </a:p>
          <a:p>
            <a:pPr>
              <a:buFont typeface="Arial"/>
              <a:buChar char="•"/>
            </a:pPr>
            <a:r>
              <a:rPr lang="en-US"/>
              <a:t> Simulate </a:t>
            </a:r>
            <a:r>
              <a:rPr lang="en-US" b="1"/>
              <a:t>other</a:t>
            </a:r>
            <a:r>
              <a:rPr lang="en-US"/>
              <a:t> quantities of interest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245383" y="2390201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246971" y="3513069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73785" y="1889963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73785" y="3016584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73785" y="4214566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6989" cy="267830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library(Zelig)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data(turnout)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zout &lt;- </a:t>
            </a:r>
            <a:r>
              <a:rPr lang="en-US" sz="2000" b="1">
                <a:latin typeface="Courier New"/>
                <a:cs typeface="Courier New"/>
              </a:rPr>
              <a:t>zelig</a:t>
            </a:r>
            <a:r>
              <a:rPr lang="en-US" sz="2000">
                <a:latin typeface="Courier New"/>
                <a:cs typeface="Courier New"/>
              </a:rPr>
              <a:t>(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vote ~ race + educate,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model = "logit", data = turnout,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xout &lt;- </a:t>
            </a:r>
            <a:r>
              <a:rPr lang="en-US" sz="2000" b="1">
                <a:latin typeface="Courier New"/>
                <a:cs typeface="Courier New"/>
              </a:rPr>
              <a:t>setx</a:t>
            </a:r>
            <a:r>
              <a:rPr lang="en-US" sz="2000">
                <a:latin typeface="Courier New"/>
                <a:cs typeface="Courier New"/>
              </a:rPr>
              <a:t>(zout, educate = 10)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sout &lt;- </a:t>
            </a:r>
            <a:r>
              <a:rPr lang="en-US" sz="2000" b="1">
                <a:latin typeface="Courier New"/>
                <a:cs typeface="Courier New"/>
              </a:rPr>
              <a:t>sim</a:t>
            </a:r>
            <a:r>
              <a:rPr lang="en-US" sz="2000">
                <a:latin typeface="Courier New"/>
                <a:cs typeface="Courier New"/>
              </a:rPr>
              <a:t>(zout, xout)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summary(sout)</a:t>
            </a:r>
          </a:p>
          <a:p>
            <a:pPr>
              <a:buNone/>
            </a:pP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77391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that the "zelig", "setx" and "sim" methods are each called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4011" y="2259403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545" y="2197802"/>
            <a:ext cx="4935644" cy="10358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64011" y="3188616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545" y="3233652"/>
            <a:ext cx="4935644" cy="252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8545" y="3512156"/>
            <a:ext cx="4935644" cy="2522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64011" y="3458114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674189" y="2441002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74189" y="3359750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74189" y="3620997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Zelig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Zelig</a:t>
            </a:r>
            <a:r>
              <a:rPr lang="en-US" dirty="0" smtClean="0"/>
              <a:t> package is an R package</a:t>
            </a:r>
          </a:p>
          <a:p>
            <a:r>
              <a:rPr lang="en-US" dirty="0" smtClean="0"/>
              <a:t>Each package contains several models</a:t>
            </a:r>
          </a:p>
          <a:p>
            <a:r>
              <a:rPr lang="en-US" dirty="0" smtClean="0"/>
              <a:t>Each model comprises three methods:</a:t>
            </a:r>
          </a:p>
          <a:p>
            <a:pPr lvl="1"/>
            <a:r>
              <a:rPr lang="en-US" dirty="0" smtClean="0"/>
              <a:t>zelig2</a:t>
            </a:r>
            <a:r>
              <a:rPr lang="en-US" i="1" dirty="0" smtClean="0"/>
              <a:t>&lt;model-name&gt;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.</a:t>
            </a:r>
            <a:r>
              <a:rPr lang="en-US" i="1" dirty="0" smtClean="0"/>
              <a:t>&lt;model-name&gt;</a:t>
            </a:r>
          </a:p>
          <a:p>
            <a:pPr lvl="1"/>
            <a:r>
              <a:rPr lang="en-US" dirty="0" smtClean="0"/>
              <a:t>qi.</a:t>
            </a:r>
            <a:r>
              <a:rPr lang="en-US" i="1" dirty="0" smtClean="0"/>
              <a:t>&lt;model-name&gt;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2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996" y="1709952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0996" y="2832820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0996" y="4036661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2616" y="1709952"/>
            <a:ext cx="337760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"zelig2</a:t>
            </a:r>
            <a:r>
              <a:rPr lang="en-US" sz="2000" i="1"/>
              <a:t>&lt;model-name&gt;</a:t>
            </a:r>
            <a:r>
              <a:rPr lang="en-US" sz="2000"/>
              <a:t>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2616" y="2832820"/>
            <a:ext cx="3377607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nothing</a:t>
            </a:r>
          </a:p>
          <a:p>
            <a:pPr>
              <a:buFont typeface="Arial"/>
              <a:buChar char="•"/>
            </a:pPr>
            <a:r>
              <a:rPr lang="en-US" sz="2000"/>
              <a:t> Knows how to build design matrix without help (usually)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2616" y="4036661"/>
            <a:ext cx="3377607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"param.</a:t>
            </a:r>
            <a:r>
              <a:rPr lang="en-US" sz="2000" i="1"/>
              <a:t>&lt;model-name&gt;</a:t>
            </a:r>
            <a:r>
              <a:rPr lang="en-US" sz="2000"/>
              <a:t>"</a:t>
            </a:r>
          </a:p>
          <a:p>
            <a:pPr>
              <a:buFont typeface="Arial"/>
              <a:buChar char="•"/>
            </a:pPr>
            <a:r>
              <a:rPr lang="en-US" sz="2000"/>
              <a:t> Calls "qi.</a:t>
            </a:r>
            <a:r>
              <a:rPr lang="en-US" sz="2000" i="1"/>
              <a:t>&lt;model-name&gt;</a:t>
            </a:r>
            <a:r>
              <a:rPr lang="en-US" sz="2000"/>
              <a:t>"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245383" y="2390201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246971" y="3513069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73785" y="1889963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3785" y="3016584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73785" y="4214566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Writing a zelig model is a three-stage process:</a:t>
            </a:r>
          </a:p>
          <a:p>
            <a:pPr lvl="1"/>
            <a:r>
              <a:rPr lang="en-US"/>
              <a:t>zelig2 method</a:t>
            </a:r>
          </a:p>
          <a:p>
            <a:pPr lvl="1"/>
            <a:r>
              <a:rPr lang="en-US"/>
              <a:t>param method</a:t>
            </a:r>
          </a:p>
          <a:p>
            <a:pPr lvl="1"/>
            <a:r>
              <a:rPr lang="en-US"/>
              <a:t>qi method</a:t>
            </a:r>
          </a:p>
          <a:p>
            <a:r>
              <a:rPr lang="en-US"/>
              <a:t>These correspond to</a:t>
            </a:r>
          </a:p>
          <a:p>
            <a:pPr lvl="1"/>
            <a:r>
              <a:rPr lang="en-US"/>
              <a:t>Fitting the statistical model (zelig2)</a:t>
            </a:r>
          </a:p>
          <a:p>
            <a:pPr lvl="1"/>
            <a:r>
              <a:rPr lang="en-US"/>
              <a:t>Parameter simulation (param)</a:t>
            </a:r>
          </a:p>
          <a:p>
            <a:pPr lvl="1"/>
            <a:r>
              <a:rPr lang="en-US"/>
              <a:t>Quantity of interest simulation (qi)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Statistical Package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(from scratch)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03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statistical </a:t>
            </a:r>
            <a:r>
              <a:rPr lang="en-US" dirty="0" smtClean="0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Structure of a Zelig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statistical 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/>
              <a:t>fitting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latin typeface="Courier New"/>
                <a:cs typeface="Courier New"/>
              </a:rPr>
              <a:t>zelig2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Workflow for creating a statistical </a:t>
            </a:r>
            <a:r>
              <a:rPr lang="en-US" dirty="0" smtClean="0"/>
              <a:t>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Looking </a:t>
            </a:r>
            <a:r>
              <a:rPr lang="en-US" dirty="0" smtClean="0"/>
              <a:t>ahead</a:t>
            </a:r>
            <a:endParaRPr lang="en-US" dirty="0"/>
          </a:p>
          <a:p>
            <a:pPr lvl="1"/>
            <a:r>
              <a:rPr lang="en-US" dirty="0"/>
              <a:t>Design (a.k.a. model) matrices</a:t>
            </a:r>
          </a:p>
          <a:p>
            <a:pPr lvl="1"/>
            <a:r>
              <a:rPr lang="en-US" dirty="0"/>
              <a:t>Counterfactuals and interaction terms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Courier New"/>
                <a:cs typeface="Courier New"/>
              </a:rPr>
              <a:t>help("package.skeleton")</a:t>
            </a:r>
          </a:p>
          <a:p>
            <a:r>
              <a:rPr lang="en-US"/>
              <a:t>"package.skeleton" creates the outline of a statistical package (creates all necessary files/folders)</a:t>
            </a:r>
          </a:p>
          <a:p>
            <a:r>
              <a:rPr lang="en-US" b="1">
                <a:latin typeface="Courier New"/>
                <a:cs typeface="Courier New"/>
              </a:rPr>
              <a:t>help("zelig.skeleton", "Zelig")</a:t>
            </a:r>
          </a:p>
          <a:p>
            <a:r>
              <a:rPr lang="en-US"/>
              <a:t>"zelig.skeleton" behaves identically except it follows a pattern more useful for Zelig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creates a folder titled "SomePackage"</a:t>
            </a:r>
          </a:p>
          <a:p>
            <a:r>
              <a:rPr lang="en-US"/>
              <a:t>Create an R package with a single function "f"</a:t>
            </a:r>
          </a:p>
          <a:p>
            <a:r>
              <a:rPr lang="en-US"/>
              <a:t>Titles the package "SomePackage"</a:t>
            </a:r>
          </a:p>
          <a:p>
            <a:r>
              <a:rPr lang="en-US"/>
              <a:t>This package will not be "installable" until the author edits the ".Rd" files (found in the "man/" directory)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&gt; f &lt;- function (...) 1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&gt; package.skeleton("SomePackage", "f")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Creating directories ...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Creating DESCRIPTION ...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Creating Read-and-delete-me ...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Saving functions and data ...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Making help files ...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Done.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Further steps are described in './SomePackage/Read-and-delete-me'.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&gt; </a:t>
            </a:r>
          </a:p>
          <a:p>
            <a:pPr>
              <a:buNone/>
            </a:pPr>
            <a:endParaRPr lang="en-US"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Slightly more cumbersom than "zelig.skeleton"</a:t>
            </a:r>
          </a:p>
          <a:p>
            <a:r>
              <a:rPr lang="en-US"/>
              <a:t>Requires that users have:</a:t>
            </a:r>
          </a:p>
          <a:p>
            <a:pPr lvl="1"/>
            <a:r>
              <a:rPr lang="en-US"/>
              <a:t>A name for their package</a:t>
            </a:r>
          </a:p>
          <a:p>
            <a:pPr lvl="1"/>
            <a:r>
              <a:rPr lang="en-US"/>
              <a:t>At least 1 function defined and named</a:t>
            </a:r>
          </a:p>
          <a:p>
            <a:r>
              <a:rPr lang="en-US"/>
              <a:t>Packages made this way </a:t>
            </a:r>
            <a:r>
              <a:rPr lang="en-US" b="1"/>
              <a:t>cannot</a:t>
            </a:r>
            <a:r>
              <a:rPr lang="en-US"/>
              <a:t> be immediately installed.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"zelig.skeleton"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not be using "package.skeleton" to build our packages</a:t>
            </a:r>
          </a:p>
          <a:p>
            <a:r>
              <a:rPr lang="en-US"/>
              <a:t>"zelig.skeleton" provides functionality specifically catered towards developing Zelig package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Zelig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Three things are needed: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Package </a:t>
            </a:r>
            <a:r>
              <a:rPr lang="en-US" dirty="0"/>
              <a:t>Name, e.g. "</a:t>
            </a:r>
            <a:r>
              <a:rPr lang="en-US" dirty="0" err="1"/>
              <a:t>ZeligLeastSquares</a:t>
            </a:r>
            <a:r>
              <a:rPr lang="en-US" dirty="0"/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Names, e.g. "</a:t>
            </a:r>
            <a:r>
              <a:rPr lang="en-US" dirty="0" err="1"/>
              <a:t>logit</a:t>
            </a:r>
            <a:r>
              <a:rPr lang="en-US" dirty="0"/>
              <a:t>" or "gamma"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R-package dependencies, e.g. "lme4"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731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"zelig.skeleton"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Pick a name for the Zelig package.</a:t>
            </a:r>
          </a:p>
          <a:p>
            <a:pPr lvl="1"/>
            <a:r>
              <a:rPr lang="en-US"/>
              <a:t>"ZeligLeastSquares"</a:t>
            </a:r>
          </a:p>
          <a:p>
            <a:r>
              <a:rPr lang="en-US"/>
              <a:t>Pick a model name</a:t>
            </a:r>
          </a:p>
          <a:p>
            <a:pPr lvl="1"/>
            <a:r>
              <a:rPr lang="en-US"/>
              <a:t>"twostage"</a:t>
            </a:r>
          </a:p>
          <a:p>
            <a:r>
              <a:rPr lang="en-US"/>
              <a:t>Determine package dependencies</a:t>
            </a:r>
          </a:p>
          <a:p>
            <a:pPr lvl="1"/>
            <a:r>
              <a:rPr lang="en-US"/>
              <a:t>"systemfit"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50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zelig.skeleton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949450"/>
            <a:ext cx="8229600" cy="192578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The first parameter is the package name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pkgName &lt;- </a:t>
            </a:r>
            <a:r>
              <a:rPr lang="en-US" sz="17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"ZeligLeastSquares"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model &lt;- 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"twostage"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dependencies &lt;- 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"systemfit"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zelig.skeleton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(pkgName, model, depends = dependencies)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0386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will create a folder named "</a:t>
            </a:r>
            <a:r>
              <a:rPr lang="en-US" dirty="0" err="1"/>
              <a:t>ZeligLeastSquares</a:t>
            </a:r>
            <a:r>
              <a:rPr lang="en-US" dirty="0"/>
              <a:t>" in your current working directory.</a:t>
            </a:r>
          </a:p>
          <a:p>
            <a:endParaRPr lang="en-US" dirty="0"/>
          </a:p>
          <a:p>
            <a:r>
              <a:rPr lang="en-US" dirty="0"/>
              <a:t>If you need to go back later and change </a:t>
            </a:r>
            <a:r>
              <a:rPr lang="en-US" dirty="0" smtClean="0"/>
              <a:t>the package’s name, author’s name or the package’s dependencies, edit the file:</a:t>
            </a:r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ZeligLeastSquares</a:t>
            </a:r>
            <a:r>
              <a:rPr lang="en-US" dirty="0"/>
              <a:t>/DESCRIPTION"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91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Fitting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426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for Model Fitting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  <a:p>
            <a:r>
              <a:rPr lang="en-US"/>
              <a:t>Generalized Linear Models (GLM)</a:t>
            </a:r>
          </a:p>
          <a:p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statistical package?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385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method for </a:t>
            </a:r>
            <a:r>
              <a:rPr lang="en-US" b="1"/>
              <a:t>explaining</a:t>
            </a:r>
            <a:r>
              <a:rPr lang="en-US"/>
              <a:t> and </a:t>
            </a:r>
            <a:r>
              <a:rPr lang="en-US" b="1"/>
              <a:t>predicting</a:t>
            </a:r>
            <a:r>
              <a:rPr lang="en-US"/>
              <a:t> observations using data</a:t>
            </a:r>
          </a:p>
          <a:p>
            <a:r>
              <a:rPr lang="en-US"/>
              <a:t>A method for determining </a:t>
            </a:r>
            <a:r>
              <a:rPr lang="en-US" b="1"/>
              <a:t>unknown parameters</a:t>
            </a:r>
            <a:r>
              <a:rPr lang="en-US"/>
              <a:t> derived from a data set</a:t>
            </a:r>
          </a:p>
          <a:p>
            <a:pPr lvl="1"/>
            <a:r>
              <a:rPr lang="en-US"/>
              <a:t>How dependent is my response variable on a particular parameter?</a:t>
            </a:r>
          </a:p>
          <a:p>
            <a:r>
              <a:rPr lang="en-US"/>
              <a:t>Specifically, a method for determining </a:t>
            </a:r>
            <a:r>
              <a:rPr lang="en-US" b="1"/>
              <a:t>conditional expected values</a:t>
            </a:r>
          </a:p>
          <a:p>
            <a:pPr lvl="1"/>
            <a:r>
              <a:rPr lang="en-US"/>
              <a:t>"Given x and y, the expected value is…"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22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There are three necessary components to any generalized linear model:</a:t>
            </a:r>
          </a:p>
          <a:p>
            <a:r>
              <a:rPr lang="en-US"/>
              <a:t>A formula specifying </a:t>
            </a:r>
            <a:r>
              <a:rPr lang="en-US" b="1"/>
              <a:t>predictor</a:t>
            </a:r>
            <a:r>
              <a:rPr lang="en-US"/>
              <a:t> and </a:t>
            </a:r>
            <a:r>
              <a:rPr lang="en-US" b="1"/>
              <a:t>response</a:t>
            </a:r>
            <a:r>
              <a:rPr lang="en-US"/>
              <a:t> variables: </a:t>
            </a:r>
            <a:r>
              <a:rPr lang="en-US" i="1">
                <a:latin typeface="Courier New"/>
                <a:cs typeface="Courier New"/>
              </a:rPr>
              <a:t>y ~ x1 + x2 + x3</a:t>
            </a:r>
            <a:endParaRPr lang="en-US" b="1" i="1">
              <a:latin typeface="Courier New"/>
              <a:cs typeface="Courier New"/>
            </a:endParaRPr>
          </a:p>
          <a:p>
            <a:r>
              <a:rPr lang="en-US"/>
              <a:t>A model – </a:t>
            </a:r>
            <a:r>
              <a:rPr lang="en-US" i="1"/>
              <a:t>logit, probit, gamma, normal</a:t>
            </a:r>
          </a:p>
          <a:p>
            <a:r>
              <a:rPr lang="en-US"/>
              <a:t>Data – </a:t>
            </a:r>
            <a:r>
              <a:rPr lang="en-US" i="1"/>
              <a:t>a data-set stored as a </a:t>
            </a:r>
            <a:r>
              <a:rPr lang="en-US" b="1" i="1"/>
              <a:t>data.frame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"lm" model finds the function that best </a:t>
            </a:r>
            <a:r>
              <a:rPr lang="en-US" b="1"/>
              <a:t>approximates </a:t>
            </a:r>
            <a:r>
              <a:rPr lang="en-US"/>
              <a:t>the observed data </a:t>
            </a:r>
            <a:r>
              <a:rPr lang="en-US" b="1" u="sng"/>
              <a:t>with a line</a:t>
            </a:r>
            <a:endParaRPr lang="en-US"/>
          </a:p>
          <a:p>
            <a:r>
              <a:rPr lang="en-US"/>
              <a:t>Other regression models approximate observe data with a </a:t>
            </a:r>
            <a:r>
              <a:rPr lang="en-US" b="1"/>
              <a:t>nonlinear function</a:t>
            </a:r>
            <a:r>
              <a:rPr lang="en-US"/>
              <a:t> that takes a line as its parameter</a:t>
            </a:r>
          </a:p>
          <a:p>
            <a:pPr lvl="1"/>
            <a:r>
              <a:rPr lang="en-US"/>
              <a:t>f(y) = X B</a:t>
            </a:r>
          </a:p>
          <a:p>
            <a:pPr lvl="1"/>
            <a:r>
              <a:rPr lang="en-US"/>
              <a:t>Where </a:t>
            </a:r>
            <a:r>
              <a:rPr lang="en-US" b="1"/>
              <a:t>X</a:t>
            </a:r>
            <a:r>
              <a:rPr lang="en-US"/>
              <a:t> is a matrix and </a:t>
            </a:r>
            <a:r>
              <a:rPr lang="en-US" b="1"/>
              <a:t>B</a:t>
            </a:r>
            <a:r>
              <a:rPr lang="en-US"/>
              <a:t> is a vector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659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"least squares" method is the foundation of fitting generalized linear models (GLM's)</a:t>
            </a:r>
          </a:p>
          <a:p>
            <a:r>
              <a:rPr lang="en-US"/>
              <a:t>And information on how significantly the response variables varies with the predictor variables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653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Data</a:t>
            </a:r>
          </a:p>
        </p:txBody>
      </p:sp>
      <p:pic>
        <p:nvPicPr>
          <p:cNvPr id="6" name="Content Placeholder 5" descr="Linear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729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Data</a:t>
            </a:r>
            <a:br>
              <a:rPr lang="en-US"/>
            </a:br>
            <a:r>
              <a:rPr lang="en-US"/>
              <a:t>(and Linear Regression)</a:t>
            </a:r>
          </a:p>
        </p:txBody>
      </p:sp>
      <p:pic>
        <p:nvPicPr>
          <p:cNvPr id="4" name="Content Placeholder 3" descr="Linear_Regres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822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zelig2 Method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013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What is a "zelig2" method?</a:t>
            </a:r>
          </a:p>
          <a:p>
            <a:r>
              <a:rPr lang="en-US" dirty="0" smtClean="0"/>
              <a:t>Format of a zelig2 method</a:t>
            </a:r>
          </a:p>
          <a:p>
            <a:r>
              <a:rPr lang="en-US" dirty="0" smtClean="0"/>
              <a:t>Writing the zelig2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203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 we are focusing on fitting the statistical model</a:t>
            </a:r>
          </a:p>
          <a:p>
            <a:r>
              <a:rPr lang="en-US"/>
              <a:t>Zelig requires (typically) that the model is fitted externally</a:t>
            </a:r>
          </a:p>
          <a:p>
            <a:r>
              <a:rPr lang="en-US"/>
              <a:t>Most models are based on "lm" or "glm" because of their general 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going to focus on simulating individual statistical models</a:t>
            </a:r>
          </a:p>
          <a:p>
            <a:r>
              <a:rPr lang="en-US" dirty="0" smtClean="0"/>
              <a:t>Each student will create an R package</a:t>
            </a:r>
          </a:p>
          <a:p>
            <a:r>
              <a:rPr lang="en-US" dirty="0" smtClean="0"/>
              <a:t>Each student will implement a single statistical model</a:t>
            </a:r>
          </a:p>
          <a:p>
            <a:r>
              <a:rPr lang="en-US" dirty="0" smtClean="0"/>
              <a:t>This model will be made up of 3 methods:</a:t>
            </a:r>
          </a:p>
          <a:p>
            <a:pPr lvl="1"/>
            <a:r>
              <a:rPr lang="en-US" dirty="0" smtClean="0"/>
              <a:t>zelig2&lt;model-name&gt;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.&lt;model-name&gt;</a:t>
            </a:r>
          </a:p>
          <a:p>
            <a:pPr lvl="1"/>
            <a:r>
              <a:rPr lang="en-US" dirty="0" smtClean="0"/>
              <a:t>qi.&lt;model-name&gt;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125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Package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Simply a directory </a:t>
            </a:r>
          </a:p>
          <a:p>
            <a:r>
              <a:rPr lang="en-US" dirty="0" smtClean="0"/>
              <a:t>Has two important folders:</a:t>
            </a:r>
            <a:endParaRPr lang="en-US" dirty="0"/>
          </a:p>
          <a:p>
            <a:pPr marL="457200" lvl="1" indent="0">
              <a:buNone/>
            </a:pPr>
            <a:r>
              <a:rPr lang="en-US" sz="4000" b="1" dirty="0" smtClean="0"/>
              <a:t>R/</a:t>
            </a:r>
            <a:endParaRPr lang="en-US" sz="4000" b="1" dirty="0"/>
          </a:p>
          <a:p>
            <a:pPr marL="457200" lvl="1" indent="0">
              <a:buNone/>
            </a:pPr>
            <a:r>
              <a:rPr lang="en-US" sz="4000" b="1" dirty="0" smtClean="0"/>
              <a:t>man/</a:t>
            </a:r>
            <a:endParaRPr lang="en-US" sz="4000" b="1" dirty="0"/>
          </a:p>
          <a:p>
            <a:r>
              <a:rPr lang="en-US" dirty="0"/>
              <a:t>And </a:t>
            </a:r>
            <a:r>
              <a:rPr lang="en-US" dirty="0" smtClean="0"/>
              <a:t>two important </a:t>
            </a:r>
            <a:r>
              <a:rPr lang="en-US" dirty="0"/>
              <a:t>files:</a:t>
            </a:r>
          </a:p>
          <a:p>
            <a:pPr marL="457200" lvl="1" indent="0">
              <a:buNone/>
            </a:pPr>
            <a:r>
              <a:rPr lang="en-US" sz="4000" b="1" dirty="0"/>
              <a:t>DESCRIPTION</a:t>
            </a:r>
          </a:p>
          <a:p>
            <a:pPr marL="457200" lvl="1" indent="0">
              <a:buNone/>
            </a:pPr>
            <a:r>
              <a:rPr lang="en-US" sz="4000" b="1" dirty="0"/>
              <a:t>NAMESPACE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013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401217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{  </a:t>
            </a: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1400">
                <a:latin typeface="Courier New"/>
                <a:cs typeface="Courier New"/>
              </a:rPr>
              <a:t>if (!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is.data.frame</a:t>
            </a:r>
            <a:r>
              <a:rPr lang="en-US" sz="1400">
                <a:latin typeface="Courier New"/>
                <a:cs typeface="Courier New"/>
              </a:rPr>
              <a:t>(data))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stop</a:t>
            </a:r>
            <a:r>
              <a:rPr lang="en-US" sz="1400"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"`data` is not a data-frame"</a:t>
            </a:r>
            <a:r>
              <a:rPr lang="en-US" sz="140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</a:t>
            </a:r>
            <a:r>
              <a:rPr lang="en-US" sz="1400">
                <a:solidFill>
                  <a:schemeClr val="accent3"/>
                </a:solidFill>
                <a:latin typeface="Courier New"/>
                <a:cs typeface="Courier New"/>
              </a:rPr>
              <a:t># Some other computations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FUNCTION BODY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1026" y="3439572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RETURN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61237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4988103" y="2273936"/>
            <a:ext cx="181292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rot="10800000" flipV="1">
            <a:off x="4988104" y="3624237"/>
            <a:ext cx="1812922" cy="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2057907"/>
            <a:ext cx="4530905" cy="1106733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199" y="3308021"/>
            <a:ext cx="4530903" cy="181275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Writing the "zelig2"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 three parts</a:t>
            </a:r>
          </a:p>
          <a:p>
            <a:pPr lvl="1"/>
            <a:r>
              <a:rPr lang="en-US"/>
              <a:t>Function signature</a:t>
            </a:r>
          </a:p>
          <a:p>
            <a:pPr lvl="1"/>
            <a:r>
              <a:rPr lang="en-US"/>
              <a:t>Function Body</a:t>
            </a:r>
          </a:p>
          <a:p>
            <a:pPr lvl="1"/>
            <a:r>
              <a:rPr lang="en-US"/>
              <a:t>Return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288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   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EXTERNAL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0666" y="3439572"/>
            <a:ext cx="152613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4855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738517" y="2273936"/>
            <a:ext cx="3062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88103" y="3624604"/>
            <a:ext cx="21725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1047" y="2130238"/>
            <a:ext cx="2396746" cy="31749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1047" y="2579649"/>
            <a:ext cx="3656570" cy="1373590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"formula" specifies the model formula</a:t>
            </a:r>
          </a:p>
          <a:p>
            <a:r>
              <a:rPr lang="en-US"/>
              <a:t>"data" specifies the data.frame</a:t>
            </a:r>
          </a:p>
          <a:p>
            <a:r>
              <a:rPr lang="en-US"/>
              <a:t>All other parameters are </a:t>
            </a:r>
            <a:r>
              <a:rPr lang="en-US" b="1"/>
              <a:t>optional</a:t>
            </a:r>
          </a:p>
          <a:p>
            <a:r>
              <a:rPr lang="en-US"/>
              <a:t>Other parameters are determined by the model fitting function's requirements</a:t>
            </a:r>
          </a:p>
          <a:p>
            <a:pPr lvl="1"/>
            <a:r>
              <a:rPr lang="en-US"/>
              <a:t>Use "args" to determine what parameters are available for the model-fitting function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Typically does very little</a:t>
            </a:r>
          </a:p>
          <a:p>
            <a:r>
              <a:rPr lang="en-US"/>
              <a:t>Can be used to</a:t>
            </a:r>
          </a:p>
          <a:p>
            <a:pPr lvl="1"/>
            <a:r>
              <a:rPr lang="en-US"/>
              <a:t>Print-out error and warning messages</a:t>
            </a:r>
          </a:p>
          <a:p>
            <a:pPr lvl="1"/>
            <a:r>
              <a:rPr lang="en-US"/>
              <a:t>Manipulate model formulae</a:t>
            </a:r>
          </a:p>
          <a:p>
            <a:pPr lvl="1"/>
            <a:r>
              <a:rPr lang="en-US"/>
              <a:t>Assign default values that do not exist for the model-fitting function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".function" specifies the name of model-fitting function</a:t>
            </a:r>
          </a:p>
          <a:p>
            <a:r>
              <a:rPr lang="en-US"/>
              <a:t>All other entries specify values to be </a:t>
            </a:r>
            <a:r>
              <a:rPr lang="en-US" b="1"/>
              <a:t>explicitly</a:t>
            </a:r>
            <a:r>
              <a:rPr lang="en-US"/>
              <a:t> set for the model-fitting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Does not</a:t>
            </a:r>
            <a:r>
              <a:rPr lang="en-US"/>
              <a:t> fit models itself</a:t>
            </a:r>
          </a:p>
          <a:p>
            <a:r>
              <a:rPr lang="en-US"/>
              <a:t>Uses outside models to fit data</a:t>
            </a:r>
          </a:p>
          <a:p>
            <a:pPr lvl="1"/>
            <a:r>
              <a:rPr lang="en-US"/>
              <a:t>"lm", "glm", "nlme", etc.</a:t>
            </a:r>
          </a:p>
          <a:p>
            <a:r>
              <a:rPr lang="en-US"/>
              <a:t>Manages how zelig interacts with these models:</a:t>
            </a:r>
          </a:p>
          <a:p>
            <a:pPr lvl="1"/>
            <a:r>
              <a:rPr lang="en-US"/>
              <a:t>Specifies what function will fit the model</a:t>
            </a:r>
          </a:p>
          <a:p>
            <a:pPr lvl="1"/>
            <a:r>
              <a:rPr lang="en-US"/>
              <a:t>Specifies parameters</a:t>
            </a:r>
          </a:p>
          <a:p>
            <a:pPr lvl="1"/>
            <a:r>
              <a:rPr lang="en-US"/>
              <a:t>Manipulates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Family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 information about link functions</a:t>
            </a:r>
          </a:p>
          <a:p>
            <a:pPr lvl="1"/>
            <a:r>
              <a:rPr lang="en-US"/>
              <a:t>"Link" functions help specify the relationship between the observed value and the underlying linear predictors</a:t>
            </a:r>
          </a:p>
          <a:p>
            <a:pPr lvl="1"/>
            <a:r>
              <a:rPr lang="en-US"/>
              <a:t>"Inverse Link" simply inverse this process</a:t>
            </a:r>
          </a:p>
          <a:p>
            <a:r>
              <a:rPr lang="en-US"/>
              <a:t>Used by model-fitting functions</a:t>
            </a:r>
          </a:p>
          <a:p>
            <a:r>
              <a:rPr lang="en-US"/>
              <a:t>Inverse link functions are used in qi simulation</a:t>
            </a:r>
          </a:p>
          <a:p>
            <a:r>
              <a:rPr lang="en-US"/>
              <a:t>See help documentation: "?family"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existing model</a:t>
            </a:r>
          </a:p>
          <a:p>
            <a:r>
              <a:rPr lang="en-US" dirty="0"/>
              <a:t>Determine what the arguments are</a:t>
            </a:r>
          </a:p>
          <a:p>
            <a:r>
              <a:rPr lang="en-US" dirty="0"/>
              <a:t>Return a list at the bottom of the function</a:t>
            </a:r>
          </a:p>
          <a:p>
            <a:r>
              <a:rPr lang="en-US" dirty="0"/>
              <a:t>Manipulate objects</a:t>
            </a:r>
          </a:p>
          <a:p>
            <a:r>
              <a:rPr lang="en-US" dirty="0"/>
              <a:t>Write </a:t>
            </a:r>
            <a:r>
              <a:rPr lang="en-US" dirty="0" smtClean="0"/>
              <a:t>warnings</a:t>
            </a:r>
            <a:endParaRPr lang="en-US" dirty="0"/>
          </a:p>
          <a:p>
            <a:r>
              <a:rPr lang="en-US" dirty="0"/>
              <a:t>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R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R source code for the entire package</a:t>
            </a:r>
          </a:p>
          <a:p>
            <a:r>
              <a:rPr lang="en-US" dirty="0" smtClean="0"/>
              <a:t>All files end with </a:t>
            </a:r>
            <a:r>
              <a:rPr lang="en-US" dirty="0"/>
              <a:t>"</a:t>
            </a:r>
            <a:r>
              <a:rPr lang="en-US" b="1" dirty="0"/>
              <a:t>.R</a:t>
            </a:r>
            <a:r>
              <a:rPr lang="en-US" dirty="0"/>
              <a:t>"</a:t>
            </a:r>
          </a:p>
          <a:p>
            <a:r>
              <a:rPr lang="en-US" dirty="0" smtClean="0"/>
              <a:t>Code </a:t>
            </a:r>
            <a:r>
              <a:rPr lang="en-US" dirty="0"/>
              <a:t>written in R should always be kept in this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36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demo code</a:t>
            </a:r>
          </a:p>
          <a:p>
            <a:r>
              <a:rPr lang="en-US" dirty="0" smtClean="0"/>
              <a:t>Develop code (in the “</a:t>
            </a:r>
            <a:r>
              <a:rPr lang="en-US" b="1" dirty="0" smtClean="0"/>
              <a:t>R/</a:t>
            </a:r>
            <a:r>
              <a:rPr lang="en-US" dirty="0" smtClean="0"/>
              <a:t>” directory)</a:t>
            </a:r>
          </a:p>
          <a:p>
            <a:r>
              <a:rPr lang="en-US" dirty="0" smtClean="0"/>
              <a:t>Install (or re-install) package</a:t>
            </a:r>
          </a:p>
          <a:p>
            <a:r>
              <a:rPr lang="en-US" dirty="0" smtClean="0"/>
              <a:t>Test demo code</a:t>
            </a:r>
          </a:p>
          <a:p>
            <a:r>
              <a:rPr lang="en-US" dirty="0" smtClean="0"/>
              <a:t>Go back to step 2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50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a Generalized Linear model</a:t>
            </a:r>
          </a:p>
          <a:p>
            <a:r>
              <a:rPr lang="en-US"/>
              <a:t>Create a statistical package (using zelig.skeleton)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man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</a:t>
            </a:r>
            <a:r>
              <a:rPr lang="en-US" dirty="0"/>
              <a:t>the help documentation</a:t>
            </a:r>
          </a:p>
          <a:p>
            <a:r>
              <a:rPr lang="en-US" dirty="0"/>
              <a:t>All files </a:t>
            </a:r>
            <a:r>
              <a:rPr lang="en-US" dirty="0" smtClean="0"/>
              <a:t>end with "</a:t>
            </a:r>
            <a:r>
              <a:rPr lang="en-US" b="1" dirty="0" smtClean="0"/>
              <a:t>.Rd</a:t>
            </a:r>
            <a:r>
              <a:rPr lang="en-US" dirty="0"/>
              <a:t>"</a:t>
            </a:r>
          </a:p>
          <a:p>
            <a:r>
              <a:rPr lang="en-US" dirty="0"/>
              <a:t>Rd documents are written in a </a:t>
            </a:r>
            <a:r>
              <a:rPr lang="en-US" dirty="0" err="1"/>
              <a:t>LaTeX</a:t>
            </a:r>
            <a:r>
              <a:rPr lang="en-US" dirty="0"/>
              <a:t>-like language</a:t>
            </a:r>
          </a:p>
          <a:p>
            <a:r>
              <a:rPr lang="en-US" sz="2400" dirty="0"/>
              <a:t>http://cran.r-project.org/doc/manuals/R-exts.html#Rd-format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09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a Package</a:t>
            </a:r>
            <a:br>
              <a:rPr lang="en-US" dirty="0" smtClean="0"/>
            </a:br>
            <a:r>
              <a:rPr lang="en-US" dirty="0" smtClean="0"/>
              <a:t>(the "</a:t>
            </a:r>
            <a:r>
              <a:rPr lang="en-US" b="1" dirty="0" smtClean="0"/>
              <a:t>DESCRIPTION</a:t>
            </a:r>
            <a:r>
              <a:rPr lang="en-US" dirty="0" smtClean="0"/>
              <a:t>"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Contains several fields used to specify information about the statistical package</a:t>
            </a:r>
          </a:p>
          <a:p>
            <a:r>
              <a:rPr lang="en-US"/>
              <a:t>Most important are:</a:t>
            </a:r>
          </a:p>
          <a:p>
            <a:pPr lvl="1"/>
            <a:r>
              <a:rPr lang="en-US"/>
              <a:t>Package</a:t>
            </a:r>
            <a:endParaRPr lang="en-US"/>
          </a:p>
          <a:p>
            <a:pPr lvl="1"/>
            <a:r>
              <a:rPr lang="en-US"/>
              <a:t>Depends</a:t>
            </a:r>
          </a:p>
          <a:p>
            <a:pPr lvl="1"/>
            <a:r>
              <a:rPr lang="en-US"/>
              <a:t>Author</a:t>
            </a:r>
          </a:p>
          <a:p>
            <a:r>
              <a:rPr lang="en-US" sz="2000"/>
              <a:t>http://cran.r-project.org/doc/manuals/R-exts.html#The-DESCRIPTION-file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721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NAMESPACE</a:t>
            </a:r>
            <a:r>
              <a:rPr lang="en-US" dirty="0"/>
              <a:t>" </a:t>
            </a:r>
            <a:r>
              <a:rPr lang="en-US" dirty="0" smtClean="0"/>
              <a:t>file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the novice, the default "NAMESPACE" file should suffice</a:t>
            </a:r>
          </a:p>
          <a:p>
            <a:r>
              <a:rPr lang="en-US"/>
              <a:t>Advanced users may want to keep some functions hidden from users</a:t>
            </a:r>
          </a:p>
          <a:p>
            <a:r>
              <a:rPr lang="en-US" sz="2000"/>
              <a:t>http://cran.r-project.org/doc/manuals/R-exts.html#Package-namespaces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the example of "ZeligLeastSquares"</a:t>
            </a:r>
          </a:p>
          <a:p>
            <a:r>
              <a:rPr lang="en-US"/>
              <a:t>This package can be found in the folder "___"</a:t>
            </a:r>
          </a:p>
          <a:p>
            <a:r>
              <a:rPr lang="en-US"/>
              <a:t>Note its directory structure</a:t>
            </a:r>
          </a:p>
          <a:p>
            <a:r>
              <a:rPr lang="en-US"/>
              <a:t>Open the "DESCRIPTION" file</a:t>
            </a:r>
          </a:p>
          <a:p>
            <a:pPr lvl="1"/>
            <a:r>
              <a:rPr lang="en-US"/>
              <a:t>Package:</a:t>
            </a:r>
          </a:p>
          <a:p>
            <a:pPr lvl="1"/>
            <a:r>
              <a:rPr lang="en-US"/>
              <a:t>Author: </a:t>
            </a:r>
          </a:p>
          <a:p>
            <a:pPr lvl="1"/>
            <a:r>
              <a:rPr lang="en-US"/>
              <a:t>Depends: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</TotalTime>
  <Words>1980</Words>
  <Application>Microsoft Macintosh PowerPoint</Application>
  <PresentationFormat>On-screen Show (4:3)</PresentationFormat>
  <Paragraphs>305</Paragraphs>
  <Slides>51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Programming Statistical Models with Zelig 4</vt:lpstr>
      <vt:lpstr>Outline</vt:lpstr>
      <vt:lpstr>What is a statistical package?</vt:lpstr>
      <vt:lpstr>Structure of a Package</vt:lpstr>
      <vt:lpstr>Structure of a Package (the "R" folder)</vt:lpstr>
      <vt:lpstr>Structure of a Package (the "man" folder)</vt:lpstr>
      <vt:lpstr>Structure of a Package (the "DESCRIPTION" file)</vt:lpstr>
      <vt:lpstr>Structure of a Package (the "NAMESPACE" file)</vt:lpstr>
      <vt:lpstr>Example: ZeligLeastSquares</vt:lpstr>
      <vt:lpstr>Example: ZeligLeastSquares</vt:lpstr>
      <vt:lpstr>Example: ZeligLeastSquares</vt:lpstr>
      <vt:lpstr>Structure of a Zelig Package</vt:lpstr>
      <vt:lpstr>Outline</vt:lpstr>
      <vt:lpstr>A Typical Zelig Program</vt:lpstr>
      <vt:lpstr>A Typical Zelig Program</vt:lpstr>
      <vt:lpstr>Structure of a Zelig Package</vt:lpstr>
      <vt:lpstr>A Typical Zelig Program</vt:lpstr>
      <vt:lpstr>Overview</vt:lpstr>
      <vt:lpstr>Creating a Statistical Package</vt:lpstr>
      <vt:lpstr>Basics</vt:lpstr>
      <vt:lpstr>Using "package.skeleton"</vt:lpstr>
      <vt:lpstr>Using "package.skeleton"</vt:lpstr>
      <vt:lpstr>Using "package.skeleton"</vt:lpstr>
      <vt:lpstr>Using "zelig.skeleton"</vt:lpstr>
      <vt:lpstr>Creating a Zelig Package</vt:lpstr>
      <vt:lpstr>Using "zelig.skeleton"</vt:lpstr>
      <vt:lpstr>zelig.skeleton Example</vt:lpstr>
      <vt:lpstr>Model Fitting Functions</vt:lpstr>
      <vt:lpstr>Outline for Model Fitting Functions</vt:lpstr>
      <vt:lpstr>What is linear regression?</vt:lpstr>
      <vt:lpstr>What is linear regression?</vt:lpstr>
      <vt:lpstr>Basics</vt:lpstr>
      <vt:lpstr>Generalized Linear Models</vt:lpstr>
      <vt:lpstr>Example: Data</vt:lpstr>
      <vt:lpstr>Example: Data (and Linear Regression)</vt:lpstr>
      <vt:lpstr>The zelig2 Method</vt:lpstr>
      <vt:lpstr>Outline</vt:lpstr>
      <vt:lpstr>Overview</vt:lpstr>
      <vt:lpstr>Goals</vt:lpstr>
      <vt:lpstr>Structure of a zelig2 function</vt:lpstr>
      <vt:lpstr>Writing the "zelig2" Method</vt:lpstr>
      <vt:lpstr>Format of a zelig2 function</vt:lpstr>
      <vt:lpstr>zelig2: Function Signature</vt:lpstr>
      <vt:lpstr>zelig2: Function Body</vt:lpstr>
      <vt:lpstr>zelig2: Return Value</vt:lpstr>
      <vt:lpstr>zelig2</vt:lpstr>
      <vt:lpstr>Family Objects</vt:lpstr>
      <vt:lpstr>Workflow</vt:lpstr>
      <vt:lpstr>Workflow</vt:lpstr>
      <vt:lpstr>Workflow</vt:lpstr>
      <vt:lpstr>Workshop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326</cp:revision>
  <dcterms:created xsi:type="dcterms:W3CDTF">2011-12-19T15:45:50Z</dcterms:created>
  <dcterms:modified xsi:type="dcterms:W3CDTF">2011-12-19T17:24:24Z</dcterms:modified>
</cp:coreProperties>
</file>