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54"/>
  </p:notesMasterIdLst>
  <p:sldIdLst>
    <p:sldId id="256" r:id="rId2"/>
    <p:sldId id="276" r:id="rId3"/>
    <p:sldId id="294" r:id="rId4"/>
    <p:sldId id="301" r:id="rId5"/>
    <p:sldId id="303" r:id="rId6"/>
    <p:sldId id="304" r:id="rId7"/>
    <p:sldId id="305" r:id="rId8"/>
    <p:sldId id="306" r:id="rId9"/>
    <p:sldId id="371" r:id="rId10"/>
    <p:sldId id="372" r:id="rId11"/>
    <p:sldId id="373" r:id="rId12"/>
    <p:sldId id="351" r:id="rId13"/>
    <p:sldId id="369" r:id="rId14"/>
    <p:sldId id="368" r:id="rId15"/>
    <p:sldId id="352" r:id="rId16"/>
    <p:sldId id="353" r:id="rId17"/>
    <p:sldId id="355" r:id="rId18"/>
    <p:sldId id="370" r:id="rId19"/>
    <p:sldId id="356" r:id="rId20"/>
    <p:sldId id="309" r:id="rId21"/>
    <p:sldId id="339" r:id="rId22"/>
    <p:sldId id="359" r:id="rId23"/>
    <p:sldId id="358" r:id="rId24"/>
    <p:sldId id="357" r:id="rId25"/>
    <p:sldId id="362" r:id="rId26"/>
    <p:sldId id="335" r:id="rId27"/>
    <p:sldId id="336" r:id="rId28"/>
    <p:sldId id="318" r:id="rId29"/>
    <p:sldId id="341" r:id="rId30"/>
    <p:sldId id="320" r:id="rId31"/>
    <p:sldId id="323" r:id="rId32"/>
    <p:sldId id="326" r:id="rId33"/>
    <p:sldId id="324" r:id="rId34"/>
    <p:sldId id="321" r:id="rId35"/>
    <p:sldId id="322" r:id="rId36"/>
    <p:sldId id="328" r:id="rId37"/>
    <p:sldId id="330" r:id="rId38"/>
    <p:sldId id="272" r:id="rId39"/>
    <p:sldId id="331" r:id="rId40"/>
    <p:sldId id="363" r:id="rId41"/>
    <p:sldId id="342" r:id="rId42"/>
    <p:sldId id="275" r:id="rId43"/>
    <p:sldId id="343" r:id="rId44"/>
    <p:sldId id="344" r:id="rId45"/>
    <p:sldId id="345" r:id="rId46"/>
    <p:sldId id="273" r:id="rId47"/>
    <p:sldId id="374" r:id="rId48"/>
    <p:sldId id="279" r:id="rId49"/>
    <p:sldId id="337" r:id="rId50"/>
    <p:sldId id="278" r:id="rId51"/>
    <p:sldId id="316" r:id="rId52"/>
    <p:sldId id="33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</a:t>
            </a:r>
            <a:br>
              <a:rPr lang="en-US"/>
            </a:br>
            <a:r>
              <a:rPr lang="en-US"/>
              <a:t>External Models</a:t>
            </a:r>
          </a:p>
          <a:p>
            <a:r>
              <a:rPr lang="en-US"/>
              <a:t>T</a:t>
            </a:r>
            <a:r>
              <a:rPr lang="en-US"/>
              <a:t>he "zelig2"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Package</a:t>
            </a:r>
            <a:r>
              <a:rPr lang="en-US">
                <a:latin typeface="Courier New"/>
                <a:cs typeface="Courier New"/>
              </a:rPr>
              <a:t>: ZeligLeastSquares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b="1">
                <a:latin typeface="Courier New"/>
                <a:cs typeface="Courier New"/>
              </a:rPr>
              <a:t>Maintainer</a:t>
            </a:r>
            <a:r>
              <a:rPr lang="en-US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>
                <a:latin typeface="Courier New"/>
                <a:cs typeface="Courier New"/>
              </a:rPr>
              <a:t>License: GPL (&gt;=2)</a:t>
            </a:r>
          </a:p>
          <a:p>
            <a:r>
              <a:rPr lang="en-US">
                <a:latin typeface="Courier New"/>
                <a:cs typeface="Courier New"/>
              </a:rPr>
              <a:t>Title: A Zelig Model</a:t>
            </a:r>
          </a:p>
          <a:p>
            <a:r>
              <a:rPr lang="en-US" b="1">
                <a:latin typeface="Courier New"/>
                <a:cs typeface="Courier New"/>
              </a:rPr>
              <a:t>Author</a:t>
            </a:r>
            <a:r>
              <a:rPr lang="en-US">
                <a:latin typeface="Courier New"/>
                <a:cs typeface="Courier New"/>
              </a:rPr>
              <a:t>: Matt Owen</a:t>
            </a:r>
          </a:p>
          <a:p>
            <a:r>
              <a:rPr lang="en-US">
                <a:latin typeface="Courier New"/>
                <a:cs typeface="Courier New"/>
              </a:rPr>
              <a:t>Description: A Zelig Model</a:t>
            </a:r>
          </a:p>
          <a:p>
            <a:r>
              <a:rPr lang="en-US">
                <a:latin typeface="Courier New"/>
                <a:cs typeface="Courier New"/>
              </a:rPr>
              <a:t>Version: 0.2</a:t>
            </a:r>
          </a:p>
          <a:p>
            <a:r>
              <a:rPr lang="en-US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>
                <a:latin typeface="Courier New"/>
                <a:cs typeface="Courier New"/>
              </a:rPr>
              <a:t>Date: 2011-12-12</a:t>
            </a:r>
          </a:p>
          <a:p>
            <a:r>
              <a:rPr lang="en-US" b="1">
                <a:latin typeface="Courier New"/>
                <a:cs typeface="Courier New"/>
              </a:rPr>
              <a:t>Depends</a:t>
            </a:r>
            <a:r>
              <a:rPr lang="en-US">
                <a:latin typeface="Courier New"/>
                <a:cs typeface="Courier New"/>
              </a:rPr>
              <a:t>: Zelig (&gt;= 4.0-6), systemfit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Picture of directory structure</a:t>
            </a:r>
          </a:p>
          <a:p>
            <a:r>
              <a:rPr lang="en-US"/>
              <a:t>Highlight important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 Zelig Model?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</a:t>
            </a:r>
            <a:r>
              <a:rPr lang="en-US" b="1" dirty="0" smtClean="0"/>
              <a:t>one or more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Each model comprises </a:t>
            </a:r>
            <a:r>
              <a:rPr lang="en-US" b="1" dirty="0" smtClean="0"/>
              <a:t>three</a:t>
            </a:r>
            <a:r>
              <a:rPr lang="en-US" dirty="0" smtClean="0"/>
              <a:t> methods:</a:t>
            </a:r>
          </a:p>
          <a:p>
            <a:pPr lvl="1"/>
            <a:r>
              <a:rPr lang="en-US"/>
              <a:t>zelig2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&lt;model-name&gt;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/>
              <a:t>(Fitting the statistical model)</a:t>
            </a:r>
          </a:p>
          <a:p>
            <a:pPr lvl="1"/>
            <a:r>
              <a:rPr lang="en-US"/>
              <a:t>param.</a:t>
            </a:r>
            <a:r>
              <a:rPr lang="en-US" i="1">
                <a:solidFill>
                  <a:srgbClr val="7F7F7F"/>
                </a:solidFill>
              </a:rPr>
              <a:t>&lt;model-name&gt;</a:t>
            </a:r>
            <a:r>
              <a:rPr lang="en-US">
                <a:solidFill>
                  <a:srgbClr val="7F7F7F"/>
                </a:solidFill>
              </a:rPr>
              <a:t> </a:t>
            </a:r>
            <a:r>
              <a:rPr lang="en-US" sz="2600"/>
              <a:t>(Simulate parameters)</a:t>
            </a:r>
          </a:p>
          <a:p>
            <a:pPr lvl="1"/>
            <a:r>
              <a:rPr lang="en-US"/>
              <a:t>sim.</a:t>
            </a:r>
            <a:r>
              <a:rPr lang="en-US" i="1">
                <a:solidFill>
                  <a:srgbClr val="7F7F7F"/>
                </a:solidFill>
              </a:rPr>
              <a:t>&lt;model-name&gt;</a:t>
            </a:r>
            <a:r>
              <a:rPr lang="en-US">
                <a:solidFill>
                  <a:srgbClr val="7F7F7F"/>
                </a:solidFill>
              </a:rPr>
              <a:t> </a:t>
            </a:r>
            <a:r>
              <a:rPr lang="en-US" sz="2600"/>
              <a:t>(Simulate quantities of interest)</a:t>
            </a:r>
          </a:p>
          <a:p>
            <a:r>
              <a:rPr lang="en-US" sz="3000"/>
              <a:t>An R package can contain </a:t>
            </a:r>
            <a:r>
              <a:rPr lang="en-US" sz="3000" b="1"/>
              <a:t>multiple</a:t>
            </a:r>
            <a:r>
              <a:rPr lang="en-US" sz="3000"/>
              <a:t> Zelig models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Users do not have access to these methods</a:t>
            </a:r>
          </a:p>
          <a:p>
            <a:r>
              <a:rPr lang="en-US"/>
              <a:t>Users use three </a:t>
            </a:r>
            <a:r>
              <a:rPr lang="en-US" b="1"/>
              <a:t>functions</a:t>
            </a:r>
            <a:r>
              <a:rPr lang="en-US"/>
              <a:t>:</a:t>
            </a:r>
          </a:p>
          <a:p>
            <a:pPr lvl="1"/>
            <a:r>
              <a:rPr lang="en-US"/>
              <a:t>zelig</a:t>
            </a:r>
          </a:p>
          <a:p>
            <a:pPr lvl="1"/>
            <a:r>
              <a:rPr lang="en-US"/>
              <a:t>setx</a:t>
            </a:r>
          </a:p>
          <a:p>
            <a:pPr lvl="1"/>
            <a:r>
              <a:rPr lang="en-US"/>
              <a:t>sim</a:t>
            </a:r>
          </a:p>
          <a:p>
            <a:r>
              <a:rPr lang="en-US"/>
              <a:t>Developers write three </a:t>
            </a:r>
            <a:r>
              <a:rPr lang="en-US" b="1"/>
              <a:t>methods</a:t>
            </a:r>
            <a:r>
              <a:rPr lang="en-US"/>
              <a:t>:</a:t>
            </a:r>
          </a:p>
          <a:p>
            <a:pPr lvl="1"/>
            <a:r>
              <a:rPr lang="en-US"/>
              <a:t>zelig2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param.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qi.</a:t>
            </a:r>
            <a:r>
              <a:rPr lang="en-US" i="1"/>
              <a:t>&lt;model-name&gt;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</a:t>
            </a:r>
            <a:r>
              <a:rPr lang="en-US" sz="2000" b="1" i="1"/>
              <a:t>nothing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36311" y="3525317"/>
            <a:ext cx="646331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/>
              <a:t>Atypical </a:t>
            </a:r>
            <a:r>
              <a:rPr lang="en-US"/>
              <a:t>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"setx" and "sim" are </a:t>
            </a:r>
            <a:r>
              <a:rPr lang="en-US" b="1"/>
              <a:t>generic functions</a:t>
            </a:r>
            <a:endParaRPr lang="en-US"/>
          </a:p>
          <a:p>
            <a:r>
              <a:rPr lang="en-US"/>
              <a:t>A model can override the default "setx" and "sim" functions, by writing the functions:</a:t>
            </a:r>
          </a:p>
          <a:p>
            <a:pPr lvl="1"/>
            <a:r>
              <a:rPr lang="en-US"/>
              <a:t>setx.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sim.</a:t>
            </a:r>
            <a:r>
              <a:rPr lang="en-US" i="1"/>
              <a:t>&lt;model-name&gt;</a:t>
            </a:r>
            <a:r>
              <a:rPr lang="en-US"/>
              <a:t> </a:t>
            </a:r>
          </a:p>
          <a:p>
            <a:r>
              <a:rPr lang="en-US"/>
              <a:t>This will not be covered today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  <a:p>
            <a:r>
              <a:rPr lang="en-US"/>
              <a:t>Users </a:t>
            </a:r>
            <a:r>
              <a:rPr lang="en-US" b="1"/>
              <a:t>do not</a:t>
            </a:r>
            <a:r>
              <a:rPr lang="en-US"/>
              <a:t> directly call these methods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Zelig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 b="1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cumbersome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not be using "package.skeleton" to build our packages</a:t>
            </a:r>
          </a:p>
          <a:p>
            <a:r>
              <a:rPr lang="en-US"/>
              <a:t>"zelig.skeleton" provides functionality specifically catered towards developing statistical models and Zelig-dependent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Pick a name for the Zelig package.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"ZeligLeastSquares"</a:t>
            </a:r>
          </a:p>
          <a:p>
            <a:r>
              <a:rPr lang="en-US"/>
              <a:t>Pick a model name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"twostage"</a:t>
            </a:r>
          </a:p>
          <a:p>
            <a:r>
              <a:rPr lang="en-US"/>
              <a:t>Determine package dependencies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"systemfit"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192578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</a:t>
            </a:r>
            <a:r>
              <a:rPr lang="en-US" sz="17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dependencies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"systemfit"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zelig.skeleton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(pkgName, model, depends = dependencies)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zelig2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40121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{  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latin typeface="Courier New"/>
                <a:cs typeface="Courier New"/>
              </a:rPr>
              <a:t>if (!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is.data.frame</a:t>
            </a:r>
            <a:r>
              <a:rPr lang="en-US" sz="1400">
                <a:latin typeface="Courier New"/>
                <a:cs typeface="Courier New"/>
              </a:rPr>
              <a:t>(data))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stop</a:t>
            </a:r>
            <a:r>
              <a:rPr lang="en-US" sz="1400"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"`data` is not a data-frame"</a:t>
            </a:r>
            <a:r>
              <a:rPr lang="en-US" sz="14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chemeClr val="accent3"/>
                </a:solidFill>
                <a:latin typeface="Courier New"/>
                <a:cs typeface="Courier New"/>
              </a:rPr>
              <a:t># Some other computations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FUNCTION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026" y="3439572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1237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988103" y="2273936"/>
            <a:ext cx="18129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 flipV="1">
            <a:off x="4988104" y="3624237"/>
            <a:ext cx="1812922" cy="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2057907"/>
            <a:ext cx="4530905" cy="1106733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199" y="3308021"/>
            <a:ext cx="4530903" cy="181275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Manipulate model formulae</a:t>
            </a:r>
          </a:p>
          <a:p>
            <a:pPr lvl="1"/>
            <a:r>
              <a:rPr lang="en-US"/>
              <a:t>Assign default values that do not exist for the model-fitting function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".function" specifies the name of model-fitting function</a:t>
            </a:r>
          </a:p>
          <a:p>
            <a:r>
              <a:rPr lang="en-US"/>
              <a:t>All other entries specify values to be </a:t>
            </a:r>
            <a:r>
              <a:rPr lang="en-US" b="1"/>
              <a:t>explicitly</a:t>
            </a:r>
            <a:r>
              <a:rPr lang="en-US"/>
              <a:t> set for the model-fitting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Miscellaneous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Generalized Linear model</a:t>
            </a:r>
          </a:p>
          <a:p>
            <a:r>
              <a:rPr lang="en-US"/>
              <a:t>Create a statistical package (using zelig.skeleton)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Package</a:t>
            </a:r>
            <a:endParaRPr lang="en-US"/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package "ZeligLeastSquares"</a:t>
            </a:r>
          </a:p>
          <a:p>
            <a:r>
              <a:rPr lang="en-US"/>
              <a:t>This package can be found in the folder "___"</a:t>
            </a:r>
          </a:p>
          <a:p>
            <a:r>
              <a:rPr lang="en-US"/>
              <a:t>Note its directory structure</a:t>
            </a:r>
          </a:p>
          <a:p>
            <a:r>
              <a:rPr lang="en-US"/>
              <a:t>Open the "DESCRIPTION" file</a:t>
            </a:r>
          </a:p>
          <a:p>
            <a:pPr lvl="1"/>
            <a:r>
              <a:rPr lang="en-US"/>
              <a:t>Package:</a:t>
            </a:r>
          </a:p>
          <a:p>
            <a:pPr lvl="1"/>
            <a:r>
              <a:rPr lang="en-US"/>
              <a:t>Author: </a:t>
            </a:r>
          </a:p>
          <a:p>
            <a:pPr lvl="1"/>
            <a:r>
              <a:rPr lang="en-US"/>
              <a:t>Depends: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2033</Words>
  <Application>Microsoft Macintosh PowerPoint</Application>
  <PresentationFormat>On-screen Show (4:3)</PresentationFormat>
  <Paragraphs>313</Paragraphs>
  <Slides>52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ZeligLeastSquares</vt:lpstr>
      <vt:lpstr>Example: ZeligLeastSquares</vt:lpstr>
      <vt:lpstr>Example: ZeligLeastSquares</vt:lpstr>
      <vt:lpstr>What is a Zelig Model?</vt:lpstr>
      <vt:lpstr>Structure of a Zelig Package</vt:lpstr>
      <vt:lpstr>A Typical Zelig Program</vt:lpstr>
      <vt:lpstr>A Typical Zelig Program</vt:lpstr>
      <vt:lpstr>A Typical Zelig Program</vt:lpstr>
      <vt:lpstr>A Typical Zelig Program</vt:lpstr>
      <vt:lpstr>An Atypical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Using "zelig.skeleton"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Goals</vt:lpstr>
      <vt:lpstr>Structure of a zelig2 function</vt:lpstr>
      <vt:lpstr>Writing the "zelig2" Method</vt:lpstr>
      <vt:lpstr>Format of a zelig2 function</vt:lpstr>
      <vt:lpstr>zelig2: Function Signature</vt:lpstr>
      <vt:lpstr>zelig2: Function Body</vt:lpstr>
      <vt:lpstr>zelig2: Return Value</vt:lpstr>
      <vt:lpstr>zelig2</vt:lpstr>
      <vt:lpstr>Miscellaneous Topics</vt:lpstr>
      <vt:lpstr>Family Objects</vt:lpstr>
      <vt:lpstr>Workflow</vt:lpstr>
      <vt:lpstr>Workflow</vt:lpstr>
      <vt:lpstr>Workflow</vt:lpstr>
      <vt:lpstr>Workshop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378</cp:revision>
  <dcterms:created xsi:type="dcterms:W3CDTF">2011-12-19T15:45:50Z</dcterms:created>
  <dcterms:modified xsi:type="dcterms:W3CDTF">2011-12-19T19:36:45Z</dcterms:modified>
</cp:coreProperties>
</file>