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405" r:id="rId3"/>
    <p:sldId id="257" r:id="rId4"/>
    <p:sldId id="410" r:id="rId5"/>
    <p:sldId id="409" r:id="rId6"/>
    <p:sldId id="260" r:id="rId7"/>
    <p:sldId id="261" r:id="rId8"/>
    <p:sldId id="265" r:id="rId9"/>
    <p:sldId id="411" r:id="rId10"/>
    <p:sldId id="408" r:id="rId11"/>
    <p:sldId id="274" r:id="rId12"/>
    <p:sldId id="365" r:id="rId13"/>
    <p:sldId id="403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400" r:id="rId25"/>
    <p:sldId id="377" r:id="rId26"/>
    <p:sldId id="378" r:id="rId27"/>
    <p:sldId id="379" r:id="rId28"/>
    <p:sldId id="376" r:id="rId29"/>
    <p:sldId id="385" r:id="rId30"/>
    <p:sldId id="383" r:id="rId31"/>
    <p:sldId id="380" r:id="rId32"/>
    <p:sldId id="381" r:id="rId33"/>
    <p:sldId id="382" r:id="rId34"/>
    <p:sldId id="384" r:id="rId35"/>
    <p:sldId id="386" r:id="rId36"/>
    <p:sldId id="387" r:id="rId37"/>
    <p:sldId id="388" r:id="rId38"/>
    <p:sldId id="389" r:id="rId39"/>
    <p:sldId id="412" r:id="rId40"/>
    <p:sldId id="397" r:id="rId41"/>
    <p:sldId id="401" r:id="rId42"/>
    <p:sldId id="360" r:id="rId43"/>
    <p:sldId id="361" r:id="rId44"/>
    <p:sldId id="362" r:id="rId45"/>
    <p:sldId id="363" r:id="rId46"/>
    <p:sldId id="390" r:id="rId47"/>
    <p:sldId id="391" r:id="rId48"/>
    <p:sldId id="407" r:id="rId49"/>
    <p:sldId id="392" r:id="rId50"/>
    <p:sldId id="394" r:id="rId51"/>
    <p:sldId id="406" r:id="rId52"/>
    <p:sldId id="395" r:id="rId53"/>
    <p:sldId id="396" r:id="rId54"/>
    <p:sldId id="402" r:id="rId55"/>
    <p:sldId id="354" r:id="rId56"/>
    <p:sldId id="348" r:id="rId57"/>
    <p:sldId id="298" r:id="rId5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7791" autoAdjust="0"/>
    <p:restoredTop sz="94660"/>
  </p:normalViewPr>
  <p:slideViewPr>
    <p:cSldViewPr>
      <p:cViewPr>
        <p:scale>
          <a:sx n="66" d="100"/>
          <a:sy n="66" d="100"/>
        </p:scale>
        <p:origin x="-888" y="-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645534-FF45-43AF-B756-FA1837CDCBE1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F1E34E-EB1C-4A2D-AB21-DCE9A2B49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793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500C-59E3-4096-8C29-D88A60BC1337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B764-B9BC-4196-A355-E59FC3271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767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http://www.childrens-mercy.org/stats/journal/oddsratio.asp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B764-B9BC-4196-A355-E59FC327110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249D-6178-4363-9465-B9F211ACC399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2B5E-3C28-4983-9864-F595CEBA8C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desktop-scratch.hmdc.harvard.edu%5Cscratch%5CDataClass%5CRandStatistics%5CZelig%20Manual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desktop-scratch.hmdc.harvard.edu%5Cscratch%5CDataClass%5CRandStatistics%5CAmelia%20Documentation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research_computi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.harvard.edu/facilities" TargetMode="External"/><Relationship Id="rId4" Type="http://schemas.openxmlformats.org/officeDocument/2006/relationships/hyperlink" Target="http://www.iq.harvard.edu/trai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q.harvard.edu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c.org/GSS+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Alicia Doyle Lynch</a:t>
            </a:r>
          </a:p>
          <a:p>
            <a:r>
              <a:rPr lang="en-US" dirty="0" smtClean="0"/>
              <a:t>Harvard-MIT Data Center (HMDC)</a:t>
            </a:r>
          </a:p>
          <a:p>
            <a:endParaRPr lang="en-US" dirty="0"/>
          </a:p>
          <a:p>
            <a:r>
              <a:rPr lang="en-US" dirty="0" smtClean="0"/>
              <a:t>dataclass@help.hmdc.harvard.edu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Health Interview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Monitored health of the nation since 1957</a:t>
            </a:r>
          </a:p>
          <a:p>
            <a:r>
              <a:rPr lang="en-US" dirty="0" smtClean="0"/>
              <a:t>Health status, health care access, progress towards national health goals</a:t>
            </a:r>
          </a:p>
          <a:p>
            <a:r>
              <a:rPr lang="en-US" dirty="0" smtClean="0"/>
              <a:t>http</a:t>
            </a:r>
            <a:r>
              <a:rPr lang="en-US" dirty="0"/>
              <a:t>://www.cdc.gov/nchs/nhis.htm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159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the R Program</a:t>
            </a:r>
          </a:p>
          <a:p>
            <a:r>
              <a:rPr lang="en-US" dirty="0" smtClean="0"/>
              <a:t>Open up today’s R script</a:t>
            </a:r>
          </a:p>
          <a:p>
            <a:pPr lvl="1"/>
            <a:r>
              <a:rPr lang="en-US" dirty="0" smtClean="0"/>
              <a:t>Go to File &gt; Open Script </a:t>
            </a:r>
            <a:endParaRPr lang="en-US" dirty="0"/>
          </a:p>
          <a:p>
            <a:r>
              <a:rPr lang="en-US" dirty="0" smtClean="0"/>
              <a:t>Locate and open today’s script </a:t>
            </a:r>
          </a:p>
          <a:p>
            <a:pPr lvl="1"/>
            <a:r>
              <a:rPr lang="en-US" dirty="0" smtClean="0"/>
              <a:t>S:\DataClass\RandStatistics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Incorporates R code from many different researchers</a:t>
            </a:r>
          </a:p>
          <a:p>
            <a:r>
              <a:rPr lang="en-US" dirty="0" smtClean="0"/>
              <a:t>Provides single format for entering code from a variety of sources</a:t>
            </a:r>
          </a:p>
          <a:p>
            <a:r>
              <a:rPr lang="en-US" dirty="0" smtClean="0"/>
              <a:t>Great documentation</a:t>
            </a:r>
          </a:p>
          <a:p>
            <a:r>
              <a:rPr lang="en-US" dirty="0" smtClean="0"/>
              <a:t>http://gking.harvard.edu/zelig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56116"/>
            <a:ext cx="22098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User-designed logistic regression package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10315" y="256115"/>
            <a:ext cx="22098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User-designed multinomial regression package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30785" y="256116"/>
            <a:ext cx="22098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User-designed </a:t>
            </a:r>
            <a:r>
              <a:rPr lang="en-US" sz="2000" dirty="0" err="1" smtClean="0"/>
              <a:t>poisson</a:t>
            </a:r>
            <a:r>
              <a:rPr lang="en-US" sz="2000" dirty="0" smtClean="0"/>
              <a:t> regression package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16414" y="410004"/>
            <a:ext cx="175078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User-designed MLM package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759200" y="2105376"/>
            <a:ext cx="1295400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ZELIG</a:t>
            </a:r>
            <a:endParaRPr lang="en-US" sz="3000" dirty="0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1257300" y="1271779"/>
            <a:ext cx="2501900" cy="111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3391807" y="1117890"/>
            <a:ext cx="1015093" cy="987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flipH="1">
            <a:off x="4406900" y="1271778"/>
            <a:ext cx="1208315" cy="83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3"/>
          </p:cNvCxnSpPr>
          <p:nvPr/>
        </p:nvCxnSpPr>
        <p:spPr>
          <a:xfrm flipH="1">
            <a:off x="5054600" y="1271779"/>
            <a:ext cx="2881085" cy="111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4218214" y="2819400"/>
            <a:ext cx="402771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81199" y="3657600"/>
            <a:ext cx="4876800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Consolidates language from various users </a:t>
            </a:r>
          </a:p>
          <a:p>
            <a:pPr marL="514350" indent="-514350">
              <a:buAutoNum type="arabicPeriod"/>
            </a:pPr>
            <a:r>
              <a:rPr lang="en-US" sz="3000" dirty="0" smtClean="0"/>
              <a:t>Creates a single, uniform language for conducting statistical analyses </a:t>
            </a:r>
            <a:endParaRPr lang="en-US" sz="3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530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we have to download </a:t>
            </a:r>
            <a:r>
              <a:rPr lang="en-US" dirty="0" err="1" smtClean="0"/>
              <a:t>Zelig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(“MNP”)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(“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”)</a:t>
            </a:r>
          </a:p>
          <a:p>
            <a:r>
              <a:rPr lang="en-US" dirty="0" smtClean="0"/>
              <a:t>Next, we have to prompt R to use </a:t>
            </a:r>
            <a:r>
              <a:rPr lang="en-US" dirty="0" err="1" smtClean="0"/>
              <a:t>Zelig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library(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Do you want R to use </a:t>
            </a:r>
            <a:r>
              <a:rPr lang="en-US" dirty="0" err="1" smtClean="0"/>
              <a:t>Zelig</a:t>
            </a:r>
            <a:r>
              <a:rPr lang="en-US" dirty="0" smtClean="0"/>
              <a:t> without using Library statement at each session?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options(</a:t>
            </a:r>
            <a:r>
              <a:rPr lang="en-US" dirty="0" err="1" smtClean="0">
                <a:solidFill>
                  <a:srgbClr val="FF0000"/>
                </a:solidFill>
              </a:rPr>
              <a:t>defaultPackages</a:t>
            </a:r>
            <a:r>
              <a:rPr lang="en-US" dirty="0" smtClean="0">
                <a:solidFill>
                  <a:srgbClr val="FF0000"/>
                </a:solidFill>
              </a:rPr>
              <a:t> = c(</a:t>
            </a:r>
            <a:r>
              <a:rPr lang="en-US" dirty="0" err="1" smtClean="0">
                <a:solidFill>
                  <a:srgbClr val="FF0000"/>
                </a:solidFill>
              </a:rPr>
              <a:t>getOption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defaultPackages</a:t>
            </a:r>
            <a:r>
              <a:rPr lang="en-US" dirty="0" smtClean="0">
                <a:solidFill>
                  <a:srgbClr val="FF0000"/>
                </a:solidFill>
              </a:rPr>
              <a:t>"), "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"))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 in </a:t>
            </a:r>
            <a:r>
              <a:rPr lang="en-US" dirty="0" err="1" smtClean="0"/>
              <a:t>Zelig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Zelig</a:t>
            </a:r>
            <a:r>
              <a:rPr lang="en-US" dirty="0" smtClean="0"/>
              <a:t> offers a wide variety of regression models</a:t>
            </a:r>
          </a:p>
          <a:p>
            <a:pPr lvl="1"/>
            <a:r>
              <a:rPr lang="en-US" dirty="0" smtClean="0"/>
              <a:t>Multinomial, logistic, </a:t>
            </a:r>
            <a:r>
              <a:rPr lang="en-US" dirty="0" err="1" smtClean="0"/>
              <a:t>poisson</a:t>
            </a:r>
            <a:r>
              <a:rPr lang="en-US" dirty="0" smtClean="0"/>
              <a:t>, continuous dependent variable models</a:t>
            </a:r>
          </a:p>
          <a:p>
            <a:pPr lvl="1"/>
            <a:r>
              <a:rPr lang="en-US" dirty="0" smtClean="0"/>
              <a:t>Mixed models</a:t>
            </a:r>
          </a:p>
          <a:p>
            <a:pPr lvl="1"/>
            <a:r>
              <a:rPr lang="en-US" dirty="0" smtClean="0"/>
              <a:t>Survey data models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Zelig</a:t>
            </a:r>
            <a:r>
              <a:rPr lang="en-US" dirty="0" smtClean="0"/>
              <a:t> manual for a complete list</a:t>
            </a:r>
          </a:p>
          <a:p>
            <a:pPr lvl="1">
              <a:buNone/>
            </a:pPr>
            <a:r>
              <a:rPr lang="en-US" dirty="0" smtClean="0">
                <a:hlinkClick r:id="rId2" action="ppaction://hlinkfile"/>
              </a:rPr>
              <a:t>S:\DataClass\RandStatistics\Zelig Manual.pdf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Models in </a:t>
            </a:r>
            <a:r>
              <a:rPr lang="en-US" dirty="0" err="1" smtClean="0"/>
              <a:t>Zelig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All models are specified using the same basic format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Specify your regression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Request the regression procedure you’d like to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err="1" smtClean="0"/>
              <a:t>Zelig</a:t>
            </a:r>
            <a:r>
              <a:rPr lang="en-US" dirty="0" smtClean="0"/>
              <a:t> which dataset to use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(y~x1+x2+x3, model="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", data=</a:t>
            </a:r>
            <a:r>
              <a:rPr lang="en-US" dirty="0" err="1" smtClean="0">
                <a:solidFill>
                  <a:srgbClr val="FF0000"/>
                </a:solidFill>
              </a:rPr>
              <a:t>dataname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predict </a:t>
            </a:r>
            <a:r>
              <a:rPr lang="en-US" dirty="0" err="1" smtClean="0"/>
              <a:t>bmi</a:t>
            </a:r>
            <a:r>
              <a:rPr lang="en-US" dirty="0" smtClean="0"/>
              <a:t> based 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number of cigarettes smoked/day (</a:t>
            </a:r>
            <a:r>
              <a:rPr lang="en-US" dirty="0" err="1" smtClean="0"/>
              <a:t>cigsday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duration of moderate exercise (</a:t>
            </a:r>
            <a:r>
              <a:rPr lang="en-US" dirty="0" err="1" smtClean="0"/>
              <a:t>modmin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sleep (sleep)</a:t>
            </a:r>
          </a:p>
          <a:p>
            <a:pPr marL="971550" lvl="1" indent="-514350">
              <a:buNone/>
            </a:pPr>
            <a:endParaRPr lang="en-US" dirty="0" smtClean="0"/>
          </a:p>
          <a:p>
            <a:r>
              <a:rPr lang="en-US" dirty="0" smtClean="0"/>
              <a:t>Call up the National Health Interview Survey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load("N:\\R and Statistics\\NatHealth2008.Rdata")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attach(NatHealth2008)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Plug our information into the standard </a:t>
            </a:r>
            <a:r>
              <a:rPr lang="en-US" dirty="0" err="1" smtClean="0"/>
              <a:t>Zelig</a:t>
            </a:r>
            <a:r>
              <a:rPr lang="en-US" dirty="0" smtClean="0"/>
              <a:t> format </a:t>
            </a:r>
          </a:p>
          <a:p>
            <a:pPr lvl="1"/>
            <a:r>
              <a:rPr lang="en-US" dirty="0" smtClean="0"/>
              <a:t>We’ll use the least squares (“</a:t>
            </a:r>
            <a:r>
              <a:rPr lang="en-US" dirty="0" err="1" smtClean="0"/>
              <a:t>ls</a:t>
            </a:r>
            <a:r>
              <a:rPr lang="en-US" dirty="0" smtClean="0"/>
              <a:t>”) option because </a:t>
            </a:r>
            <a:r>
              <a:rPr lang="en-US" dirty="0" err="1" smtClean="0"/>
              <a:t>bmi</a:t>
            </a:r>
            <a:r>
              <a:rPr lang="en-US" dirty="0" smtClean="0"/>
              <a:t> is a positive, continuous dependent variable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weight.out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bmi~cigsday+modmin+sleep</a:t>
            </a:r>
            <a:r>
              <a:rPr lang="en-US" dirty="0" smtClean="0">
                <a:solidFill>
                  <a:srgbClr val="FF0000"/>
                </a:solidFill>
              </a:rPr>
              <a:t>, model="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", data=NatHealth2008)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</a:t>
            </a:r>
            <a:r>
              <a:rPr lang="en-US" dirty="0" err="1" smtClean="0">
                <a:solidFill>
                  <a:srgbClr val="FF0000"/>
                </a:solidFill>
              </a:rPr>
              <a:t>weight.out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zelig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bmi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cigsday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modmin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+ sleep, model = "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    data = NatHealth2008)</a:t>
            </a:r>
          </a:p>
          <a:p>
            <a:pPr>
              <a:buNone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-1295.79  -399.36   -79.89   291.20  3588.20 </a:t>
            </a:r>
          </a:p>
          <a:p>
            <a:pPr>
              <a:buNone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(Intercept) 2903.2941    72.1368  40.247  &lt; 2e-16 ***</a:t>
            </a:r>
          </a:p>
          <a:p>
            <a:pPr>
              <a:buNone/>
            </a:pP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cigsday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      -0.5936     1.3984  -0.425  0.67124    </a:t>
            </a:r>
          </a:p>
          <a:p>
            <a:pPr>
              <a:buNone/>
            </a:pP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modmin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       -0.3008     0.2019  -1.490  0.13634   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sleep        -26.5090     9.5673  -2.771  0.00565 **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sz="6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Residual standard error: 567.6 on 1952 degrees of freedom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Multiple R-squared: 0.005009,   Adjusted R-squared: 0.00348 </a:t>
            </a:r>
          </a:p>
          <a:p>
            <a:pPr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F-statistic: 3.276 on 3 and 1952 DF,  p-value: 0.0203 </a:t>
            </a:r>
            <a:endParaRPr lang="en-US" sz="6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USERNAME: </a:t>
            </a:r>
            <a:r>
              <a:rPr lang="en-US" dirty="0" err="1">
                <a:solidFill>
                  <a:srgbClr val="0070C0"/>
                </a:solidFill>
              </a:rPr>
              <a:t>dataclass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PASSWORD: </a:t>
            </a:r>
            <a:r>
              <a:rPr lang="en-US" dirty="0" err="1" smtClean="0">
                <a:solidFill>
                  <a:srgbClr val="0070C0"/>
                </a:solidFill>
              </a:rPr>
              <a:t>dataclass</a:t>
            </a:r>
            <a:endParaRPr lang="en-US" dirty="0" smtClean="0"/>
          </a:p>
          <a:p>
            <a:r>
              <a:rPr lang="en-US" dirty="0" smtClean="0"/>
              <a:t>Find class materials at: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Scratch&gt;</a:t>
            </a:r>
            <a:r>
              <a:rPr lang="en-US" dirty="0" err="1" smtClean="0">
                <a:solidFill>
                  <a:srgbClr val="0070C0"/>
                </a:solidFill>
              </a:rPr>
              <a:t>DataClass</a:t>
            </a:r>
            <a:r>
              <a:rPr lang="en-US" dirty="0" smtClean="0">
                <a:solidFill>
                  <a:srgbClr val="0070C0"/>
                </a:solidFill>
              </a:rPr>
              <a:t> (aka- the “s-drive”)</a:t>
            </a:r>
          </a:p>
          <a:p>
            <a:pPr lvl="2"/>
            <a:r>
              <a:rPr lang="en-US" dirty="0" smtClean="0"/>
              <a:t>Includes Data, Presentation slides, Exercises, </a:t>
            </a:r>
            <a:r>
              <a:rPr lang="en-US" dirty="0" err="1" smtClean="0"/>
              <a:t>Stata</a:t>
            </a:r>
            <a:r>
              <a:rPr lang="en-US" dirty="0" smtClean="0"/>
              <a:t> Do File</a:t>
            </a:r>
          </a:p>
          <a:p>
            <a:r>
              <a:rPr lang="en-US" dirty="0" smtClean="0"/>
              <a:t>Please SAVE your own copy of files (to flash, scratch, etc.).  DO NOT write over current files.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5056-7E92-44BE-8E4F-310B41966F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842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predict the probability of being diagnosed with hypertension based on age, sex, sleep, and </a:t>
            </a:r>
            <a:r>
              <a:rPr lang="en-US" dirty="0" err="1" smtClean="0"/>
              <a:t>bmi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hyp.out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hypev~AGE_P+sex+sleep+bmi</a:t>
            </a:r>
            <a:r>
              <a:rPr lang="en-US" dirty="0" smtClean="0">
                <a:solidFill>
                  <a:srgbClr val="FF0000"/>
                </a:solidFill>
              </a:rPr>
              <a:t>, model="</a:t>
            </a:r>
            <a:r>
              <a:rPr lang="en-US" dirty="0" err="1" smtClean="0">
                <a:solidFill>
                  <a:srgbClr val="FF0000"/>
                </a:solidFill>
              </a:rPr>
              <a:t>logit</a:t>
            </a:r>
            <a:r>
              <a:rPr lang="en-US" dirty="0" smtClean="0">
                <a:solidFill>
                  <a:srgbClr val="FF0000"/>
                </a:solidFill>
              </a:rPr>
              <a:t>", data=NatHealth2008)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</a:t>
            </a:r>
            <a:r>
              <a:rPr lang="en-US" dirty="0" err="1" smtClean="0">
                <a:solidFill>
                  <a:srgbClr val="FF0000"/>
                </a:solidFill>
              </a:rPr>
              <a:t>hyp.out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Deviance Residuals: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Min       1Q   Median       3Q      Max 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-2.4823  -0.7491  -0.4302   0.8471   2.7953  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 Estimate Std. Error z value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(&gt;|z|)   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(Intercept) -6.763e+00  1.412e-01 -47.908   &lt;2e-16 ***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AGE_P        6.548e-02  1.109e-03  59.031   &lt;2e-16 ***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sex          6.238e-03  3.485e-02   0.179    0.858   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sleep       -1.711e-02  1.223e-02  -1.399    0.162    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bmi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9.863e-04  2.899e-05  34.023   &lt;2e-16 ***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(Dispersion parameter for binomial family taken to be 1)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Null deviance: 25927  on 20717  degrees of freedom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Residual deviance: 20265  on 20713  degrees of freedom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AIC: 20275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Zelig</a:t>
            </a:r>
            <a:r>
              <a:rPr lang="en-US" dirty="0" smtClean="0"/>
              <a:t> also great for generating meaningful interpretations of equations</a:t>
            </a:r>
          </a:p>
          <a:p>
            <a:r>
              <a:rPr lang="en-US" dirty="0" smtClean="0"/>
              <a:t>Let’s look at the probability of </a:t>
            </a:r>
            <a:r>
              <a:rPr lang="en-US" dirty="0" err="1" smtClean="0"/>
              <a:t>hypterension</a:t>
            </a:r>
            <a:r>
              <a:rPr lang="en-US" dirty="0" smtClean="0"/>
              <a:t> based on age</a:t>
            </a:r>
          </a:p>
          <a:p>
            <a:r>
              <a:rPr lang="en-US" dirty="0" smtClean="0"/>
              <a:t>First, tell </a:t>
            </a:r>
            <a:r>
              <a:rPr lang="en-US" dirty="0" err="1" smtClean="0"/>
              <a:t>Zelig</a:t>
            </a:r>
            <a:r>
              <a:rPr lang="en-US" dirty="0" smtClean="0"/>
              <a:t> the values of age that we’re interested in testing: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x.low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setx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hyp.out</a:t>
            </a:r>
            <a:r>
              <a:rPr lang="en-US" dirty="0" smtClean="0">
                <a:solidFill>
                  <a:srgbClr val="FF0000"/>
                </a:solidFill>
              </a:rPr>
              <a:t>, AGE_P=33)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x.high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setx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hyp.out</a:t>
            </a:r>
            <a:r>
              <a:rPr lang="en-US" dirty="0" smtClean="0">
                <a:solidFill>
                  <a:srgbClr val="FF0000"/>
                </a:solidFill>
              </a:rPr>
              <a:t>, AGE_P=61)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set our values, we can ask </a:t>
            </a:r>
            <a:r>
              <a:rPr lang="en-US" dirty="0" err="1" smtClean="0"/>
              <a:t>Zelig</a:t>
            </a:r>
            <a:r>
              <a:rPr lang="en-US" dirty="0" smtClean="0"/>
              <a:t> to produce some meaningful statistics based on our criteria</a:t>
            </a:r>
          </a:p>
          <a:p>
            <a:r>
              <a:rPr lang="en-US" dirty="0" smtClean="0"/>
              <a:t>First, save your output as an object – I’m calling mine “</a:t>
            </a:r>
            <a:r>
              <a:rPr lang="en-US" dirty="0" err="1" smtClean="0"/>
              <a:t>s.out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s.out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sim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hyp.out</a:t>
            </a:r>
            <a:r>
              <a:rPr lang="en-US" dirty="0" smtClean="0">
                <a:solidFill>
                  <a:srgbClr val="FF0000"/>
                </a:solidFill>
              </a:rPr>
              <a:t>, x=</a:t>
            </a:r>
            <a:r>
              <a:rPr lang="en-US" dirty="0" err="1" smtClean="0">
                <a:solidFill>
                  <a:srgbClr val="FF0000"/>
                </a:solidFill>
              </a:rPr>
              <a:t>x.low</a:t>
            </a:r>
            <a:r>
              <a:rPr lang="en-US" dirty="0" smtClean="0">
                <a:solidFill>
                  <a:srgbClr val="FF0000"/>
                </a:solidFill>
              </a:rPr>
              <a:t>, x1=</a:t>
            </a:r>
            <a:r>
              <a:rPr lang="en-US" dirty="0" err="1" smtClean="0">
                <a:solidFill>
                  <a:srgbClr val="FF0000"/>
                </a:solidFill>
              </a:rPr>
              <a:t>x.high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Now, take a look at </a:t>
            </a:r>
            <a:r>
              <a:rPr lang="en-US" dirty="0" err="1" smtClean="0"/>
              <a:t>s.out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</a:t>
            </a:r>
            <a:r>
              <a:rPr lang="en-US" dirty="0" err="1" smtClean="0">
                <a:solidFill>
                  <a:srgbClr val="FF0000"/>
                </a:solidFill>
              </a:rPr>
              <a:t>s.out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s.out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Values of X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(Intercept) AGE_P       sex    sleep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bmi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1           1    33 0.5549281 7.179747 2763.163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Values of X1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(Intercept) AGE_P       sex    sleep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bmi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1           1    66 0.5549281 7.179747 2763.163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Expected Values: E(Y|X)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mean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2.5%     97.5%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1 0.1198186 0.003121433 0.1140429 0.1262853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Predicted Values: Y|X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0     1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1 0.874 0.126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First Differences in Expected Values: E(Y|X1)-E(Y|X)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mean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2.5%     97.5%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1 0.4215098 0.006301644 0.4094499 0.4336803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Risk Ratios: P(Y=1|X1)/P(Y=1|X)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mean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2.5%    97.5%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1 4.520915 0.1250251 4.273213 4.763982</a:t>
            </a:r>
          </a:p>
        </p:txBody>
      </p:sp>
      <p:sp>
        <p:nvSpPr>
          <p:cNvPr id="4" name="Left Arrow 3"/>
          <p:cNvSpPr/>
          <p:nvPr/>
        </p:nvSpPr>
        <p:spPr>
          <a:xfrm>
            <a:off x="4542971" y="2620192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579884"/>
            <a:ext cx="2837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Expected value of hypertension in a 33  year old (</a:t>
            </a:r>
            <a:r>
              <a:rPr lang="en-US" dirty="0" err="1" smtClean="0"/>
              <a:t>y|x</a:t>
            </a:r>
            <a:r>
              <a:rPr lang="en-US" dirty="0" smtClean="0"/>
              <a:t>) given current sampling distribution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542971" y="3429000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33143" y="3007417"/>
            <a:ext cx="26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Predicted values </a:t>
            </a:r>
            <a:r>
              <a:rPr lang="en-US" dirty="0"/>
              <a:t>of </a:t>
            </a:r>
            <a:r>
              <a:rPr lang="en-US" dirty="0" err="1"/>
              <a:t>y|x</a:t>
            </a:r>
            <a:r>
              <a:rPr lang="en-US" dirty="0" smtClean="0"/>
              <a:t> given Binomial distribution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572000" y="5277534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4284" y="4930169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Relative risk ratio (similar idea to </a:t>
            </a:r>
            <a:r>
              <a:rPr lang="en-US" dirty="0"/>
              <a:t>o</a:t>
            </a:r>
            <a:r>
              <a:rPr lang="en-US" dirty="0" smtClean="0"/>
              <a:t>dds ratio, but different calculation)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4552043" y="4577834"/>
            <a:ext cx="914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4285" y="4045803"/>
            <a:ext cx="290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Difference in expected value of a 66 vs. 33 year 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86764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a 3.8 times greater probability of hypertension for a 66 year old vs. a 33 year old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3542191">
            <a:off x="904281" y="5934028"/>
            <a:ext cx="520978" cy="220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433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Regression Models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datasets contain missing data</a:t>
            </a:r>
          </a:p>
          <a:p>
            <a:pPr lvl="1"/>
            <a:r>
              <a:rPr lang="en-US" dirty="0" smtClean="0"/>
              <a:t>Produces a variety of problems and limitations to data analysis</a:t>
            </a:r>
          </a:p>
          <a:p>
            <a:r>
              <a:rPr lang="en-US" dirty="0" smtClean="0"/>
              <a:t>Multiple imputation (MI) generates multiple, complete datasets that contain estimations of missing </a:t>
            </a:r>
            <a:r>
              <a:rPr lang="en-US" dirty="0" err="1" smtClean="0"/>
              <a:t>datapoints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 typically thought of as involving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Selection of imputation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Generation of imputed datasets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Combining results across imputed datasets</a:t>
            </a:r>
          </a:p>
          <a:p>
            <a:r>
              <a:rPr lang="en-US" dirty="0" smtClean="0"/>
              <a:t>We’re focusing on 2 &amp; 3</a:t>
            </a:r>
          </a:p>
          <a:p>
            <a:r>
              <a:rPr lang="en-US" dirty="0" smtClean="0"/>
              <a:t>**Please make sure you have a solid understanding of all steps before performing MI with your own data**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Amelia package in R is powerful, fast, and easy to use</a:t>
            </a:r>
          </a:p>
          <a:p>
            <a:r>
              <a:rPr lang="en-US" dirty="0" smtClean="0"/>
              <a:t>Relies on Expectation maximization baysian (EMB) algorithm (Honaker &amp; King, 2010)</a:t>
            </a:r>
          </a:p>
          <a:p>
            <a:r>
              <a:rPr lang="en-US" dirty="0" smtClean="0"/>
              <a:t>See Amelia documentation for more information about its imputation procedures</a:t>
            </a:r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S:\DataClass\RandStatistics\Amelia Documentation.pdf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First, we’ll need to install Amelia: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install.packages</a:t>
            </a:r>
            <a:r>
              <a:rPr lang="en-US" sz="2800" dirty="0" smtClean="0">
                <a:solidFill>
                  <a:srgbClr val="FF0000"/>
                </a:solidFill>
              </a:rPr>
              <a:t>("</a:t>
            </a:r>
            <a:r>
              <a:rPr lang="en-US" sz="2800" dirty="0" err="1" smtClean="0">
                <a:solidFill>
                  <a:srgbClr val="FF0000"/>
                </a:solidFill>
              </a:rPr>
              <a:t>Amelia",repos</a:t>
            </a:r>
            <a:r>
              <a:rPr lang="en-US" sz="2800" dirty="0" smtClean="0">
                <a:solidFill>
                  <a:srgbClr val="FF0000"/>
                </a:solidFill>
              </a:rPr>
              <a:t>="http://r.iq.harvard.edu")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library(Amelia)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going to create several datasets to look at a model predicting the number of days of work missed/year (</a:t>
            </a:r>
            <a:r>
              <a:rPr lang="en-US" dirty="0" err="1" smtClean="0"/>
              <a:t>wkdayr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say we want to predict </a:t>
            </a:r>
            <a:r>
              <a:rPr lang="en-US" dirty="0" err="1" smtClean="0"/>
              <a:t>wkdayr</a:t>
            </a:r>
            <a:r>
              <a:rPr lang="en-US" dirty="0" smtClean="0"/>
              <a:t> using:</a:t>
            </a:r>
          </a:p>
          <a:p>
            <a:pPr lvl="1"/>
            <a:r>
              <a:rPr lang="en-US" dirty="0" smtClean="0"/>
              <a:t>Cigarettes smoked/day (</a:t>
            </a:r>
            <a:r>
              <a:rPr lang="en-US" dirty="0" err="1" smtClean="0"/>
              <a:t>cigsday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Amount of moderate exercise (</a:t>
            </a:r>
            <a:r>
              <a:rPr lang="en-US" dirty="0" err="1" smtClean="0"/>
              <a:t>modmin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Sleep (sleep)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running Amelia you’ll need  a single dataset completely prepped for MI</a:t>
            </a:r>
          </a:p>
          <a:p>
            <a:pPr lvl="1"/>
            <a:r>
              <a:rPr lang="en-US" dirty="0" smtClean="0"/>
              <a:t>Data should be completely cleaned</a:t>
            </a:r>
          </a:p>
          <a:p>
            <a:pPr lvl="1"/>
            <a:r>
              <a:rPr lang="en-US" dirty="0" smtClean="0"/>
              <a:t>Categorical variables should be dummied (with one omitted)*</a:t>
            </a:r>
          </a:p>
          <a:p>
            <a:pPr lvl="1"/>
            <a:r>
              <a:rPr lang="en-US" dirty="0" smtClean="0"/>
              <a:t>Data should contain only variables in your imputation model + any ID variables you’ll need to merge your datasets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100" dirty="0" smtClean="0"/>
              <a:t>*Amelia can dummy your variables for you – but you won’t be able to control your omitted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Now, load your data – it’s already been prepped for MI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load("N:\\R and Statistics\\NatHealth2008MI.Rdata")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attach(NatHealth2008MI)</a:t>
            </a:r>
          </a:p>
          <a:p>
            <a:r>
              <a:rPr lang="en-US" dirty="0" smtClean="0"/>
              <a:t>Make one final review of your data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Summary(NatHealth2008MI)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Amelia Imputation Options: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idvars</a:t>
            </a:r>
            <a:r>
              <a:rPr lang="en-US" dirty="0" smtClean="0"/>
              <a:t>” – specifies identification variables that you want to keep in your dataset, but are not part of the imputation model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noms</a:t>
            </a:r>
            <a:r>
              <a:rPr lang="en-US" dirty="0" smtClean="0"/>
              <a:t>” tells R which variables are nominal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ords</a:t>
            </a:r>
            <a:r>
              <a:rPr lang="en-US" dirty="0" smtClean="0"/>
              <a:t>” tells R which variables are ordinal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ts</a:t>
            </a:r>
            <a:r>
              <a:rPr lang="en-US" dirty="0" smtClean="0"/>
              <a:t>” used to signify time series variables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cs</a:t>
            </a:r>
            <a:r>
              <a:rPr lang="en-US" dirty="0" smtClean="0"/>
              <a:t>” used to signify cross-sectional variables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/>
              <a:t>Now, let’s create our imputed datasets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NatHealth.MI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amelia</a:t>
            </a:r>
            <a:r>
              <a:rPr lang="en-US" dirty="0" smtClean="0">
                <a:solidFill>
                  <a:srgbClr val="FF0000"/>
                </a:solidFill>
              </a:rPr>
              <a:t>(NatHealth2008MI, m=5, </a:t>
            </a:r>
            <a:r>
              <a:rPr lang="en-US" dirty="0" err="1" smtClean="0">
                <a:solidFill>
                  <a:srgbClr val="FF0000"/>
                </a:solidFill>
              </a:rPr>
              <a:t>idvars</a:t>
            </a:r>
            <a:r>
              <a:rPr lang="en-US" dirty="0" smtClean="0">
                <a:solidFill>
                  <a:srgbClr val="FF0000"/>
                </a:solidFill>
              </a:rPr>
              <a:t>=c("id“))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How many datasets did we create?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idvars</a:t>
            </a:r>
            <a:r>
              <a:rPr lang="en-US" dirty="0" smtClean="0"/>
              <a:t> option doing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review the results our MI</a:t>
            </a:r>
          </a:p>
          <a:p>
            <a:r>
              <a:rPr lang="en-US" dirty="0" smtClean="0"/>
              <a:t>Compare observed to imputed values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plot(</a:t>
            </a:r>
            <a:r>
              <a:rPr lang="en-US" dirty="0" err="1" smtClean="0">
                <a:solidFill>
                  <a:srgbClr val="FF0000"/>
                </a:solidFill>
              </a:rPr>
              <a:t>NatHealth.MI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which.vars</a:t>
            </a:r>
            <a:r>
              <a:rPr lang="en-US" dirty="0" smtClean="0">
                <a:solidFill>
                  <a:srgbClr val="FF0000"/>
                </a:solidFill>
              </a:rPr>
              <a:t>=9:12)</a:t>
            </a:r>
            <a:endParaRPr lang="en-US" dirty="0" smtClean="0"/>
          </a:p>
          <a:p>
            <a:pPr lvl="1"/>
            <a:r>
              <a:rPr lang="en-US" dirty="0" smtClean="0"/>
              <a:t>We’re asking for plots of variables 9-12</a:t>
            </a:r>
          </a:p>
          <a:p>
            <a:pPr lvl="1"/>
            <a:r>
              <a:rPr lang="en-US" dirty="0" smtClean="0"/>
              <a:t>Red line = imputed values</a:t>
            </a:r>
          </a:p>
          <a:p>
            <a:pPr lvl="1"/>
            <a:r>
              <a:rPr lang="en-US" dirty="0" smtClean="0"/>
              <a:t>Black line = observed values</a:t>
            </a:r>
          </a:p>
          <a:p>
            <a:pPr lvl="1"/>
            <a:r>
              <a:rPr lang="en-US" dirty="0" smtClean="0"/>
              <a:t>If variable is fully observed, it is plotted in blue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</a:t>
            </a:r>
            <a:r>
              <a:rPr lang="en-US" dirty="0" err="1" smtClean="0"/>
              <a:t>overimpute</a:t>
            </a:r>
            <a:r>
              <a:rPr lang="en-US" dirty="0" smtClean="0"/>
              <a:t> variables to gauge quality of our imputation</a:t>
            </a:r>
          </a:p>
          <a:p>
            <a:pPr lvl="1"/>
            <a:r>
              <a:rPr lang="en-US" dirty="0" smtClean="0"/>
              <a:t>Treats every OBSERVED value as if it was missing</a:t>
            </a:r>
          </a:p>
          <a:p>
            <a:pPr lvl="1"/>
            <a:r>
              <a:rPr lang="en-US" dirty="0" smtClean="0"/>
              <a:t>Then, impute many values for that observed value and view confidence intervals of these estimates</a:t>
            </a:r>
          </a:p>
          <a:p>
            <a:pPr lvl="1"/>
            <a:r>
              <a:rPr lang="en-US" dirty="0" smtClean="0"/>
              <a:t>Examine whether confidence intervals overlap the “true” value on the x=y line</a:t>
            </a:r>
          </a:p>
          <a:p>
            <a:pPr lvl="1"/>
            <a:r>
              <a:rPr lang="en-US" dirty="0" smtClean="0"/>
              <a:t>Circles represent the mean imputed value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overimpute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NatHealth.MI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beddayr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45923"/>
            <a:ext cx="6324600" cy="531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Saving imputed data as one dataset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save(</a:t>
            </a:r>
            <a:r>
              <a:rPr lang="en-US" dirty="0" err="1" smtClean="0">
                <a:solidFill>
                  <a:srgbClr val="FF0000"/>
                </a:solidFill>
              </a:rPr>
              <a:t>NatHealth.MI</a:t>
            </a:r>
            <a:r>
              <a:rPr lang="en-US" dirty="0" smtClean="0">
                <a:solidFill>
                  <a:srgbClr val="FF0000"/>
                </a:solidFill>
              </a:rPr>
              <a:t>, file=" S:\\</a:t>
            </a:r>
            <a:r>
              <a:rPr lang="en-US" dirty="0" err="1" smtClean="0">
                <a:solidFill>
                  <a:srgbClr val="FF0000"/>
                </a:solidFill>
              </a:rPr>
              <a:t>DataClass</a:t>
            </a:r>
            <a:r>
              <a:rPr lang="en-US" dirty="0" smtClean="0">
                <a:solidFill>
                  <a:srgbClr val="FF0000"/>
                </a:solidFill>
              </a:rPr>
              <a:t>\\</a:t>
            </a:r>
            <a:r>
              <a:rPr lang="en-US" dirty="0" err="1" smtClean="0">
                <a:solidFill>
                  <a:srgbClr val="FF0000"/>
                </a:solidFill>
              </a:rPr>
              <a:t>RandStatistics</a:t>
            </a:r>
            <a:r>
              <a:rPr lang="en-US" dirty="0" smtClean="0">
                <a:solidFill>
                  <a:srgbClr val="FF0000"/>
                </a:solidFill>
              </a:rPr>
              <a:t> \\NatHealthImputed.Rdata")</a:t>
            </a:r>
          </a:p>
          <a:p>
            <a:r>
              <a:rPr lang="en-US" dirty="0" smtClean="0"/>
              <a:t>Save datasets separately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write.amelia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NatHealth.MI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file.stem</a:t>
            </a:r>
            <a:r>
              <a:rPr lang="en-US" dirty="0" smtClean="0">
                <a:solidFill>
                  <a:srgbClr val="FF0000"/>
                </a:solidFill>
              </a:rPr>
              <a:t>=" S:\\</a:t>
            </a:r>
            <a:r>
              <a:rPr lang="en-US" dirty="0" err="1" smtClean="0">
                <a:solidFill>
                  <a:srgbClr val="FF0000"/>
                </a:solidFill>
              </a:rPr>
              <a:t>DataClass</a:t>
            </a:r>
            <a:r>
              <a:rPr lang="en-US" dirty="0" smtClean="0">
                <a:solidFill>
                  <a:srgbClr val="FF0000"/>
                </a:solidFill>
              </a:rPr>
              <a:t>\\</a:t>
            </a:r>
            <a:r>
              <a:rPr lang="en-US" dirty="0" err="1" smtClean="0">
                <a:solidFill>
                  <a:srgbClr val="FF0000"/>
                </a:solidFill>
              </a:rPr>
              <a:t>RandStatistics</a:t>
            </a:r>
            <a:r>
              <a:rPr lang="en-US" dirty="0" smtClean="0">
                <a:solidFill>
                  <a:srgbClr val="FF0000"/>
                </a:solidFill>
              </a:rPr>
              <a:t> \\NatHealthImputed")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Combining MI results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miWKDAYR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&lt;- </a:t>
            </a:r>
            <a:r>
              <a:rPr lang="en-US" dirty="0" err="1" smtClean="0">
                <a:solidFill>
                  <a:srgbClr val="FF0000"/>
                </a:solidFill>
              </a:rPr>
              <a:t>zelig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wkdayr~cigsday+modmin+sleep</a:t>
            </a:r>
            <a:r>
              <a:rPr lang="en-US" dirty="0">
                <a:solidFill>
                  <a:srgbClr val="FF0000"/>
                </a:solidFill>
              </a:rPr>
              <a:t>, model="</a:t>
            </a:r>
            <a:r>
              <a:rPr lang="en-US" dirty="0" err="1">
                <a:solidFill>
                  <a:srgbClr val="FF0000"/>
                </a:solidFill>
              </a:rPr>
              <a:t>ls</a:t>
            </a:r>
            <a:r>
              <a:rPr lang="en-US" dirty="0">
                <a:solidFill>
                  <a:srgbClr val="FF0000"/>
                </a:solidFill>
              </a:rPr>
              <a:t>",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data = mi(NatHealthImputed1, NatHealthImputed2,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NatHealthImputed3, NatHealthImputed4, NatHealthImputed5))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</a:t>
            </a:r>
            <a:r>
              <a:rPr lang="en-US" dirty="0" err="1">
                <a:solidFill>
                  <a:srgbClr val="FF0000"/>
                </a:solidFill>
              </a:rPr>
              <a:t>miWKDAYR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2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documents on flash drive or email to yourself</a:t>
            </a:r>
          </a:p>
          <a:p>
            <a:r>
              <a:rPr lang="en-US" dirty="0" smtClean="0"/>
              <a:t>R commands will always appear in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var3)</a:t>
            </a:r>
          </a:p>
          <a:p>
            <a:r>
              <a:rPr lang="en-US" dirty="0" smtClean="0"/>
              <a:t>Pathnames should be replace with the path specific to your computer and folders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MI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zelig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wkdayr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cigsday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modmin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+ sleep, model = "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data = mi(NatHealthImputed1, NatHealthImputed2, NatHealthImputed3, 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NatHealthImputed4, NatHealthImputed5))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       Value Std. Error      t-stat   p-value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(Intercept) -10.967779007 7.79393642 -1.40721946 0.1888879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cigsday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0.005148175 0.15353988  0.03352989 0.9732959</a:t>
            </a:r>
          </a:p>
          <a:p>
            <a:pPr marL="0" indent="0">
              <a:buNone/>
            </a:pP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modmin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-0.034469722 0.02450667 -1.40654426 0.1597445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sleep         2.509761238 1.15469415  2.17352902 0.0602578</a:t>
            </a:r>
          </a:p>
          <a:p>
            <a:pPr marL="0" indent="0"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For combined results from datasets i to j, use summary(x, subset = i:j).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For separate results, use print(summary(x), subset = i:j).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18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2: Multiple Imputation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251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Multilevel random coefficient modeling (MCR)</a:t>
            </a:r>
          </a:p>
          <a:p>
            <a:r>
              <a:rPr lang="en-US" dirty="0" smtClean="0"/>
              <a:t>Used to understand how group membership can lead to additional sources of variance in our models</a:t>
            </a:r>
          </a:p>
          <a:p>
            <a:r>
              <a:rPr lang="en-US" dirty="0" smtClean="0"/>
              <a:t>Allows groups to differ in their mean values (intercepts) on the dependent variable</a:t>
            </a:r>
          </a:p>
          <a:p>
            <a:r>
              <a:rPr lang="en-US" dirty="0" smtClean="0"/>
              <a:t>Also allows for group differences in slope between independent and dependent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two libraries: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library(multilevel)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ibrary(</a:t>
            </a:r>
            <a:r>
              <a:rPr lang="en-US" dirty="0" err="1" smtClean="0">
                <a:solidFill>
                  <a:srgbClr val="FF0000"/>
                </a:solidFill>
              </a:rPr>
              <a:t>nlme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MLM: The Null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use the </a:t>
            </a:r>
            <a:r>
              <a:rPr lang="en-US" dirty="0" err="1" smtClean="0"/>
              <a:t>lme</a:t>
            </a:r>
            <a:r>
              <a:rPr lang="en-US" dirty="0" smtClean="0"/>
              <a:t> command (linear mixed effects) from </a:t>
            </a:r>
            <a:r>
              <a:rPr lang="en-US" dirty="0" err="1" smtClean="0"/>
              <a:t>nlme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Must specify both a fixed and random effects formula</a:t>
            </a:r>
          </a:p>
          <a:p>
            <a:pPr lvl="1">
              <a:buNone/>
            </a:pPr>
            <a:r>
              <a:rPr lang="en-US" dirty="0" err="1" smtClean="0"/>
              <a:t>Null.model</a:t>
            </a:r>
            <a:r>
              <a:rPr lang="en-US" dirty="0" smtClean="0"/>
              <a:t> &lt;- </a:t>
            </a:r>
            <a:r>
              <a:rPr lang="en-US" dirty="0" err="1" smtClean="0"/>
              <a:t>lme</a:t>
            </a:r>
            <a:r>
              <a:rPr lang="en-US" dirty="0" smtClean="0"/>
              <a:t>(outcome~1 random~1 | Group, data=dataset)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options</a:t>
            </a:r>
          </a:p>
          <a:p>
            <a:pPr lvl="1"/>
            <a:r>
              <a:rPr lang="en-US" dirty="0" smtClean="0"/>
              <a:t>Restricted maximum likelihood estimation (REML) is default</a:t>
            </a:r>
          </a:p>
          <a:p>
            <a:pPr lvl="1"/>
            <a:r>
              <a:rPr lang="en-US" dirty="0" smtClean="0"/>
              <a:t>Many prefer Maximum likelihood (ML)</a:t>
            </a:r>
          </a:p>
          <a:p>
            <a:pPr lvl="1"/>
            <a:r>
              <a:rPr lang="en-US" dirty="0" smtClean="0"/>
              <a:t>Just add option statement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Null.model</a:t>
            </a:r>
            <a:r>
              <a:rPr lang="en-US" dirty="0" smtClean="0">
                <a:solidFill>
                  <a:srgbClr val="FF0000"/>
                </a:solidFill>
              </a:rPr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lme</a:t>
            </a:r>
            <a:r>
              <a:rPr lang="en-US" dirty="0" smtClean="0">
                <a:solidFill>
                  <a:srgbClr val="FF0000"/>
                </a:solidFill>
              </a:rPr>
              <a:t>(fixed=outcome~1 random=~1 | </a:t>
            </a:r>
            <a:r>
              <a:rPr lang="en-US" dirty="0">
                <a:solidFill>
                  <a:srgbClr val="FF0000"/>
                </a:solidFill>
              </a:rPr>
              <a:t>Group</a:t>
            </a:r>
            <a:r>
              <a:rPr lang="en-US" dirty="0" smtClean="0">
                <a:solidFill>
                  <a:srgbClr val="FF0000"/>
                </a:solidFill>
              </a:rPr>
              <a:t>, data=dataset, method=“ML”)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View our Multilevel Dataset: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load("N:\\R and Statistics\\</a:t>
            </a:r>
            <a:r>
              <a:rPr lang="en-US" dirty="0" err="1">
                <a:solidFill>
                  <a:srgbClr val="FF0000"/>
                </a:solidFill>
              </a:rPr>
              <a:t>Exam.Rdata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names(Exam)	</a:t>
            </a:r>
            <a:r>
              <a:rPr lang="en-US" dirty="0" smtClean="0"/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run a model predicting exam scores, while accounting for school-level </a:t>
            </a:r>
            <a:r>
              <a:rPr lang="en-US" dirty="0" smtClean="0"/>
              <a:t>clustering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First, let’s run our Null Model: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Norm1&lt;- </a:t>
            </a:r>
            <a:r>
              <a:rPr lang="en-US" dirty="0" err="1" smtClean="0">
                <a:solidFill>
                  <a:srgbClr val="FF0000"/>
                </a:solidFill>
              </a:rPr>
              <a:t>lme</a:t>
            </a:r>
            <a:r>
              <a:rPr lang="en-US" dirty="0" smtClean="0">
                <a:solidFill>
                  <a:srgbClr val="FF0000"/>
                </a:solidFill>
              </a:rPr>
              <a:t>(fixed=normexam~1,random</a:t>
            </a:r>
            <a:r>
              <a:rPr lang="en-US" dirty="0">
                <a:solidFill>
                  <a:srgbClr val="FF0000"/>
                </a:solidFill>
              </a:rPr>
              <a:t>=~1|school, </a:t>
            </a:r>
            <a:r>
              <a:rPr lang="en-US" dirty="0" smtClean="0">
                <a:solidFill>
                  <a:srgbClr val="FF0000"/>
                </a:solidFill>
              </a:rPr>
              <a:t>data=Exam, method=“ML")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We’re storing this model in “Norm1” so we can manipulate it later 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summary(Norm1)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Calculate </a:t>
            </a:r>
            <a:r>
              <a:rPr lang="en-US" dirty="0"/>
              <a:t>ICC &amp; Group mean </a:t>
            </a:r>
            <a:r>
              <a:rPr lang="en-US" dirty="0" smtClean="0"/>
              <a:t>reliability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ICC – amount of total variance in exam scores that is between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VarCorr</a:t>
            </a:r>
            <a:r>
              <a:rPr lang="en-US" dirty="0">
                <a:solidFill>
                  <a:srgbClr val="FF0000"/>
                </a:solidFill>
              </a:rPr>
              <a:t>(Norm1)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ICCNorm1 &lt;- (.1686/(.1686+.8478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/>
              <a:t> Group mean reliability – within group reliability of exam scores</a:t>
            </a:r>
          </a:p>
          <a:p>
            <a:pPr marL="0" indent="0"/>
            <a:r>
              <a:rPr lang="en-US" dirty="0" smtClean="0"/>
              <a:t> Look for reliability below cutoff (e.g.,  &lt; .7)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grprel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&lt;- </a:t>
            </a:r>
            <a:r>
              <a:rPr lang="en-US" dirty="0" err="1">
                <a:solidFill>
                  <a:srgbClr val="FF0000"/>
                </a:solidFill>
              </a:rPr>
              <a:t>GmeanRel</a:t>
            </a:r>
            <a:r>
              <a:rPr lang="en-US" dirty="0">
                <a:solidFill>
                  <a:srgbClr val="FF0000"/>
                </a:solidFill>
              </a:rPr>
              <a:t>(Norm1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grprel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042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953000"/>
          </a:xfrm>
        </p:spPr>
        <p:txBody>
          <a:bodyPr/>
          <a:lstStyle/>
          <a:p>
            <a:r>
              <a:rPr lang="en-US" dirty="0" smtClean="0"/>
              <a:t>Now we’ll predict exam scores by adding a fixed effect  of student’s standardized tests scores at level-1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Norm2 </a:t>
            </a:r>
            <a:r>
              <a:rPr lang="en-US" dirty="0">
                <a:solidFill>
                  <a:srgbClr val="FF0000"/>
                </a:solidFill>
              </a:rPr>
              <a:t>&lt;- </a:t>
            </a:r>
            <a:r>
              <a:rPr lang="en-US" dirty="0" err="1">
                <a:solidFill>
                  <a:srgbClr val="FF0000"/>
                </a:solidFill>
              </a:rPr>
              <a:t>lme</a:t>
            </a:r>
            <a:r>
              <a:rPr lang="en-US" dirty="0">
                <a:solidFill>
                  <a:srgbClr val="FF0000"/>
                </a:solidFill>
              </a:rPr>
              <a:t>(fixed=</a:t>
            </a:r>
            <a:r>
              <a:rPr lang="en-US" dirty="0" err="1">
                <a:solidFill>
                  <a:srgbClr val="FF0000"/>
                </a:solidFill>
              </a:rPr>
              <a:t>normexam~standLRT</a:t>
            </a:r>
            <a:r>
              <a:rPr lang="en-US" dirty="0">
                <a:solidFill>
                  <a:srgbClr val="FF0000"/>
                </a:solidFill>
              </a:rPr>
              <a:t>, random=~1|school, </a:t>
            </a:r>
            <a:r>
              <a:rPr lang="en-US" dirty="0" smtClean="0">
                <a:solidFill>
                  <a:srgbClr val="FF0000"/>
                </a:solidFill>
              </a:rPr>
              <a:t>data=Exam, method=“ML”)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intermediate/advanced R course</a:t>
            </a:r>
          </a:p>
          <a:p>
            <a:pPr lvl="1"/>
            <a:r>
              <a:rPr lang="en-US" dirty="0" smtClean="0"/>
              <a:t>Appropriate for individuals who have  basic knowledge of R</a:t>
            </a:r>
          </a:p>
          <a:p>
            <a:r>
              <a:rPr lang="en-US" dirty="0" smtClean="0"/>
              <a:t>This is not a statistics course</a:t>
            </a:r>
          </a:p>
          <a:p>
            <a:pPr lvl="1"/>
            <a:r>
              <a:rPr lang="en-US" dirty="0" smtClean="0"/>
              <a:t>Appropriate for individuals who have knowledge of statistical topics covered and now want to learn how to run the analyses in R</a:t>
            </a:r>
          </a:p>
          <a:p>
            <a:pPr lvl="1"/>
            <a:r>
              <a:rPr lang="en-US" dirty="0" smtClean="0"/>
              <a:t>We will not be covering any theory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we’ll add a random effect of students’ standardized test scores as well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Norm3 &lt;- </a:t>
            </a:r>
            <a:r>
              <a:rPr lang="en-US" dirty="0" err="1">
                <a:solidFill>
                  <a:srgbClr val="FF0000"/>
                </a:solidFill>
              </a:rPr>
              <a:t>lme</a:t>
            </a:r>
            <a:r>
              <a:rPr lang="en-US" dirty="0">
                <a:solidFill>
                  <a:srgbClr val="FF0000"/>
                </a:solidFill>
              </a:rPr>
              <a:t>(fixed=</a:t>
            </a:r>
            <a:r>
              <a:rPr lang="en-US" dirty="0" err="1">
                <a:solidFill>
                  <a:srgbClr val="FF0000"/>
                </a:solidFill>
              </a:rPr>
              <a:t>normexam~standLRT</a:t>
            </a:r>
            <a:r>
              <a:rPr lang="en-US" dirty="0">
                <a:solidFill>
                  <a:srgbClr val="FF0000"/>
                </a:solidFill>
              </a:rPr>
              <a:t>, random=~</a:t>
            </a:r>
            <a:r>
              <a:rPr lang="en-US" dirty="0" err="1">
                <a:solidFill>
                  <a:srgbClr val="FF0000"/>
                </a:solidFill>
              </a:rPr>
              <a:t>standLRT|school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data=Exam, method=“ML”) </a:t>
            </a:r>
          </a:p>
          <a:p>
            <a:r>
              <a:rPr lang="en-US" dirty="0" smtClean="0"/>
              <a:t>Here, we’re adding a term that allows the relationship between standardized test scores and exam scores to vary among schools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35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now test whether the random slope term is significant</a:t>
            </a:r>
          </a:p>
          <a:p>
            <a:r>
              <a:rPr lang="en-US" dirty="0" smtClean="0"/>
              <a:t>To do this, we’ll test </a:t>
            </a:r>
            <a:r>
              <a:rPr lang="en-US" dirty="0"/>
              <a:t>-log likelihood </a:t>
            </a:r>
            <a:r>
              <a:rPr lang="en-US" dirty="0" smtClean="0"/>
              <a:t>ratios </a:t>
            </a:r>
            <a:r>
              <a:rPr lang="en-US" dirty="0"/>
              <a:t>between </a:t>
            </a:r>
            <a:r>
              <a:rPr lang="en-US" dirty="0" smtClean="0"/>
              <a:t>a model </a:t>
            </a:r>
            <a:r>
              <a:rPr lang="en-US" dirty="0"/>
              <a:t>with and without </a:t>
            </a:r>
            <a:r>
              <a:rPr lang="en-US" dirty="0" smtClean="0"/>
              <a:t>the random slope term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Norm3a</a:t>
            </a:r>
            <a:r>
              <a:rPr lang="en-US" dirty="0">
                <a:solidFill>
                  <a:srgbClr val="FF0000"/>
                </a:solidFill>
              </a:rPr>
              <a:t>&lt;-update(Norm3, random=~1|school)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anova</a:t>
            </a:r>
            <a:r>
              <a:rPr lang="en-US" dirty="0">
                <a:solidFill>
                  <a:srgbClr val="FF0000"/>
                </a:solidFill>
              </a:rPr>
              <a:t>(Norm3, Norm3a)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876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/>
          <a:lstStyle/>
          <a:p>
            <a:r>
              <a:rPr lang="en-US" dirty="0" smtClean="0"/>
              <a:t>Adding level-2 predictors – just keep adding additional terms to the equation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Norm4 </a:t>
            </a:r>
            <a:r>
              <a:rPr lang="en-US" dirty="0">
                <a:solidFill>
                  <a:srgbClr val="FF0000"/>
                </a:solidFill>
              </a:rPr>
              <a:t>&lt;- </a:t>
            </a:r>
            <a:r>
              <a:rPr lang="en-US" dirty="0" err="1">
                <a:solidFill>
                  <a:srgbClr val="FF0000"/>
                </a:solidFill>
              </a:rPr>
              <a:t>lme</a:t>
            </a:r>
            <a:r>
              <a:rPr lang="en-US" dirty="0">
                <a:solidFill>
                  <a:srgbClr val="FF0000"/>
                </a:solidFill>
              </a:rPr>
              <a:t>(fixed=</a:t>
            </a:r>
            <a:r>
              <a:rPr lang="en-US" dirty="0" err="1">
                <a:solidFill>
                  <a:srgbClr val="FF0000"/>
                </a:solidFill>
              </a:rPr>
              <a:t>normexam~standLRT+schavg</a:t>
            </a:r>
            <a:r>
              <a:rPr lang="en-US" dirty="0">
                <a:solidFill>
                  <a:srgbClr val="FF0000"/>
                </a:solidFill>
              </a:rPr>
              <a:t>, random=~</a:t>
            </a:r>
            <a:r>
              <a:rPr lang="en-US" dirty="0" err="1">
                <a:solidFill>
                  <a:srgbClr val="FF0000"/>
                </a:solidFill>
              </a:rPr>
              <a:t>standLRT|school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data=Exam, method=“ML”)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Think </a:t>
            </a:r>
            <a:r>
              <a:rPr lang="en-US" dirty="0"/>
              <a:t>about what this means for the formatting of your </a:t>
            </a:r>
            <a:r>
              <a:rPr lang="en-US" dirty="0" smtClean="0"/>
              <a:t>data – Level 2 predictors need to be aggregated ahead of time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911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Finally, we’ll test a cross level interaction term between sex and the school’s average standardized test score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Norm5 &lt;- </a:t>
            </a:r>
            <a:r>
              <a:rPr lang="en-US" dirty="0" err="1" smtClean="0">
                <a:solidFill>
                  <a:srgbClr val="FF0000"/>
                </a:solidFill>
              </a:rPr>
              <a:t>lme</a:t>
            </a:r>
            <a:r>
              <a:rPr lang="en-US" dirty="0" smtClean="0">
                <a:solidFill>
                  <a:srgbClr val="FF0000"/>
                </a:solidFill>
              </a:rPr>
              <a:t>(fixed=</a:t>
            </a:r>
            <a:r>
              <a:rPr lang="en-US" dirty="0" err="1" smtClean="0">
                <a:solidFill>
                  <a:srgbClr val="FF0000"/>
                </a:solidFill>
              </a:rPr>
              <a:t>normexam~standLRT+sex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schavg</a:t>
            </a:r>
            <a:r>
              <a:rPr lang="en-US" dirty="0">
                <a:solidFill>
                  <a:srgbClr val="FF0000"/>
                </a:solidFill>
              </a:rPr>
              <a:t>, random=~</a:t>
            </a:r>
            <a:r>
              <a:rPr lang="en-US" dirty="0" err="1">
                <a:solidFill>
                  <a:srgbClr val="FF0000"/>
                </a:solidFill>
              </a:rPr>
              <a:t>standLRT|school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data=Exam, method=“ML”)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 We’re asking – does the relationship between school average score and exam scores vary based on an individual’s sex?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65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3: Multilevel Modeling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0735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Computing </a:t>
            </a:r>
            <a:r>
              <a:rPr lang="en-US" dirty="0" err="1" smtClean="0"/>
              <a:t>Enviroment</a:t>
            </a:r>
            <a:r>
              <a:rPr lang="en-US" dirty="0" smtClean="0"/>
              <a:t> (RCE) service available to Harvard &amp; MIT users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www.iq.harvard.edu/research_computing</a:t>
            </a:r>
            <a:endParaRPr lang="en-US" dirty="0" smtClean="0"/>
          </a:p>
          <a:p>
            <a:r>
              <a:rPr lang="en-US" dirty="0" smtClean="0"/>
              <a:t>Wonderful resource for organizing data, running analyses efficiently</a:t>
            </a:r>
          </a:p>
          <a:p>
            <a:r>
              <a:rPr lang="en-US" dirty="0" smtClean="0"/>
              <a:t>Creates a centralized place to store data and run analysis </a:t>
            </a:r>
          </a:p>
          <a:p>
            <a:r>
              <a:rPr lang="en-US" dirty="0" smtClean="0"/>
              <a:t>Supplies persistent desktop environment accessible from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computer with an internet connection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Institute for Quantitative Social Science</a:t>
            </a:r>
          </a:p>
          <a:p>
            <a:pPr lvl="1"/>
            <a:r>
              <a:rPr lang="en-US" dirty="0" smtClean="0">
                <a:hlinkClick r:id="rId2"/>
              </a:rPr>
              <a:t>www.iq.harvard.edu</a:t>
            </a:r>
            <a:endParaRPr lang="en-US" dirty="0" smtClean="0"/>
          </a:p>
          <a:p>
            <a:r>
              <a:rPr lang="en-US" dirty="0" smtClean="0"/>
              <a:t>Computer labs</a:t>
            </a:r>
          </a:p>
          <a:p>
            <a:pPr lvl="1"/>
            <a:r>
              <a:rPr lang="en-US" dirty="0" smtClean="0">
                <a:hlinkClick r:id="rId3"/>
              </a:rPr>
              <a:t>www.iq.harvard.edu/facilities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>
                <a:hlinkClick r:id="rId4"/>
              </a:rPr>
              <a:t>www.iq.harvard.edu/training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400" i="1" dirty="0" smtClean="0"/>
              <a:t>Institute for Quantitative Social Science (IQSS) offers statistical workshops in </a:t>
            </a:r>
            <a:r>
              <a:rPr lang="en-US" sz="2400" i="1" dirty="0" err="1" smtClean="0"/>
              <a:t>Stata</a:t>
            </a:r>
            <a:r>
              <a:rPr lang="en-US" sz="2400" i="1" dirty="0" smtClean="0"/>
              <a:t>, SAS and R throughout the semester. </a:t>
            </a:r>
            <a:endParaRPr lang="en-US" sz="24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2209800"/>
            <a:ext cx="4343400" cy="3951288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and Statistics</a:t>
            </a:r>
          </a:p>
          <a:p>
            <a:r>
              <a:rPr lang="en-US" sz="3100" dirty="0" smtClean="0">
                <a:solidFill>
                  <a:srgbClr val="FF0000"/>
                </a:solidFill>
              </a:rPr>
              <a:t>R Programming</a:t>
            </a:r>
            <a:r>
              <a:rPr lang="en-US" sz="5600" dirty="0" smtClean="0"/>
              <a:t/>
            </a:r>
            <a:br>
              <a:rPr lang="en-US" sz="5600" dirty="0" smtClean="0"/>
            </a:br>
            <a:endParaRPr lang="en-US" sz="5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7640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Stata</a:t>
            </a:r>
            <a:r>
              <a:rPr lang="en-US" sz="3200" dirty="0" smtClean="0"/>
              <a:t> and SAS Courses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6000"/>
            <a:ext cx="4041775" cy="3951288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Introduction to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>
              <a:solidFill>
                <a:srgbClr val="FF0000"/>
              </a:solidFill>
            </a:endParaRPr>
          </a:p>
          <a:p>
            <a:r>
              <a:rPr lang="en-US" sz="9600" dirty="0" smtClean="0">
                <a:solidFill>
                  <a:srgbClr val="FF0000"/>
                </a:solidFill>
              </a:rPr>
              <a:t>Data Management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Regression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Graphics in </a:t>
            </a:r>
            <a:r>
              <a:rPr lang="en-US" sz="9600" dirty="0" err="1" smtClean="0">
                <a:solidFill>
                  <a:srgbClr val="FF0000"/>
                </a:solidFill>
              </a:rPr>
              <a:t>Stata</a:t>
            </a:r>
            <a:endParaRPr lang="en-US" sz="9600" dirty="0" smtClean="0"/>
          </a:p>
          <a:p>
            <a:r>
              <a:rPr lang="en-US" sz="9600" dirty="0" smtClean="0">
                <a:solidFill>
                  <a:srgbClr val="FF0000"/>
                </a:solidFill>
              </a:rPr>
              <a:t>Introduction to SAS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34451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200" dirty="0" smtClean="0"/>
              <a:t>For more information, visit: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http://support.hmdc.harvard.edu/kb-20/statistical_support</a:t>
            </a:r>
          </a:p>
          <a:p>
            <a:pPr algn="ctr">
              <a:buNone/>
            </a:pPr>
            <a:r>
              <a:rPr lang="en-US" sz="2200" dirty="0" smtClean="0"/>
              <a:t>Sign up anytime by emailing: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00B0F0"/>
                </a:solidFill>
              </a:rPr>
              <a:t>dataclass@help.hmdc.harvard.edu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www.cran.r-project.org</a:t>
            </a:r>
            <a:endParaRPr lang="en-US" dirty="0" smtClean="0"/>
          </a:p>
          <a:p>
            <a:r>
              <a:rPr lang="en-US" dirty="0" smtClean="0"/>
              <a:t>Web search leads to helpful user links</a:t>
            </a:r>
          </a:p>
          <a:p>
            <a:r>
              <a:rPr lang="en-US" dirty="0" smtClean="0"/>
              <a:t>Don’t forget about library in HMDC computer lab</a:t>
            </a:r>
          </a:p>
          <a:p>
            <a:pPr lvl="1"/>
            <a:r>
              <a:rPr lang="en-US" dirty="0" smtClean="0"/>
              <a:t>Includes a variety of user-friendly R guides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Extremely powerful – probably the most powerful statistical language</a:t>
            </a:r>
          </a:p>
          <a:p>
            <a:r>
              <a:rPr lang="en-US" dirty="0" smtClean="0"/>
              <a:t>Great user community: R-wiki, websites, etc.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FREE</a:t>
            </a:r>
            <a:r>
              <a:rPr lang="en-US" dirty="0" smtClean="0"/>
              <a:t> </a:t>
            </a:r>
            <a:r>
              <a:rPr lang="en-US" dirty="0" err="1" smtClean="0"/>
              <a:t>FREE</a:t>
            </a:r>
            <a:endParaRPr lang="en-US" dirty="0" smtClean="0"/>
          </a:p>
          <a:p>
            <a:r>
              <a:rPr lang="en-US" dirty="0" smtClean="0"/>
              <a:t>Best graphics of any statistical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HMDC labs</a:t>
            </a:r>
          </a:p>
          <a:p>
            <a:r>
              <a:rPr lang="en-US" dirty="0" smtClean="0"/>
              <a:t>RCE (Research Computing Environment)</a:t>
            </a:r>
          </a:p>
          <a:p>
            <a:r>
              <a:rPr lang="en-US" dirty="0" smtClean="0"/>
              <a:t>Download for FREE:</a:t>
            </a:r>
          </a:p>
          <a:p>
            <a:pPr lvl="1"/>
            <a:r>
              <a:rPr lang="en-US" dirty="0" smtClean="0"/>
              <a:t>http://cran.r-project.org/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Social Survey</a:t>
            </a:r>
          </a:p>
          <a:p>
            <a:r>
              <a:rPr lang="en-US" dirty="0" smtClean="0"/>
              <a:t>Has tracked opinions of Americans since 1970s</a:t>
            </a:r>
          </a:p>
          <a:p>
            <a:r>
              <a:rPr lang="en-US" dirty="0" smtClean="0"/>
              <a:t>Monitors social change in U.S. and compares U.S. to other countries</a:t>
            </a:r>
          </a:p>
          <a:p>
            <a:r>
              <a:rPr lang="en-US" dirty="0" smtClean="0">
                <a:hlinkClick r:id="rId2"/>
              </a:rPr>
              <a:t>http://www.norc.org/GSS+Website/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26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3061</Words>
  <Application>Microsoft Macintosh PowerPoint</Application>
  <PresentationFormat>On-screen Show (4:3)</PresentationFormat>
  <Paragraphs>392</Paragraphs>
  <Slides>57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R and Statistics</vt:lpstr>
      <vt:lpstr>Documents for Today</vt:lpstr>
      <vt:lpstr>Organization</vt:lpstr>
      <vt:lpstr>Organization</vt:lpstr>
      <vt:lpstr>Organization</vt:lpstr>
      <vt:lpstr>R Resources</vt:lpstr>
      <vt:lpstr>Why R?</vt:lpstr>
      <vt:lpstr>How do I get R?</vt:lpstr>
      <vt:lpstr>GSS</vt:lpstr>
      <vt:lpstr>National Health Interview Survey</vt:lpstr>
      <vt:lpstr>Let’s get started</vt:lpstr>
      <vt:lpstr>Zelig</vt:lpstr>
      <vt:lpstr>Slide 13</vt:lpstr>
      <vt:lpstr>Zelig</vt:lpstr>
      <vt:lpstr>Regression Models in Zelig</vt:lpstr>
      <vt:lpstr>Regression Models in Zelig</vt:lpstr>
      <vt:lpstr>Multiple Regression</vt:lpstr>
      <vt:lpstr>Multiple Regression</vt:lpstr>
      <vt:lpstr>Multiple Regression</vt:lpstr>
      <vt:lpstr>Logistic Regression</vt:lpstr>
      <vt:lpstr>Logistic Regression</vt:lpstr>
      <vt:lpstr>Logistic Regression</vt:lpstr>
      <vt:lpstr>Logistic Regression</vt:lpstr>
      <vt:lpstr>Logistic Regression</vt:lpstr>
      <vt:lpstr>Exercise 1: Regression Models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Multiple Imputation</vt:lpstr>
      <vt:lpstr>Combining MI Results</vt:lpstr>
      <vt:lpstr>Exercise 2: Multiple Imputation</vt:lpstr>
      <vt:lpstr>Multilevel Modeling</vt:lpstr>
      <vt:lpstr>Multilevel Modeling</vt:lpstr>
      <vt:lpstr>MLM: The Null Model</vt:lpstr>
      <vt:lpstr>MLM: </vt:lpstr>
      <vt:lpstr>MLM</vt:lpstr>
      <vt:lpstr>MLM</vt:lpstr>
      <vt:lpstr>MLM</vt:lpstr>
      <vt:lpstr>MLM</vt:lpstr>
      <vt:lpstr>MLM</vt:lpstr>
      <vt:lpstr>MLM</vt:lpstr>
      <vt:lpstr>MLM</vt:lpstr>
      <vt:lpstr>MLM</vt:lpstr>
      <vt:lpstr>Exercise 3: Multilevel Modeling</vt:lpstr>
      <vt:lpstr>The RCE</vt:lpstr>
      <vt:lpstr>Other Services Available</vt:lpstr>
      <vt:lpstr>Thank you!  Institute for Quantitative Social Science (IQSS) offers statistical workshops in Stata, SAS and R throughout the semester.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alynch</dc:creator>
  <cp:lastModifiedBy>Matt</cp:lastModifiedBy>
  <cp:revision>386</cp:revision>
  <dcterms:created xsi:type="dcterms:W3CDTF">2011-09-26T18:05:12Z</dcterms:created>
  <dcterms:modified xsi:type="dcterms:W3CDTF">2011-09-26T18:06:41Z</dcterms:modified>
</cp:coreProperties>
</file>