
<file path=[Content_Types].xml><?xml version="1.0" encoding="utf-8"?>
<Types xmlns="http://schemas.openxmlformats.org/package/2006/content-types">
  <Override PartName="/ppt/slides/slide30.xml" ContentType="application/vnd.openxmlformats-officedocument.presentationml.slide+xml"/>
  <Override PartName="/ppt/slides/slide88.xml" ContentType="application/vnd.openxmlformats-officedocument.presentationml.slide+xml"/>
  <Override PartName="/ppt/notesSlides/notesSlide69.xml" ContentType="application/vnd.openxmlformats-officedocument.presentationml.notesSlide+xml"/>
  <Override PartName="/ppt/slides/slide24.xml" ContentType="application/vnd.openxmlformats-officedocument.presentationml.slide+xml"/>
  <Override PartName="/ppt/slides/slide72.xml" ContentType="application/vnd.openxmlformats-officedocument.presentationml.slide+xml"/>
  <Override PartName="/ppt/notesSlides/notesSlide47.xml" ContentType="application/vnd.openxmlformats-officedocument.presentationml.notesSlide+xml"/>
  <Override PartName="/ppt/slides/slide66.xml" ContentType="application/vnd.openxmlformats-officedocument.presentationml.slide+xml"/>
  <Override PartName="/ppt/slides/slide50.xml" ContentType="application/vnd.openxmlformats-officedocument.presentationml.slide+xml"/>
  <Override PartName="/ppt/slides/slide112.xml" ContentType="application/vnd.openxmlformats-officedocument.presentationml.slide+xml"/>
  <Override PartName="/ppt/notesSlides/notesSlide89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44.xml" ContentType="application/vnd.openxmlformats-officedocument.presentationml.slide+xml"/>
  <Override PartName="/ppt/notesSlides/notesSlide67.xml" ContentType="application/vnd.openxmlformats-officedocument.presentationml.notesSlide+xml"/>
  <Override PartName="/ppt/slides/slide86.xml" ContentType="application/vnd.openxmlformats-officedocument.presentationml.slide+xml"/>
  <Override PartName="/ppt/slides/slide22.xml" ContentType="application/vnd.openxmlformats-officedocument.presentationml.slide+xml"/>
  <Override PartName="/ppt/notesSlides/notesSlide45.xml" ContentType="application/vnd.openxmlformats-officedocument.presentationml.notesSlide+xml"/>
  <Override PartName="/ppt/slides/slide64.xml" ContentType="application/vnd.openxmlformats-officedocument.presentationml.slide+xml"/>
  <Default Extension="xml" ContentType="application/xml"/>
  <Override PartName="/ppt/slides/slide11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7.xml" ContentType="application/vnd.openxmlformats-officedocument.presentationml.notesSlide+xml"/>
  <Override PartName="/ppt/notesSlides/notesSlide23.xml" ContentType="application/vnd.openxmlformats-officedocument.presentationml.notesSlide+xml"/>
  <Override PartName="/ppt/slides/slide42.xml" ContentType="application/vnd.openxmlformats-officedocument.presentationml.slide+xml"/>
  <Override PartName="/ppt/notesSlides/notesSlide65.xml" ContentType="application/vnd.openxmlformats-officedocument.presentationml.notesSlide+xml"/>
  <Override PartName="/ppt/slides/slide84.xml" ContentType="application/vnd.openxmlformats-officedocument.presentationml.slide+xml"/>
  <Override PartName="/ppt/slides/slide20.xml" ContentType="application/vnd.openxmlformats-officedocument.presentationml.slide+xml"/>
  <Override PartName="/ppt/notesSlides/notesSlide59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62.xml" ContentType="application/vnd.openxmlformats-officedocument.presentationml.slide+xml"/>
  <Override PartName="/ppt/notesSlides/notesSlide85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40.xml" ContentType="application/vnd.openxmlformats-officedocument.presentationml.slide+xml"/>
  <Override PartName="/ppt/slides/slide102.xml" ContentType="application/vnd.openxmlformats-officedocument.presentationml.slide+xml"/>
  <Override PartName="/ppt/notesSlides/notesSlide7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7.xml" ContentType="application/vnd.openxmlformats-officedocument.presentationml.notesSlide+xml"/>
  <Default Extension="jpeg" ContentType="image/jpeg"/>
  <Override PartName="/ppt/notesSlides/notesSlide63.xml" ContentType="application/vnd.openxmlformats-officedocument.presentationml.notesSlide+xml"/>
  <Override PartName="/ppt/slides/slide82.xml" ContentType="application/vnd.openxmlformats-officedocument.presentationml.slide+xml"/>
  <Override PartName="/ppt/notesSlides/notesSlide57.xml" ContentType="application/vnd.openxmlformats-officedocument.presentationml.notesSlide+xml"/>
  <Override PartName="/docProps/app.xml" ContentType="application/vnd.openxmlformats-officedocument.extended-properties+xml"/>
  <Override PartName="/ppt/slides/slide109.xml" ContentType="application/vnd.openxmlformats-officedocument.presentationml.slide+xml"/>
  <Override PartName="/ppt/slides/slide60.xml" ContentType="application/vnd.openxmlformats-officedocument.presentationml.slide+xml"/>
  <Override PartName="/ppt/notesSlides/notesSlide99.xml" ContentType="application/vnd.openxmlformats-officedocument.presentationml.notesSlide+xml"/>
  <Override PartName="/ppt/notesSlides/notesSlide41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Slides/notesSlide35.xml" ContentType="application/vnd.openxmlformats-officedocument.presentationml.notesSlide+xml"/>
  <Override PartName="/ppt/notesSlides/notesSlide83.xml" ContentType="application/vnd.openxmlformats-officedocument.presentationml.notesSlide+xml"/>
  <Override PartName="/ppt/slides/slide100.xml" ContentType="application/vnd.openxmlformats-officedocument.presentationml.slide+xml"/>
  <Override PartName="/ppt/notesSlides/notesSlide77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notesSlides/notesSlide61.xml" ContentType="application/vnd.openxmlformats-officedocument.presentationml.notesSlide+xml"/>
  <Override PartName="/ppt/slides/slide80.xml" ContentType="application/vnd.openxmlformats-officedocument.presentationml.slide+xml"/>
  <Override PartName="/ppt/notesSlides/notesSlide55.xml" ContentType="application/vnd.openxmlformats-officedocument.presentationml.notesSlide+xml"/>
  <Override PartName="/ppt/slides/slide107.xml" ContentType="application/vnd.openxmlformats-officedocument.presentationml.slide+xml"/>
  <Override PartName="/ppt/notesSlides/notesSlide97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s/slide39.xml" ContentType="application/vnd.openxmlformats-officedocument.presentationml.slide+xml"/>
  <Override PartName="/ppt/notesSlides/notesSlide33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94.xml" ContentType="application/vnd.openxmlformats-officedocument.presentationml.slide+xml"/>
  <Override PartName="/ppt/slides/slide5.xml" ContentType="application/vnd.openxmlformats-officedocument.presentationml.slide+xml"/>
  <Override PartName="/ppt/slides/slide17.xml" ContentType="application/vnd.openxmlformats-officedocument.presentationml.slide+xml"/>
  <Override PartName="/ppt/notesSlides/notesSlide102.xml" ContentType="application/vnd.openxmlformats-officedocument.presentationml.notesSlide+xml"/>
  <Override PartName="/ppt/slides/slide59.xml" ContentType="application/vnd.openxmlformats-officedocument.presentationml.slide+xml"/>
  <Override PartName="/ppt/notesSlides/notesSlide53.xml" ContentType="application/vnd.openxmlformats-officedocument.presentationml.notesSlide+xml"/>
  <Override PartName="/ppt/slides/slide105.xml" ContentType="application/vnd.openxmlformats-officedocument.presentationml.slide+xml"/>
  <Override PartName="/ppt/notesSlides/notesSlide95.xml" ContentType="application/vnd.openxmlformats-officedocument.presentationml.notesSlide+xml"/>
  <Override PartName="/ppt/notesSlides/notesSlide18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37.xml" ContentType="application/vnd.openxmlformats-officedocument.presentationml.slide+xml"/>
  <Override PartName="/ppt/notesSlides/notesSlide31.xml" ContentType="application/vnd.openxmlformats-officedocument.presentationml.notesSlide+xml"/>
  <Override PartName="/ppt/slides/slide79.xml" ContentType="application/vnd.openxmlformats-officedocument.presentationml.slide+xml"/>
  <Override PartName="/ppt/slides/slide92.xml" ContentType="application/vnd.openxmlformats-officedocument.presentationml.slide+xml"/>
  <Override PartName="/ppt/notesSlides/notesSlide100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8.xml" ContentType="application/vnd.openxmlformats-officedocument.presentationml.notesSlide+xml"/>
  <Override PartName="/ppt/slides/slide57.xml" ContentType="application/vnd.openxmlformats-officedocument.presentationml.slide+xml"/>
  <Override PartName="/ppt/slides/slide70.xml" ContentType="application/vnd.openxmlformats-officedocument.presentationml.slide+xml"/>
  <Override PartName="/ppt/notesSlides/notesSlide5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3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1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35.xml" ContentType="application/vnd.openxmlformats-officedocument.presentationml.slide+xml"/>
  <Override PartName="/ppt/slides/slide29.xml" ContentType="application/vnd.openxmlformats-officedocument.presentationml.slide+xml"/>
  <Override PartName="/ppt/slides/slide77.xml" ContentType="application/vnd.openxmlformats-officedocument.presentationml.slide+xml"/>
  <Override PartName="/ppt/slides/slide90.xml" ContentType="application/vnd.openxmlformats-officedocument.presentationml.slide+xml"/>
  <Override PartName="/ppt/notesSlides/notesSlide71.xml" ContentType="application/vnd.openxmlformats-officedocument.presentationml.notes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notesSlides/notesSlide36.xml" ContentType="application/vnd.openxmlformats-officedocument.presentationml.notesSlide+xml"/>
  <Override PartName="/ppt/slides/slide55.xml" ContentType="application/vnd.openxmlformats-officedocument.presentationml.slide+xml"/>
  <Override PartName="/ppt/slides/slide49.xml" ContentType="application/vnd.openxmlformats-officedocument.presentationml.slide+xml"/>
  <Override PartName="/ppt/slides/slide97.xml" ContentType="application/vnd.openxmlformats-officedocument.presentationml.slide+xml"/>
  <Override PartName="/ppt/notesSlides/notesSlide91.xml" ContentType="application/vnd.openxmlformats-officedocument.presentationml.notesSlide+xml"/>
  <Override PartName="/ppt/notesSlides/notesSlide14.xml" ContentType="application/vnd.openxmlformats-officedocument.presentationml.notesSlide+xml"/>
  <Override PartName="/ppt/slides/slide33.xml" ContentType="application/vnd.openxmlformats-officedocument.presentationml.slide+xml"/>
  <Override PartName="/ppt/viewProps.xml" ContentType="application/vnd.openxmlformats-officedocument.presentationml.viewProps+xml"/>
  <Override PartName="/ppt/slides/slide27.xml" ContentType="application/vnd.openxmlformats-officedocument.presentationml.slide+xml"/>
  <Override PartName="/ppt/slides/slide75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s/slide69.xml" ContentType="application/vnd.openxmlformats-officedocument.presentationml.slide+xml"/>
  <Override PartName="/ppt/slides/slide53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47.xml" ContentType="application/vnd.openxmlformats-officedocument.presentationml.slide+xml"/>
  <Override PartName="/ppt/theme/theme1.xml" ContentType="application/vnd.openxmlformats-officedocument.theme+xml"/>
  <Override PartName="/ppt/notesSlides/notesSlide12.xml" ContentType="application/vnd.openxmlformats-officedocument.presentationml.notesSlide+xml"/>
  <Override PartName="/ppt/slides/slide31.xml" ContentType="application/vnd.openxmlformats-officedocument.presentationml.slide+xml"/>
  <Override PartName="/ppt/slides/slide89.xml" ContentType="application/vnd.openxmlformats-officedocument.presentationml.slide+xml"/>
  <Override PartName="/ppt/slides/slide25.xml" ContentType="application/vnd.openxmlformats-officedocument.presentationml.slide+xml"/>
  <Override PartName="/ppt/slides/slide73.xml" ContentType="application/vnd.openxmlformats-officedocument.presentationml.slide+xml"/>
  <Override PartName="/ppt/notesSlides/notesSlide48.xml" ContentType="application/vnd.openxmlformats-officedocument.presentationml.notesSlide+xml"/>
  <Override PartName="/ppt/slides/slide67.xml" ContentType="application/vnd.openxmlformats-officedocument.presentationml.slide+xml"/>
  <Override PartName="/ppt/slides/slide51.xml" ContentType="application/vnd.openxmlformats-officedocument.presentationml.slide+xml"/>
  <Override PartName="/ppt/slides/slide113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45.xml" ContentType="application/vnd.openxmlformats-officedocument.presentationml.slide+xml"/>
  <Override PartName="/ppt/notesSlides/notesSlide68.xml" ContentType="application/vnd.openxmlformats-officedocument.presentationml.notesSlide+xml"/>
  <Override PartName="/ppt/slides/slide87.xml" ContentType="application/vnd.openxmlformats-officedocument.presentationml.slide+xml"/>
  <Override PartName="/ppt/slides/slide23.xml" ContentType="application/vnd.openxmlformats-officedocument.presentationml.slide+xml"/>
  <Override PartName="/ppt/notesSlides/notesSlide46.xml" ContentType="application/vnd.openxmlformats-officedocument.presentationml.notesSlide+xml"/>
  <Override PartName="/ppt/slides/slide65.xml" ContentType="application/vnd.openxmlformats-officedocument.presentationml.slide+xml"/>
  <Override PartName="/ppt/slides/slide111.xml" ContentType="application/vnd.openxmlformats-officedocument.presentationml.slide+xml"/>
  <Override PartName="/ppt/notesSlides/notesSlide88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43.xml" ContentType="application/vnd.openxmlformats-officedocument.presentationml.slide+xml"/>
  <Override PartName="/ppt/notesSlides/notesSlide66.xml" ContentType="application/vnd.openxmlformats-officedocument.presentationml.notesSlide+xml"/>
  <Override PartName="/ppt/slides/slide85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44.xml" ContentType="application/vnd.openxmlformats-officedocument.presentationml.notesSlide+xml"/>
  <Override PartName="/ppt/slides/slide63.xml" ContentType="application/vnd.openxmlformats-officedocument.presentationml.slide+xml"/>
  <Override PartName="/ppt/notesSlides/notesSlide86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22.xml" ContentType="application/vnd.openxmlformats-officedocument.presentationml.notesSlide+xml"/>
  <Override PartName="/ppt/slides/slide41.xml" ContentType="application/vnd.openxmlformats-officedocument.presentationml.slide+xml"/>
  <Override PartName="/ppt/slides/slide103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64.xml" ContentType="application/vnd.openxmlformats-officedocument.presentationml.notesSlide+xml"/>
  <Override PartName="/ppt/slides/slide83.xml" ContentType="application/vnd.openxmlformats-officedocument.presentationml.slide+xml"/>
  <Override PartName="/ppt/notesSlides/notesSlide58.xml" ContentType="application/vnd.openxmlformats-officedocument.presentationml.notesSlide+xml"/>
  <Override PartName="/ppt/notesSlides/notesSlide42.xml" ContentType="application/vnd.openxmlformats-officedocument.presentationml.notesSlide+xml"/>
  <Override PartName="/ppt/slides/slide61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84.xml" ContentType="application/vnd.openxmlformats-officedocument.presentationml.notesSlide+xml"/>
  <Override PartName="/ppt/notesSlides/notesSlide20.xml" ContentType="application/vnd.openxmlformats-officedocument.presentationml.notesSlide+xml"/>
  <Override PartName="/ppt/slides/slide101.xml" ContentType="application/vnd.openxmlformats-officedocument.presentationml.slide+xml"/>
  <Override PartName="/ppt/notesSlides/notesSlide7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62.xml" ContentType="application/vnd.openxmlformats-officedocument.presentationml.notesSlide+xml"/>
  <Override PartName="/ppt/slides/slide81.xml" ContentType="application/vnd.openxmlformats-officedocument.presentationml.slide+xml"/>
  <Override PartName="/ppt/notesSlides/notesSlide56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108.xml" ContentType="application/vnd.openxmlformats-officedocument.presentationml.slide+xml"/>
  <Override PartName="/ppt/notesSlides/notesSlide98.xml" ContentType="application/vnd.openxmlformats-officedocument.presentationml.notesSlide+xml"/>
  <Override PartName="/ppt/slideLayouts/slideLayout7.xml" ContentType="application/vnd.openxmlformats-officedocument.presentationml.slideLayout+xml"/>
  <Override PartName="/ppt/notesSlides/notesSlide34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95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notesSlides/notesSlide103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06.xml" ContentType="application/vnd.openxmlformats-officedocument.presentationml.slide+xml"/>
  <Override PartName="/ppt/notesSlides/notesSlide96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1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38.xml" ContentType="application/vnd.openxmlformats-officedocument.presentationml.slide+xml"/>
  <Override PartName="/ppt/notesSlides/notesSlide32.xml" ContentType="application/vnd.openxmlformats-officedocument.presentationml.notesSlide+xml"/>
  <Override PartName="/ppt/notesSlides/notesSlide80.xml" ContentType="application/vnd.openxmlformats-officedocument.presentationml.notesSlide+xml"/>
  <Default Extension="bin" ContentType="application/vnd.openxmlformats-officedocument.presentationml.printerSettings"/>
  <Override PartName="/ppt/notesSlides/notesSlide74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93.xml" ContentType="application/vnd.openxmlformats-officedocument.presentationml.slide+xml"/>
  <Override PartName="/ppt/slides/slide4.xml" ContentType="application/vnd.openxmlformats-officedocument.presentationml.slide+xml"/>
  <Override PartName="/ppt/slides/slide16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58.xml" ContentType="application/vnd.openxmlformats-officedocument.presentationml.slide+xml"/>
  <Override PartName="/ppt/slides/slide71.xml" ContentType="application/vnd.openxmlformats-officedocument.presentationml.slide+xml"/>
  <Override PartName="/ppt/notesSlides/notesSlide52.xml" ContentType="application/vnd.openxmlformats-officedocument.presentationml.notesSlide+xml"/>
  <Override PartName="/ppt/slides/slide104.xml" ContentType="application/vnd.openxmlformats-officedocument.presentationml.slide+xml"/>
  <Override PartName="/ppt/notesSlides/notesSlide9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7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36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78.xml" ContentType="application/vnd.openxmlformats-officedocument.presentationml.slide+xml"/>
  <Override PartName="/ppt/slides/slide91.xml" ContentType="application/vnd.openxmlformats-officedocument.presentationml.slide+xml"/>
  <Override PartName="/ppt/notesSlides/notesSlide72.xml" ContentType="application/vnd.openxmlformats-officedocument.presentationml.notes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notesSlides/notesSlide37.xml" ContentType="application/vnd.openxmlformats-officedocument.presentationml.notesSlide+xml"/>
  <Override PartName="/ppt/slides/slide56.xml" ContentType="application/vnd.openxmlformats-officedocument.presentationml.slide+xml"/>
  <Override PartName="/ppt/notesSlides/notesSlide50.xml" ContentType="application/vnd.openxmlformats-officedocument.presentationml.notesSlide+xml"/>
  <Override PartName="/ppt/slides/slide98.xml" ContentType="application/vnd.openxmlformats-officedocument.presentationml.slide+xml"/>
  <Override PartName="/ppt/notesSlides/notesSlide92.xml" ContentType="application/vnd.openxmlformats-officedocument.presentationml.notesSlide+xml"/>
  <Override PartName="/ppt/notesSlides/notesSlide1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s/slide34.xml" ContentType="application/vnd.openxmlformats-officedocument.presentationml.slide+xml"/>
  <Override PartName="/ppt/slides/slide28.xml" ContentType="application/vnd.openxmlformats-officedocument.presentationml.slide+xml"/>
  <Override PartName="/ppt/slides/slide76.xml" ContentType="application/vnd.openxmlformats-officedocument.presentationml.slide+xml"/>
  <Override PartName="/ppt/notesSlides/notesSlide70.xml" ContentType="application/vnd.openxmlformats-officedocument.presentationml.notesSlide+xml"/>
  <Default Extension="png" ContentType="image/png"/>
  <Override PartName="/ppt/slides/slide12.xml" ContentType="application/vnd.openxmlformats-officedocument.presentationml.slide+xml"/>
  <Override PartName="/ppt/slides/slide54.xml" ContentType="application/vnd.openxmlformats-officedocument.presentationml.slide+xml"/>
  <Default Extension="rels" ContentType="application/vnd.openxmlformats-package.relationships+xml"/>
  <Override PartName="/ppt/notesSlides/notesSlide29.xml" ContentType="application/vnd.openxmlformats-officedocument.presentationml.notesSlide+xml"/>
  <Override PartName="/ppt/slides/slide48.xml" ContentType="application/vnd.openxmlformats-officedocument.presentationml.slide+xml"/>
  <Override PartName="/ppt/slides/slide96.xml" ContentType="application/vnd.openxmlformats-officedocument.presentationml.slide+xml"/>
  <Override PartName="/ppt/theme/theme2.xml" ContentType="application/vnd.openxmlformats-officedocument.theme+xml"/>
  <Override PartName="/ppt/notesSlides/notesSlide90.xml" ContentType="application/vnd.openxmlformats-officedocument.presentationml.notesSlide+xml"/>
  <Override PartName="/ppt/notesSlides/notesSlide13.xml" ContentType="application/vnd.openxmlformats-officedocument.presentationml.notesSlide+xml"/>
  <Override PartName="/ppt/slides/slide32.xml" ContentType="application/vnd.openxmlformats-officedocument.presentationml.slide+xml"/>
  <Override PartName="/ppt/slides/slide26.xml" ContentType="application/vnd.openxmlformats-officedocument.presentationml.slide+xml"/>
  <Override PartName="/ppt/slides/slide74.xml" ContentType="application/vnd.openxmlformats-officedocument.presentationml.slide+xml"/>
  <Override PartName="/ppt/slides/slide10.xml" ContentType="application/vnd.openxmlformats-officedocument.presentationml.slide+xml"/>
  <Override PartName="/ppt/slides/slide68.xml" ContentType="application/vnd.openxmlformats-officedocument.presentationml.slide+xml"/>
  <Override PartName="/ppt/notesSlides/notesSlide49.xml" ContentType="application/vnd.openxmlformats-officedocument.presentationml.notesSlide+xml"/>
  <Override PartName="/ppt/slides/slide52.xml" ContentType="application/vnd.openxmlformats-officedocument.presentationml.slide+xml"/>
  <Override PartName="/ppt/slides/slide114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</p:sldMasterIdLst>
  <p:notesMasterIdLst>
    <p:notesMasterId r:id="rId116"/>
  </p:notesMasterIdLst>
  <p:sldIdLst>
    <p:sldId id="256" r:id="rId2"/>
    <p:sldId id="258" r:id="rId3"/>
    <p:sldId id="366" r:id="rId4"/>
    <p:sldId id="259" r:id="rId5"/>
    <p:sldId id="372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371" r:id="rId24"/>
    <p:sldId id="278" r:id="rId25"/>
    <p:sldId id="279" r:id="rId26"/>
    <p:sldId id="280" r:id="rId27"/>
    <p:sldId id="281" r:id="rId28"/>
    <p:sldId id="367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30" r:id="rId77"/>
    <p:sldId id="331" r:id="rId78"/>
    <p:sldId id="332" r:id="rId79"/>
    <p:sldId id="368" r:id="rId80"/>
    <p:sldId id="370" r:id="rId81"/>
    <p:sldId id="333" r:id="rId82"/>
    <p:sldId id="334" r:id="rId83"/>
    <p:sldId id="335" r:id="rId84"/>
    <p:sldId id="336" r:id="rId85"/>
    <p:sldId id="337" r:id="rId86"/>
    <p:sldId id="374" r:id="rId87"/>
    <p:sldId id="375" r:id="rId88"/>
    <p:sldId id="340" r:id="rId89"/>
    <p:sldId id="373" r:id="rId90"/>
    <p:sldId id="377" r:id="rId91"/>
    <p:sldId id="342" r:id="rId92"/>
    <p:sldId id="378" r:id="rId93"/>
    <p:sldId id="379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-128"/>
        <a:cs typeface="ＭＳ Ｐゴシック" charset="-128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-128"/>
        <a:cs typeface="ＭＳ Ｐゴシック" charset="-128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-128"/>
        <a:cs typeface="ＭＳ Ｐゴシック" charset="-128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-128"/>
        <a:cs typeface="ＭＳ Ｐゴシック" charset="-128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3392" y="-114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theme" Target="theme/theme1.xml"/><Relationship Id="rId121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notesMaster" Target="notesMasters/notesMaster1.xml"/><Relationship Id="rId117" Type="http://schemas.openxmlformats.org/officeDocument/2006/relationships/printerSettings" Target="printerSettings/printerSettings1.bin"/><Relationship Id="rId118" Type="http://schemas.openxmlformats.org/officeDocument/2006/relationships/presProps" Target="presProps.xml"/><Relationship Id="rId119" Type="http://schemas.openxmlformats.org/officeDocument/2006/relationships/viewProps" Target="viewProps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691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10/06/11</a:t>
            </a:r>
          </a:p>
        </p:txBody>
      </p:sp>
      <p:sp>
        <p:nvSpPr>
          <p:cNvPr id="115717" name="Rectangle 4"/>
          <p:cNvSpPr>
            <a:spLocks noGrp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14695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fld id="{22E803A1-562C-F149-BD1E-B380DDF1C7B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0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1.xml"/></Relationships>
</file>

<file path=ppt/notesSlides/_rels/notesSlide10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2.xml"/></Relationships>
</file>

<file path=ppt/notesSlides/_rels/notesSlide10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3.xml"/></Relationships>
</file>

<file path=ppt/notesSlides/_rels/notesSlide10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8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8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8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9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9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/Relationships>
</file>

<file path=ppt/notesSlides/_rels/notesSlide9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9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9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9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7.xml"/></Relationships>
</file>

<file path=ppt/notesSlides/_rels/notesSlide9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8.xml"/></Relationships>
</file>

<file path=ppt/notesSlides/_rels/notesSlide9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9.xml"/></Relationships>
</file>

<file path=ppt/notesSlides/_rels/notesSlide9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1673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9E52369-1643-2148-AD8D-23A0F3155FAA}" type="slidenum">
              <a:rPr lang="en-US"/>
              <a:pPr/>
              <a:t>1</a:t>
            </a:fld>
            <a:endParaRPr lang="en-US"/>
          </a:p>
        </p:txBody>
      </p:sp>
      <p:sp>
        <p:nvSpPr>
          <p:cNvPr id="116740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16741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2595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47AD66C-1F90-974D-B122-9F87F8C281CB}" type="slidenum">
              <a:rPr lang="en-US"/>
              <a:pPr/>
              <a:t>12</a:t>
            </a:fld>
            <a:endParaRPr lang="en-US"/>
          </a:p>
        </p:txBody>
      </p:sp>
      <p:sp>
        <p:nvSpPr>
          <p:cNvPr id="125956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25957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22323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858A9CF-5517-1F40-B1A0-75AC0FD5ACB1}" type="slidenum">
              <a:rPr lang="en-US"/>
              <a:pPr/>
              <a:t>111</a:t>
            </a:fld>
            <a:endParaRPr lang="en-US"/>
          </a:p>
        </p:txBody>
      </p:sp>
      <p:sp>
        <p:nvSpPr>
          <p:cNvPr id="223236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23237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22425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DCCF35E-153D-1946-8779-AC9651BF04B0}" type="slidenum">
              <a:rPr lang="en-US"/>
              <a:pPr/>
              <a:t>112</a:t>
            </a:fld>
            <a:endParaRPr lang="en-US"/>
          </a:p>
        </p:txBody>
      </p:sp>
      <p:sp>
        <p:nvSpPr>
          <p:cNvPr id="224260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24261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22528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EBA9301-543D-B34D-B922-E75F4AED168B}" type="slidenum">
              <a:rPr lang="en-US"/>
              <a:pPr/>
              <a:t>113</a:t>
            </a:fld>
            <a:endParaRPr lang="en-US"/>
          </a:p>
        </p:txBody>
      </p:sp>
      <p:sp>
        <p:nvSpPr>
          <p:cNvPr id="225284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25285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22630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338331E-0415-AB49-82F0-F6538375352C}" type="slidenum">
              <a:rPr lang="en-US"/>
              <a:pPr/>
              <a:t>114</a:t>
            </a:fld>
            <a:endParaRPr lang="en-US"/>
          </a:p>
        </p:txBody>
      </p:sp>
      <p:sp>
        <p:nvSpPr>
          <p:cNvPr id="226308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26309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2697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C018D50-1CD8-2444-B963-197C05EAF25E}" type="slidenum">
              <a:rPr lang="en-US"/>
              <a:pPr/>
              <a:t>13</a:t>
            </a:fld>
            <a:endParaRPr lang="en-US"/>
          </a:p>
        </p:txBody>
      </p:sp>
      <p:sp>
        <p:nvSpPr>
          <p:cNvPr id="126980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26981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2800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CDF8755-B035-3543-87B2-90E917632287}" type="slidenum">
              <a:rPr lang="en-US"/>
              <a:pPr/>
              <a:t>14</a:t>
            </a:fld>
            <a:endParaRPr lang="en-US"/>
          </a:p>
        </p:txBody>
      </p:sp>
      <p:sp>
        <p:nvSpPr>
          <p:cNvPr id="128004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28005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2902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9EB9DE6-76B0-F041-AA15-7EA3FB9B5230}" type="slidenum">
              <a:rPr lang="en-US"/>
              <a:pPr/>
              <a:t>15</a:t>
            </a:fld>
            <a:endParaRPr lang="en-US"/>
          </a:p>
        </p:txBody>
      </p:sp>
      <p:sp>
        <p:nvSpPr>
          <p:cNvPr id="129028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29029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3005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43F5CA0-6393-C346-ACA4-C1A300D5CF4C}" type="slidenum">
              <a:rPr lang="en-US"/>
              <a:pPr/>
              <a:t>16</a:t>
            </a:fld>
            <a:endParaRPr lang="en-US"/>
          </a:p>
        </p:txBody>
      </p:sp>
      <p:sp>
        <p:nvSpPr>
          <p:cNvPr id="13005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30053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3107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815A01E-D987-0F46-939F-4EC368F11419}" type="slidenum">
              <a:rPr lang="en-US"/>
              <a:pPr/>
              <a:t>17</a:t>
            </a:fld>
            <a:endParaRPr lang="en-US"/>
          </a:p>
        </p:txBody>
      </p:sp>
      <p:sp>
        <p:nvSpPr>
          <p:cNvPr id="131076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31077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3209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18AC9A4-039C-FC4E-9E5E-E9741F14B6C9}" type="slidenum">
              <a:rPr lang="en-US"/>
              <a:pPr/>
              <a:t>18</a:t>
            </a:fld>
            <a:endParaRPr lang="en-US"/>
          </a:p>
        </p:txBody>
      </p:sp>
      <p:sp>
        <p:nvSpPr>
          <p:cNvPr id="132100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32101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3312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4BC1722-4F55-7743-A752-E0D7A094D044}" type="slidenum">
              <a:rPr lang="en-US"/>
              <a:pPr/>
              <a:t>19</a:t>
            </a:fld>
            <a:endParaRPr lang="en-US"/>
          </a:p>
        </p:txBody>
      </p:sp>
      <p:sp>
        <p:nvSpPr>
          <p:cNvPr id="133124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33125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3414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296D481-A0AF-0948-BF77-676ED99EEBA5}" type="slidenum">
              <a:rPr lang="en-US"/>
              <a:pPr/>
              <a:t>20</a:t>
            </a:fld>
            <a:endParaRPr lang="en-US"/>
          </a:p>
        </p:txBody>
      </p:sp>
      <p:sp>
        <p:nvSpPr>
          <p:cNvPr id="134148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34149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3517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BDDE226-BA52-6D48-8F75-1D68C8C3B349}" type="slidenum">
              <a:rPr lang="en-US"/>
              <a:pPr/>
              <a:t>21</a:t>
            </a:fld>
            <a:endParaRPr lang="en-US"/>
          </a:p>
        </p:txBody>
      </p:sp>
      <p:sp>
        <p:nvSpPr>
          <p:cNvPr id="13517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35173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1776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0C82E02-4BA5-294C-9CA8-CD0D52AE2886}" type="slidenum">
              <a:rPr lang="en-US"/>
              <a:pPr/>
              <a:t>2</a:t>
            </a:fld>
            <a:endParaRPr lang="en-US"/>
          </a:p>
        </p:txBody>
      </p:sp>
      <p:sp>
        <p:nvSpPr>
          <p:cNvPr id="117764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17765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3619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79A02F5-AF50-2842-A924-1B3515613853}" type="slidenum">
              <a:rPr lang="en-US"/>
              <a:pPr/>
              <a:t>22</a:t>
            </a:fld>
            <a:endParaRPr lang="en-US"/>
          </a:p>
        </p:txBody>
      </p:sp>
      <p:sp>
        <p:nvSpPr>
          <p:cNvPr id="136196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36197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3721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06BD447-68F6-2B47-B0ED-DB11813F419C}" type="slidenum">
              <a:rPr lang="en-US"/>
              <a:pPr/>
              <a:t>24</a:t>
            </a:fld>
            <a:endParaRPr lang="en-US"/>
          </a:p>
        </p:txBody>
      </p:sp>
      <p:sp>
        <p:nvSpPr>
          <p:cNvPr id="137220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37221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3824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6A31F53-5C21-F547-A988-C7699596EAB9}" type="slidenum">
              <a:rPr lang="en-US"/>
              <a:pPr/>
              <a:t>25</a:t>
            </a:fld>
            <a:endParaRPr lang="en-US"/>
          </a:p>
        </p:txBody>
      </p:sp>
      <p:sp>
        <p:nvSpPr>
          <p:cNvPr id="138244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38245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3926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5E502C8-1435-A443-ACDF-A70D693141AA}" type="slidenum">
              <a:rPr lang="en-US"/>
              <a:pPr/>
              <a:t>26</a:t>
            </a:fld>
            <a:endParaRPr lang="en-US"/>
          </a:p>
        </p:txBody>
      </p:sp>
      <p:sp>
        <p:nvSpPr>
          <p:cNvPr id="139268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39269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4029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685BD71-71EC-BE4A-93BA-EACD7492E215}" type="slidenum">
              <a:rPr lang="en-US"/>
              <a:pPr/>
              <a:t>27</a:t>
            </a:fld>
            <a:endParaRPr lang="en-US"/>
          </a:p>
        </p:txBody>
      </p:sp>
      <p:sp>
        <p:nvSpPr>
          <p:cNvPr id="14029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40293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4131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675673D-4AE3-DE4A-BE62-D87AECFBD833}" type="slidenum">
              <a:rPr lang="en-US"/>
              <a:pPr/>
              <a:t>29</a:t>
            </a:fld>
            <a:endParaRPr lang="en-US"/>
          </a:p>
        </p:txBody>
      </p:sp>
      <p:sp>
        <p:nvSpPr>
          <p:cNvPr id="141316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41317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4233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DD5B3EA-B5AA-5947-9447-E858E42E3BB9}" type="slidenum">
              <a:rPr lang="en-US"/>
              <a:pPr/>
              <a:t>30</a:t>
            </a:fld>
            <a:endParaRPr lang="en-US"/>
          </a:p>
        </p:txBody>
      </p:sp>
      <p:sp>
        <p:nvSpPr>
          <p:cNvPr id="142340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42341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4336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DE49DE5-780B-6F40-875C-0AA244987F59}" type="slidenum">
              <a:rPr lang="en-US"/>
              <a:pPr/>
              <a:t>31</a:t>
            </a:fld>
            <a:endParaRPr lang="en-US"/>
          </a:p>
        </p:txBody>
      </p:sp>
      <p:sp>
        <p:nvSpPr>
          <p:cNvPr id="143364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43365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4438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24FF451-C3E0-D447-8D7F-5623F9397F41}" type="slidenum">
              <a:rPr lang="en-US"/>
              <a:pPr/>
              <a:t>32</a:t>
            </a:fld>
            <a:endParaRPr lang="en-US"/>
          </a:p>
        </p:txBody>
      </p:sp>
      <p:sp>
        <p:nvSpPr>
          <p:cNvPr id="144388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44389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4541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7CF35AA-6909-834E-A7E8-B922DB1855B6}" type="slidenum">
              <a:rPr lang="en-US"/>
              <a:pPr/>
              <a:t>33</a:t>
            </a:fld>
            <a:endParaRPr lang="en-US"/>
          </a:p>
        </p:txBody>
      </p:sp>
      <p:sp>
        <p:nvSpPr>
          <p:cNvPr id="14541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45413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1878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E5E9E7E-3AA4-2143-AD9D-22191B2A3400}" type="slidenum">
              <a:rPr lang="en-US"/>
              <a:pPr/>
              <a:t>4</a:t>
            </a:fld>
            <a:endParaRPr lang="en-US"/>
          </a:p>
        </p:txBody>
      </p:sp>
      <p:sp>
        <p:nvSpPr>
          <p:cNvPr id="118788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18789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118790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>
            <a:prstTxWarp prst="textNoShape">
              <a:avLst/>
            </a:prstTxWarp>
          </a:bodyPr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F489E28-EBDA-C645-B7F8-822532D48332}" type="slidenum">
              <a:rPr lang="en-US" sz="12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</a:t>
            </a:fld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4643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ECCACFD-7C54-FC41-9537-E30474D7EBDE}" type="slidenum">
              <a:rPr lang="en-US"/>
              <a:pPr/>
              <a:t>34</a:t>
            </a:fld>
            <a:endParaRPr lang="en-US"/>
          </a:p>
        </p:txBody>
      </p:sp>
      <p:sp>
        <p:nvSpPr>
          <p:cNvPr id="146436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46437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4745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522F3DF-99D5-6247-826F-8A6A5BADA978}" type="slidenum">
              <a:rPr lang="en-US"/>
              <a:pPr/>
              <a:t>35</a:t>
            </a:fld>
            <a:endParaRPr lang="en-US"/>
          </a:p>
        </p:txBody>
      </p:sp>
      <p:sp>
        <p:nvSpPr>
          <p:cNvPr id="147460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47461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4848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08A2570-6653-DD4A-BA70-FF7A4E5773FA}" type="slidenum">
              <a:rPr lang="en-US"/>
              <a:pPr/>
              <a:t>36</a:t>
            </a:fld>
            <a:endParaRPr lang="en-US"/>
          </a:p>
        </p:txBody>
      </p:sp>
      <p:sp>
        <p:nvSpPr>
          <p:cNvPr id="148484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48485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4950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7101EA4-FEE8-414E-9788-FBA2FD73A1C9}" type="slidenum">
              <a:rPr lang="en-US"/>
              <a:pPr/>
              <a:t>37</a:t>
            </a:fld>
            <a:endParaRPr lang="en-US"/>
          </a:p>
        </p:txBody>
      </p:sp>
      <p:sp>
        <p:nvSpPr>
          <p:cNvPr id="149508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49509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5053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D803420-C76A-4D42-BA73-920AFBB6EE66}" type="slidenum">
              <a:rPr lang="en-US"/>
              <a:pPr/>
              <a:t>38</a:t>
            </a:fld>
            <a:endParaRPr lang="en-US"/>
          </a:p>
        </p:txBody>
      </p:sp>
      <p:sp>
        <p:nvSpPr>
          <p:cNvPr id="15053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50533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5155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B559600-28A6-FB4C-B8C8-D9DD1419A847}" type="slidenum">
              <a:rPr lang="en-US"/>
              <a:pPr/>
              <a:t>39</a:t>
            </a:fld>
            <a:endParaRPr lang="en-US"/>
          </a:p>
        </p:txBody>
      </p:sp>
      <p:sp>
        <p:nvSpPr>
          <p:cNvPr id="151556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51557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5257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8E32C43-BA6D-1648-BD9C-D19309D99781}" type="slidenum">
              <a:rPr lang="en-US"/>
              <a:pPr/>
              <a:t>40</a:t>
            </a:fld>
            <a:endParaRPr lang="en-US"/>
          </a:p>
        </p:txBody>
      </p:sp>
      <p:sp>
        <p:nvSpPr>
          <p:cNvPr id="152580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52581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5360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0E7C4B0-3605-9F4B-99F2-87BDB8BA0D12}" type="slidenum">
              <a:rPr lang="en-US"/>
              <a:pPr/>
              <a:t>41</a:t>
            </a:fld>
            <a:endParaRPr lang="en-US"/>
          </a:p>
        </p:txBody>
      </p:sp>
      <p:sp>
        <p:nvSpPr>
          <p:cNvPr id="153604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53605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5462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90FB473-2B06-7E4D-A6B3-B79C28815B4B}" type="slidenum">
              <a:rPr lang="en-US"/>
              <a:pPr/>
              <a:t>42</a:t>
            </a:fld>
            <a:endParaRPr lang="en-US"/>
          </a:p>
        </p:txBody>
      </p:sp>
      <p:sp>
        <p:nvSpPr>
          <p:cNvPr id="154628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54629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5565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8EFA705-40B3-C44D-BB27-55DE5705B7E8}" type="slidenum">
              <a:rPr lang="en-US"/>
              <a:pPr/>
              <a:t>43</a:t>
            </a:fld>
            <a:endParaRPr lang="en-US"/>
          </a:p>
        </p:txBody>
      </p:sp>
      <p:sp>
        <p:nvSpPr>
          <p:cNvPr id="15565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55653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1981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D93796B-67D9-4448-8733-5807824297B5}" type="slidenum">
              <a:rPr lang="en-US"/>
              <a:pPr/>
              <a:t>6</a:t>
            </a:fld>
            <a:endParaRPr lang="en-US"/>
          </a:p>
        </p:txBody>
      </p:sp>
      <p:sp>
        <p:nvSpPr>
          <p:cNvPr id="11981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19813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5667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251E6E8-838A-704E-897F-246EB46C4C14}" type="slidenum">
              <a:rPr lang="en-US"/>
              <a:pPr/>
              <a:t>44</a:t>
            </a:fld>
            <a:endParaRPr lang="en-US"/>
          </a:p>
        </p:txBody>
      </p:sp>
      <p:sp>
        <p:nvSpPr>
          <p:cNvPr id="156676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56677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5769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001F7AF-C330-4A4F-AF6E-94A2CA492ABA}" type="slidenum">
              <a:rPr lang="en-US"/>
              <a:pPr/>
              <a:t>45</a:t>
            </a:fld>
            <a:endParaRPr lang="en-US"/>
          </a:p>
        </p:txBody>
      </p:sp>
      <p:sp>
        <p:nvSpPr>
          <p:cNvPr id="157700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57701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5872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C1E99AC-CB84-9446-8F75-5B5A5BC7718A}" type="slidenum">
              <a:rPr lang="en-US"/>
              <a:pPr/>
              <a:t>46</a:t>
            </a:fld>
            <a:endParaRPr lang="en-US"/>
          </a:p>
        </p:txBody>
      </p:sp>
      <p:sp>
        <p:nvSpPr>
          <p:cNvPr id="158724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58725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5974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7CD5606-ABAD-2145-8B4E-6FA81028439C}" type="slidenum">
              <a:rPr lang="en-US"/>
              <a:pPr/>
              <a:t>47</a:t>
            </a:fld>
            <a:endParaRPr lang="en-US"/>
          </a:p>
        </p:txBody>
      </p:sp>
      <p:sp>
        <p:nvSpPr>
          <p:cNvPr id="159748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59749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6077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C0B42CD-2B0B-824F-9D6E-7C897B48CDF5}" type="slidenum">
              <a:rPr lang="en-US"/>
              <a:pPr/>
              <a:t>48</a:t>
            </a:fld>
            <a:endParaRPr lang="en-US"/>
          </a:p>
        </p:txBody>
      </p:sp>
      <p:sp>
        <p:nvSpPr>
          <p:cNvPr id="16077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60773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6179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8F33F14-F737-064F-8BB4-AD2C7BE05E88}" type="slidenum">
              <a:rPr lang="en-US"/>
              <a:pPr/>
              <a:t>49</a:t>
            </a:fld>
            <a:endParaRPr lang="en-US"/>
          </a:p>
        </p:txBody>
      </p:sp>
      <p:sp>
        <p:nvSpPr>
          <p:cNvPr id="161796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61797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6281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7E44E6E-365F-6345-BBAF-CEB77AEF5DAF}" type="slidenum">
              <a:rPr lang="en-US"/>
              <a:pPr/>
              <a:t>50</a:t>
            </a:fld>
            <a:endParaRPr lang="en-US"/>
          </a:p>
        </p:txBody>
      </p:sp>
      <p:sp>
        <p:nvSpPr>
          <p:cNvPr id="162820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62821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6384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6C0E9A8-FEF1-8A41-9C31-6F8EDC7B944A}" type="slidenum">
              <a:rPr lang="en-US"/>
              <a:pPr/>
              <a:t>51</a:t>
            </a:fld>
            <a:endParaRPr lang="en-US"/>
          </a:p>
        </p:txBody>
      </p:sp>
      <p:sp>
        <p:nvSpPr>
          <p:cNvPr id="163844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63845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6486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D6BDBF0-FE81-C240-8D39-117ECB3E0EBD}" type="slidenum">
              <a:rPr lang="en-US"/>
              <a:pPr/>
              <a:t>52</a:t>
            </a:fld>
            <a:endParaRPr lang="en-US"/>
          </a:p>
        </p:txBody>
      </p:sp>
      <p:sp>
        <p:nvSpPr>
          <p:cNvPr id="164868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64869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6589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0AC5232-9528-C144-8B1C-8B7D3D61004B}" type="slidenum">
              <a:rPr lang="en-US"/>
              <a:pPr/>
              <a:t>53</a:t>
            </a:fld>
            <a:endParaRPr lang="en-US"/>
          </a:p>
        </p:txBody>
      </p:sp>
      <p:sp>
        <p:nvSpPr>
          <p:cNvPr id="16589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65893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2083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0CD969B-8E56-6A4E-BC79-86AF2B1996D2}" type="slidenum">
              <a:rPr lang="en-US"/>
              <a:pPr/>
              <a:t>7</a:t>
            </a:fld>
            <a:endParaRPr lang="en-US"/>
          </a:p>
        </p:txBody>
      </p:sp>
      <p:sp>
        <p:nvSpPr>
          <p:cNvPr id="120836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20837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6691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AAE94A8-F660-9441-B5E8-58E35FC53F12}" type="slidenum">
              <a:rPr lang="en-US"/>
              <a:pPr/>
              <a:t>54</a:t>
            </a:fld>
            <a:endParaRPr lang="en-US"/>
          </a:p>
        </p:txBody>
      </p:sp>
      <p:sp>
        <p:nvSpPr>
          <p:cNvPr id="166916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66917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6793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9D633AB-9C06-8E48-AAAB-7B34EA77659A}" type="slidenum">
              <a:rPr lang="en-US"/>
              <a:pPr/>
              <a:t>55</a:t>
            </a:fld>
            <a:endParaRPr lang="en-US"/>
          </a:p>
        </p:txBody>
      </p:sp>
      <p:sp>
        <p:nvSpPr>
          <p:cNvPr id="167940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67941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6896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C9901B0-B2E3-6E4E-BE8B-AADAFE6E2ECA}" type="slidenum">
              <a:rPr lang="en-US"/>
              <a:pPr/>
              <a:t>56</a:t>
            </a:fld>
            <a:endParaRPr lang="en-US"/>
          </a:p>
        </p:txBody>
      </p:sp>
      <p:sp>
        <p:nvSpPr>
          <p:cNvPr id="168964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68965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6998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46C3000-D723-BC48-AD9F-80BD0590DAC6}" type="slidenum">
              <a:rPr lang="en-US"/>
              <a:pPr/>
              <a:t>57</a:t>
            </a:fld>
            <a:endParaRPr lang="en-US"/>
          </a:p>
        </p:txBody>
      </p:sp>
      <p:sp>
        <p:nvSpPr>
          <p:cNvPr id="169988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69989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7101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EEA0167-514D-5842-A6F9-BB3088F60DC0}" type="slidenum">
              <a:rPr lang="en-US"/>
              <a:pPr/>
              <a:t>58</a:t>
            </a:fld>
            <a:endParaRPr lang="en-US"/>
          </a:p>
        </p:txBody>
      </p:sp>
      <p:sp>
        <p:nvSpPr>
          <p:cNvPr id="17101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71013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7203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29F3B4B-986C-FC42-868B-8912809F1343}" type="slidenum">
              <a:rPr lang="en-US"/>
              <a:pPr/>
              <a:t>59</a:t>
            </a:fld>
            <a:endParaRPr lang="en-US"/>
          </a:p>
        </p:txBody>
      </p:sp>
      <p:sp>
        <p:nvSpPr>
          <p:cNvPr id="172036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72037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7305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8F2107F-EDFD-5F41-AF24-EBDA786A5626}" type="slidenum">
              <a:rPr lang="en-US"/>
              <a:pPr/>
              <a:t>60</a:t>
            </a:fld>
            <a:endParaRPr lang="en-US"/>
          </a:p>
        </p:txBody>
      </p:sp>
      <p:sp>
        <p:nvSpPr>
          <p:cNvPr id="173060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73061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7408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6EBBE95-9614-8746-972E-DD25A9949051}" type="slidenum">
              <a:rPr lang="en-US"/>
              <a:pPr/>
              <a:t>61</a:t>
            </a:fld>
            <a:endParaRPr lang="en-US"/>
          </a:p>
        </p:txBody>
      </p:sp>
      <p:sp>
        <p:nvSpPr>
          <p:cNvPr id="174084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74085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7510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293FF65-1FA1-424B-BD54-5BF254428983}" type="slidenum">
              <a:rPr lang="en-US"/>
              <a:pPr/>
              <a:t>62</a:t>
            </a:fld>
            <a:endParaRPr lang="en-US"/>
          </a:p>
        </p:txBody>
      </p:sp>
      <p:sp>
        <p:nvSpPr>
          <p:cNvPr id="175108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75109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7613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C7E6460-D7A7-A742-9C20-674200CF1089}" type="slidenum">
              <a:rPr lang="en-US"/>
              <a:pPr/>
              <a:t>63</a:t>
            </a:fld>
            <a:endParaRPr lang="en-US"/>
          </a:p>
        </p:txBody>
      </p:sp>
      <p:sp>
        <p:nvSpPr>
          <p:cNvPr id="17613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76133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2185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38F0DA2-2916-4E48-BB82-482F42841FD6}" type="slidenum">
              <a:rPr lang="en-US"/>
              <a:pPr/>
              <a:t>8</a:t>
            </a:fld>
            <a:endParaRPr lang="en-US"/>
          </a:p>
        </p:txBody>
      </p:sp>
      <p:sp>
        <p:nvSpPr>
          <p:cNvPr id="121860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21861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7715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8492D8B-D330-AB47-84A1-C1138C83D494}" type="slidenum">
              <a:rPr lang="en-US"/>
              <a:pPr/>
              <a:t>64</a:t>
            </a:fld>
            <a:endParaRPr lang="en-US"/>
          </a:p>
        </p:txBody>
      </p:sp>
      <p:sp>
        <p:nvSpPr>
          <p:cNvPr id="177156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77157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7817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4100C08-4554-A74F-8F77-02AAAEDDF708}" type="slidenum">
              <a:rPr lang="en-US"/>
              <a:pPr/>
              <a:t>65</a:t>
            </a:fld>
            <a:endParaRPr lang="en-US"/>
          </a:p>
        </p:txBody>
      </p:sp>
      <p:sp>
        <p:nvSpPr>
          <p:cNvPr id="178180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78181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7920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0CC385B-5D14-434E-81EC-25D518E66D1C}" type="slidenum">
              <a:rPr lang="en-US"/>
              <a:pPr/>
              <a:t>66</a:t>
            </a:fld>
            <a:endParaRPr lang="en-US"/>
          </a:p>
        </p:txBody>
      </p:sp>
      <p:sp>
        <p:nvSpPr>
          <p:cNvPr id="179204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79205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8022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29CF979-57CB-FD42-B650-5FCBB608D0F3}" type="slidenum">
              <a:rPr lang="en-US"/>
              <a:pPr/>
              <a:t>67</a:t>
            </a:fld>
            <a:endParaRPr lang="en-US"/>
          </a:p>
        </p:txBody>
      </p:sp>
      <p:sp>
        <p:nvSpPr>
          <p:cNvPr id="180228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80229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8125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FF960E9-FD94-1046-80F8-BAE756C7E56D}" type="slidenum">
              <a:rPr lang="en-US"/>
              <a:pPr/>
              <a:t>68</a:t>
            </a:fld>
            <a:endParaRPr lang="en-US"/>
          </a:p>
        </p:txBody>
      </p:sp>
      <p:sp>
        <p:nvSpPr>
          <p:cNvPr id="18125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81253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8227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A2CF84D-B2A0-3046-B4E6-53BC23EC8CEC}" type="slidenum">
              <a:rPr lang="en-US"/>
              <a:pPr/>
              <a:t>69</a:t>
            </a:fld>
            <a:endParaRPr lang="en-US"/>
          </a:p>
        </p:txBody>
      </p:sp>
      <p:sp>
        <p:nvSpPr>
          <p:cNvPr id="182276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82277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8329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4C98097-7024-C941-9B10-598A4F3AA476}" type="slidenum">
              <a:rPr lang="en-US"/>
              <a:pPr/>
              <a:t>70</a:t>
            </a:fld>
            <a:endParaRPr lang="en-US"/>
          </a:p>
        </p:txBody>
      </p:sp>
      <p:sp>
        <p:nvSpPr>
          <p:cNvPr id="183300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83301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8432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44007DDA-9EA1-C747-B80E-5E8578D44D31}" type="slidenum">
              <a:rPr lang="en-US"/>
              <a:pPr/>
              <a:t>71</a:t>
            </a:fld>
            <a:endParaRPr lang="en-US"/>
          </a:p>
        </p:txBody>
      </p:sp>
      <p:sp>
        <p:nvSpPr>
          <p:cNvPr id="184324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84325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8534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4CC1DA56-0772-A847-A8BB-9DB4CA98438C}" type="slidenum">
              <a:rPr lang="en-US"/>
              <a:pPr/>
              <a:t>72</a:t>
            </a:fld>
            <a:endParaRPr lang="en-US"/>
          </a:p>
        </p:txBody>
      </p:sp>
      <p:sp>
        <p:nvSpPr>
          <p:cNvPr id="185348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85349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8637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020F6F9-9E95-754A-8194-1A162BB734F2}" type="slidenum">
              <a:rPr lang="en-US"/>
              <a:pPr/>
              <a:t>73</a:t>
            </a:fld>
            <a:endParaRPr lang="en-US"/>
          </a:p>
        </p:txBody>
      </p:sp>
      <p:sp>
        <p:nvSpPr>
          <p:cNvPr id="18637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86373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2288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4C75151-A1B6-0544-9905-999DED46950B}" type="slidenum">
              <a:rPr lang="en-US"/>
              <a:pPr/>
              <a:t>9</a:t>
            </a:fld>
            <a:endParaRPr lang="en-US"/>
          </a:p>
        </p:txBody>
      </p:sp>
      <p:sp>
        <p:nvSpPr>
          <p:cNvPr id="122884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22885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8739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544E960-3A8C-D442-90EC-F0209C8FE949}" type="slidenum">
              <a:rPr lang="en-US"/>
              <a:pPr/>
              <a:t>74</a:t>
            </a:fld>
            <a:endParaRPr lang="en-US"/>
          </a:p>
        </p:txBody>
      </p:sp>
      <p:sp>
        <p:nvSpPr>
          <p:cNvPr id="187396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87397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8841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182B2BD-0A0C-A34D-AF23-B91C76DFF9C8}" type="slidenum">
              <a:rPr lang="en-US"/>
              <a:pPr/>
              <a:t>75</a:t>
            </a:fld>
            <a:endParaRPr lang="en-US"/>
          </a:p>
        </p:txBody>
      </p:sp>
      <p:sp>
        <p:nvSpPr>
          <p:cNvPr id="188420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88421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8944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AE3D377-006F-CF4C-BD63-2DA522D6062C}" type="slidenum">
              <a:rPr lang="en-US"/>
              <a:pPr/>
              <a:t>76</a:t>
            </a:fld>
            <a:endParaRPr lang="en-US"/>
          </a:p>
        </p:txBody>
      </p:sp>
      <p:sp>
        <p:nvSpPr>
          <p:cNvPr id="189444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89445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9046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7AA4618-7524-D543-81B0-7B9A36B0AD2E}" type="slidenum">
              <a:rPr lang="en-US"/>
              <a:pPr/>
              <a:t>77</a:t>
            </a:fld>
            <a:endParaRPr lang="en-US"/>
          </a:p>
        </p:txBody>
      </p:sp>
      <p:sp>
        <p:nvSpPr>
          <p:cNvPr id="190468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90469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9149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29D62BF-A7B8-1F4B-9C6D-32ADA2B76FB3}" type="slidenum">
              <a:rPr lang="en-US"/>
              <a:pPr/>
              <a:t>78</a:t>
            </a:fld>
            <a:endParaRPr lang="en-US"/>
          </a:p>
        </p:txBody>
      </p:sp>
      <p:sp>
        <p:nvSpPr>
          <p:cNvPr id="19149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91493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9251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AAD7013-A7F9-A74D-AE58-D96D0691DFEE}" type="slidenum">
              <a:rPr lang="en-US"/>
              <a:pPr/>
              <a:t>80</a:t>
            </a:fld>
            <a:endParaRPr lang="en-US"/>
          </a:p>
        </p:txBody>
      </p:sp>
      <p:sp>
        <p:nvSpPr>
          <p:cNvPr id="192516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92517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9353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45459FE-B2CE-8346-9A5C-FB826EFBE8A8}" type="slidenum">
              <a:rPr lang="en-US"/>
              <a:pPr/>
              <a:t>81</a:t>
            </a:fld>
            <a:endParaRPr lang="en-US"/>
          </a:p>
        </p:txBody>
      </p:sp>
      <p:sp>
        <p:nvSpPr>
          <p:cNvPr id="193540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93541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9456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99E27F8-6E7C-1646-B4DE-861A2D08C149}" type="slidenum">
              <a:rPr lang="en-US"/>
              <a:pPr/>
              <a:t>82</a:t>
            </a:fld>
            <a:endParaRPr lang="en-US"/>
          </a:p>
        </p:txBody>
      </p:sp>
      <p:sp>
        <p:nvSpPr>
          <p:cNvPr id="194564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94565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9558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E960774-C93F-AA49-8A3F-9030D0406373}" type="slidenum">
              <a:rPr lang="en-US"/>
              <a:pPr/>
              <a:t>83</a:t>
            </a:fld>
            <a:endParaRPr lang="en-US"/>
          </a:p>
        </p:txBody>
      </p:sp>
      <p:sp>
        <p:nvSpPr>
          <p:cNvPr id="195588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95589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9661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6B22D9E-95FB-774B-A07F-C9C05442C5E8}" type="slidenum">
              <a:rPr lang="en-US"/>
              <a:pPr/>
              <a:t>84</a:t>
            </a:fld>
            <a:endParaRPr lang="en-US"/>
          </a:p>
        </p:txBody>
      </p:sp>
      <p:sp>
        <p:nvSpPr>
          <p:cNvPr id="19661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96613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2390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49CCAA2E-0122-4C4E-B33B-531877D23B1C}" type="slidenum">
              <a:rPr lang="en-US"/>
              <a:pPr/>
              <a:t>10</a:t>
            </a:fld>
            <a:endParaRPr lang="en-US"/>
          </a:p>
        </p:txBody>
      </p:sp>
      <p:sp>
        <p:nvSpPr>
          <p:cNvPr id="123908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23909" name="Text Box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latin typeface="Calibri" charset="0"/>
              </a:rPr>
              <a:t>Update this slide.</a:t>
            </a:r>
          </a:p>
        </p:txBody>
      </p:sp>
      <p:sp>
        <p:nvSpPr>
          <p:cNvPr id="123910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>
            <a:prstTxWarp prst="textNoShape">
              <a:avLst/>
            </a:prstTxWarp>
          </a:bodyPr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BA3FC50-0B6F-F04E-B7C6-AF29AADB04BC}" type="slidenum">
              <a:rPr lang="en-US" sz="12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10</a:t>
            </a:fld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9763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84C79B1-8B60-CB46-965B-5A2C39747FB0}" type="slidenum">
              <a:rPr lang="en-US"/>
              <a:pPr/>
              <a:t>85</a:t>
            </a:fld>
            <a:endParaRPr lang="en-US"/>
          </a:p>
        </p:txBody>
      </p:sp>
      <p:sp>
        <p:nvSpPr>
          <p:cNvPr id="197636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97637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20070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4B5CA9DE-C68F-484F-8C0F-6C2DE99C02AE}" type="slidenum">
              <a:rPr lang="en-US"/>
              <a:pPr/>
              <a:t>88</a:t>
            </a:fld>
            <a:endParaRPr lang="en-US"/>
          </a:p>
        </p:txBody>
      </p:sp>
      <p:sp>
        <p:nvSpPr>
          <p:cNvPr id="200708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00709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20275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ECF37AB-60CE-1B48-951D-6B8DB7C6FB86}" type="slidenum">
              <a:rPr lang="en-US"/>
              <a:pPr/>
              <a:t>91</a:t>
            </a:fld>
            <a:endParaRPr lang="en-US"/>
          </a:p>
        </p:txBody>
      </p:sp>
      <p:sp>
        <p:nvSpPr>
          <p:cNvPr id="202756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02757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20582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2C4C581-0582-A746-AC9D-BED83EB49458}" type="slidenum">
              <a:rPr lang="en-US"/>
              <a:pPr/>
              <a:t>94</a:t>
            </a:fld>
            <a:endParaRPr lang="en-US"/>
          </a:p>
        </p:txBody>
      </p:sp>
      <p:sp>
        <p:nvSpPr>
          <p:cNvPr id="205828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05829" name="Text Box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latin typeface="Calibri" charset="0"/>
              </a:rPr>
              <a:t>http://www.childrens-mercy.org/stats/journal/oddsratio.asp</a:t>
            </a:r>
          </a:p>
        </p:txBody>
      </p:sp>
      <p:sp>
        <p:nvSpPr>
          <p:cNvPr id="205830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>
            <a:prstTxWarp prst="textNoShape">
              <a:avLst/>
            </a:prstTxWarp>
          </a:bodyPr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60CB3B2-AA15-274F-B5FF-15486A83AFF5}" type="slidenum">
              <a:rPr lang="en-US" sz="12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94</a:t>
            </a:fld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20685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B0181C3-B672-C240-BD29-FED434D3EF29}" type="slidenum">
              <a:rPr lang="en-US"/>
              <a:pPr/>
              <a:t>95</a:t>
            </a:fld>
            <a:endParaRPr lang="en-US"/>
          </a:p>
        </p:txBody>
      </p:sp>
      <p:sp>
        <p:nvSpPr>
          <p:cNvPr id="20685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06853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20787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0C9366E-7299-1B4A-BA93-C1912DA569DE}" type="slidenum">
              <a:rPr lang="en-US"/>
              <a:pPr/>
              <a:t>96</a:t>
            </a:fld>
            <a:endParaRPr lang="en-US"/>
          </a:p>
        </p:txBody>
      </p:sp>
      <p:sp>
        <p:nvSpPr>
          <p:cNvPr id="207876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07877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20889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56BD6FB-4679-EE46-9045-D48C996C3C69}" type="slidenum">
              <a:rPr lang="en-US"/>
              <a:pPr/>
              <a:t>97</a:t>
            </a:fld>
            <a:endParaRPr lang="en-US"/>
          </a:p>
        </p:txBody>
      </p:sp>
      <p:sp>
        <p:nvSpPr>
          <p:cNvPr id="208900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08901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20992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4E308494-6B2E-2849-BEE0-C6365BBE3471}" type="slidenum">
              <a:rPr lang="en-US"/>
              <a:pPr/>
              <a:t>98</a:t>
            </a:fld>
            <a:endParaRPr lang="en-US"/>
          </a:p>
        </p:txBody>
      </p:sp>
      <p:sp>
        <p:nvSpPr>
          <p:cNvPr id="209924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09925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21094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7EC1CC1-9060-054B-A1AD-8B80A8D31BC2}" type="slidenum">
              <a:rPr lang="en-US"/>
              <a:pPr/>
              <a:t>99</a:t>
            </a:fld>
            <a:endParaRPr lang="en-US"/>
          </a:p>
        </p:txBody>
      </p:sp>
      <p:sp>
        <p:nvSpPr>
          <p:cNvPr id="210948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10949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21197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36978B1-318A-6D4F-9B4D-B30312571924}" type="slidenum">
              <a:rPr lang="en-US"/>
              <a:pPr/>
              <a:t>100</a:t>
            </a:fld>
            <a:endParaRPr lang="en-US"/>
          </a:p>
        </p:txBody>
      </p:sp>
      <p:sp>
        <p:nvSpPr>
          <p:cNvPr id="21197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11973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2493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CB7E385-091D-2E48-9559-EC28F2112011}" type="slidenum">
              <a:rPr lang="en-US"/>
              <a:pPr/>
              <a:t>11</a:t>
            </a:fld>
            <a:endParaRPr lang="en-US"/>
          </a:p>
        </p:txBody>
      </p:sp>
      <p:sp>
        <p:nvSpPr>
          <p:cNvPr id="12493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24933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21299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5022727-1ECA-1948-8813-A6D337F8AE55}" type="slidenum">
              <a:rPr lang="en-US"/>
              <a:pPr/>
              <a:t>101</a:t>
            </a:fld>
            <a:endParaRPr lang="en-US"/>
          </a:p>
        </p:txBody>
      </p:sp>
      <p:sp>
        <p:nvSpPr>
          <p:cNvPr id="212996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12997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21401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BA0951A-2769-564C-9B4B-C6ADA3E741F8}" type="slidenum">
              <a:rPr lang="en-US"/>
              <a:pPr/>
              <a:t>102</a:t>
            </a:fld>
            <a:endParaRPr lang="en-US"/>
          </a:p>
        </p:txBody>
      </p:sp>
      <p:sp>
        <p:nvSpPr>
          <p:cNvPr id="214020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14021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21504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D751C0F-EE84-EB40-B49E-7B05838BA9E8}" type="slidenum">
              <a:rPr lang="en-US"/>
              <a:pPr/>
              <a:t>103</a:t>
            </a:fld>
            <a:endParaRPr lang="en-US"/>
          </a:p>
        </p:txBody>
      </p:sp>
      <p:sp>
        <p:nvSpPr>
          <p:cNvPr id="215044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15045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21606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E0AD914-AC01-9147-8480-84E2C3E956E7}" type="slidenum">
              <a:rPr lang="en-US"/>
              <a:pPr/>
              <a:t>104</a:t>
            </a:fld>
            <a:endParaRPr lang="en-US"/>
          </a:p>
        </p:txBody>
      </p:sp>
      <p:sp>
        <p:nvSpPr>
          <p:cNvPr id="216068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16069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21709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EF324D1-56F9-124F-AB7B-500A12458193}" type="slidenum">
              <a:rPr lang="en-US"/>
              <a:pPr/>
              <a:t>105</a:t>
            </a:fld>
            <a:endParaRPr lang="en-US"/>
          </a:p>
        </p:txBody>
      </p:sp>
      <p:sp>
        <p:nvSpPr>
          <p:cNvPr id="21709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17093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21811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10B2B43-6342-4A44-9B53-AB8EA8ED0B05}" type="slidenum">
              <a:rPr lang="en-US"/>
              <a:pPr/>
              <a:t>106</a:t>
            </a:fld>
            <a:endParaRPr lang="en-US"/>
          </a:p>
        </p:txBody>
      </p:sp>
      <p:sp>
        <p:nvSpPr>
          <p:cNvPr id="218116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18117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21913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B77C347-F2FF-8646-BF01-B12C497EDFCE}" type="slidenum">
              <a:rPr lang="en-US"/>
              <a:pPr/>
              <a:t>107</a:t>
            </a:fld>
            <a:endParaRPr lang="en-US"/>
          </a:p>
        </p:txBody>
      </p:sp>
      <p:sp>
        <p:nvSpPr>
          <p:cNvPr id="219140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19141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22016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D6FDF46-E006-0944-AF84-043F27AB77C0}" type="slidenum">
              <a:rPr lang="en-US"/>
              <a:pPr/>
              <a:t>108</a:t>
            </a:fld>
            <a:endParaRPr lang="en-US"/>
          </a:p>
        </p:txBody>
      </p:sp>
      <p:sp>
        <p:nvSpPr>
          <p:cNvPr id="220164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20165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22118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F7F8646-109E-D44E-9CEB-1AB7BDFE6B43}" type="slidenum">
              <a:rPr lang="en-US"/>
              <a:pPr/>
              <a:t>109</a:t>
            </a:fld>
            <a:endParaRPr lang="en-US"/>
          </a:p>
        </p:txBody>
      </p:sp>
      <p:sp>
        <p:nvSpPr>
          <p:cNvPr id="221188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21189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22221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02EA9BC-1525-8D46-BBA0-697BB67C52C1}" type="slidenum">
              <a:rPr lang="en-US"/>
              <a:pPr/>
              <a:t>110</a:t>
            </a:fld>
            <a:endParaRPr lang="en-US"/>
          </a:p>
        </p:txBody>
      </p:sp>
      <p:sp>
        <p:nvSpPr>
          <p:cNvPr id="22221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22213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10/06/11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73833B-95FF-754A-98D8-7E3B16E557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10/06/11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363A4-7A7C-0D41-99D6-A814816173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10/06/11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D3F21D-D36C-E042-9ABF-10236D6A6A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10/06/11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364A4D-E902-D94C-80ED-9AB25D11C4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10/06/11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9DD400-E10E-B84E-B2EE-B91D8AAEAE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10/06/11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33DD5-66CC-2945-81D9-C6146436EF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10/06/11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917CEB-5A08-DD46-8753-625A1AE767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10/06/11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ED0412-42DB-804F-914C-ACCE9A2DE8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10/06/11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2BAD5D-7A03-6947-9492-D0D8106A71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10/06/11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8BBE09-1D2A-7649-AACF-140C65B601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10/06/11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467644-4E50-E94B-9AA9-8D86556172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08725"/>
            <a:ext cx="2132013" cy="4587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10/06/11</a:t>
            </a: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3124200" y="6308725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08725"/>
            <a:ext cx="2132013" cy="4587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defRPr>
                <a:solidFill>
                  <a:srgbClr val="000000"/>
                </a:solidFill>
              </a:defRPr>
            </a:lvl1pPr>
          </a:lstStyle>
          <a:p>
            <a:fld id="{5277C381-EDEF-614A-9095-FADA9F94EC6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-128"/>
          <a:cs typeface="ＭＳ Ｐゴシック" charset="-128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charset="0"/>
          <a:ea typeface="ＭＳ Ｐゴシック" charset="-128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charset="0"/>
          <a:ea typeface="ＭＳ Ｐゴシック" charset="-128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charset="0"/>
          <a:ea typeface="ＭＳ Ｐゴシック" charset="-128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ＭＳ Ｐゴシック" charset="-128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9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0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5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13.png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9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0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mailto:mowen@iq.harvard.edu" TargetMode="External"/><Relationship Id="rId4" Type="http://schemas.openxmlformats.org/officeDocument/2006/relationships/hyperlink" Target="http://cran.r-project.org/" TargetMode="External"/><Relationship Id="rId5" Type="http://schemas.openxmlformats.org/officeDocument/2006/relationships/hyperlink" Target="http://gking.harvard.edu/zelig/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cran.r-project.org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7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8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0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9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0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1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0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2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8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9.xml"/><Relationship Id="rId3" Type="http://schemas.openxmlformats.org/officeDocument/2006/relationships/hyperlink" Target="%5C%5Cdesktop-scratch.hmdc.harvard.edu%5Cscratch%5CDataClass%5CRandStatistics%5CZelig%20Manual.pdf" TargetMode="Externa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0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5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8.xml"/><Relationship Id="rId3" Type="http://schemas.openxmlformats.org/officeDocument/2006/relationships/hyperlink" Target="%5C%5Cdesktop-scratch.hmdc.harvard.edu%5Cscratch%5CDataClass%5CRandStatistics%5CAmelia%20Documentation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R and Statistics</a:t>
            </a:r>
          </a:p>
        </p:txBody>
      </p:sp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ts val="80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>
                <a:solidFill>
                  <a:srgbClr val="898989"/>
                </a:solidFill>
                <a:latin typeface="Calibri" charset="0"/>
              </a:rPr>
              <a:t>Matt Owen</a:t>
            </a:r>
          </a:p>
          <a:p>
            <a:pPr algn="ctr">
              <a:spcBef>
                <a:spcPts val="80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>
                <a:solidFill>
                  <a:srgbClr val="898989"/>
                </a:solidFill>
                <a:latin typeface="Calibri" charset="0"/>
              </a:rPr>
              <a:t>mowen@iq.harvard.edu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Basic Variables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22288" y="2657475"/>
            <a:ext cx="8164512" cy="871538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Numerical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Number &lt;- 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4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Numbers &lt;-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c(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3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22288" y="3975100"/>
            <a:ext cx="8164512" cy="61277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Character-strings (words and sentences)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String &lt;- 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"Hello, World."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522288" y="4946650"/>
            <a:ext cx="8164512" cy="871538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Lists are their own variable but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can be composed of numerical and character information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List &lt;- list(number = 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4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string = 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"Some text"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522288" y="1838325"/>
            <a:ext cx="81645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</a:rPr>
              <a:t>Quick demonstration on data-types and assigning variables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Multiple Imputation</a:t>
            </a:r>
          </a:p>
        </p:txBody>
      </p:sp>
      <p:sp>
        <p:nvSpPr>
          <p:cNvPr id="100355" name="Text Box 2"/>
          <p:cNvSpPr txBox="1">
            <a:spLocks noChangeArrowheads="1"/>
          </p:cNvSpPr>
          <p:nvPr/>
        </p:nvSpPr>
        <p:spPr bwMode="auto">
          <a:xfrm>
            <a:off x="0" y="1600200"/>
            <a:ext cx="91440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First, we’ll need to install Amelia:</a:t>
            </a:r>
          </a:p>
          <a:p>
            <a:pPr marL="341313" indent="-341313">
              <a:spcBef>
                <a:spcPts val="800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3200">
              <a:solidFill>
                <a:srgbClr val="000000"/>
              </a:solidFill>
              <a:latin typeface="Calibri" charset="0"/>
            </a:endParaRPr>
          </a:p>
          <a:p>
            <a:pPr marL="341313" indent="-341313">
              <a:spcBef>
                <a:spcPts val="700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FF0000"/>
                </a:solidFill>
                <a:latin typeface="Calibri" charset="0"/>
              </a:rPr>
              <a:t>install.packages("Amelia",repos="http://r.iq.harvard.edu")</a:t>
            </a:r>
          </a:p>
          <a:p>
            <a:pPr marL="341313" indent="-341313">
              <a:spcBef>
                <a:spcPts val="700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800">
              <a:solidFill>
                <a:srgbClr val="FF0000"/>
              </a:solidFill>
              <a:latin typeface="Calibri" charset="0"/>
            </a:endParaRPr>
          </a:p>
          <a:p>
            <a:pPr marL="341313" indent="-341313">
              <a:spcBef>
                <a:spcPts val="700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FF0000"/>
                </a:solidFill>
                <a:latin typeface="Calibri" charset="0"/>
              </a:rPr>
              <a:t>library(Amelia)</a:t>
            </a:r>
          </a:p>
          <a:p>
            <a:pPr marL="341313" indent="-341313">
              <a:spcBef>
                <a:spcPts val="700"/>
              </a:spcBef>
              <a:buClr>
                <a:srgbClr val="FF0000"/>
              </a:buClr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800">
              <a:solidFill>
                <a:srgbClr val="FF0000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Multiple Imputation</a:t>
            </a:r>
          </a:p>
        </p:txBody>
      </p:sp>
      <p:sp>
        <p:nvSpPr>
          <p:cNvPr id="101379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We’re going to create several datasets to look at a model predicting the number of days of work missed/year (wkdayr)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Let’s say we want to predict wkdayr using: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Cigarettes smoked/day (cigsday)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Amount of moderate exercise (modmin)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Sleep (sleep)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Multiple Imputation</a:t>
            </a:r>
          </a:p>
        </p:txBody>
      </p:sp>
      <p:sp>
        <p:nvSpPr>
          <p:cNvPr id="102403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000">
                <a:solidFill>
                  <a:srgbClr val="000000"/>
                </a:solidFill>
                <a:latin typeface="Calibri" charset="0"/>
              </a:rPr>
              <a:t>Before running Amelia you’ll need  a single dataset completely prepped for MI</a:t>
            </a:r>
          </a:p>
          <a:p>
            <a:pPr marL="741363" lvl="1" indent="-284163">
              <a:lnSpc>
                <a:spcPct val="90000"/>
              </a:lnSpc>
              <a:spcBef>
                <a:spcPts val="65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Data should be completely cleaned</a:t>
            </a:r>
          </a:p>
          <a:p>
            <a:pPr marL="741363" lvl="1" indent="-284163">
              <a:lnSpc>
                <a:spcPct val="90000"/>
              </a:lnSpc>
              <a:spcBef>
                <a:spcPts val="65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Categorical variables should be dummied (with one omitted)*</a:t>
            </a:r>
          </a:p>
          <a:p>
            <a:pPr marL="741363" lvl="1" indent="-284163">
              <a:lnSpc>
                <a:spcPct val="90000"/>
              </a:lnSpc>
              <a:spcBef>
                <a:spcPts val="65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Data should contain only variables in your imputation model + any ID variables you’ll need to merge your datasets</a:t>
            </a:r>
          </a:p>
          <a:p>
            <a:pPr marL="341313" indent="-341313">
              <a:lnSpc>
                <a:spcPct val="90000"/>
              </a:lnSpc>
              <a:spcBef>
                <a:spcPts val="750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3000">
              <a:solidFill>
                <a:srgbClr val="000000"/>
              </a:solidFill>
              <a:latin typeface="Calibri" charset="0"/>
            </a:endParaRPr>
          </a:p>
          <a:p>
            <a:pPr marL="341313" indent="-341313">
              <a:lnSpc>
                <a:spcPct val="90000"/>
              </a:lnSpc>
              <a:spcBef>
                <a:spcPts val="475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1900">
                <a:solidFill>
                  <a:srgbClr val="000000"/>
                </a:solidFill>
                <a:latin typeface="Calibri" charset="0"/>
              </a:rPr>
              <a:t>*Amelia can dummy your variables for you – but you won’t be able to control your omitted category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Multiple Imputation</a:t>
            </a:r>
          </a:p>
        </p:txBody>
      </p:sp>
      <p:sp>
        <p:nvSpPr>
          <p:cNvPr id="103427" name="Text Box 2"/>
          <p:cNvSpPr txBox="1">
            <a:spLocks noChangeArrowheads="1"/>
          </p:cNvSpPr>
          <p:nvPr/>
        </p:nvSpPr>
        <p:spPr bwMode="auto">
          <a:xfrm>
            <a:off x="0" y="1600200"/>
            <a:ext cx="9144000" cy="5257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Now, load your data – it’s already been prepped for MI</a:t>
            </a:r>
          </a:p>
          <a:p>
            <a:pPr marL="341313" indent="-341313">
              <a:spcBef>
                <a:spcPts val="800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FF0000"/>
                </a:solidFill>
                <a:latin typeface="Calibri" charset="0"/>
              </a:rPr>
              <a:t>load("N:\\R and Statistics\\NatHealth2008MI.Rdata")</a:t>
            </a:r>
          </a:p>
          <a:p>
            <a:pPr marL="341313" indent="-341313">
              <a:spcBef>
                <a:spcPts val="800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FF0000"/>
                </a:solidFill>
                <a:latin typeface="Calibri" charset="0"/>
              </a:rPr>
              <a:t>attach(NatHealth2008MI)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Make one final review of your data</a:t>
            </a:r>
          </a:p>
          <a:p>
            <a:pPr marL="341313" indent="-341313">
              <a:spcBef>
                <a:spcPts val="800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FF0000"/>
                </a:solidFill>
                <a:latin typeface="Calibri" charset="0"/>
              </a:rPr>
              <a:t>Summary(NatHealth2008MI)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Multiple Imputation</a:t>
            </a:r>
          </a:p>
        </p:txBody>
      </p:sp>
      <p:sp>
        <p:nvSpPr>
          <p:cNvPr id="104451" name="Text Box 2"/>
          <p:cNvSpPr txBox="1">
            <a:spLocks noChangeArrowheads="1"/>
          </p:cNvSpPr>
          <p:nvPr/>
        </p:nvSpPr>
        <p:spPr bwMode="auto">
          <a:xfrm>
            <a:off x="228600" y="1600200"/>
            <a:ext cx="8686800" cy="5186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Amelia Imputation Options: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“idvars” – specifies identification variables that you want to keep in your dataset, but are not part of the imputation model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“noms” tells R which variables are nominal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“ords” tells R which variables are ordinal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“ts” used to signify time series variables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“cs” used to signify cross-sectional variables</a:t>
            </a:r>
          </a:p>
          <a:p>
            <a:pPr marL="341313" indent="-341313">
              <a:spcBef>
                <a:spcPts val="800"/>
              </a:spcBef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3200">
              <a:solidFill>
                <a:srgbClr val="000000"/>
              </a:solidFill>
              <a:latin typeface="Calibri" charset="0"/>
            </a:endParaRPr>
          </a:p>
          <a:p>
            <a:pPr marL="341313" indent="-341313">
              <a:spcBef>
                <a:spcPts val="800"/>
              </a:spcBef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32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Multiple Imputation</a:t>
            </a:r>
          </a:p>
        </p:txBody>
      </p:sp>
      <p:sp>
        <p:nvSpPr>
          <p:cNvPr id="105475" name="Text Box 2"/>
          <p:cNvSpPr txBox="1">
            <a:spLocks noChangeArrowheads="1"/>
          </p:cNvSpPr>
          <p:nvPr/>
        </p:nvSpPr>
        <p:spPr bwMode="auto">
          <a:xfrm>
            <a:off x="0" y="1600200"/>
            <a:ext cx="9144000" cy="5257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Now, let’s create our imputed datasets</a:t>
            </a:r>
          </a:p>
          <a:p>
            <a:pPr marL="341313" indent="-341313">
              <a:spcBef>
                <a:spcPts val="800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3200">
              <a:solidFill>
                <a:srgbClr val="000000"/>
              </a:solidFill>
              <a:latin typeface="Calibri" charset="0"/>
            </a:endParaRPr>
          </a:p>
          <a:p>
            <a:pPr marL="341313" indent="-341313">
              <a:spcBef>
                <a:spcPts val="800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FF0000"/>
                </a:solidFill>
                <a:latin typeface="Calibri" charset="0"/>
              </a:rPr>
              <a:t>NatHealth.MI &lt;- amelia(NatHealth2008MI, m=5, idvars=c("id“))</a:t>
            </a:r>
          </a:p>
          <a:p>
            <a:pPr marL="341313" indent="-341313">
              <a:spcBef>
                <a:spcPts val="800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3200">
              <a:solidFill>
                <a:srgbClr val="FF0000"/>
              </a:solidFill>
              <a:latin typeface="Calibri" charset="0"/>
            </a:endParaRP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How many datasets did we create?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What is idvars option doing here?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Multiple Imputation</a:t>
            </a:r>
          </a:p>
        </p:txBody>
      </p:sp>
      <p:sp>
        <p:nvSpPr>
          <p:cNvPr id="106499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Now let’s review the results our MI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Compare observed to imputed values</a:t>
            </a:r>
          </a:p>
          <a:p>
            <a:pPr lvl="1" indent="-284163">
              <a:spcBef>
                <a:spcPts val="700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FF0000"/>
                </a:solidFill>
                <a:latin typeface="Calibri" charset="0"/>
              </a:rPr>
              <a:t>plot(NatHealth.MI, which.vars=9:12)</a:t>
            </a:r>
          </a:p>
          <a:p>
            <a:pPr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We’re asking for plots of variables 9-12</a:t>
            </a:r>
          </a:p>
          <a:p>
            <a:pPr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Red line = imputed values</a:t>
            </a:r>
          </a:p>
          <a:p>
            <a:pPr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Black line = observed values</a:t>
            </a:r>
          </a:p>
          <a:p>
            <a:pPr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If variable is fully observed, it is plotted in blue</a:t>
            </a:r>
          </a:p>
          <a:p>
            <a:pPr marL="341313" indent="-341313">
              <a:spcBef>
                <a:spcPts val="800"/>
              </a:spcBef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32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Multiple Imputation</a:t>
            </a:r>
          </a:p>
        </p:txBody>
      </p:sp>
      <p:sp>
        <p:nvSpPr>
          <p:cNvPr id="107523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5937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We can also overimpute variables to gauge quality of our imputation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Treats every OBSERVED value as if it was missing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Then, impute many values for that observed value and view confidence intervals of these estimates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Examine whether confidence intervals overlap the “true” value on the x=y line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Circles represent the mean imputed value</a:t>
            </a:r>
          </a:p>
          <a:p>
            <a:pPr marL="741363" lvl="1" indent="-284163">
              <a:spcBef>
                <a:spcPts val="700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FF0000"/>
                </a:solidFill>
                <a:latin typeface="Calibri" charset="0"/>
              </a:rPr>
              <a:t>overimpute(NatHealth.MI, var="beddayr")</a:t>
            </a:r>
          </a:p>
          <a:p>
            <a:pPr marL="341313" indent="-341313">
              <a:spcBef>
                <a:spcPts val="800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3200">
              <a:solidFill>
                <a:srgbClr val="FF0000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Multiple Imputation</a:t>
            </a:r>
          </a:p>
        </p:txBody>
      </p:sp>
      <p:pic>
        <p:nvPicPr>
          <p:cNvPr id="10854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546225"/>
            <a:ext cx="6324600" cy="5311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Multiple Imputation</a:t>
            </a:r>
          </a:p>
        </p:txBody>
      </p:sp>
      <p:sp>
        <p:nvSpPr>
          <p:cNvPr id="109571" name="Text Box 2"/>
          <p:cNvSpPr txBox="1">
            <a:spLocks noChangeArrowheads="1"/>
          </p:cNvSpPr>
          <p:nvPr/>
        </p:nvSpPr>
        <p:spPr bwMode="auto">
          <a:xfrm>
            <a:off x="0" y="1600200"/>
            <a:ext cx="91440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Saving imputed data as one dataset</a:t>
            </a:r>
          </a:p>
          <a:p>
            <a:pPr lvl="1" indent="-284163">
              <a:spcBef>
                <a:spcPts val="700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FF0000"/>
                </a:solidFill>
                <a:latin typeface="Calibri" charset="0"/>
              </a:rPr>
              <a:t>save(NatHealth.MI, file=" S:\\DataClass\\RandStatistics \\NatHealthImputed.Rdata")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Save datasets separately</a:t>
            </a:r>
          </a:p>
          <a:p>
            <a:pPr lvl="1" indent="-284163">
              <a:spcBef>
                <a:spcPts val="700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FF0000"/>
                </a:solidFill>
                <a:latin typeface="Calibri" charset="0"/>
              </a:rPr>
              <a:t>write.amelia(obj=NatHealth.MI, file.stem=" S:\\DataClass\\RandStatistics \\NatHealthImputed")</a:t>
            </a:r>
          </a:p>
          <a:p>
            <a:pPr lvl="1" indent="-284163">
              <a:spcBef>
                <a:spcPts val="700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800">
              <a:solidFill>
                <a:srgbClr val="FF0000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Functions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819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Functions are composed of two parts: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A </a:t>
            </a:r>
            <a:r>
              <a:rPr lang="en-US" sz="2800" u="sng">
                <a:solidFill>
                  <a:srgbClr val="000000"/>
                </a:solidFill>
                <a:latin typeface="Calibri" charset="0"/>
              </a:rPr>
              <a:t>function name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, e.g. "median", "plot" or "sin"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A </a:t>
            </a:r>
            <a:r>
              <a:rPr lang="en-US" sz="2800" u="sng">
                <a:solidFill>
                  <a:srgbClr val="000000"/>
                </a:solidFill>
                <a:latin typeface="Calibri" charset="0"/>
              </a:rPr>
              <a:t>parameter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 list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Functions typically return values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E.g. the "sin" function returns a </a:t>
            </a:r>
            <a:r>
              <a:rPr lang="en-US" sz="2800" u="sng">
                <a:solidFill>
                  <a:srgbClr val="000000"/>
                </a:solidFill>
                <a:latin typeface="Calibri" charset="0"/>
              </a:rPr>
              <a:t>numeric 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value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"plot" and “message" functions typically </a:t>
            </a:r>
            <a:r>
              <a:rPr lang="en-US" sz="2800" u="sng">
                <a:solidFill>
                  <a:srgbClr val="000000"/>
                </a:solidFill>
                <a:latin typeface="Calibri" charset="0"/>
              </a:rPr>
              <a:t>do not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 b="1">
                <a:solidFill>
                  <a:srgbClr val="000000"/>
                </a:solidFill>
                <a:latin typeface="Calibri" charset="0"/>
              </a:rPr>
              <a:t>We won’t be writing new functions today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800" b="1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Multiple Imputation</a:t>
            </a:r>
          </a:p>
        </p:txBody>
      </p:sp>
      <p:sp>
        <p:nvSpPr>
          <p:cNvPr id="110595" name="Text Box 2"/>
          <p:cNvSpPr txBox="1">
            <a:spLocks noChangeArrowheads="1"/>
          </p:cNvSpPr>
          <p:nvPr/>
        </p:nvSpPr>
        <p:spPr bwMode="auto">
          <a:xfrm>
            <a:off x="0" y="1600200"/>
            <a:ext cx="9144000" cy="5038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Combining MI results</a:t>
            </a:r>
          </a:p>
          <a:p>
            <a:pPr lvl="1" indent="-284163">
              <a:spcBef>
                <a:spcPts val="700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FF0000"/>
                </a:solidFill>
                <a:latin typeface="Calibri" charset="0"/>
              </a:rPr>
              <a:t>miWKDAYR &lt;- zelig(wkdayr~cigsday+modmin+sleep, model="ls", </a:t>
            </a:r>
          </a:p>
          <a:p>
            <a:pPr lvl="1" indent="-284163">
              <a:spcBef>
                <a:spcPts val="700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FF0000"/>
                </a:solidFill>
                <a:latin typeface="Calibri" charset="0"/>
              </a:rPr>
              <a:t>data = mi(NatHealthImputed1, NatHealthImputed2, </a:t>
            </a:r>
          </a:p>
          <a:p>
            <a:pPr lvl="1" indent="-284163">
              <a:spcBef>
                <a:spcPts val="700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FF0000"/>
                </a:solidFill>
                <a:latin typeface="Calibri" charset="0"/>
              </a:rPr>
              <a:t>NatHealthImputed3, NatHealthImputed4, NatHealthImputed5))</a:t>
            </a:r>
          </a:p>
          <a:p>
            <a:pPr lvl="1" indent="-284163">
              <a:spcBef>
                <a:spcPts val="700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800">
              <a:solidFill>
                <a:srgbClr val="FF0000"/>
              </a:solidFill>
              <a:latin typeface="Calibri" charset="0"/>
            </a:endParaRPr>
          </a:p>
          <a:p>
            <a:pPr lvl="1" indent="-284163">
              <a:spcBef>
                <a:spcPts val="700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FF0000"/>
                </a:solidFill>
                <a:latin typeface="Calibri" charset="0"/>
              </a:rPr>
              <a:t>summary(miWKDAYR)</a:t>
            </a:r>
          </a:p>
          <a:p>
            <a:pPr lvl="1" indent="-284163">
              <a:spcBef>
                <a:spcPts val="700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800">
              <a:solidFill>
                <a:srgbClr val="000000"/>
              </a:solidFill>
              <a:latin typeface="Calibri" charset="0"/>
            </a:endParaRPr>
          </a:p>
          <a:p>
            <a:pPr lvl="1" indent="-284163">
              <a:spcBef>
                <a:spcPts val="700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8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Combining MI Results</a:t>
            </a:r>
          </a:p>
        </p:txBody>
      </p:sp>
      <p:sp>
        <p:nvSpPr>
          <p:cNvPr id="111619" name="Text Box 2"/>
          <p:cNvSpPr txBox="1">
            <a:spLocks noChangeArrowheads="1"/>
          </p:cNvSpPr>
          <p:nvPr/>
        </p:nvSpPr>
        <p:spPr bwMode="auto">
          <a:xfrm>
            <a:off x="228600" y="1600200"/>
            <a:ext cx="8915400" cy="487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375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5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zelig(formula = wkdayr ~ cigsday + modmin + sleep, model = "ls", </a:t>
            </a:r>
          </a:p>
          <a:p>
            <a:pPr>
              <a:spcBef>
                <a:spcPts val="375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5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data = mi(NatHealthImputed1, NatHealthImputed2, NatHealthImputed3, </a:t>
            </a:r>
          </a:p>
          <a:p>
            <a:pPr>
              <a:spcBef>
                <a:spcPts val="375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5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NatHealthImputed4, NatHealthImputed5))</a:t>
            </a:r>
          </a:p>
          <a:p>
            <a:pPr>
              <a:spcBef>
                <a:spcPts val="375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en-US" sz="150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375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5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Coefficients:</a:t>
            </a:r>
          </a:p>
          <a:p>
            <a:pPr>
              <a:spcBef>
                <a:spcPts val="375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5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   Value Std. Error      t-stat   p-value</a:t>
            </a:r>
          </a:p>
          <a:p>
            <a:pPr>
              <a:spcBef>
                <a:spcPts val="375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5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(Intercept) -10.967779007 7.79393642 -1.40721946 0.1888879</a:t>
            </a:r>
          </a:p>
          <a:p>
            <a:pPr>
              <a:spcBef>
                <a:spcPts val="375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5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cigsday       0.005148175 0.15353988  0.03352989 0.9732959</a:t>
            </a:r>
          </a:p>
          <a:p>
            <a:pPr>
              <a:spcBef>
                <a:spcPts val="375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5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modmin       -0.034469722 0.02450667 -1.40654426 0.1597445</a:t>
            </a:r>
          </a:p>
          <a:p>
            <a:pPr>
              <a:spcBef>
                <a:spcPts val="375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5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sleep         2.509761238 1.15469415  2.17352902 0.0602578</a:t>
            </a:r>
          </a:p>
          <a:p>
            <a:pPr>
              <a:spcBef>
                <a:spcPts val="375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en-US" sz="150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375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5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For combined results from datasets i to j, use summary(x, subset = i:j).</a:t>
            </a:r>
          </a:p>
          <a:p>
            <a:pPr>
              <a:spcBef>
                <a:spcPts val="375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5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For separate results, use print(summary(x), subset = i:j).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1"/>
          <p:cNvSpPr txBox="1">
            <a:spLocks noChangeArrowheads="1"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Questions?</a:t>
            </a:r>
          </a:p>
        </p:txBody>
      </p:sp>
      <p:sp>
        <p:nvSpPr>
          <p:cNvPr id="112643" name="Text Box 2"/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1"/>
          <p:cNvSpPr txBox="1">
            <a:spLocks noChangeArrowheads="1"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Exercise 2: Multiple Imputation</a:t>
            </a:r>
          </a:p>
        </p:txBody>
      </p:sp>
      <p:sp>
        <p:nvSpPr>
          <p:cNvPr id="113667" name="Text Box 2"/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Thanks!</a:t>
            </a:r>
          </a:p>
        </p:txBody>
      </p:sp>
      <p:sp>
        <p:nvSpPr>
          <p:cNvPr id="114691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6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More questions? Email:</a:t>
            </a:r>
            <a:br>
              <a:rPr lang="en-US">
                <a:solidFill>
                  <a:srgbClr val="000000"/>
                </a:solidFill>
                <a:latin typeface="Calibri" charset="0"/>
              </a:rPr>
            </a:br>
            <a:r>
              <a:rPr lang="en-US">
                <a:solidFill>
                  <a:srgbClr val="0000FF"/>
                </a:solidFill>
                <a:latin typeface="Calibri" charset="0"/>
                <a:hlinkClick r:id="rId3"/>
              </a:rPr>
              <a:t>mowen@iq.harvard.edu</a:t>
            </a:r>
          </a:p>
          <a:p>
            <a:pPr marL="341313" indent="-341313">
              <a:spcBef>
                <a:spcPts val="6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More Information about R:</a:t>
            </a:r>
            <a:br>
              <a:rPr lang="en-US">
                <a:solidFill>
                  <a:srgbClr val="000000"/>
                </a:solidFill>
                <a:latin typeface="Calibri" charset="0"/>
              </a:rPr>
            </a:br>
            <a:r>
              <a:rPr lang="en-US">
                <a:solidFill>
                  <a:srgbClr val="0000FF"/>
                </a:solidFill>
                <a:latin typeface="Calibri" charset="0"/>
                <a:hlinkClick r:id="rId4"/>
              </a:rPr>
              <a:t>http://cran.r-project.org/</a:t>
            </a:r>
          </a:p>
          <a:p>
            <a:pPr marL="341313" indent="-341313">
              <a:spcBef>
                <a:spcPts val="6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For more information about R and Zelig:</a:t>
            </a:r>
            <a:br>
              <a:rPr lang="en-US">
                <a:solidFill>
                  <a:srgbClr val="000000"/>
                </a:solidFill>
                <a:latin typeface="Calibri" charset="0"/>
              </a:rPr>
            </a:br>
            <a:r>
              <a:rPr lang="en-US">
                <a:solidFill>
                  <a:srgbClr val="0000FF"/>
                </a:solidFill>
                <a:latin typeface="Calibri" charset="0"/>
                <a:hlinkClick r:id="rId5"/>
              </a:rPr>
              <a:t>http://gking.harvard.edu/zelig/</a:t>
            </a:r>
          </a:p>
          <a:p>
            <a:pPr marL="341313" indent="-341313">
              <a:spcBef>
                <a:spcPts val="6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More lecture series are available!</a:t>
            </a:r>
          </a:p>
          <a:p>
            <a:pPr marL="341313" indent="-341313">
              <a:spcBef>
                <a:spcPts val="6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R Developers course starting this Winter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Functions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522288" y="2324100"/>
            <a:ext cx="8164512" cy="61277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Computing the sine of 1.3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sin(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1.3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522288" y="1679575"/>
            <a:ext cx="8164512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Many mathematical functions are already in R.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22288" y="3092450"/>
            <a:ext cx="8164512" cy="61277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Computing the square-root of 3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sqrt(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3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522288" y="3860800"/>
            <a:ext cx="8164512" cy="113030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Most statistical functions are available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numbers &lt;- c(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3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4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4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5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mean(numbers)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median(numbers)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522288" y="5141913"/>
            <a:ext cx="8164512" cy="113030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Arithmetic operators can be used along with functions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4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+ 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3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* numbers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2 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+ sin(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1.3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Functions Continued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522288" y="2241550"/>
            <a:ext cx="8164512" cy="61277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Printing a message to the screen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message(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"This is a sample message!"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522288" y="1679575"/>
            <a:ext cx="8164512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Additionally, non-mathematical can be functions.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522288" y="4027488"/>
            <a:ext cx="8164512" cy="825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Functions are immensely important!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And we will be using them </a:t>
            </a:r>
            <a:r>
              <a:rPr lang="en-US" u="sng">
                <a:solidFill>
                  <a:srgbClr val="000000"/>
                </a:solidFill>
              </a:rPr>
              <a:t>constantly</a:t>
            </a:r>
            <a:r>
              <a:rPr lang="en-US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522288" y="5229225"/>
            <a:ext cx="8164512" cy="825500"/>
          </a:xfrm>
          <a:prstGeom prst="rect">
            <a:avLst/>
          </a:prstGeom>
          <a:solidFill>
            <a:srgbClr val="FFFFFF"/>
          </a:solidFill>
          <a:ln w="25560">
            <a:solidFill>
              <a:srgbClr val="7F7F7F"/>
            </a:solidFill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  <a:latin typeface="Calibri" charset="0"/>
              </a:rPr>
              <a:t>Side Note: 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The "</a:t>
            </a:r>
            <a:r>
              <a:rPr lang="en-US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help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" function prints information about other functions.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522288" y="3030538"/>
            <a:ext cx="8164512" cy="87947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Getting the help-file for media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help(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"median"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?median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chemeClr val="tx1"/>
                </a:solidFill>
                <a:latin typeface="Calibri" charset="0"/>
              </a:rPr>
              <a:t>Data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7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Data sets are referred to as "</a:t>
            </a:r>
            <a:r>
              <a:rPr lang="en-US" sz="28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data frames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“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“</a:t>
            </a:r>
            <a:r>
              <a:rPr lang="en-US" sz="28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Data frames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” are a type of variable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They are </a:t>
            </a:r>
            <a:r>
              <a:rPr lang="en-US" sz="2800" b="1">
                <a:solidFill>
                  <a:srgbClr val="000000"/>
                </a:solidFill>
                <a:latin typeface="Calibri" charset="0"/>
              </a:rPr>
              <a:t>usually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 table-shaped (</a:t>
            </a:r>
            <a:r>
              <a:rPr lang="en-US" sz="2800" b="1">
                <a:solidFill>
                  <a:srgbClr val="000000"/>
                </a:solidFill>
                <a:latin typeface="Calibri" charset="0"/>
              </a:rPr>
              <a:t>rows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 and </a:t>
            </a:r>
            <a:r>
              <a:rPr lang="en-US" sz="2800" b="1">
                <a:solidFill>
                  <a:srgbClr val="000000"/>
                </a:solidFill>
                <a:latin typeface="Calibri" charset="0"/>
              </a:rPr>
              <a:t>columns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)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b="1">
                <a:solidFill>
                  <a:srgbClr val="000000"/>
                </a:solidFill>
                <a:latin typeface="Calibri" charset="0"/>
              </a:rPr>
              <a:t>Rows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 represent individual data points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b="1">
                <a:solidFill>
                  <a:srgbClr val="000000"/>
                </a:solidFill>
                <a:latin typeface="Calibri" charset="0"/>
              </a:rPr>
              <a:t>Columns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 represent variables and specific information about the data point.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Data</a:t>
            </a: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490538" y="2376488"/>
            <a:ext cx="8164512" cy="35242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data(ChickWeight)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457200" y="4678363"/>
            <a:ext cx="8164513" cy="35242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help(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"ChickWeight"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90538" y="3200400"/>
            <a:ext cx="81645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</a:rPr>
              <a:t>The data frame is now loaded, if it seems like nothing happened.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457200" y="3733800"/>
            <a:ext cx="8164513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</a:rPr>
              <a:t>Using the “help” function will give us information about the data frame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490538" y="1660525"/>
            <a:ext cx="8323262" cy="649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marL="284163" indent="-284163">
              <a:buFont typeface="Arial" charset="0"/>
              <a:buChar char="•"/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</a:rPr>
              <a:t>The “ChickWeight” data frame comes packaged with R.</a:t>
            </a:r>
          </a:p>
          <a:p>
            <a:pPr marL="284163" indent="-284163">
              <a:buFont typeface="Arial" charset="0"/>
              <a:buChar char="•"/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</a:rPr>
              <a:t>Load it using the “</a:t>
            </a:r>
            <a:r>
              <a:rPr lang="en-US" sz="18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data</a:t>
            </a:r>
            <a:r>
              <a:rPr lang="en-US" sz="1800">
                <a:solidFill>
                  <a:srgbClr val="000000"/>
                </a:solidFill>
                <a:latin typeface="Calibri" charset="0"/>
              </a:rPr>
              <a:t>” function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chemeClr val="tx1"/>
                </a:solidFill>
                <a:latin typeface="Calibri" charset="0"/>
              </a:rPr>
              <a:t>Data (Continued)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522288" y="2733675"/>
            <a:ext cx="8185150" cy="61277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Data sets can be summarized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summary(ChickWeight)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484188" y="5194300"/>
            <a:ext cx="8186737" cy="61277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List the names of the columns of "ChickWeight"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colnames(ChickWeight)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538163" y="3962400"/>
            <a:ext cx="8186737" cy="61277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Display the number of rows.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nrow(ChickWeight)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22288" y="2363788"/>
            <a:ext cx="8032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“summary”</a:t>
            </a:r>
            <a:r>
              <a:rPr lang="en-US" sz="1800">
                <a:solidFill>
                  <a:schemeClr val="tx1"/>
                </a:solidFill>
                <a:latin typeface="Calibri" charset="0"/>
              </a:rPr>
              <a:t> is an important function for all data-types.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84188" y="4722813"/>
            <a:ext cx="8175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</a:rPr>
              <a:t>“</a:t>
            </a:r>
            <a:r>
              <a:rPr lang="en-US" sz="180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colnames</a:t>
            </a:r>
            <a:r>
              <a:rPr lang="en-US" sz="1800">
                <a:solidFill>
                  <a:schemeClr val="tx1"/>
                </a:solidFill>
                <a:latin typeface="Calibri" charset="0"/>
              </a:rPr>
              <a:t>” gives important information about variables within a data frame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38163" y="3589338"/>
            <a:ext cx="61801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</a:rPr>
              <a:t>“</a:t>
            </a:r>
            <a:r>
              <a:rPr lang="en-US" sz="180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nrow</a:t>
            </a:r>
            <a:r>
              <a:rPr lang="en-US" sz="1800">
                <a:solidFill>
                  <a:schemeClr val="tx1"/>
                </a:solidFill>
                <a:latin typeface="Calibri" charset="0"/>
              </a:rPr>
              <a:t>” is useful for counting the number of data points in a set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Data (Conclusion)</a:t>
            </a: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457200" y="2227263"/>
            <a:ext cx="7797800" cy="2557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marL="284163" indent="-284163">
              <a:buFont typeface="Arial" charset="0"/>
              <a:buChar char="•"/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“</a:t>
            </a:r>
            <a:r>
              <a:rPr lang="en-US" sz="3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data()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” loads data that comes with R</a:t>
            </a:r>
          </a:p>
          <a:p>
            <a:pPr marL="284163" indent="-284163">
              <a:buFont typeface="Arial" charset="0"/>
              <a:buChar char="•"/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Other ways to load data:</a:t>
            </a:r>
          </a:p>
          <a:p>
            <a:pPr marL="741363" lvl="1" indent="-284163">
              <a:buFont typeface="Arial" charset="0"/>
              <a:buChar char="•"/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</a:pPr>
            <a:r>
              <a:rPr lang="en-US" sz="3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read.table()</a:t>
            </a:r>
          </a:p>
          <a:p>
            <a:pPr marL="741363" lvl="1" indent="-284163">
              <a:buFont typeface="Arial" charset="0"/>
              <a:buChar char="•"/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</a:pPr>
            <a:r>
              <a:rPr lang="en-US" sz="3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read.csv()</a:t>
            </a:r>
          </a:p>
          <a:p>
            <a:pPr marL="741363" lvl="1" indent="-284163">
              <a:buFont typeface="Arial" charset="0"/>
              <a:buChar char="•"/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</a:pPr>
            <a:r>
              <a:rPr lang="en-US" sz="3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load()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Exercise: Variables, Functions and Data Frames</a:t>
            </a: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514350" indent="-514350">
              <a:spcBef>
                <a:spcPts val="800"/>
              </a:spcBef>
              <a:buFont typeface="Calibri" charset="0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Load the “Seatbelts” Data (using “</a:t>
            </a:r>
            <a:r>
              <a:rPr lang="en-US" sz="28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data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”)</a:t>
            </a:r>
          </a:p>
          <a:p>
            <a:pPr marL="514350" indent="-514350">
              <a:spcBef>
                <a:spcPts val="800"/>
              </a:spcBef>
              <a:buFont typeface="Calibri" charset="0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Use “help” to list information about this data frame</a:t>
            </a:r>
          </a:p>
          <a:p>
            <a:pPr marL="514350" indent="-514350">
              <a:spcBef>
                <a:spcPts val="800"/>
              </a:spcBef>
              <a:buFont typeface="Calibri" charset="0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Count the number of data points (</a:t>
            </a:r>
            <a:r>
              <a:rPr lang="en-US" sz="28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nrow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)</a:t>
            </a:r>
          </a:p>
          <a:p>
            <a:pPr marL="514350" indent="-514350">
              <a:spcBef>
                <a:spcPts val="800"/>
              </a:spcBef>
              <a:buFont typeface="Calibri" charset="0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List the names of all the variables (</a:t>
            </a:r>
            <a:r>
              <a:rPr lang="en-US" sz="28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colnames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)</a:t>
            </a:r>
          </a:p>
          <a:p>
            <a:pPr marL="514350" indent="-514350">
              <a:spcBef>
                <a:spcPts val="800"/>
              </a:spcBef>
              <a:buFont typeface="Calibri" charset="0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Compute the </a:t>
            </a:r>
            <a:r>
              <a:rPr lang="en-US" sz="2800" b="1">
                <a:solidFill>
                  <a:srgbClr val="000000"/>
                </a:solidFill>
                <a:latin typeface="Calibri" charset="0"/>
              </a:rPr>
              <a:t>median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 and </a:t>
            </a:r>
            <a:r>
              <a:rPr lang="en-US" sz="2800" b="1">
                <a:solidFill>
                  <a:srgbClr val="000000"/>
                </a:solidFill>
                <a:latin typeface="Calibri" charset="0"/>
              </a:rPr>
              <a:t> mean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 of the “</a:t>
            </a:r>
            <a:r>
              <a:rPr lang="en-US" sz="28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DriversKilled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” column</a:t>
            </a:r>
            <a:endParaRPr lang="en-US" sz="2800" b="1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Questions?</a:t>
            </a: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chemeClr val="tx1"/>
                </a:solidFill>
                <a:latin typeface="Calibri" charset="0"/>
              </a:rPr>
              <a:t>Outline</a:t>
            </a: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512763" indent="-512763">
              <a:spcBef>
                <a:spcPts val="8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R Basics</a:t>
            </a:r>
          </a:p>
          <a:p>
            <a:pPr marL="914400" lvl="1" indent="-514350">
              <a:spcBef>
                <a:spcPts val="700"/>
              </a:spcBef>
              <a:buFont typeface="Times New Roman" charset="0"/>
              <a:buAutoNum type="alphaL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sz="2800" b="1">
                <a:solidFill>
                  <a:srgbClr val="000000"/>
                </a:solidFill>
                <a:latin typeface="Calibri" charset="0"/>
              </a:rPr>
              <a:t>Review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: Variables, Functions and Data</a:t>
            </a:r>
          </a:p>
          <a:p>
            <a:pPr marL="914400" lvl="1" indent="-514350">
              <a:spcBef>
                <a:spcPts val="700"/>
              </a:spcBef>
              <a:buFont typeface="Times New Roman" charset="0"/>
              <a:buAutoNum type="alphaL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sz="2800" b="1">
                <a:solidFill>
                  <a:srgbClr val="000000"/>
                </a:solidFill>
                <a:latin typeface="Calibri" charset="0"/>
              </a:rPr>
              <a:t>New Concepts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: Packages and Formulas</a:t>
            </a:r>
          </a:p>
          <a:p>
            <a:pPr marL="512763" indent="-512763">
              <a:spcBef>
                <a:spcPts val="8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Programming Descriptive Statistics</a:t>
            </a:r>
          </a:p>
          <a:p>
            <a:pPr marL="914400" lvl="1" indent="-514350">
              <a:spcBef>
                <a:spcPts val="700"/>
              </a:spcBef>
              <a:buFont typeface="Times New Roman" charset="0"/>
              <a:buAutoNum type="alphaL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sz="2800" b="1">
                <a:solidFill>
                  <a:srgbClr val="000000"/>
                </a:solidFill>
                <a:latin typeface="Calibri" charset="0"/>
              </a:rPr>
              <a:t>Numeric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: Measuring and Plotting</a:t>
            </a:r>
          </a:p>
          <a:p>
            <a:pPr marL="914400" lvl="1" indent="-514350">
              <a:spcBef>
                <a:spcPts val="700"/>
              </a:spcBef>
              <a:buFont typeface="Times New Roman" charset="0"/>
              <a:buAutoNum type="alphaL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sz="2800" b="1">
                <a:solidFill>
                  <a:srgbClr val="000000"/>
                </a:solidFill>
                <a:latin typeface="Calibri" charset="0"/>
              </a:rPr>
              <a:t>Factor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: Measuring and Plotting</a:t>
            </a:r>
          </a:p>
          <a:p>
            <a:pPr marL="914400" lvl="1" indent="-514350">
              <a:spcBef>
                <a:spcPts val="700"/>
              </a:spcBef>
              <a:buFont typeface="Times New Roman" charset="0"/>
              <a:buAutoNum type="alphaL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sz="2800" b="1">
                <a:solidFill>
                  <a:srgbClr val="000000"/>
                </a:solidFill>
                <a:latin typeface="Calibri" charset="0"/>
              </a:rPr>
              <a:t>Goodness of Fit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: QQ-plots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b="1">
                <a:solidFill>
                  <a:srgbClr val="000000"/>
                </a:solidFill>
                <a:latin typeface="Calibri" charset="0"/>
              </a:rPr>
              <a:t>New Concepts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: Packages and Formula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ts val="80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>
                <a:solidFill>
                  <a:srgbClr val="898989"/>
                </a:solidFill>
                <a:latin typeface="Calibri" charset="0"/>
              </a:rPr>
              <a:t>R Basics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Packages</a:t>
            </a: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Are collections of </a:t>
            </a:r>
            <a:r>
              <a:rPr lang="en-US" sz="3200" b="1">
                <a:solidFill>
                  <a:srgbClr val="000000"/>
                </a:solidFill>
                <a:latin typeface="Calibri" charset="0"/>
              </a:rPr>
              <a:t>data sets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 and </a:t>
            </a:r>
            <a:r>
              <a:rPr lang="en-US" sz="3200" b="1">
                <a:solidFill>
                  <a:srgbClr val="000000"/>
                </a:solidFill>
                <a:latin typeface="Calibri" charset="0"/>
              </a:rPr>
              <a:t>functions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.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Add specific mathematical techniques to complement R's built-in features.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Can be downloaded from an interactive R session or directly from CRAN:</a:t>
            </a:r>
            <a:br>
              <a:rPr lang="en-US" sz="3200">
                <a:solidFill>
                  <a:srgbClr val="000000"/>
                </a:solidFill>
                <a:latin typeface="Calibri" charset="0"/>
              </a:rPr>
            </a:br>
            <a:r>
              <a:rPr lang="en-US" sz="3200">
                <a:solidFill>
                  <a:srgbClr val="000000"/>
                </a:solidFill>
                <a:latin typeface="Calibri" charset="0"/>
              </a:rPr>
              <a:t>		</a:t>
            </a:r>
            <a:r>
              <a:rPr lang="en-US" sz="3200">
                <a:solidFill>
                  <a:srgbClr val="0000FF"/>
                </a:solidFill>
                <a:latin typeface="Calibri" charset="0"/>
                <a:hlinkClick r:id="rId3"/>
              </a:rPr>
              <a:t>http://cran.r-project.org/</a:t>
            </a:r>
          </a:p>
          <a:p>
            <a:pPr marL="341313" indent="-341313">
              <a:spcBef>
                <a:spcPts val="800"/>
              </a:spcBef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32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Loading Packages</a:t>
            </a: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522288" y="2314575"/>
            <a:ext cx="8164512" cy="139065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Load the “MASS" Package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library(MASS)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70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Or load "Zelig", a statistcal package we'll be using later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library(Zelig)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522288" y="1444625"/>
            <a:ext cx="8164512" cy="703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>
                <a:solidFill>
                  <a:srgbClr val="000000"/>
                </a:solidFill>
                <a:latin typeface="Calibri" charset="0"/>
              </a:rPr>
              <a:t>Packages, that are already installed, can be loaded by using the "</a:t>
            </a:r>
            <a:r>
              <a:rPr lang="en-US" sz="20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library</a:t>
            </a:r>
            <a:r>
              <a:rPr lang="en-US" sz="2000">
                <a:solidFill>
                  <a:srgbClr val="000000"/>
                </a:solidFill>
                <a:latin typeface="Calibri" charset="0"/>
              </a:rPr>
              <a:t>" function.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479425" y="4343400"/>
            <a:ext cx="8164513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marL="285750" indent="-285750">
              <a:buClrTx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</a:rPr>
              <a:t>Most advanced statistical techniques require the use of packages.</a:t>
            </a:r>
          </a:p>
          <a:p>
            <a:pPr marL="285750" indent="-285750">
              <a:buClrTx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</a:rPr>
              <a:t>For a complete list, use “</a:t>
            </a:r>
            <a:r>
              <a:rPr lang="en-US" sz="18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library()</a:t>
            </a:r>
            <a:r>
              <a:rPr lang="en-US" sz="1800">
                <a:solidFill>
                  <a:srgbClr val="000000"/>
                </a:solidFill>
                <a:latin typeface="Calibri" charset="0"/>
              </a:rPr>
              <a:t>” without parameters.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522288" y="5181600"/>
            <a:ext cx="8164512" cy="61277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List all available R packages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library()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nimBg="1"/>
      <p:bldP spid="2457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10/06/11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22288" y="2314575"/>
            <a:ext cx="8164512" cy="139065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Load the “MASS" Package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library(MASS)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70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Or load "Zelig", a statistcal package we'll be using later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library(Zelig)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Packages: A Quick Example</a:t>
            </a: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522288" y="2263775"/>
            <a:ext cx="8164512" cy="320357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Display the data frame "Animals"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data(Animals)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7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Warning message: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In data(Animals) : data set 'Animals' not found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700">
              <a:solidFill>
                <a:srgbClr val="7F7F7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Load the "MASS" package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library(MASS)</a:t>
            </a:r>
          </a:p>
          <a:p>
            <a:pPr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70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Display the data frame "Animals"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data(Animals)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Animals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522288" y="1444625"/>
            <a:ext cx="8164512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marL="284163" indent="-284163">
              <a:buFont typeface="Arial" charset="0"/>
              <a:buChar char="•"/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</a:rPr>
              <a:t>The </a:t>
            </a:r>
            <a:r>
              <a:rPr lang="en-US" sz="1800" b="1">
                <a:solidFill>
                  <a:srgbClr val="000000"/>
                </a:solidFill>
                <a:latin typeface="Calibri" charset="0"/>
              </a:rPr>
              <a:t>MASS</a:t>
            </a:r>
            <a:r>
              <a:rPr lang="en-US" sz="1800">
                <a:solidFill>
                  <a:srgbClr val="000000"/>
                </a:solidFill>
                <a:latin typeface="Calibri" charset="0"/>
              </a:rPr>
              <a:t> package contains a data set titled "</a:t>
            </a:r>
            <a:r>
              <a:rPr lang="en-US" sz="18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Animals</a:t>
            </a:r>
            <a:r>
              <a:rPr lang="en-US" sz="1800">
                <a:solidFill>
                  <a:srgbClr val="000000"/>
                </a:solidFill>
                <a:latin typeface="Calibri" charset="0"/>
              </a:rPr>
              <a:t>”.</a:t>
            </a:r>
          </a:p>
          <a:p>
            <a:pPr marL="284163" indent="-284163">
              <a:buFont typeface="Arial" charset="0"/>
              <a:buChar char="•"/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</a:rPr>
              <a:t>You can’t load “</a:t>
            </a:r>
            <a:r>
              <a:rPr lang="en-US" sz="18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Animals</a:t>
            </a:r>
            <a:r>
              <a:rPr lang="en-US" sz="1800">
                <a:solidFill>
                  <a:srgbClr val="000000"/>
                </a:solidFill>
                <a:latin typeface="Calibri" charset="0"/>
              </a:rPr>
              <a:t>” until you load the </a:t>
            </a:r>
            <a:r>
              <a:rPr lang="en-US" sz="1800" b="1">
                <a:solidFill>
                  <a:srgbClr val="000000"/>
                </a:solidFill>
                <a:latin typeface="Calibri" charset="0"/>
              </a:rPr>
              <a:t>MASS</a:t>
            </a:r>
            <a:r>
              <a:rPr lang="en-US" sz="1800">
                <a:solidFill>
                  <a:srgbClr val="000000"/>
                </a:solidFill>
                <a:latin typeface="Calibri" charset="0"/>
              </a:rPr>
              <a:t> package!</a:t>
            </a: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522288" y="5716588"/>
            <a:ext cx="81645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</a:rPr>
              <a:t>Your R session should now display the data frame "Animals"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584200" y="368300"/>
            <a:ext cx="8050213" cy="6116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library(MASS)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Warning message: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package 'MASS' was built under R version 2.13.1 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Animals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                      body  brain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Mountain beaver      1.350    8.1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Cow                465.000  423.0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Grey wolf           36.330  119.5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Goat                27.660  115.0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Guinea pig           1.040    5.5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Dipliodocus      11700.000   50.0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Asian elephant    2547.000 4603.0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Donkey             187.100  419.0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Horse              521.000  655.0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Potar monkey        10.000  115.0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Cat                  3.300   25.6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Giraffe            529.000  680.0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Gorilla            207.000  406.0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Human               62.000 1320.0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African elephant  6654.000 5712.0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Triceratops       9400.000   70.0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Rhesus monkey        6.800  179.0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Kangaroo            35.000   56.0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Golden hamster       0.120    1.0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Mouse                0.023    0.4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Rabbit               2.500   12.1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Sheep               55.500  175.0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Jaguar             100.000  157.0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Chimpanzee          52.160  440.0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Rat                  0.280    1.9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Brachiosaurus    87000.000  154.5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Mole                 0.122    3.0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Pig                192.000  180.0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Packages (Conclusion)</a:t>
            </a: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Most statistical techniques are in packages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We will be uses packages extensively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Remember: "</a:t>
            </a:r>
            <a:r>
              <a:rPr lang="en-US" sz="3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libraries()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" will list all available packages that can be used.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Reminder: Data Sets</a:t>
            </a: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522288" y="2017713"/>
            <a:ext cx="8164512" cy="871537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Load the "ChickWeight" data frame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data(ChickWeight)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colnames(ChickWeight)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522288" y="3625850"/>
            <a:ext cx="8164512" cy="368300"/>
          </a:xfrm>
          <a:prstGeom prst="rect">
            <a:avLst/>
          </a:prstGeom>
          <a:solidFill>
            <a:srgbClr val="F2F2F2"/>
          </a:solidFill>
          <a:ln w="9360">
            <a:solidFill>
              <a:srgbClr val="77933C"/>
            </a:solidFill>
            <a:prstDash val="lgDashDot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[1] "weight" "Time"   "Chick"  "Diet" 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522288" y="1417638"/>
            <a:ext cx="81645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</a:rPr>
              <a:t>The following script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522288" y="3041650"/>
            <a:ext cx="81645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</a:rPr>
              <a:t>Should produce the result: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522288" y="4281488"/>
            <a:ext cx="8164512" cy="825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The </a:t>
            </a:r>
            <a:r>
              <a:rPr lang="en-US" b="1">
                <a:solidFill>
                  <a:srgbClr val="000000"/>
                </a:solidFill>
              </a:rPr>
              <a:t>column names</a:t>
            </a:r>
            <a:r>
              <a:rPr lang="en-US">
                <a:solidFill>
                  <a:srgbClr val="000000"/>
                </a:solidFill>
              </a:rPr>
              <a:t> are all viable components to a formula relating to the </a:t>
            </a:r>
            <a:r>
              <a:rPr lang="en-US" b="1">
                <a:solidFill>
                  <a:srgbClr val="000000"/>
                </a:solidFill>
              </a:rPr>
              <a:t>ChickWeight</a:t>
            </a:r>
            <a:r>
              <a:rPr lang="en-US">
                <a:solidFill>
                  <a:srgbClr val="000000"/>
                </a:solidFill>
              </a:rPr>
              <a:t> data frame.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Formula?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8013" cy="2514600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/>
              <a:t>A type of variable</a:t>
            </a:r>
          </a:p>
          <a:p>
            <a:pPr marL="457200" indent="-457200">
              <a:buFont typeface="Arial" charset="0"/>
              <a:buChar char="•"/>
            </a:pPr>
            <a:r>
              <a:rPr lang="en-US"/>
              <a:t>A language construct</a:t>
            </a:r>
          </a:p>
          <a:p>
            <a:pPr marL="457200" indent="-457200">
              <a:buFont typeface="Arial" charset="0"/>
              <a:buChar char="•"/>
            </a:pPr>
            <a:r>
              <a:rPr lang="en-US"/>
              <a:t>Used with the tilde (~) operator</a:t>
            </a:r>
          </a:p>
          <a:p>
            <a:pPr marL="457200" indent="-457200">
              <a:buFont typeface="Arial" charset="0"/>
              <a:buChar char="•"/>
            </a:pPr>
            <a:r>
              <a:rPr lang="en-US"/>
              <a:t>Has the form: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7200" y="4191000"/>
            <a:ext cx="8164513" cy="35560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X ~ Y1 + Y2 + Y3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57200" y="4953000"/>
            <a:ext cx="8164513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Calibri" charset="0"/>
              </a:rPr>
              <a:t>Read:</a:t>
            </a:r>
          </a:p>
          <a:p>
            <a:r>
              <a:rPr lang="en-US">
                <a:solidFill>
                  <a:schemeClr val="tx1"/>
                </a:solidFill>
                <a:latin typeface="Calibri" charset="0"/>
              </a:rPr>
              <a:t>“The response variable X is dependent upon Y1, Y2 and Y3.”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chemeClr val="tx1"/>
                </a:solidFill>
                <a:latin typeface="Calibri" charset="0"/>
              </a:rPr>
              <a:t>Formula Fact Sheet</a:t>
            </a: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3962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Formulae relate </a:t>
            </a:r>
            <a:r>
              <a:rPr lang="en-US" sz="2800" b="1">
                <a:solidFill>
                  <a:srgbClr val="000000"/>
                </a:solidFill>
                <a:latin typeface="Calibri" charset="0"/>
              </a:rPr>
              <a:t>columns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 of </a:t>
            </a:r>
            <a:r>
              <a:rPr lang="en-US" sz="2800" b="1">
                <a:solidFill>
                  <a:srgbClr val="000000"/>
                </a:solidFill>
                <a:latin typeface="Calibri" charset="0"/>
              </a:rPr>
              <a:t>data sets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 to one another. 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Formulae</a:t>
            </a:r>
            <a:r>
              <a:rPr lang="en-US" sz="2800" b="1">
                <a:solidFill>
                  <a:srgbClr val="000000"/>
                </a:solidFill>
                <a:latin typeface="Calibri" charset="0"/>
              </a:rPr>
              <a:t> only 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make sense in reference to a </a:t>
            </a:r>
            <a:r>
              <a:rPr lang="en-US" sz="2800" b="1">
                <a:solidFill>
                  <a:srgbClr val="000000"/>
                </a:solidFill>
                <a:latin typeface="Calibri" charset="0"/>
              </a:rPr>
              <a:t>data frame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.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The tilde "</a:t>
            </a:r>
            <a:r>
              <a:rPr lang="en-US" sz="2800" b="1">
                <a:solidFill>
                  <a:srgbClr val="000000"/>
                </a:solidFill>
                <a:latin typeface="Calibri" charset="0"/>
              </a:rPr>
              <a:t>~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" is used to separate the left and right hand sides of formulae.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The </a:t>
            </a:r>
            <a:r>
              <a:rPr lang="en-US" sz="2800" i="1">
                <a:solidFill>
                  <a:srgbClr val="000000"/>
                </a:solidFill>
                <a:latin typeface="Calibri" charset="0"/>
              </a:rPr>
              <a:t>left-hand side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 specifies </a:t>
            </a:r>
            <a:r>
              <a:rPr lang="en-US" sz="2800" b="1">
                <a:solidFill>
                  <a:srgbClr val="000000"/>
                </a:solidFill>
                <a:latin typeface="Calibri" charset="0"/>
              </a:rPr>
              <a:t>dependent variables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.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The </a:t>
            </a:r>
            <a:r>
              <a:rPr lang="en-US" sz="2800" i="1">
                <a:solidFill>
                  <a:srgbClr val="000000"/>
                </a:solidFill>
                <a:latin typeface="Calibri" charset="0"/>
              </a:rPr>
              <a:t>right-hand side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 specifies </a:t>
            </a:r>
            <a:r>
              <a:rPr lang="en-US" sz="2800" b="1">
                <a:solidFill>
                  <a:srgbClr val="000000"/>
                </a:solidFill>
                <a:latin typeface="Calibri" charset="0"/>
              </a:rPr>
              <a:t>independent variables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409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Calibri" charset="0"/>
              <a:buAutoNum type="arabicPeriod" startAt="3"/>
            </a:pPr>
            <a:r>
              <a:rPr lang="en-US"/>
              <a:t>Programming Inferential Statistics</a:t>
            </a:r>
          </a:p>
          <a:p>
            <a:pPr marL="914400" lvl="1" indent="-514350">
              <a:buFont typeface="Calibri" charset="0"/>
              <a:buAutoNum type="arabicPeriod" startAt="3"/>
            </a:pPr>
            <a:r>
              <a:rPr lang="en-US"/>
              <a:t>The Basic Linear Model (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lm</a:t>
            </a:r>
            <a:r>
              <a:rPr lang="en-US"/>
              <a:t>)</a:t>
            </a:r>
          </a:p>
          <a:p>
            <a:pPr marL="914400" lvl="1" indent="-514350">
              <a:buFont typeface="Calibri" charset="0"/>
              <a:buAutoNum type="arabicPeriod" startAt="3"/>
            </a:pPr>
            <a:r>
              <a:rPr lang="en-US"/>
              <a:t>Logistic Regression with Zelig (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logit</a:t>
            </a:r>
            <a:r>
              <a:rPr lang="en-US"/>
              <a:t>)</a:t>
            </a:r>
          </a:p>
          <a:p>
            <a:pPr marL="914400" lvl="1" indent="-514350">
              <a:buFont typeface="Calibri" charset="0"/>
              <a:buAutoNum type="arabicPeriod" startAt="3"/>
            </a:pPr>
            <a:r>
              <a:rPr lang="en-US"/>
              <a:t>Multiple Imputation with Amelia (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Amelia</a:t>
            </a:r>
            <a:r>
              <a:rPr lang="en-US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Example: Formula</a:t>
            </a: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525463" y="3462338"/>
            <a:ext cx="8164512" cy="139065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Draw the scatter plot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plot(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weight ~ Time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data=ChickWeight) 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70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Or equivalently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plot(chick.formula, data=ChickWeight)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522288" y="1417638"/>
            <a:ext cx="8164512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  <a:latin typeface="Calibri" charset="0"/>
              </a:rPr>
              <a:t>Formula can be useful to draw scatter plots.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511175" y="2514600"/>
            <a:ext cx="8164513" cy="61277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Read: Weight is dependent upon Time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chick.formula &lt;- 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weight ~ Time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5463" y="1995488"/>
            <a:ext cx="8150225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Times New Roman" pitchFamily="16" charset="0"/>
              <a:buNone/>
              <a:defRPr/>
            </a:pPr>
            <a:r>
              <a:rPr lang="en-US" dirty="0">
                <a:solidFill>
                  <a:schemeClr val="tx1"/>
                </a:solidFill>
                <a:latin typeface="+mj-lt"/>
                <a:cs typeface="+mn-cs"/>
              </a:rPr>
              <a:t>In this example we will plot weight as dependent on time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Formula Example (Plot)</a:t>
            </a:r>
          </a:p>
        </p:txBody>
      </p:sp>
      <p:grpSp>
        <p:nvGrpSpPr>
          <p:cNvPr id="30723" name="Group 2"/>
          <p:cNvGrpSpPr>
            <a:grpSpLocks/>
          </p:cNvGrpSpPr>
          <p:nvPr/>
        </p:nvGrpSpPr>
        <p:grpSpPr bwMode="auto">
          <a:xfrm>
            <a:off x="68263" y="1600200"/>
            <a:ext cx="5214937" cy="4524375"/>
            <a:chOff x="43" y="1008"/>
            <a:chExt cx="3285" cy="2850"/>
          </a:xfrm>
        </p:grpSpPr>
        <p:pic>
          <p:nvPicPr>
            <p:cNvPr id="30726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3" y="1008"/>
              <a:ext cx="3285" cy="2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30727" name="Text Box 4"/>
            <p:cNvSpPr txBox="1">
              <a:spLocks noChangeArrowheads="1"/>
            </p:cNvSpPr>
            <p:nvPr/>
          </p:nvSpPr>
          <p:spPr bwMode="auto">
            <a:xfrm>
              <a:off x="43" y="1008"/>
              <a:ext cx="3285" cy="2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5038725" y="2160588"/>
            <a:ext cx="3648075" cy="1190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marL="284163" indent="-284163">
              <a:buFont typeface="Arial" charset="0"/>
              <a:buChar char="•"/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</a:pPr>
            <a:r>
              <a:rPr lang="en-US" sz="1800">
                <a:solidFill>
                  <a:srgbClr val="000000"/>
                </a:solidFill>
              </a:rPr>
              <a:t>displays the growth rate with respect to time (N=50)</a:t>
            </a:r>
          </a:p>
          <a:p>
            <a:pPr marL="284163" indent="-284163">
              <a:buFont typeface="Arial" charset="0"/>
              <a:buChar char="•"/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</a:pPr>
            <a:r>
              <a:rPr lang="en-US" sz="1800">
                <a:solidFill>
                  <a:srgbClr val="000000"/>
                </a:solidFill>
              </a:rPr>
              <a:t>growth rate may vary differently between chicks</a:t>
            </a:r>
          </a:p>
        </p:txBody>
      </p:sp>
      <p:sp>
        <p:nvSpPr>
          <p:cNvPr id="30725" name="Text Box 6"/>
          <p:cNvSpPr txBox="1">
            <a:spLocks noChangeArrowheads="1"/>
          </p:cNvSpPr>
          <p:nvPr/>
        </p:nvSpPr>
        <p:spPr bwMode="auto">
          <a:xfrm>
            <a:off x="5038725" y="4254500"/>
            <a:ext cx="3648075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</a:rPr>
              <a:t>We can do some simple graphical analysis to see how growth rate varies.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Recap: Formula</a:t>
            </a: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The </a:t>
            </a:r>
            <a:r>
              <a:rPr lang="en-US" sz="3200" b="1">
                <a:solidFill>
                  <a:srgbClr val="000000"/>
                </a:solidFill>
                <a:latin typeface="Calibri" charset="0"/>
              </a:rPr>
              <a:t>formula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 (</a:t>
            </a:r>
            <a:r>
              <a:rPr lang="en-US" sz="3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weight ~ time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) only specifies that weight and time are related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Does not specify parameters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We use a regression to determine this.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"Fitting" the statistical model determines these </a:t>
            </a:r>
            <a:r>
              <a:rPr lang="en-US" sz="3200" b="1">
                <a:solidFill>
                  <a:srgbClr val="000000"/>
                </a:solidFill>
                <a:latin typeface="Calibri" charset="0"/>
              </a:rPr>
              <a:t>unknown parameters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Example: Formula</a:t>
            </a: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457200" y="3429000"/>
            <a:ext cx="8229600" cy="871538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Subset the "ChickWeight" data frame, and plot results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ChickDiet4 &lt;- subset(ChickWeight, Diet == 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4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plot(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weight ~ Time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ChickDiet4)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457200" y="4770438"/>
            <a:ext cx="8229600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  <a:ea typeface="Courier New" charset="0"/>
                <a:cs typeface="Courier New" charset="0"/>
              </a:rPr>
              <a:t>All values of the “Diet” column should read “4”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457200" y="5559425"/>
            <a:ext cx="8229600" cy="61277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Read the help documentation about the"subset" function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help(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"subset"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 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457200" y="1425575"/>
            <a:ext cx="8229600" cy="157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marL="284163" indent="-284163">
              <a:buFont typeface="Arial" charset="0"/>
              <a:buChar char="•"/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Chick Weight is clearly not </a:t>
            </a:r>
            <a:r>
              <a:rPr lang="en-US" b="1">
                <a:solidFill>
                  <a:srgbClr val="000000"/>
                </a:solidFill>
                <a:latin typeface="Calibri" charset="0"/>
              </a:rPr>
              <a:t>entirely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 based on Time</a:t>
            </a:r>
          </a:p>
          <a:p>
            <a:pPr marL="284163" indent="-284163">
              <a:buFont typeface="Arial" charset="0"/>
              <a:buChar char="•"/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So let’s explore the individual diet as well</a:t>
            </a:r>
          </a:p>
          <a:p>
            <a:pPr marL="284163" indent="-284163">
              <a:buFont typeface="Arial" charset="0"/>
              <a:buChar char="•"/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Use “</a:t>
            </a:r>
            <a:r>
              <a:rPr lang="en-US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subset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” to create a smaller data frame</a:t>
            </a:r>
          </a:p>
          <a:p>
            <a:pPr marL="284163" indent="-284163">
              <a:buFont typeface="Arial" charset="0"/>
              <a:buChar char="•"/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In particular, we will examine all chicks fed with the 4</a:t>
            </a:r>
            <a:r>
              <a:rPr lang="en-US" baseline="30000">
                <a:solidFill>
                  <a:srgbClr val="000000"/>
                </a:solidFill>
                <a:latin typeface="Calibri" charset="0"/>
              </a:rPr>
              <a:t>th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 diet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Chick Diet #4 Plot</a:t>
            </a:r>
          </a:p>
        </p:txBody>
      </p:sp>
      <p:grpSp>
        <p:nvGrpSpPr>
          <p:cNvPr id="33795" name="Group 2"/>
          <p:cNvGrpSpPr>
            <a:grpSpLocks/>
          </p:cNvGrpSpPr>
          <p:nvPr/>
        </p:nvGrpSpPr>
        <p:grpSpPr bwMode="auto">
          <a:xfrm>
            <a:off x="457200" y="1600200"/>
            <a:ext cx="4570413" cy="4524375"/>
            <a:chOff x="288" y="1008"/>
            <a:chExt cx="2879" cy="2850"/>
          </a:xfrm>
        </p:grpSpPr>
        <p:pic>
          <p:nvPicPr>
            <p:cNvPr id="3379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8" y="1008"/>
              <a:ext cx="2879" cy="2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33798" name="Text Box 4"/>
            <p:cNvSpPr txBox="1">
              <a:spLocks noChangeArrowheads="1"/>
            </p:cNvSpPr>
            <p:nvPr/>
          </p:nvSpPr>
          <p:spPr bwMode="auto">
            <a:xfrm>
              <a:off x="288" y="1008"/>
              <a:ext cx="2879" cy="2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796" name="Text Box 5"/>
          <p:cNvSpPr txBox="1">
            <a:spLocks noChangeArrowheads="1"/>
          </p:cNvSpPr>
          <p:nvPr/>
        </p:nvSpPr>
        <p:spPr bwMode="auto">
          <a:xfrm>
            <a:off x="5038725" y="2160588"/>
            <a:ext cx="3648075" cy="2289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</a:rPr>
              <a:t>This plot displays the growth rate with respect to time of </a:t>
            </a:r>
            <a:r>
              <a:rPr lang="en-US" sz="1800" b="1">
                <a:solidFill>
                  <a:srgbClr val="000000"/>
                </a:solidFill>
              </a:rPr>
              <a:t>only chicks that were on the fourth diet</a:t>
            </a:r>
            <a:r>
              <a:rPr lang="en-US" sz="1800">
                <a:solidFill>
                  <a:srgbClr val="000000"/>
                </a:solidFill>
              </a:rPr>
              <a:t>.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>
              <a:solidFill>
                <a:srgbClr val="000000"/>
              </a:solidFill>
            </a:endParaRPr>
          </a:p>
          <a:p>
            <a:pP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</a:rPr>
              <a:t>Results look more linear</a:t>
            </a:r>
          </a:p>
          <a:p>
            <a:pP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</a:rPr>
              <a:t>We can use </a:t>
            </a:r>
            <a:r>
              <a:rPr lang="en-US" sz="1800" b="1">
                <a:solidFill>
                  <a:srgbClr val="000000"/>
                </a:solidFill>
              </a:rPr>
              <a:t>numerical</a:t>
            </a:r>
            <a:r>
              <a:rPr lang="en-US" sz="1800">
                <a:solidFill>
                  <a:srgbClr val="000000"/>
                </a:solidFill>
              </a:rPr>
              <a:t> tools in addition to </a:t>
            </a:r>
            <a:r>
              <a:rPr lang="en-US" sz="1800" b="1">
                <a:solidFill>
                  <a:srgbClr val="000000"/>
                </a:solidFill>
              </a:rPr>
              <a:t>graphical</a:t>
            </a:r>
            <a:r>
              <a:rPr lang="en-US" sz="1800">
                <a:solidFill>
                  <a:srgbClr val="000000"/>
                </a:solidFill>
              </a:rPr>
              <a:t> tools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Recap: Formula</a:t>
            </a: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"Formulae" (in R) describe the relationship between </a:t>
            </a:r>
            <a:r>
              <a:rPr lang="en-US" sz="3200" b="1">
                <a:solidFill>
                  <a:srgbClr val="000000"/>
                </a:solidFill>
                <a:latin typeface="Calibri" charset="0"/>
              </a:rPr>
              <a:t>independent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 and </a:t>
            </a:r>
            <a:r>
              <a:rPr lang="en-US" sz="3200" b="1">
                <a:solidFill>
                  <a:srgbClr val="000000"/>
                </a:solidFill>
                <a:latin typeface="Calibri" charset="0"/>
              </a:rPr>
              <a:t>dependent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 variables.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To create a formula, you must use the</a:t>
            </a:r>
            <a:br>
              <a:rPr lang="en-US" sz="3200">
                <a:solidFill>
                  <a:srgbClr val="000000"/>
                </a:solidFill>
                <a:latin typeface="Calibri" charset="0"/>
              </a:rPr>
            </a:br>
            <a:r>
              <a:rPr lang="en-US" sz="3200">
                <a:solidFill>
                  <a:srgbClr val="000000"/>
                </a:solidFill>
                <a:latin typeface="Calibri" charset="0"/>
              </a:rPr>
              <a:t>tilde ("</a:t>
            </a:r>
            <a:r>
              <a:rPr lang="en-US" sz="3200" b="1">
                <a:solidFill>
                  <a:srgbClr val="000000"/>
                </a:solidFill>
                <a:latin typeface="Calibri" charset="0"/>
              </a:rPr>
              <a:t>~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").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Formulae only make sense in the context of a </a:t>
            </a:r>
            <a:r>
              <a:rPr lang="en-US" sz="3200" u="sng">
                <a:solidFill>
                  <a:srgbClr val="000000"/>
                </a:solidFill>
                <a:latin typeface="Calibri" charset="0"/>
              </a:rPr>
              <a:t>data set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Looking Ahead</a:t>
            </a: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Formulae will be further exploring the relationship between variables, expressed within a formula, and data sets.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Formulae, data sets and statistical methods will be </a:t>
            </a:r>
            <a:r>
              <a:rPr lang="en-US" sz="2800" b="1">
                <a:solidFill>
                  <a:srgbClr val="000000"/>
                </a:solidFill>
                <a:latin typeface="Calibri" charset="0"/>
              </a:rPr>
              <a:t>crucial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 to everything we do for the remainder of the training session.</a:t>
            </a:r>
          </a:p>
          <a:p>
            <a:pPr marL="341313" indent="-341313">
              <a:spcBef>
                <a:spcPts val="800"/>
              </a:spcBef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32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Questions?</a:t>
            </a: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Exercise: Data and Formulae</a:t>
            </a: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512763" indent="-512763">
              <a:spcBef>
                <a:spcPts val="8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Load the “</a:t>
            </a:r>
            <a:r>
              <a:rPr lang="en-US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MASS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” package</a:t>
            </a:r>
          </a:p>
          <a:p>
            <a:pPr marL="512763" indent="-512763">
              <a:spcBef>
                <a:spcPts val="8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Using “</a:t>
            </a:r>
            <a:r>
              <a:rPr lang="en-US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data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”, load the “</a:t>
            </a:r>
            <a:r>
              <a:rPr lang="en-US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mammals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” data set</a:t>
            </a:r>
          </a:p>
          <a:p>
            <a:pPr marL="512763" indent="-512763">
              <a:spcBef>
                <a:spcPts val="8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Create a formula linking brain-mass and body weight </a:t>
            </a:r>
          </a:p>
          <a:p>
            <a:pPr marL="512763" indent="-512763">
              <a:spcBef>
                <a:spcPts val="8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Draw a scatter plot using this formula along with the mammals data set</a:t>
            </a:r>
          </a:p>
          <a:p>
            <a:pPr marL="512763" indent="-512763">
              <a:spcBef>
                <a:spcPts val="8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Subset the data frame, so that it only contains animals with body weight less than </a:t>
            </a:r>
            <a:r>
              <a:rPr lang="en-US" b="1">
                <a:solidFill>
                  <a:srgbClr val="000000"/>
                </a:solidFill>
                <a:latin typeface="Calibri" charset="0"/>
              </a:rPr>
              <a:t>10kg</a:t>
            </a:r>
          </a:p>
          <a:p>
            <a:pPr marL="512763" indent="-512763">
              <a:spcBef>
                <a:spcPts val="8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Draw a scatter plot using the same formula with this </a:t>
            </a:r>
            <a:r>
              <a:rPr lang="en-US" b="1">
                <a:solidFill>
                  <a:srgbClr val="000000"/>
                </a:solidFill>
                <a:latin typeface="Calibri" charset="0"/>
              </a:rPr>
              <a:t>new data set</a:t>
            </a:r>
            <a:endParaRPr lang="en-US">
              <a:solidFill>
                <a:srgbClr val="000000"/>
              </a:solidFill>
              <a:latin typeface="Calibri" charset="0"/>
            </a:endParaRPr>
          </a:p>
          <a:p>
            <a:pPr marL="512763" indent="-512763">
              <a:spcBef>
                <a:spcPts val="8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Plot this data using the formula you made</a:t>
            </a:r>
          </a:p>
          <a:p>
            <a:pPr marL="512763" indent="-512763">
              <a:spcBef>
                <a:spcPts val="800"/>
              </a:spcBef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endParaRPr lang="en-US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/>
          <p:cNvSpPr txBox="1">
            <a:spLocks noChangeArrowheads="1"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Programming Descriptive Statistics</a:t>
            </a: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Format for Slides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57200" y="1593850"/>
            <a:ext cx="82296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</a:rPr>
              <a:t>Regular text will be presented just like this.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457200" y="2333625"/>
            <a:ext cx="82296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</a:rPr>
              <a:t>Example code and its comments will be contained within a dashed box.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457200" y="2779713"/>
            <a:ext cx="8164513" cy="113030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Comments will be grayed-out and preceded by a hash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700">
              <a:solidFill>
                <a:srgbClr val="7F7F7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Code will be in preceded by “&gt; ”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sin(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1.3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392113" y="4694238"/>
            <a:ext cx="8164512" cy="368300"/>
          </a:xfrm>
          <a:prstGeom prst="rect">
            <a:avLst/>
          </a:prstGeom>
          <a:solidFill>
            <a:srgbClr val="F2F2F2"/>
          </a:solidFill>
          <a:ln w="9360">
            <a:solidFill>
              <a:srgbClr val="77933C"/>
            </a:solidFill>
            <a:prstDash val="lgDashDot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[1] 0.9635582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392113" y="4314825"/>
            <a:ext cx="82296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</a:rPr>
              <a:t>Results from code example will be in a grayed out box with a dashed border.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Outline: Descriptive Statistics</a:t>
            </a: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512763" indent="-512763">
              <a:spcBef>
                <a:spcPts val="8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sz="3200" b="1">
                <a:solidFill>
                  <a:srgbClr val="000000"/>
                </a:solidFill>
                <a:latin typeface="Calibri" charset="0"/>
              </a:rPr>
              <a:t>Measuring and Plotting</a:t>
            </a:r>
          </a:p>
          <a:p>
            <a:pPr marL="969963" lvl="1" indent="-512763">
              <a:spcBef>
                <a:spcPts val="700"/>
              </a:spcBef>
              <a:buFont typeface="Times New Roman" charset="0"/>
              <a:buAutoNum type="alphaL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Numeric Data</a:t>
            </a:r>
          </a:p>
          <a:p>
            <a:pPr marL="969963" lvl="1" indent="-512763">
              <a:spcBef>
                <a:spcPts val="700"/>
              </a:spcBef>
              <a:buFont typeface="Times New Roman" charset="0"/>
              <a:buAutoNum type="alphaL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Factor Data</a:t>
            </a:r>
          </a:p>
          <a:p>
            <a:pPr marL="512763" indent="-512763">
              <a:spcBef>
                <a:spcPts val="8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sz="3200" b="1">
                <a:solidFill>
                  <a:srgbClr val="000000"/>
                </a:solidFill>
                <a:latin typeface="Calibri" charset="0"/>
              </a:rPr>
              <a:t>Statistical Distributions</a:t>
            </a:r>
          </a:p>
          <a:p>
            <a:pPr marL="969963" lvl="1" indent="-512763">
              <a:spcBef>
                <a:spcPts val="700"/>
              </a:spcBef>
              <a:buFont typeface="Times New Roman" charset="0"/>
              <a:buAutoNum type="alphaL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Simulating Distributions</a:t>
            </a:r>
          </a:p>
          <a:p>
            <a:pPr marL="969963" lvl="1" indent="-512763">
              <a:spcBef>
                <a:spcPts val="700"/>
              </a:spcBef>
              <a:buFont typeface="Times New Roman" charset="0"/>
              <a:buAutoNum type="alphaL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Goodness of Fit (QQ-Plot)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/>
          <p:cNvSpPr txBox="1">
            <a:spLocks noChangeArrowheads="1"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Measuring and Plotting</a:t>
            </a: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ts val="80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>
                <a:solidFill>
                  <a:srgbClr val="898989"/>
                </a:solidFill>
                <a:latin typeface="Calibri" charset="0"/>
              </a:rPr>
              <a:t>Programming Descriptive Statistics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"/>
          <p:cNvSpPr txBox="1">
            <a:spLocks noChangeArrowheads="1"/>
          </p:cNvSpPr>
          <p:nvPr/>
        </p:nvSpPr>
        <p:spPr bwMode="auto">
          <a:xfrm>
            <a:off x="457200" y="130175"/>
            <a:ext cx="8229600" cy="1431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Programming Descriptive Statistics</a:t>
            </a:r>
          </a:p>
        </p:txBody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We know how to use: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Formulae and Data Frames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Functions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Plots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So we can now work with them all together to do actual useful statistics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Measuring and Plotting statistics is basic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After this, </a:t>
            </a:r>
            <a:r>
              <a:rPr lang="en-US" sz="3200" b="1">
                <a:solidFill>
                  <a:srgbClr val="000000"/>
                </a:solidFill>
                <a:latin typeface="Calibri" charset="0"/>
              </a:rPr>
              <a:t>statistical inference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/>
          <p:cNvSpPr txBox="1">
            <a:spLocks noChangeArrowheads="1"/>
          </p:cNvSpPr>
          <p:nvPr/>
        </p:nvSpPr>
        <p:spPr bwMode="auto">
          <a:xfrm>
            <a:off x="457200" y="130175"/>
            <a:ext cx="8229600" cy="1431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Example: Measuring Numeric Data</a:t>
            </a:r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457200" y="1658938"/>
            <a:ext cx="8229600" cy="1649412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Load this example's data set "survey"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data(survey)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70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Read the documentation, and list the column names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help(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"survey"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colnames(survey)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457200" y="3702050"/>
            <a:ext cx="8229600" cy="520700"/>
          </a:xfrm>
          <a:prstGeom prst="rect">
            <a:avLst/>
          </a:prstGeom>
          <a:solidFill>
            <a:srgbClr val="F2F2F2"/>
          </a:solidFill>
          <a:ln w="9360">
            <a:solidFill>
              <a:srgbClr val="77933C"/>
            </a:solidFill>
            <a:prstDash val="lgDashDot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[1] "Sex"    "Wr.Hnd" "NW.Hnd" "W.Hnd"  "Fold"   "Pulse"  "Clap"   "Exer"  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[9] "Smoke"  "Height" "M.I"    "Age" 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457200" y="4576763"/>
            <a:ext cx="8229600" cy="1190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</a:rPr>
              <a:t>Now, we will:</a:t>
            </a:r>
          </a:p>
          <a:p>
            <a:pPr>
              <a:buFont typeface="Times New Roman" charset="0"/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</a:rPr>
              <a:t> Compute the </a:t>
            </a:r>
            <a:r>
              <a:rPr lang="en-US" sz="18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mean, median</a:t>
            </a:r>
            <a:r>
              <a:rPr lang="en-US" sz="1800">
                <a:solidFill>
                  <a:srgbClr val="000000"/>
                </a:solidFill>
                <a:latin typeface="Calibri" charset="0"/>
              </a:rPr>
              <a:t> and </a:t>
            </a:r>
            <a:r>
              <a:rPr lang="en-US" sz="18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standard deviation</a:t>
            </a:r>
            <a:r>
              <a:rPr lang="en-US" sz="1800">
                <a:solidFill>
                  <a:srgbClr val="000000"/>
                </a:solidFill>
                <a:latin typeface="Calibri" charset="0"/>
              </a:rPr>
              <a:t> of "</a:t>
            </a:r>
            <a:r>
              <a:rPr lang="en-US" sz="18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Height</a:t>
            </a:r>
            <a:r>
              <a:rPr lang="en-US" sz="1800">
                <a:solidFill>
                  <a:srgbClr val="000000"/>
                </a:solidFill>
                <a:latin typeface="Calibri" charset="0"/>
              </a:rPr>
              <a:t>"</a:t>
            </a:r>
          </a:p>
          <a:p>
            <a:pPr>
              <a:buFont typeface="Times New Roman" charset="0"/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</a:rPr>
              <a:t> Measure the frequency of smokers in the population</a:t>
            </a:r>
          </a:p>
          <a:p>
            <a:pPr>
              <a:buFont typeface="Times New Roman" charset="0"/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</a:rPr>
              <a:t> Measure the gender distribution of the population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"/>
          <p:cNvSpPr txBox="1">
            <a:spLocks noChangeArrowheads="1"/>
          </p:cNvSpPr>
          <p:nvPr/>
        </p:nvSpPr>
        <p:spPr bwMode="auto">
          <a:xfrm>
            <a:off x="457200" y="130175"/>
            <a:ext cx="8229600" cy="1431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Example: Measuring Numeric Data</a:t>
            </a: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457200" y="2489200"/>
            <a:ext cx="8229600" cy="871538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Compute the mean, median and standard deviation of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students‘ heights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mean(survey$Height, na.rm=TRUE)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457200" y="3529013"/>
            <a:ext cx="8229600" cy="306387"/>
          </a:xfrm>
          <a:prstGeom prst="rect">
            <a:avLst/>
          </a:prstGeom>
          <a:solidFill>
            <a:srgbClr val="F2F2F2"/>
          </a:solidFill>
          <a:ln w="9360">
            <a:solidFill>
              <a:srgbClr val="77933C"/>
            </a:solidFill>
            <a:prstDash val="lgDashDot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[1] 172.3809</a:t>
            </a: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457200" y="1536700"/>
            <a:ext cx="8229600" cy="703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"</a:t>
            </a:r>
            <a:r>
              <a:rPr lang="en-US" sz="20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mean</a:t>
            </a:r>
            <a:r>
              <a:rPr lang="en-US" sz="20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", "</a:t>
            </a:r>
            <a:r>
              <a:rPr lang="en-US" sz="20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median</a:t>
            </a:r>
            <a:r>
              <a:rPr lang="en-US" sz="20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" and "</a:t>
            </a:r>
            <a:r>
              <a:rPr lang="en-US" sz="20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20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" respectively correspond to computing the statistical mean, median and standard deviation of a sample.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457200" y="4211638"/>
            <a:ext cx="8229600" cy="35242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median(survey$Height, na.rm=TRUE)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457200" y="4703763"/>
            <a:ext cx="8229600" cy="306387"/>
          </a:xfrm>
          <a:prstGeom prst="rect">
            <a:avLst/>
          </a:prstGeom>
          <a:solidFill>
            <a:srgbClr val="F2F2F2"/>
          </a:solidFill>
          <a:ln w="9360">
            <a:solidFill>
              <a:srgbClr val="77933C"/>
            </a:solidFill>
            <a:prstDash val="lgDashDot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[1] 171</a:t>
            </a: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457200" y="5386388"/>
            <a:ext cx="8229600" cy="35242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sd(survey$Height, na.rm=TRUE)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457200" y="5878513"/>
            <a:ext cx="8229600" cy="306387"/>
          </a:xfrm>
          <a:prstGeom prst="rect">
            <a:avLst/>
          </a:prstGeom>
          <a:solidFill>
            <a:srgbClr val="F2F2F2"/>
          </a:solidFill>
          <a:ln w="9360">
            <a:solidFill>
              <a:srgbClr val="77933C"/>
            </a:solidFill>
            <a:prstDash val="lgDashDot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[1] 9.847528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/>
          <p:cNvSpPr txBox="1">
            <a:spLocks noChangeArrowheads="1"/>
          </p:cNvSpPr>
          <p:nvPr/>
        </p:nvSpPr>
        <p:spPr bwMode="auto">
          <a:xfrm>
            <a:off x="457200" y="130175"/>
            <a:ext cx="8229600" cy="1431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Recap: Measuring Numeric Data</a:t>
            </a:r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884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"</a:t>
            </a:r>
            <a:r>
              <a:rPr lang="en-US" sz="3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mean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", "</a:t>
            </a:r>
            <a:r>
              <a:rPr lang="en-US" sz="3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median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" and "</a:t>
            </a:r>
            <a:r>
              <a:rPr lang="en-US" sz="3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" work </a:t>
            </a:r>
            <a:r>
              <a:rPr lang="en-US" sz="3200" b="1">
                <a:solidFill>
                  <a:srgbClr val="000000"/>
                </a:solidFill>
                <a:latin typeface="Calibri" charset="0"/>
              </a:rPr>
              <a:t>best with vectors </a:t>
            </a:r>
            <a:r>
              <a:rPr lang="en-US" sz="3200" u="sng">
                <a:solidFill>
                  <a:srgbClr val="000000"/>
                </a:solidFill>
                <a:latin typeface="Calibri" charset="0"/>
              </a:rPr>
              <a:t>not </a:t>
            </a:r>
            <a:r>
              <a:rPr lang="en-US" sz="3200" b="1" u="sng">
                <a:solidFill>
                  <a:srgbClr val="000000"/>
                </a:solidFill>
                <a:latin typeface="Calibri" charset="0"/>
              </a:rPr>
              <a:t>data.frames</a:t>
            </a:r>
            <a:r>
              <a:rPr lang="en-US" sz="3200" b="1">
                <a:solidFill>
                  <a:srgbClr val="000000"/>
                </a:solidFill>
                <a:latin typeface="Calibri" charset="0"/>
              </a:rPr>
              <a:t>.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"</a:t>
            </a:r>
            <a:r>
              <a:rPr lang="en-US" sz="3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na.rm=TRUE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" removes "</a:t>
            </a:r>
            <a:r>
              <a:rPr lang="en-US" sz="3200" b="1">
                <a:solidFill>
                  <a:srgbClr val="000000"/>
                </a:solidFill>
                <a:latin typeface="Calibri" charset="0"/>
              </a:rPr>
              <a:t>Not Available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" data before computing these measures.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These functions </a:t>
            </a:r>
            <a:r>
              <a:rPr lang="en-US" sz="3200" b="1">
                <a:solidFill>
                  <a:srgbClr val="000000"/>
                </a:solidFill>
                <a:latin typeface="Calibri" charset="0"/>
              </a:rPr>
              <a:t>only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 work with numerical input. </a:t>
            </a:r>
            <a:r>
              <a:rPr lang="en-US" sz="3200" b="1">
                <a:solidFill>
                  <a:srgbClr val="000000"/>
                </a:solidFill>
                <a:latin typeface="Calibri" charset="0"/>
              </a:rPr>
              <a:t>NO FACTORS, etc.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These functions return numerical values.</a:t>
            </a:r>
          </a:p>
          <a:p>
            <a:pPr marL="341313" indent="-341313">
              <a:spcBef>
                <a:spcPts val="800"/>
              </a:spcBef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32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Example: Plotting Numeric Data</a:t>
            </a:r>
          </a:p>
        </p:txBody>
      </p:sp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5335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Describing data visually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All of the tools from basic statistics are available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Tools that we will need: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histogram </a:t>
            </a:r>
            <a:r>
              <a:rPr lang="en-US" sz="28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(hist)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density plot </a:t>
            </a:r>
            <a:r>
              <a:rPr lang="en-US" sz="28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(density, plot)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boxplot </a:t>
            </a:r>
            <a:r>
              <a:rPr lang="en-US" sz="28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(boxplot)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80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741363" lvl="1" indent="-284163">
              <a:spcBef>
                <a:spcPts val="700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80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741363" lvl="1" indent="-284163">
              <a:spcBef>
                <a:spcPts val="700"/>
              </a:spcBef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80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Example: Plotting Numeric Data</a:t>
            </a:r>
          </a:p>
        </p:txBody>
      </p:sp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457200" y="1997075"/>
            <a:ext cx="8229600" cy="871538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Load "MASS", "survey" and store "student.heights"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library(MASS)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data(survey)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457200" y="3808413"/>
            <a:ext cx="8229600" cy="1649412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Write labels for our title and y-axis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myTitle &lt;- 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"Student Heights"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myLabel &lt;- 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"Density of Student Heights"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700">
              <a:solidFill>
                <a:srgbClr val="7F7F7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"hist" plots histograms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en-US" sz="17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hist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(survey$Height, main = myTitle, ylab = myLabel)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457200" y="1484313"/>
            <a:ext cx="82296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</a:rPr>
              <a:t>We will be working with the "survey" data set again.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457200" y="3346450"/>
            <a:ext cx="82296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</a:rPr>
              <a:t>Let's visualize the frequency of student heights.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Example: Plotting Numeric Data</a:t>
            </a:r>
          </a:p>
        </p:txBody>
      </p:sp>
      <p:grpSp>
        <p:nvGrpSpPr>
          <p:cNvPr id="48131" name="Group 2"/>
          <p:cNvGrpSpPr>
            <a:grpSpLocks/>
          </p:cNvGrpSpPr>
          <p:nvPr/>
        </p:nvGrpSpPr>
        <p:grpSpPr bwMode="auto">
          <a:xfrm>
            <a:off x="573088" y="1600200"/>
            <a:ext cx="4525962" cy="4524375"/>
            <a:chOff x="361" y="1008"/>
            <a:chExt cx="2851" cy="2850"/>
          </a:xfrm>
        </p:grpSpPr>
        <p:pic>
          <p:nvPicPr>
            <p:cNvPr id="48133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1" y="1008"/>
              <a:ext cx="2851" cy="2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48134" name="Text Box 4"/>
            <p:cNvSpPr txBox="1">
              <a:spLocks noChangeArrowheads="1"/>
            </p:cNvSpPr>
            <p:nvPr/>
          </p:nvSpPr>
          <p:spPr bwMode="auto">
            <a:xfrm>
              <a:off x="361" y="1008"/>
              <a:ext cx="2851" cy="2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8132" name="Text Box 5"/>
          <p:cNvSpPr txBox="1">
            <a:spLocks noChangeArrowheads="1"/>
          </p:cNvSpPr>
          <p:nvPr/>
        </p:nvSpPr>
        <p:spPr bwMode="auto">
          <a:xfrm>
            <a:off x="5067300" y="1574800"/>
            <a:ext cx="3619500" cy="2562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marL="284163" indent="-284163">
              <a:buFont typeface="Arial" charset="0"/>
              <a:buChar char="•"/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</a:rPr>
              <a:t>Histograms are useful for showing the density of results</a:t>
            </a:r>
          </a:p>
          <a:p>
            <a:pPr marL="284163" indent="-284163">
              <a:buFont typeface="Arial" charset="0"/>
              <a:buChar char="•"/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</a:rPr>
              <a:t>We can change the number of breaks by setting the “</a:t>
            </a:r>
            <a:r>
              <a:rPr lang="en-US" sz="18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breaks</a:t>
            </a:r>
            <a:r>
              <a:rPr lang="en-US" sz="1800">
                <a:solidFill>
                  <a:srgbClr val="000000"/>
                </a:solidFill>
                <a:latin typeface="Calibri" charset="0"/>
              </a:rPr>
              <a:t>” parameter</a:t>
            </a:r>
          </a:p>
          <a:p>
            <a:pPr marL="284163" indent="-284163">
              <a:buFont typeface="Arial" charset="0"/>
              <a:buChar char="•"/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</a:rPr>
              <a:t>Similar data can be displayed by using the “</a:t>
            </a:r>
            <a:r>
              <a:rPr lang="en-US" sz="18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plot</a:t>
            </a:r>
            <a:r>
              <a:rPr lang="en-US" sz="1800">
                <a:solidFill>
                  <a:srgbClr val="000000"/>
                </a:solidFill>
                <a:latin typeface="Calibri" charset="0"/>
              </a:rPr>
              <a:t>” and “</a:t>
            </a:r>
            <a:r>
              <a:rPr lang="en-US" sz="18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density</a:t>
            </a:r>
            <a:r>
              <a:rPr lang="en-US" sz="1800">
                <a:solidFill>
                  <a:srgbClr val="000000"/>
                </a:solidFill>
                <a:latin typeface="Calibri" charset="0"/>
              </a:rPr>
              <a:t>” functions together</a:t>
            </a:r>
          </a:p>
          <a:p>
            <a:pPr marL="284163" indent="-284163">
              <a:buFont typeface="Arial" charset="0"/>
              <a:buNone/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</a:pPr>
            <a:endParaRPr lang="en-US" sz="18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Example: Plotting Numeric Data</a:t>
            </a:r>
          </a:p>
        </p:txBody>
      </p:sp>
      <p:grpSp>
        <p:nvGrpSpPr>
          <p:cNvPr id="49155" name="Group 2"/>
          <p:cNvGrpSpPr>
            <a:grpSpLocks/>
          </p:cNvGrpSpPr>
          <p:nvPr/>
        </p:nvGrpSpPr>
        <p:grpSpPr bwMode="auto">
          <a:xfrm>
            <a:off x="457200" y="2422525"/>
            <a:ext cx="4122738" cy="3702050"/>
            <a:chOff x="288" y="1526"/>
            <a:chExt cx="2597" cy="2332"/>
          </a:xfrm>
        </p:grpSpPr>
        <p:pic>
          <p:nvPicPr>
            <p:cNvPr id="49158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8" y="1526"/>
              <a:ext cx="2597" cy="23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49159" name="Text Box 4"/>
            <p:cNvSpPr txBox="1">
              <a:spLocks noChangeArrowheads="1"/>
            </p:cNvSpPr>
            <p:nvPr/>
          </p:nvSpPr>
          <p:spPr bwMode="auto">
            <a:xfrm>
              <a:off x="288" y="1526"/>
              <a:ext cx="2597" cy="23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9156" name="Text Box 5"/>
          <p:cNvSpPr txBox="1">
            <a:spLocks noChangeArrowheads="1"/>
          </p:cNvSpPr>
          <p:nvPr/>
        </p:nvSpPr>
        <p:spPr bwMode="auto">
          <a:xfrm>
            <a:off x="466725" y="1498600"/>
            <a:ext cx="8229600" cy="871538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Construct a density-plot (like a histogram but smoother)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student.density &lt;- density(survey$Height, na.rm=TRUE)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en-US" sz="17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plot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(student.density, main=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"Student Heights"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ylab=mylabel)</a:t>
            </a:r>
          </a:p>
        </p:txBody>
      </p:sp>
      <p:sp>
        <p:nvSpPr>
          <p:cNvPr id="49157" name="Text Box 6"/>
          <p:cNvSpPr txBox="1">
            <a:spLocks noChangeArrowheads="1"/>
          </p:cNvSpPr>
          <p:nvPr/>
        </p:nvSpPr>
        <p:spPr bwMode="auto">
          <a:xfrm>
            <a:off x="4354513" y="2865438"/>
            <a:ext cx="4341812" cy="1739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marL="341313" indent="-341313">
              <a:buFont typeface="Arial" charset="0"/>
              <a:buChar char="•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</a:rPr>
              <a:t>Density-plots are essentially identical to histograms</a:t>
            </a:r>
          </a:p>
          <a:p>
            <a:pPr marL="341313" indent="-341313">
              <a:buFont typeface="Arial" charset="0"/>
              <a:buChar char="•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</a:rPr>
              <a:t>Require the use of </a:t>
            </a:r>
            <a:r>
              <a:rPr lang="en-US" sz="1800" u="sng">
                <a:solidFill>
                  <a:srgbClr val="000000"/>
                </a:solidFill>
                <a:latin typeface="Calibri" charset="0"/>
              </a:rPr>
              <a:t>both</a:t>
            </a:r>
            <a:r>
              <a:rPr lang="en-US" sz="1800">
                <a:solidFill>
                  <a:srgbClr val="000000"/>
                </a:solidFill>
                <a:latin typeface="Calibri" charset="0"/>
              </a:rPr>
              <a:t> the “</a:t>
            </a:r>
            <a:r>
              <a:rPr lang="en-US" sz="18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density</a:t>
            </a:r>
            <a:r>
              <a:rPr lang="en-US" sz="1800">
                <a:solidFill>
                  <a:srgbClr val="000000"/>
                </a:solidFill>
                <a:latin typeface="Calibri" charset="0"/>
              </a:rPr>
              <a:t>” and “</a:t>
            </a:r>
            <a:r>
              <a:rPr lang="en-US" sz="18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plot</a:t>
            </a:r>
            <a:r>
              <a:rPr lang="en-US" sz="1800">
                <a:solidFill>
                  <a:srgbClr val="000000"/>
                </a:solidFill>
                <a:latin typeface="Calibri" charset="0"/>
              </a:rPr>
              <a:t>” functions</a:t>
            </a:r>
          </a:p>
          <a:p>
            <a:pPr marL="341313" indent="-341313">
              <a:buFont typeface="Arial" charset="0"/>
              <a:buChar char="•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</a:rPr>
              <a:t>“</a:t>
            </a:r>
            <a:r>
              <a:rPr lang="en-US" sz="18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na.rm=TRUE</a:t>
            </a:r>
            <a:r>
              <a:rPr lang="en-US" sz="1800">
                <a:solidFill>
                  <a:srgbClr val="000000"/>
                </a:solidFill>
                <a:latin typeface="Calibri" charset="0"/>
              </a:rPr>
              <a:t>” is requires to ensure that missing data is ignored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10/06/11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33400" y="990600"/>
            <a:ext cx="8164513" cy="113030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Comments will be grayed-out and preceded by a hash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700">
              <a:solidFill>
                <a:srgbClr val="7F7F7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Code will be in preceded by “&gt; ”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sin(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1.3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68313" y="2905125"/>
            <a:ext cx="8164512" cy="368300"/>
          </a:xfrm>
          <a:prstGeom prst="rect">
            <a:avLst/>
          </a:prstGeom>
          <a:solidFill>
            <a:srgbClr val="F2F2F2"/>
          </a:solidFill>
          <a:ln w="9360">
            <a:solidFill>
              <a:srgbClr val="77933C"/>
            </a:solidFill>
            <a:prstDash val="lgDashDot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[1] 0.9635582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Example: Plotting Numeric Data</a:t>
            </a:r>
          </a:p>
        </p:txBody>
      </p:sp>
      <p:grpSp>
        <p:nvGrpSpPr>
          <p:cNvPr id="50179" name="Group 2"/>
          <p:cNvGrpSpPr>
            <a:grpSpLocks/>
          </p:cNvGrpSpPr>
          <p:nvPr/>
        </p:nvGrpSpPr>
        <p:grpSpPr bwMode="auto">
          <a:xfrm>
            <a:off x="676275" y="2422525"/>
            <a:ext cx="3702050" cy="3702050"/>
            <a:chOff x="426" y="1526"/>
            <a:chExt cx="2332" cy="2332"/>
          </a:xfrm>
        </p:grpSpPr>
        <p:pic>
          <p:nvPicPr>
            <p:cNvPr id="50182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6" y="1526"/>
              <a:ext cx="2332" cy="23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50183" name="Text Box 4"/>
            <p:cNvSpPr txBox="1">
              <a:spLocks noChangeArrowheads="1"/>
            </p:cNvSpPr>
            <p:nvPr/>
          </p:nvSpPr>
          <p:spPr bwMode="auto">
            <a:xfrm>
              <a:off x="426" y="1526"/>
              <a:ext cx="2332" cy="23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0180" name="Text Box 5"/>
          <p:cNvSpPr txBox="1">
            <a:spLocks noChangeArrowheads="1"/>
          </p:cNvSpPr>
          <p:nvPr/>
        </p:nvSpPr>
        <p:spPr bwMode="auto">
          <a:xfrm>
            <a:off x="466725" y="1498600"/>
            <a:ext cx="8229600" cy="87947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Construct a box-plot, note that you </a:t>
            </a:r>
            <a:r>
              <a:rPr lang="en-US" sz="1700" u="sng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do not</a:t>
            </a: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 use "density"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library(MASS)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en-US" sz="17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boxplot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(survey$Height, horizontal = TRUE)</a:t>
            </a:r>
          </a:p>
        </p:txBody>
      </p:sp>
      <p:sp>
        <p:nvSpPr>
          <p:cNvPr id="50181" name="Text Box 6"/>
          <p:cNvSpPr txBox="1">
            <a:spLocks noChangeArrowheads="1"/>
          </p:cNvSpPr>
          <p:nvPr/>
        </p:nvSpPr>
        <p:spPr bwMode="auto">
          <a:xfrm>
            <a:off x="4379913" y="2794000"/>
            <a:ext cx="4316412" cy="1465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marL="284163" indent="-284163">
              <a:buFont typeface="Arial" charset="0"/>
              <a:buChar char="•"/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</a:rPr>
              <a:t>Box-Plots are useful for displaying quantile information</a:t>
            </a:r>
          </a:p>
          <a:p>
            <a:pPr marL="284163" indent="-284163">
              <a:buFont typeface="Arial" charset="0"/>
              <a:buChar char="•"/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</a:rPr>
              <a:t>“</a:t>
            </a:r>
            <a:r>
              <a:rPr lang="en-US" sz="18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horizontal=TRUE</a:t>
            </a:r>
            <a:r>
              <a:rPr lang="en-US" sz="1800">
                <a:solidFill>
                  <a:srgbClr val="000000"/>
                </a:solidFill>
                <a:latin typeface="Calibri" charset="0"/>
              </a:rPr>
              <a:t>” specifies that we want to display our plot horizontally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Recap: Plotting Numeric Data</a:t>
            </a:r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"</a:t>
            </a:r>
            <a:r>
              <a:rPr lang="en-US" sz="3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hist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" plot histograms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"</a:t>
            </a:r>
            <a:r>
              <a:rPr lang="en-US" sz="3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plot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" and "</a:t>
            </a:r>
            <a:r>
              <a:rPr lang="en-US" sz="3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density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" can be used </a:t>
            </a:r>
            <a:r>
              <a:rPr lang="en-US" sz="3200" u="sng">
                <a:solidFill>
                  <a:srgbClr val="000000"/>
                </a:solidFill>
                <a:latin typeface="Calibri" charset="0"/>
              </a:rPr>
              <a:t>together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 to draw density plots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“</a:t>
            </a:r>
            <a:r>
              <a:rPr lang="en-US" sz="3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boxplot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" draws box-plots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Review: Factor Data</a:t>
            </a:r>
          </a:p>
        </p:txBody>
      </p:sp>
      <p:sp>
        <p:nvSpPr>
          <p:cNvPr id="52227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 b="1">
                <a:solidFill>
                  <a:srgbClr val="000000"/>
                </a:solidFill>
                <a:latin typeface="Calibri" charset="0"/>
              </a:rPr>
              <a:t>Categorical and Nominal Data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"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levels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" returns all the different categories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"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table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" returns the quantity of each category that is available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"</a:t>
            </a:r>
            <a:r>
              <a:rPr lang="en-US" sz="3200" b="1">
                <a:solidFill>
                  <a:srgbClr val="000000"/>
                </a:solidFill>
                <a:latin typeface="Calibri" charset="0"/>
              </a:rPr>
              <a:t>barplots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" can display this type of categorical data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Not all plots can!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"/>
          <p:cNvSpPr txBox="1">
            <a:spLocks noChangeArrowheads="1"/>
          </p:cNvSpPr>
          <p:nvPr/>
        </p:nvSpPr>
        <p:spPr bwMode="auto">
          <a:xfrm>
            <a:off x="457200" y="130175"/>
            <a:ext cx="8229600" cy="1431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Example: Describing Factor Data</a:t>
            </a:r>
          </a:p>
        </p:txBody>
      </p:sp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457200" y="1997075"/>
            <a:ext cx="8229600" cy="871538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Load "MASS", "survey" and store "student.smokes"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library(MASS)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data(survey)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457200" y="3860800"/>
            <a:ext cx="8229600" cy="61277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Display the all categories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levels(survey$Smoke)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457200" y="1484313"/>
            <a:ext cx="82296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</a:rPr>
              <a:t>We will be working with the "survey" data set again.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457200" y="5286375"/>
            <a:ext cx="82296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</a:rPr>
              <a:t>Students' smoking habits can </a:t>
            </a:r>
            <a:r>
              <a:rPr lang="en-US" sz="1800" b="1">
                <a:solidFill>
                  <a:srgbClr val="000000"/>
                </a:solidFill>
                <a:latin typeface="Calibri" charset="0"/>
              </a:rPr>
              <a:t>only</a:t>
            </a:r>
            <a:r>
              <a:rPr lang="en-US" sz="1800">
                <a:solidFill>
                  <a:srgbClr val="000000"/>
                </a:solidFill>
                <a:latin typeface="Calibri" charset="0"/>
              </a:rPr>
              <a:t> fall into the above </a:t>
            </a:r>
            <a:r>
              <a:rPr lang="en-US" sz="1800" b="1">
                <a:solidFill>
                  <a:srgbClr val="000000"/>
                </a:solidFill>
                <a:latin typeface="Calibri" charset="0"/>
              </a:rPr>
              <a:t>4 categories</a:t>
            </a:r>
            <a:r>
              <a:rPr lang="en-US" sz="18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457200" y="4646613"/>
            <a:ext cx="8229600" cy="306387"/>
          </a:xfrm>
          <a:prstGeom prst="rect">
            <a:avLst/>
          </a:prstGeom>
          <a:solidFill>
            <a:srgbClr val="F2F2F2"/>
          </a:solidFill>
          <a:ln w="9360">
            <a:solidFill>
              <a:srgbClr val="77933C"/>
            </a:solidFill>
            <a:prstDash val="lgDashDot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[1] "Heavy" "Never" "Occas" "Regul"</a:t>
            </a: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457200" y="3298825"/>
            <a:ext cx="82296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</a:rPr>
              <a:t>To display all the categories of smokers, use the "levels" function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1"/>
          <p:cNvSpPr txBox="1">
            <a:spLocks noChangeArrowheads="1"/>
          </p:cNvSpPr>
          <p:nvPr/>
        </p:nvSpPr>
        <p:spPr bwMode="auto">
          <a:xfrm>
            <a:off x="457200" y="130175"/>
            <a:ext cx="8229600" cy="1431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Example: Describing Factor Data</a:t>
            </a:r>
          </a:p>
        </p:txBody>
      </p:sp>
      <p:sp>
        <p:nvSpPr>
          <p:cNvPr id="54275" name="Text Box 2"/>
          <p:cNvSpPr txBox="1">
            <a:spLocks noChangeArrowheads="1"/>
          </p:cNvSpPr>
          <p:nvPr/>
        </p:nvSpPr>
        <p:spPr bwMode="auto">
          <a:xfrm>
            <a:off x="457200" y="1997075"/>
            <a:ext cx="8229600" cy="61277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How many students belong to each smoker category?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table(survey$Smoke)</a:t>
            </a:r>
          </a:p>
        </p:txBody>
      </p:sp>
      <p:sp>
        <p:nvSpPr>
          <p:cNvPr id="54276" name="Text Box 3"/>
          <p:cNvSpPr txBox="1">
            <a:spLocks noChangeArrowheads="1"/>
          </p:cNvSpPr>
          <p:nvPr/>
        </p:nvSpPr>
        <p:spPr bwMode="auto">
          <a:xfrm>
            <a:off x="457200" y="1484313"/>
            <a:ext cx="82296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</a:rPr>
              <a:t>"table" will numerically display how much of each category is within the sample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457200" y="2784475"/>
            <a:ext cx="8229600" cy="520700"/>
          </a:xfrm>
          <a:prstGeom prst="rect">
            <a:avLst/>
          </a:prstGeom>
          <a:solidFill>
            <a:srgbClr val="F2F2F2"/>
          </a:solidFill>
          <a:ln w="9360">
            <a:solidFill>
              <a:srgbClr val="77933C"/>
            </a:solidFill>
            <a:prstDash val="lgDashDot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Heavy Never Occas Regul 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11   189    19    17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Example 1: Plotting Factor Data</a:t>
            </a:r>
          </a:p>
        </p:txBody>
      </p:sp>
      <p:grpSp>
        <p:nvGrpSpPr>
          <p:cNvPr id="55299" name="Group 2"/>
          <p:cNvGrpSpPr>
            <a:grpSpLocks/>
          </p:cNvGrpSpPr>
          <p:nvPr/>
        </p:nvGrpSpPr>
        <p:grpSpPr bwMode="auto">
          <a:xfrm>
            <a:off x="666750" y="2422525"/>
            <a:ext cx="3702050" cy="3702050"/>
            <a:chOff x="420" y="1526"/>
            <a:chExt cx="2332" cy="2332"/>
          </a:xfrm>
        </p:grpSpPr>
        <p:pic>
          <p:nvPicPr>
            <p:cNvPr id="55302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0" y="1526"/>
              <a:ext cx="2332" cy="23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55303" name="Text Box 4"/>
            <p:cNvSpPr txBox="1">
              <a:spLocks noChangeArrowheads="1"/>
            </p:cNvSpPr>
            <p:nvPr/>
          </p:nvSpPr>
          <p:spPr bwMode="auto">
            <a:xfrm>
              <a:off x="420" y="1526"/>
              <a:ext cx="2332" cy="23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5300" name="Text Box 5"/>
          <p:cNvSpPr txBox="1">
            <a:spLocks noChangeArrowheads="1"/>
          </p:cNvSpPr>
          <p:nvPr/>
        </p:nvSpPr>
        <p:spPr bwMode="auto">
          <a:xfrm>
            <a:off x="466725" y="1498600"/>
            <a:ext cx="8229600" cy="871538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Simply use the "plot" function. R can figure out what 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is meant by context.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en-US" sz="17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plot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(survey$Smoke)</a:t>
            </a:r>
          </a:p>
        </p:txBody>
      </p:sp>
      <p:sp>
        <p:nvSpPr>
          <p:cNvPr id="55301" name="Text Box 6"/>
          <p:cNvSpPr txBox="1">
            <a:spLocks noChangeArrowheads="1"/>
          </p:cNvSpPr>
          <p:nvPr/>
        </p:nvSpPr>
        <p:spPr bwMode="auto">
          <a:xfrm>
            <a:off x="4581525" y="2776538"/>
            <a:ext cx="4105275" cy="642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marL="284163" indent="-284163">
              <a:buFont typeface="Arial" charset="0"/>
              <a:buChar char="•"/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</a:rPr>
              <a:t>Bar plots are drawn by the “</a:t>
            </a:r>
            <a:r>
              <a:rPr lang="en-US" sz="18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plot</a:t>
            </a:r>
            <a:r>
              <a:rPr lang="en-US" sz="1800">
                <a:solidFill>
                  <a:srgbClr val="000000"/>
                </a:solidFill>
                <a:latin typeface="Calibri" charset="0"/>
              </a:rPr>
              <a:t>” function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Example 2: Plotting Factor Data</a:t>
            </a:r>
          </a:p>
        </p:txBody>
      </p:sp>
      <p:sp>
        <p:nvSpPr>
          <p:cNvPr id="56323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Formulae can also be used with factor data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Typically, this is used to produce bar plots of </a:t>
            </a:r>
            <a:r>
              <a:rPr lang="en-US" sz="3200" b="1">
                <a:solidFill>
                  <a:srgbClr val="000000"/>
                </a:solidFill>
                <a:latin typeface="Calibri" charset="0"/>
              </a:rPr>
              <a:t>numeric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 data dependent upon </a:t>
            </a:r>
            <a:r>
              <a:rPr lang="en-US" sz="3200" b="1">
                <a:solidFill>
                  <a:srgbClr val="000000"/>
                </a:solidFill>
                <a:latin typeface="Calibri" charset="0"/>
              </a:rPr>
              <a:t>factor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 data</a:t>
            </a:r>
          </a:p>
          <a:p>
            <a:pPr marL="341313" indent="-341313">
              <a:spcBef>
                <a:spcPts val="800"/>
              </a:spcBef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32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Example 2: Plotting Factor Data</a:t>
            </a:r>
          </a:p>
        </p:txBody>
      </p:sp>
      <p:grpSp>
        <p:nvGrpSpPr>
          <p:cNvPr id="57347" name="Group 2"/>
          <p:cNvGrpSpPr>
            <a:grpSpLocks/>
          </p:cNvGrpSpPr>
          <p:nvPr/>
        </p:nvGrpSpPr>
        <p:grpSpPr bwMode="auto">
          <a:xfrm>
            <a:off x="666750" y="2422525"/>
            <a:ext cx="3702050" cy="3702050"/>
            <a:chOff x="420" y="1526"/>
            <a:chExt cx="2332" cy="2332"/>
          </a:xfrm>
        </p:grpSpPr>
        <p:pic>
          <p:nvPicPr>
            <p:cNvPr id="57350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0" y="1526"/>
              <a:ext cx="2332" cy="23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57351" name="Text Box 4"/>
            <p:cNvSpPr txBox="1">
              <a:spLocks noChangeArrowheads="1"/>
            </p:cNvSpPr>
            <p:nvPr/>
          </p:nvSpPr>
          <p:spPr bwMode="auto">
            <a:xfrm>
              <a:off x="420" y="1526"/>
              <a:ext cx="2332" cy="23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348" name="Text Box 5"/>
          <p:cNvSpPr txBox="1">
            <a:spLocks noChangeArrowheads="1"/>
          </p:cNvSpPr>
          <p:nvPr/>
        </p:nvSpPr>
        <p:spPr bwMode="auto">
          <a:xfrm>
            <a:off x="466725" y="1498600"/>
            <a:ext cx="8229600" cy="871538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Simply use the "plot" function. R can figure out what 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is meant by context.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en-US" sz="17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plot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(Height ~ Sex, data=survey)</a:t>
            </a:r>
          </a:p>
        </p:txBody>
      </p:sp>
      <p:sp>
        <p:nvSpPr>
          <p:cNvPr id="57349" name="Text Box 6"/>
          <p:cNvSpPr txBox="1">
            <a:spLocks noChangeArrowheads="1"/>
          </p:cNvSpPr>
          <p:nvPr/>
        </p:nvSpPr>
        <p:spPr bwMode="auto">
          <a:xfrm>
            <a:off x="4581525" y="2776538"/>
            <a:ext cx="4105275" cy="1739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marL="284163" indent="-284163">
              <a:buFont typeface="Arial" charset="0"/>
              <a:buChar char="•"/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</a:rPr>
              <a:t>Two bar-plots are drawn side by side (one for each factor-level)</a:t>
            </a:r>
          </a:p>
          <a:p>
            <a:pPr marL="284163" indent="-284163">
              <a:buFont typeface="Arial" charset="0"/>
              <a:buChar char="•"/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</a:rPr>
              <a:t>Stacked barplots can be generated by have factor data as the </a:t>
            </a:r>
            <a:r>
              <a:rPr lang="en-US" sz="1800" b="1">
                <a:solidFill>
                  <a:srgbClr val="000000"/>
                </a:solidFill>
                <a:latin typeface="Calibri" charset="0"/>
              </a:rPr>
              <a:t>outcome</a:t>
            </a:r>
            <a:r>
              <a:rPr lang="en-US" sz="1800">
                <a:solidFill>
                  <a:srgbClr val="000000"/>
                </a:solidFill>
                <a:latin typeface="Calibri" charset="0"/>
              </a:rPr>
              <a:t> variable</a:t>
            </a:r>
          </a:p>
          <a:p>
            <a:pPr marL="284163" indent="-284163">
              <a:buFont typeface="Arial" charset="0"/>
              <a:buChar char="•"/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</a:rPr>
              <a:t>Try this on your own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1"/>
          <p:cNvSpPr txBox="1">
            <a:spLocks noChangeArrowheads="1"/>
          </p:cNvSpPr>
          <p:nvPr/>
        </p:nvSpPr>
        <p:spPr bwMode="auto">
          <a:xfrm>
            <a:off x="457200" y="130175"/>
            <a:ext cx="8229600" cy="1431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Exercise: Measuring and Plotting</a:t>
            </a:r>
          </a:p>
        </p:txBody>
      </p:sp>
      <p:sp>
        <p:nvSpPr>
          <p:cNvPr id="58371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512763" indent="-512763">
              <a:spcBef>
                <a:spcPts val="6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Load the “cabbages” data set from the “MASS” package</a:t>
            </a:r>
          </a:p>
          <a:p>
            <a:pPr marL="512763" indent="-512763">
              <a:spcBef>
                <a:spcPts val="6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Compute the </a:t>
            </a:r>
            <a:r>
              <a:rPr lang="en-US" b="1">
                <a:solidFill>
                  <a:srgbClr val="000000"/>
                </a:solidFill>
                <a:latin typeface="Calibri" charset="0"/>
                <a:ea typeface="Courier New" charset="0"/>
                <a:cs typeface="Courier New" charset="0"/>
              </a:rPr>
              <a:t>mean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, </a:t>
            </a:r>
            <a:r>
              <a:rPr lang="en-US" b="1">
                <a:solidFill>
                  <a:srgbClr val="000000"/>
                </a:solidFill>
                <a:latin typeface="Calibri" charset="0"/>
                <a:ea typeface="Courier New" charset="0"/>
                <a:cs typeface="Courier New" charset="0"/>
              </a:rPr>
              <a:t>median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 and </a:t>
            </a:r>
            <a:r>
              <a:rPr lang="en-US" b="1">
                <a:solidFill>
                  <a:srgbClr val="000000"/>
                </a:solidFill>
                <a:latin typeface="Calibri" charset="0"/>
                <a:ea typeface="Courier New" charset="0"/>
                <a:cs typeface="Courier New" charset="0"/>
              </a:rPr>
              <a:t>standard deviation</a:t>
            </a:r>
            <a:r>
              <a:rPr lang="en-US" b="1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of cabbage head weight (“HeadWt”) </a:t>
            </a:r>
          </a:p>
          <a:p>
            <a:pPr marL="512763" indent="-512763">
              <a:spcBef>
                <a:spcPts val="6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Plot head weight (HeadWt) relative to:</a:t>
            </a:r>
          </a:p>
          <a:p>
            <a:pPr marL="914400" lvl="1" indent="-514350">
              <a:spcBef>
                <a:spcPts val="5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sz="2000">
                <a:solidFill>
                  <a:srgbClr val="000000"/>
                </a:solidFill>
                <a:latin typeface="Calibri" charset="0"/>
              </a:rPr>
              <a:t>Cultivar (“Cult”)</a:t>
            </a:r>
          </a:p>
          <a:p>
            <a:pPr marL="914400" lvl="1" indent="-514350">
              <a:spcBef>
                <a:spcPts val="5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sz="2000">
                <a:solidFill>
                  <a:srgbClr val="000000"/>
                </a:solidFill>
                <a:latin typeface="Calibri" charset="0"/>
              </a:rPr>
              <a:t>Day Planted (“Date”)</a:t>
            </a:r>
          </a:p>
          <a:p>
            <a:pPr marL="512763" indent="-512763">
              <a:spcBef>
                <a:spcPts val="6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Plot “ascorbic acid content” (VitC) relative to head weight</a:t>
            </a:r>
          </a:p>
          <a:p>
            <a:pPr marL="512763" indent="-512763">
              <a:spcBef>
                <a:spcPts val="6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Plot “day planted” relative to “cultivar”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1"/>
          <p:cNvSpPr txBox="1">
            <a:spLocks noChangeArrowheads="1"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Statistical Distributions</a:t>
            </a:r>
          </a:p>
        </p:txBody>
      </p:sp>
      <p:sp>
        <p:nvSpPr>
          <p:cNvPr id="59395" name="Text Box 2"/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ts val="80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>
                <a:solidFill>
                  <a:srgbClr val="898989"/>
                </a:solidFill>
                <a:latin typeface="Calibri" charset="0"/>
              </a:rPr>
              <a:t>(Descriptive Statistics)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R Basics</a:t>
            </a: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Important Concepts</a:t>
            </a:r>
          </a:p>
        </p:txBody>
      </p:sp>
      <p:sp>
        <p:nvSpPr>
          <p:cNvPr id="60419" name="Text Box 2"/>
          <p:cNvSpPr txBox="1">
            <a:spLocks noChangeArrowheads="1"/>
          </p:cNvSpPr>
          <p:nvPr/>
        </p:nvSpPr>
        <p:spPr bwMode="auto">
          <a:xfrm>
            <a:off x="457200" y="2519363"/>
            <a:ext cx="8229600" cy="4295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 b="1">
                <a:solidFill>
                  <a:srgbClr val="000000"/>
                </a:solidFill>
                <a:latin typeface="Calibri" charset="0"/>
              </a:rPr>
              <a:t>Probability Density Function 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(</a:t>
            </a:r>
            <a:r>
              <a:rPr lang="en-US" sz="3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dnorm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)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 b="1">
                <a:solidFill>
                  <a:srgbClr val="000000"/>
                </a:solidFill>
                <a:latin typeface="Calibri" charset="0"/>
              </a:rPr>
              <a:t>Cumulative Density Function 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(</a:t>
            </a:r>
            <a:r>
              <a:rPr lang="en-US" sz="3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pnorm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)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 b="1">
                <a:solidFill>
                  <a:srgbClr val="000000"/>
                </a:solidFill>
                <a:latin typeface="Calibri" charset="0"/>
              </a:rPr>
              <a:t>Sampling Function 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(</a:t>
            </a:r>
            <a:r>
              <a:rPr lang="en-US" sz="3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rnorm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)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 b="1">
                <a:solidFill>
                  <a:srgbClr val="000000"/>
                </a:solidFill>
                <a:latin typeface="Calibri" charset="0"/>
              </a:rPr>
              <a:t>Quantile Function; Inverse of Cumulative Density Function 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(</a:t>
            </a:r>
            <a:r>
              <a:rPr lang="en-US" sz="3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qnorm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)</a:t>
            </a:r>
          </a:p>
        </p:txBody>
      </p:sp>
      <p:sp>
        <p:nvSpPr>
          <p:cNvPr id="60420" name="Text Box 3"/>
          <p:cNvSpPr txBox="1">
            <a:spLocks noChangeArrowheads="1"/>
          </p:cNvSpPr>
          <p:nvPr/>
        </p:nvSpPr>
        <p:spPr bwMode="auto">
          <a:xfrm>
            <a:off x="457200" y="1760538"/>
            <a:ext cx="8229600" cy="793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3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The following are basic components of any statistical distribution.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chemeClr val="tx1"/>
                </a:solidFill>
                <a:latin typeface="Calibri" charset="0"/>
              </a:rPr>
              <a:t>Briefly: "seq"</a:t>
            </a: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457200" y="1527175"/>
            <a:ext cx="8229600" cy="6429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sz="1800" dirty="0" smtClean="0">
                <a:latin typeface="+mj-lt"/>
                <a:cs typeface="+mn-cs"/>
              </a:rPr>
              <a:t>The "</a:t>
            </a:r>
            <a:r>
              <a:rPr lang="en-US" sz="1800" dirty="0" err="1" smtClean="0">
                <a:latin typeface="+mj-lt"/>
                <a:cs typeface="+mn-cs"/>
              </a:rPr>
              <a:t>seq</a:t>
            </a:r>
            <a:r>
              <a:rPr lang="en-US" sz="1800" dirty="0" smtClean="0">
                <a:latin typeface="+mj-lt"/>
                <a:cs typeface="+mn-cs"/>
              </a:rPr>
              <a:t>" function creates a </a:t>
            </a:r>
            <a:r>
              <a:rPr lang="en-US" sz="1800" b="1" dirty="0" smtClean="0">
                <a:latin typeface="+mj-lt"/>
                <a:cs typeface="+mn-cs"/>
              </a:rPr>
              <a:t>sequence</a:t>
            </a:r>
            <a:r>
              <a:rPr lang="en-US" sz="1800" dirty="0" smtClean="0">
                <a:latin typeface="+mj-lt"/>
                <a:cs typeface="+mn-cs"/>
              </a:rPr>
              <a:t> </a:t>
            </a:r>
            <a:r>
              <a:rPr lang="en-US" sz="1800" b="1" dirty="0" smtClean="0">
                <a:latin typeface="+mj-lt"/>
                <a:cs typeface="+mn-cs"/>
              </a:rPr>
              <a:t>of points</a:t>
            </a:r>
            <a:br>
              <a:rPr lang="en-US" sz="1800" b="1" dirty="0" smtClean="0">
                <a:latin typeface="+mj-lt"/>
                <a:cs typeface="+mn-cs"/>
              </a:rPr>
            </a:br>
            <a:r>
              <a:rPr lang="en-US" sz="1800" u="sng" dirty="0" smtClean="0">
                <a:latin typeface="+mj-lt"/>
                <a:cs typeface="+mn-cs"/>
              </a:rPr>
              <a:t>from</a:t>
            </a:r>
            <a:r>
              <a:rPr lang="en-US" sz="1800" dirty="0" smtClean="0">
                <a:latin typeface="+mj-lt"/>
                <a:cs typeface="+mn-cs"/>
              </a:rPr>
              <a:t> a starting value </a:t>
            </a:r>
            <a:r>
              <a:rPr lang="en-US" sz="1800" u="sng" dirty="0" smtClean="0">
                <a:latin typeface="+mj-lt"/>
                <a:cs typeface="+mn-cs"/>
              </a:rPr>
              <a:t>to</a:t>
            </a:r>
            <a:r>
              <a:rPr lang="en-US" sz="1800" dirty="0" smtClean="0">
                <a:latin typeface="+mj-lt"/>
                <a:cs typeface="+mn-cs"/>
              </a:rPr>
              <a:t> and ending value.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457200" y="2549525"/>
            <a:ext cx="8229600" cy="113030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From = 0.0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To   = 2.0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By   = 0.5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seq(from = 0, to = 2, by = 0.5)</a:t>
            </a:r>
          </a:p>
        </p:txBody>
      </p:sp>
      <p:sp>
        <p:nvSpPr>
          <p:cNvPr id="61445" name="Text Box 4"/>
          <p:cNvSpPr txBox="1">
            <a:spLocks noChangeArrowheads="1"/>
          </p:cNvSpPr>
          <p:nvPr/>
        </p:nvSpPr>
        <p:spPr bwMode="auto">
          <a:xfrm>
            <a:off x="457200" y="3862388"/>
            <a:ext cx="8229600" cy="306387"/>
          </a:xfrm>
          <a:prstGeom prst="rect">
            <a:avLst/>
          </a:prstGeom>
          <a:solidFill>
            <a:srgbClr val="F2F2F2"/>
          </a:solidFill>
          <a:ln w="9360">
            <a:solidFill>
              <a:srgbClr val="77933C"/>
            </a:solidFill>
            <a:prstDash val="lgDashDot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[1] 0.0 0.5 1.0 1.5 2.0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457200" y="4356100"/>
            <a:ext cx="8229600" cy="371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sz="1800" dirty="0" smtClean="0">
                <a:latin typeface="+mj-lt"/>
                <a:cs typeface="+mn-cs"/>
              </a:rPr>
              <a:t>This technique will be used in the upcoming example to create values for the X-axis.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1"/>
          <p:cNvSpPr txBox="1">
            <a:spLocks noChangeArrowheads="1"/>
          </p:cNvSpPr>
          <p:nvPr/>
        </p:nvSpPr>
        <p:spPr bwMode="auto">
          <a:xfrm>
            <a:off x="457200" y="130175"/>
            <a:ext cx="8229600" cy="1431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Example: The Normal Distribution</a:t>
            </a:r>
          </a:p>
        </p:txBody>
      </p:sp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457200" y="2214563"/>
            <a:ext cx="8229600" cy="35242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Values &lt;- seq(from = -3, to = 3, by = .05)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457200" y="3713163"/>
            <a:ext cx="8229600" cy="35560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Density &lt;- dnorm(Values, mean = 0, sd = 1)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457200" y="5399088"/>
            <a:ext cx="8229600" cy="35242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plot(x = Values, y = Density)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457200" y="1844675"/>
            <a:ext cx="82296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</a:rPr>
              <a:t>Construct the values for the X-axis, using the "seq" function</a:t>
            </a: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457200" y="3067050"/>
            <a:ext cx="8229600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</a:rPr>
              <a:t>Construct the corresponding density curve (using the Gaussian pdf)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</a:rPr>
              <a:t>for a Normal distribution with mean = 0 and standard deviation = 1</a:t>
            </a: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457200" y="4424363"/>
            <a:ext cx="8229600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Plot the results, using:</a:t>
            </a:r>
          </a:p>
          <a:p>
            <a:pP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"</a:t>
            </a:r>
            <a:r>
              <a:rPr lang="en-US" sz="18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Values</a:t>
            </a:r>
            <a:r>
              <a:rPr lang="en-US" sz="18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" as the X-axis and</a:t>
            </a:r>
          </a:p>
          <a:p>
            <a:pP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"</a:t>
            </a:r>
            <a:r>
              <a:rPr lang="en-US" sz="18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Density</a:t>
            </a:r>
            <a:r>
              <a:rPr lang="en-US" sz="18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", the probability density function, as the Y-axis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1"/>
          <p:cNvSpPr txBox="1">
            <a:spLocks noChangeArrowheads="1"/>
          </p:cNvSpPr>
          <p:nvPr/>
        </p:nvSpPr>
        <p:spPr bwMode="auto">
          <a:xfrm>
            <a:off x="457200" y="130175"/>
            <a:ext cx="8229600" cy="1431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Example: The Normal Distribution</a:t>
            </a:r>
          </a:p>
        </p:txBody>
      </p:sp>
      <p:sp>
        <p:nvSpPr>
          <p:cNvPr id="63491" name="Text Box 5"/>
          <p:cNvSpPr txBox="1">
            <a:spLocks noChangeArrowheads="1"/>
          </p:cNvSpPr>
          <p:nvPr/>
        </p:nvSpPr>
        <p:spPr bwMode="auto">
          <a:xfrm>
            <a:off x="4648200" y="1600200"/>
            <a:ext cx="4038600" cy="462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7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"</a:t>
            </a:r>
            <a:r>
              <a:rPr lang="en-US" sz="28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dnorm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" is the normal function's probability density function.</a:t>
            </a:r>
          </a:p>
          <a:p>
            <a:pPr marL="341313" indent="-341313">
              <a:spcBef>
                <a:spcPts val="7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Specifies </a:t>
            </a:r>
            <a:r>
              <a:rPr lang="en-US" sz="2800" b="1">
                <a:solidFill>
                  <a:srgbClr val="000000"/>
                </a:solidFill>
                <a:latin typeface="Calibri" charset="0"/>
              </a:rPr>
              <a:t>relative likelihood</a:t>
            </a:r>
          </a:p>
          <a:p>
            <a:pPr marL="341313" indent="-341313">
              <a:spcBef>
                <a:spcPts val="7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This defines the "bell curve" shape of the normal distribution.</a:t>
            </a:r>
          </a:p>
          <a:p>
            <a:pPr marL="341313" indent="-341313">
              <a:spcBef>
                <a:spcPts val="7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This is descriptive but not so useful.</a:t>
            </a:r>
          </a:p>
        </p:txBody>
      </p:sp>
      <p:sp>
        <p:nvSpPr>
          <p:cNvPr id="63492" name="Text Box 6"/>
          <p:cNvSpPr txBox="1">
            <a:spLocks noChangeArrowheads="1"/>
          </p:cNvSpPr>
          <p:nvPr/>
        </p:nvSpPr>
        <p:spPr bwMode="auto">
          <a:xfrm>
            <a:off x="457200" y="1600200"/>
            <a:ext cx="41910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dnorm</a:t>
            </a:r>
          </a:p>
        </p:txBody>
      </p:sp>
      <p:pic>
        <p:nvPicPr>
          <p:cNvPr id="63493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" y="1968500"/>
            <a:ext cx="4572000" cy="407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1"/>
          <p:cNvSpPr txBox="1">
            <a:spLocks noChangeArrowheads="1"/>
          </p:cNvSpPr>
          <p:nvPr/>
        </p:nvSpPr>
        <p:spPr bwMode="auto">
          <a:xfrm>
            <a:off x="457200" y="130175"/>
            <a:ext cx="8229600" cy="1431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Example: The Normal Distribution</a:t>
            </a:r>
          </a:p>
        </p:txBody>
      </p:sp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457200" y="2214563"/>
            <a:ext cx="8229600" cy="35242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Values &lt;- seq(from = -3, to = 3, by = .05)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457200" y="3713163"/>
            <a:ext cx="8229600" cy="35560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Cumulative &lt;- pnorm(Values, mean = 0, sd = 1)</a:t>
            </a: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457200" y="5399088"/>
            <a:ext cx="8229600" cy="35560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plot(x = Values, y = Cumulative)</a:t>
            </a: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457200" y="1844675"/>
            <a:ext cx="82296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</a:rPr>
              <a:t>Construct the values for the X-axis, using the "seq" function</a:t>
            </a: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457200" y="3067050"/>
            <a:ext cx="8229600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Construct the cumulative probability curve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for a Normal distribution with mean = 0 and standard deviation = 1</a:t>
            </a:r>
          </a:p>
        </p:txBody>
      </p:sp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457200" y="4424363"/>
            <a:ext cx="8229600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Plot the results, using:</a:t>
            </a:r>
          </a:p>
          <a:p>
            <a:pP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"</a:t>
            </a:r>
            <a:r>
              <a:rPr lang="en-US" sz="18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Values</a:t>
            </a:r>
            <a:r>
              <a:rPr lang="en-US" sz="18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" as the X-axis and</a:t>
            </a:r>
          </a:p>
          <a:p>
            <a:pP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"</a:t>
            </a:r>
            <a:r>
              <a:rPr lang="en-US" sz="18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Density</a:t>
            </a:r>
            <a:r>
              <a:rPr lang="en-US" sz="18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", the probability density function, as the Y-axis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1"/>
          <p:cNvSpPr txBox="1">
            <a:spLocks noChangeArrowheads="1"/>
          </p:cNvSpPr>
          <p:nvPr/>
        </p:nvSpPr>
        <p:spPr bwMode="auto">
          <a:xfrm>
            <a:off x="457200" y="130175"/>
            <a:ext cx="8229600" cy="1431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Example: The Normal Distribution</a:t>
            </a:r>
          </a:p>
        </p:txBody>
      </p:sp>
      <p:sp>
        <p:nvSpPr>
          <p:cNvPr id="65539" name="Text Box 5"/>
          <p:cNvSpPr txBox="1">
            <a:spLocks noChangeArrowheads="1"/>
          </p:cNvSpPr>
          <p:nvPr/>
        </p:nvSpPr>
        <p:spPr bwMode="auto">
          <a:xfrm>
            <a:off x="4648200" y="1600200"/>
            <a:ext cx="4038600" cy="4960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7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"</a:t>
            </a:r>
            <a:r>
              <a:rPr lang="en-US" sz="28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qnorm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" is the normal function's cumulative density function.</a:t>
            </a:r>
          </a:p>
          <a:p>
            <a:pPr marL="341313" indent="-341313">
              <a:spcBef>
                <a:spcPts val="7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Specifies </a:t>
            </a:r>
            <a:r>
              <a:rPr lang="en-US" sz="2800" b="1">
                <a:solidFill>
                  <a:srgbClr val="000000"/>
                </a:solidFill>
                <a:latin typeface="Calibri" charset="0"/>
              </a:rPr>
              <a:t>probability of a value belonging to a region less-than x</a:t>
            </a:r>
          </a:p>
          <a:p>
            <a:pPr marL="341313" indent="-341313">
              <a:spcBef>
                <a:spcPts val="7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This is useful for considering how reasonable a result is</a:t>
            </a:r>
          </a:p>
        </p:txBody>
      </p:sp>
      <p:sp>
        <p:nvSpPr>
          <p:cNvPr id="65540" name="Text Box 6"/>
          <p:cNvSpPr txBox="1">
            <a:spLocks noChangeArrowheads="1"/>
          </p:cNvSpPr>
          <p:nvPr/>
        </p:nvSpPr>
        <p:spPr bwMode="auto">
          <a:xfrm>
            <a:off x="457200" y="1600200"/>
            <a:ext cx="41910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qnorm</a:t>
            </a:r>
          </a:p>
        </p:txBody>
      </p:sp>
      <p:pic>
        <p:nvPicPr>
          <p:cNvPr id="65541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1988" y="2170113"/>
            <a:ext cx="3910012" cy="382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Once Again: Normal Distribution</a:t>
            </a:r>
          </a:p>
        </p:txBody>
      </p:sp>
      <p:sp>
        <p:nvSpPr>
          <p:cNvPr id="66563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"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rnorm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" generates random samples from a normal distribution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"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dnorm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" is the density function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"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pnorm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" is the cumulative distribution function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Corresponding functions are available for most statistical distributions (Student, Binomial, Poisson, etc.)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1"/>
          <p:cNvSpPr txBox="1">
            <a:spLocks noChangeArrowheads="1"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Questions?</a:t>
            </a:r>
          </a:p>
        </p:txBody>
      </p:sp>
      <p:sp>
        <p:nvSpPr>
          <p:cNvPr id="67587" name="Text Box 2"/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Exercise: Descriptive Statistics</a:t>
            </a:r>
          </a:p>
        </p:txBody>
      </p:sp>
      <p:sp>
        <p:nvSpPr>
          <p:cNvPr id="68611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512763" indent="-512763">
              <a:spcBef>
                <a:spcPts val="8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Load the "</a:t>
            </a:r>
            <a:r>
              <a:rPr lang="en-US" sz="3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survey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" data set</a:t>
            </a:r>
          </a:p>
          <a:p>
            <a:pPr marL="512763" indent="-512763">
              <a:spcBef>
                <a:spcPts val="8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Using Height column, compute the mean (</a:t>
            </a:r>
            <a:r>
              <a:rPr lang="en-US" sz="3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mean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) and standard deviation (</a:t>
            </a:r>
            <a:r>
              <a:rPr lang="en-US" sz="3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)</a:t>
            </a:r>
          </a:p>
          <a:p>
            <a:pPr marL="512763" indent="-512763">
              <a:spcBef>
                <a:spcPts val="8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Generate a simulated population (N = 1000) such that  </a:t>
            </a:r>
            <a:r>
              <a:rPr lang="en-US" sz="3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Y ~ Normal(µ, σ</a:t>
            </a:r>
            <a:r>
              <a:rPr lang="en-US" sz="3200" baseline="300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US" sz="3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br>
              <a:rPr lang="en-US" sz="3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3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(Use rnorm)</a:t>
            </a:r>
          </a:p>
          <a:p>
            <a:pPr marL="512763" indent="-512763">
              <a:spcBef>
                <a:spcPts val="8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Plot the original population and the newly modeled population</a:t>
            </a:r>
          </a:p>
          <a:p>
            <a:pPr marL="512763" indent="-512763">
              <a:spcBef>
                <a:spcPts val="800"/>
              </a:spcBef>
              <a:buFont typeface="Arial" charset="0"/>
              <a:buNone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endParaRPr lang="en-US" sz="32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Quantile-Quantile Plots</a:t>
            </a:r>
          </a:p>
        </p:txBody>
      </p:sp>
      <p:sp>
        <p:nvSpPr>
          <p:cNvPr id="69635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Assess "goodness of fit" graphically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Answers are two data sets similar?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Three Functions: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qqnorm 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(produce a Normal QQ-Plot)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qqline 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(produce the QQ-Line for reference)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qqplot 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(compare two </a:t>
            </a:r>
            <a:r>
              <a:rPr lang="en-US" sz="2800" b="1">
                <a:solidFill>
                  <a:srgbClr val="000000"/>
                </a:solidFill>
                <a:latin typeface="Calibri" charset="0"/>
              </a:rPr>
              <a:t>different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 data samples)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b="1">
                <a:solidFill>
                  <a:srgbClr val="000000"/>
                </a:solidFill>
                <a:latin typeface="Calibri" charset="0"/>
              </a:rPr>
              <a:t>Review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: Variables, Functions and Data</a:t>
            </a: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ts val="80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>
                <a:solidFill>
                  <a:srgbClr val="898989"/>
                </a:solidFill>
                <a:latin typeface="Calibri" charset="0"/>
              </a:rPr>
              <a:t>R Basics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Example: QQ-Plots</a:t>
            </a:r>
          </a:p>
        </p:txBody>
      </p:sp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457200" y="2214563"/>
            <a:ext cx="8229600" cy="61277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library(MASS)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data(survey)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457200" y="3713163"/>
            <a:ext cx="8229600" cy="61277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qqnorm(survey$Height)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qqline(survey$Height)</a:t>
            </a:r>
          </a:p>
        </p:txBody>
      </p:sp>
      <p:sp>
        <p:nvSpPr>
          <p:cNvPr id="70661" name="Text Box 4"/>
          <p:cNvSpPr txBox="1">
            <a:spLocks noChangeArrowheads="1"/>
          </p:cNvSpPr>
          <p:nvPr/>
        </p:nvSpPr>
        <p:spPr bwMode="auto">
          <a:xfrm>
            <a:off x="457200" y="1844675"/>
            <a:ext cx="82296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Once again, the "</a:t>
            </a:r>
            <a:r>
              <a:rPr lang="en-US" sz="18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survey</a:t>
            </a:r>
            <a:r>
              <a:rPr lang="en-US" sz="18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" data</a:t>
            </a:r>
          </a:p>
        </p:txBody>
      </p:sp>
      <p:sp>
        <p:nvSpPr>
          <p:cNvPr id="70662" name="Text Box 5"/>
          <p:cNvSpPr txBox="1">
            <a:spLocks noChangeArrowheads="1"/>
          </p:cNvSpPr>
          <p:nvPr/>
        </p:nvSpPr>
        <p:spPr bwMode="auto">
          <a:xfrm>
            <a:off x="457200" y="3067050"/>
            <a:ext cx="82296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Draw the normal QQ-Plot of the heights of the students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Example: QQ-Plots</a:t>
            </a:r>
          </a:p>
        </p:txBody>
      </p:sp>
      <p:grpSp>
        <p:nvGrpSpPr>
          <p:cNvPr id="71683" name="Group 2"/>
          <p:cNvGrpSpPr>
            <a:grpSpLocks/>
          </p:cNvGrpSpPr>
          <p:nvPr/>
        </p:nvGrpSpPr>
        <p:grpSpPr bwMode="auto">
          <a:xfrm>
            <a:off x="457200" y="2028825"/>
            <a:ext cx="4037013" cy="4037013"/>
            <a:chOff x="288" y="1278"/>
            <a:chExt cx="2543" cy="2543"/>
          </a:xfrm>
        </p:grpSpPr>
        <p:pic>
          <p:nvPicPr>
            <p:cNvPr id="71686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8" y="1278"/>
              <a:ext cx="2543" cy="254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71687" name="Text Box 4"/>
            <p:cNvSpPr txBox="1">
              <a:spLocks noChangeArrowheads="1"/>
            </p:cNvSpPr>
            <p:nvPr/>
          </p:nvSpPr>
          <p:spPr bwMode="auto">
            <a:xfrm>
              <a:off x="288" y="1278"/>
              <a:ext cx="2543" cy="254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1684" name="Text Box 5"/>
          <p:cNvSpPr txBox="1">
            <a:spLocks noChangeArrowheads="1"/>
          </p:cNvSpPr>
          <p:nvPr/>
        </p:nvSpPr>
        <p:spPr bwMode="auto">
          <a:xfrm>
            <a:off x="4648200" y="1600200"/>
            <a:ext cx="4038600" cy="4535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7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"</a:t>
            </a:r>
            <a:r>
              <a:rPr lang="en-US" sz="28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qqnorm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" is draws a QQ-plot of the sample data against a normal distribution</a:t>
            </a:r>
          </a:p>
          <a:p>
            <a:pPr marL="341313" indent="-341313">
              <a:spcBef>
                <a:spcPts val="7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The "linear-ness" of the dots describes the data's normality</a:t>
            </a:r>
          </a:p>
          <a:p>
            <a:pPr marL="341313" indent="-341313">
              <a:spcBef>
                <a:spcPts val="7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This can be useful in the absence of numeric tools</a:t>
            </a:r>
          </a:p>
        </p:txBody>
      </p:sp>
      <p:sp>
        <p:nvSpPr>
          <p:cNvPr id="71685" name="Text Box 6"/>
          <p:cNvSpPr txBox="1">
            <a:spLocks noChangeArrowheads="1"/>
          </p:cNvSpPr>
          <p:nvPr/>
        </p:nvSpPr>
        <p:spPr bwMode="auto">
          <a:xfrm>
            <a:off x="457200" y="1600200"/>
            <a:ext cx="41910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qqnorm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Example: QQ-Plots</a:t>
            </a:r>
          </a:p>
        </p:txBody>
      </p:sp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457200" y="2214563"/>
            <a:ext cx="8229600" cy="617537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values.normal &lt;- rnorm(1000, mean=3, sd=1)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values.gamma &lt;- rgamma(1000, shape=1, scale=1)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457200" y="3713163"/>
            <a:ext cx="8229600" cy="61277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qqplot(values.normal, values.gamma)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qqline(values.normal)</a:t>
            </a:r>
          </a:p>
        </p:txBody>
      </p:sp>
      <p:sp>
        <p:nvSpPr>
          <p:cNvPr id="72709" name="Text Box 4"/>
          <p:cNvSpPr txBox="1">
            <a:spLocks noChangeArrowheads="1"/>
          </p:cNvSpPr>
          <p:nvPr/>
        </p:nvSpPr>
        <p:spPr bwMode="auto">
          <a:xfrm>
            <a:off x="457200" y="1844675"/>
            <a:ext cx="82296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Let's see an example of two things not being similar</a:t>
            </a:r>
          </a:p>
        </p:txBody>
      </p:sp>
      <p:sp>
        <p:nvSpPr>
          <p:cNvPr id="72710" name="Text Box 5"/>
          <p:cNvSpPr txBox="1">
            <a:spLocks noChangeArrowheads="1"/>
          </p:cNvSpPr>
          <p:nvPr/>
        </p:nvSpPr>
        <p:spPr bwMode="auto">
          <a:xfrm>
            <a:off x="457200" y="3067050"/>
            <a:ext cx="82296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Compare the two using a QQ-plot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Example: QQ-Plots</a:t>
            </a:r>
          </a:p>
        </p:txBody>
      </p:sp>
      <p:grpSp>
        <p:nvGrpSpPr>
          <p:cNvPr id="73731" name="Group 2"/>
          <p:cNvGrpSpPr>
            <a:grpSpLocks/>
          </p:cNvGrpSpPr>
          <p:nvPr/>
        </p:nvGrpSpPr>
        <p:grpSpPr bwMode="auto">
          <a:xfrm>
            <a:off x="457200" y="2028825"/>
            <a:ext cx="4037013" cy="4037013"/>
            <a:chOff x="288" y="1278"/>
            <a:chExt cx="2543" cy="2543"/>
          </a:xfrm>
        </p:grpSpPr>
        <p:pic>
          <p:nvPicPr>
            <p:cNvPr id="73734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8" y="1278"/>
              <a:ext cx="2543" cy="254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73735" name="Text Box 4"/>
            <p:cNvSpPr txBox="1">
              <a:spLocks noChangeArrowheads="1"/>
            </p:cNvSpPr>
            <p:nvPr/>
          </p:nvSpPr>
          <p:spPr bwMode="auto">
            <a:xfrm>
              <a:off x="288" y="1278"/>
              <a:ext cx="2543" cy="254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3732" name="Text Box 5"/>
          <p:cNvSpPr txBox="1">
            <a:spLocks noChangeArrowheads="1"/>
          </p:cNvSpPr>
          <p:nvPr/>
        </p:nvSpPr>
        <p:spPr bwMode="auto">
          <a:xfrm>
            <a:off x="4648200" y="1600200"/>
            <a:ext cx="4038600" cy="4535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7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"</a:t>
            </a:r>
            <a:r>
              <a:rPr lang="en-US" sz="28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qqplot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" is draws a QQ-plot of the sample data against a normal distribution</a:t>
            </a:r>
          </a:p>
          <a:p>
            <a:pPr marL="341313" indent="-341313">
              <a:spcBef>
                <a:spcPts val="7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The "linear-ness" </a:t>
            </a:r>
            <a:r>
              <a:rPr lang="en-US" sz="2800" b="1">
                <a:solidFill>
                  <a:srgbClr val="000000"/>
                </a:solidFill>
                <a:latin typeface="Calibri" charset="0"/>
              </a:rPr>
              <a:t>similarity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 between the two samples</a:t>
            </a:r>
          </a:p>
          <a:p>
            <a:pPr marL="341313" indent="-341313">
              <a:spcBef>
                <a:spcPts val="7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The gamma and normal distribution are not so similar.</a:t>
            </a:r>
          </a:p>
        </p:txBody>
      </p:sp>
      <p:sp>
        <p:nvSpPr>
          <p:cNvPr id="73733" name="Text Box 6"/>
          <p:cNvSpPr txBox="1">
            <a:spLocks noChangeArrowheads="1"/>
          </p:cNvSpPr>
          <p:nvPr/>
        </p:nvSpPr>
        <p:spPr bwMode="auto">
          <a:xfrm>
            <a:off x="457200" y="1600200"/>
            <a:ext cx="41910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qqnorm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Example: QQ-Plots</a:t>
            </a:r>
          </a:p>
        </p:txBody>
      </p:sp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457200" y="2522538"/>
            <a:ext cx="8229600" cy="871537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par(mfrow=c(1, 2))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t.values &lt;- rt(n=1000, df=3)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normal.values &lt;- rnorm(n=1000)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457200" y="4175125"/>
            <a:ext cx="8229600" cy="61277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qqplot(t.values, normal.values)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qqline(t.values)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457200" y="1752600"/>
            <a:ext cx="8229600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Let's demonstrate something we already know. The T-distribution becomes normal with large degrees of freedom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457200" y="3713163"/>
            <a:ext cx="82296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Compare the two using a QQ-plot</a:t>
            </a:r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457200" y="5545138"/>
            <a:ext cx="8229600" cy="871537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t.values &lt;- rt(n=1000, df=30)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qqplot(t.values, normal.values)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qqline(t.values)</a:t>
            </a:r>
          </a:p>
        </p:txBody>
      </p:sp>
      <p:sp>
        <p:nvSpPr>
          <p:cNvPr id="75783" name="Text Box 7"/>
          <p:cNvSpPr txBox="1">
            <a:spLocks noChangeArrowheads="1"/>
          </p:cNvSpPr>
          <p:nvPr/>
        </p:nvSpPr>
        <p:spPr bwMode="auto">
          <a:xfrm>
            <a:off x="457200" y="5083175"/>
            <a:ext cx="82296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Then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Example: QQ-Plots</a:t>
            </a:r>
          </a:p>
        </p:txBody>
      </p:sp>
      <p:grpSp>
        <p:nvGrpSpPr>
          <p:cNvPr id="75779" name="Group 2"/>
          <p:cNvGrpSpPr>
            <a:grpSpLocks/>
          </p:cNvGrpSpPr>
          <p:nvPr/>
        </p:nvGrpSpPr>
        <p:grpSpPr bwMode="auto">
          <a:xfrm>
            <a:off x="457200" y="2028825"/>
            <a:ext cx="4037013" cy="4037013"/>
            <a:chOff x="288" y="1278"/>
            <a:chExt cx="2543" cy="2543"/>
          </a:xfrm>
        </p:grpSpPr>
        <p:pic>
          <p:nvPicPr>
            <p:cNvPr id="75782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8" y="1278"/>
              <a:ext cx="2543" cy="254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75783" name="Text Box 4"/>
            <p:cNvSpPr txBox="1">
              <a:spLocks noChangeArrowheads="1"/>
            </p:cNvSpPr>
            <p:nvPr/>
          </p:nvSpPr>
          <p:spPr bwMode="auto">
            <a:xfrm>
              <a:off x="288" y="1278"/>
              <a:ext cx="2543" cy="254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5780" name="Text Box 5"/>
          <p:cNvSpPr txBox="1">
            <a:spLocks noChangeArrowheads="1"/>
          </p:cNvSpPr>
          <p:nvPr/>
        </p:nvSpPr>
        <p:spPr bwMode="auto">
          <a:xfrm>
            <a:off x="4648200" y="1600200"/>
            <a:ext cx="4038600" cy="4535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7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The top represents T-distribution with "</a:t>
            </a:r>
            <a:r>
              <a:rPr lang="en-US" sz="28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df=3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"</a:t>
            </a:r>
          </a:p>
          <a:p>
            <a:pPr marL="341313" indent="-341313">
              <a:spcBef>
                <a:spcPts val="7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The bottom is "</a:t>
            </a:r>
            <a:r>
              <a:rPr lang="en-US" sz="28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df=30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"</a:t>
            </a:r>
          </a:p>
          <a:p>
            <a:pPr marL="341313" indent="-341313">
              <a:spcBef>
                <a:spcPts val="7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"</a:t>
            </a:r>
            <a:r>
              <a:rPr lang="en-US" sz="2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par(mfrow=c(2, 1))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" specifies that that plots should be stacked on top of anothert</a:t>
            </a:r>
          </a:p>
        </p:txBody>
      </p:sp>
      <p:sp>
        <p:nvSpPr>
          <p:cNvPr id="75781" name="Text Box 6"/>
          <p:cNvSpPr txBox="1">
            <a:spLocks noChangeArrowheads="1"/>
          </p:cNvSpPr>
          <p:nvPr/>
        </p:nvSpPr>
        <p:spPr bwMode="auto">
          <a:xfrm>
            <a:off x="457200" y="1600200"/>
            <a:ext cx="41910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qqnorm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1"/>
          <p:cNvSpPr txBox="1">
            <a:spLocks noChangeArrowheads="1"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Questions?</a:t>
            </a:r>
          </a:p>
        </p:txBody>
      </p:sp>
      <p:sp>
        <p:nvSpPr>
          <p:cNvPr id="76803" name="Text Box 2"/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Inferential Statistics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Inferential Statistics</a:t>
            </a:r>
          </a:p>
        </p:txBody>
      </p:sp>
      <p:sp>
        <p:nvSpPr>
          <p:cNvPr id="78851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Not strictly desctiptive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Interpolates and Extrapolates Data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Much more interesting than descriptive stats</a:t>
            </a:r>
          </a:p>
          <a:p>
            <a:pPr marL="341313" indent="-341313">
              <a:spcBef>
                <a:spcPts val="800"/>
              </a:spcBef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32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Basic Linear Model</a:t>
            </a:r>
          </a:p>
        </p:txBody>
      </p:sp>
      <p:sp>
        <p:nvSpPr>
          <p:cNvPr id="7987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/>
              <a:t>Outcome is considered </a:t>
            </a:r>
            <a:r>
              <a:rPr lang="en-US" b="1"/>
              <a:t>linear</a:t>
            </a:r>
            <a:r>
              <a:rPr lang="en-US"/>
              <a:t> with respect to dependent variables</a:t>
            </a:r>
          </a:p>
          <a:p>
            <a:pPr>
              <a:buFont typeface="Arial" charset="0"/>
              <a:buChar char="•"/>
            </a:pPr>
            <a:r>
              <a:rPr lang="en-US"/>
              <a:t>"lm" is the builtin method used by R</a:t>
            </a:r>
          </a:p>
          <a:p>
            <a:pPr>
              <a:buFont typeface="Arial" charset="0"/>
              <a:buChar char="•"/>
            </a:pPr>
            <a:r>
              <a:rPr lang="en-US"/>
              <a:t>Some functions can be applied to its return-value:</a:t>
            </a:r>
          </a:p>
          <a:p>
            <a:pPr lvl="1">
              <a:buFont typeface="Arial" charset="0"/>
              <a:buChar char="•"/>
            </a:pPr>
            <a:r>
              <a:rPr lang="en-US"/>
              <a:t>vcov</a:t>
            </a:r>
          </a:p>
          <a:p>
            <a:pPr lvl="1">
              <a:buFont typeface="Arial" charset="0"/>
              <a:buChar char="•"/>
            </a:pPr>
            <a:r>
              <a:rPr lang="en-US"/>
              <a:t>coef</a:t>
            </a:r>
          </a:p>
          <a:p>
            <a:pPr lvl="1">
              <a:buFont typeface="Arial" charset="0"/>
              <a:buChar char="•"/>
            </a:pPr>
            <a:r>
              <a:rPr lang="en-US"/>
              <a:t>plot</a:t>
            </a:r>
          </a:p>
          <a:p>
            <a:pPr>
              <a:buFont typeface="Arial" charset="0"/>
              <a:buChar char="•"/>
            </a:pPr>
            <a:endParaRPr lang="en-US"/>
          </a:p>
          <a:p>
            <a:pPr>
              <a:buFont typeface="Arial" charset="0"/>
              <a:buChar char="•"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Types of Variables in R</a:t>
            </a: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773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512763" indent="-512763">
              <a:spcBef>
                <a:spcPts val="8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sz="3200" b="1">
                <a:solidFill>
                  <a:srgbClr val="000000"/>
                </a:solidFill>
                <a:latin typeface="Calibri" charset="0"/>
              </a:rPr>
              <a:t>Old Concepts (Review)</a:t>
            </a:r>
          </a:p>
          <a:p>
            <a:pPr marL="914400" lvl="1" indent="-514350">
              <a:spcBef>
                <a:spcPts val="7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Numerics, Strings and Lists</a:t>
            </a:r>
          </a:p>
          <a:p>
            <a:pPr marL="914400" lvl="1" indent="-514350">
              <a:spcBef>
                <a:spcPts val="7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Functions</a:t>
            </a:r>
          </a:p>
          <a:p>
            <a:pPr marL="914400" lvl="1" indent="-514350">
              <a:spcBef>
                <a:spcPts val="7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Data</a:t>
            </a:r>
          </a:p>
          <a:p>
            <a:pPr marL="914400" lvl="1" indent="-514350">
              <a:spcBef>
                <a:spcPts val="700"/>
              </a:spcBef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endParaRPr lang="en-US" sz="2800">
              <a:solidFill>
                <a:srgbClr val="000000"/>
              </a:solidFill>
              <a:latin typeface="Calibri" charset="0"/>
            </a:endParaRPr>
          </a:p>
          <a:p>
            <a:pPr marL="512763" indent="-512763">
              <a:spcBef>
                <a:spcPts val="8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sz="3200" b="1">
                <a:solidFill>
                  <a:srgbClr val="000000"/>
                </a:solidFill>
                <a:latin typeface="Calibri" charset="0"/>
              </a:rPr>
              <a:t>New Concepts</a:t>
            </a:r>
          </a:p>
          <a:p>
            <a:pPr marL="914400" lvl="1" indent="-514350">
              <a:spcBef>
                <a:spcPts val="7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Packages</a:t>
            </a:r>
          </a:p>
          <a:p>
            <a:pPr marL="914400" lvl="1" indent="-514350">
              <a:spcBef>
                <a:spcPts val="7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Formulas</a:t>
            </a:r>
          </a:p>
          <a:p>
            <a:pPr marL="914400" lvl="1" indent="-514350">
              <a:spcBef>
                <a:spcPts val="700"/>
              </a:spcBef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endParaRPr lang="en-US" sz="28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Example: The Basic Linear Model</a:t>
            </a:r>
          </a:p>
        </p:txBody>
      </p:sp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457200" y="2362200"/>
            <a:ext cx="8229600" cy="617538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data(ChickWeight)</a:t>
            </a:r>
          </a:p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fitted &lt;- lm(weight ~ Diet + Time, data=ChickWeight)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457200" y="3954463"/>
            <a:ext cx="8229600" cy="617537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vcov(fitted)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coef(fitted)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457200" y="1844675"/>
            <a:ext cx="8229600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Load ChickWeight and fit the statistical model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457200" y="3492500"/>
            <a:ext cx="82296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Compute some interesting measures</a:t>
            </a:r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457200" y="5545138"/>
            <a:ext cx="8229600" cy="35560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plot(fitted)</a:t>
            </a:r>
          </a:p>
        </p:txBody>
      </p:sp>
      <p:sp>
        <p:nvSpPr>
          <p:cNvPr id="75783" name="Text Box 7"/>
          <p:cNvSpPr txBox="1">
            <a:spLocks noChangeArrowheads="1"/>
          </p:cNvSpPr>
          <p:nvPr/>
        </p:nvSpPr>
        <p:spPr bwMode="auto">
          <a:xfrm>
            <a:off x="457200" y="5083175"/>
            <a:ext cx="82296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And Plot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Zelig</a:t>
            </a: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Incorporates R code from many different researchers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Provides single format for entering code from a variety of sources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Great documentation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http://gking.harvard.edu/zelig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1"/>
          <p:cNvSpPr txBox="1">
            <a:spLocks noChangeArrowheads="1"/>
          </p:cNvSpPr>
          <p:nvPr/>
        </p:nvSpPr>
        <p:spPr bwMode="auto">
          <a:xfrm>
            <a:off x="152400" y="255588"/>
            <a:ext cx="2209800" cy="1312862"/>
          </a:xfrm>
          <a:prstGeom prst="rect">
            <a:avLst/>
          </a:prstGeom>
          <a:noFill/>
          <a:ln w="9360">
            <a:solidFill>
              <a:srgbClr val="4F81BD"/>
            </a:solidFill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User-designed logistic regression package</a:t>
            </a:r>
          </a:p>
        </p:txBody>
      </p:sp>
      <p:sp>
        <p:nvSpPr>
          <p:cNvPr id="82947" name="Text Box 2"/>
          <p:cNvSpPr txBox="1">
            <a:spLocks noChangeArrowheads="1"/>
          </p:cNvSpPr>
          <p:nvPr/>
        </p:nvSpPr>
        <p:spPr bwMode="auto">
          <a:xfrm>
            <a:off x="4510088" y="255588"/>
            <a:ext cx="2209800" cy="1312862"/>
          </a:xfrm>
          <a:prstGeom prst="rect">
            <a:avLst/>
          </a:prstGeom>
          <a:noFill/>
          <a:ln w="9360">
            <a:solidFill>
              <a:srgbClr val="4F81BD"/>
            </a:solidFill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User-designed multinomial regression package</a:t>
            </a:r>
          </a:p>
        </p:txBody>
      </p:sp>
      <p:sp>
        <p:nvSpPr>
          <p:cNvPr id="82948" name="Text Box 3"/>
          <p:cNvSpPr txBox="1">
            <a:spLocks noChangeArrowheads="1"/>
          </p:cNvSpPr>
          <p:nvPr/>
        </p:nvSpPr>
        <p:spPr bwMode="auto">
          <a:xfrm>
            <a:off x="6831013" y="255588"/>
            <a:ext cx="2209800" cy="1312862"/>
          </a:xfrm>
          <a:prstGeom prst="rect">
            <a:avLst/>
          </a:prstGeom>
          <a:noFill/>
          <a:ln w="9360">
            <a:solidFill>
              <a:srgbClr val="4F81BD"/>
            </a:solidFill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User-designed poisson regression package</a:t>
            </a:r>
          </a:p>
        </p:txBody>
      </p:sp>
      <p:sp>
        <p:nvSpPr>
          <p:cNvPr id="82949" name="Text Box 4"/>
          <p:cNvSpPr txBox="1">
            <a:spLocks noChangeArrowheads="1"/>
          </p:cNvSpPr>
          <p:nvPr/>
        </p:nvSpPr>
        <p:spPr bwMode="auto">
          <a:xfrm>
            <a:off x="2516188" y="287338"/>
            <a:ext cx="1751012" cy="1312862"/>
          </a:xfrm>
          <a:prstGeom prst="rect">
            <a:avLst/>
          </a:prstGeom>
          <a:noFill/>
          <a:ln w="9360">
            <a:solidFill>
              <a:srgbClr val="4F81BD"/>
            </a:solidFill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User-designed MLM package</a:t>
            </a:r>
          </a:p>
        </p:txBody>
      </p:sp>
      <p:sp>
        <p:nvSpPr>
          <p:cNvPr id="82950" name="Text Box 5"/>
          <p:cNvSpPr txBox="1">
            <a:spLocks noChangeArrowheads="1"/>
          </p:cNvSpPr>
          <p:nvPr/>
        </p:nvSpPr>
        <p:spPr bwMode="auto">
          <a:xfrm>
            <a:off x="3759200" y="2105025"/>
            <a:ext cx="1295400" cy="550863"/>
          </a:xfrm>
          <a:prstGeom prst="rect">
            <a:avLst/>
          </a:prstGeom>
          <a:noFill/>
          <a:ln w="9360">
            <a:solidFill>
              <a:srgbClr val="4F81BD"/>
            </a:solidFill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>
                <a:solidFill>
                  <a:srgbClr val="000000"/>
                </a:solidFill>
              </a:rPr>
              <a:t>ZELIG</a:t>
            </a:r>
          </a:p>
        </p:txBody>
      </p:sp>
      <p:cxnSp>
        <p:nvCxnSpPr>
          <p:cNvPr id="82951" name="AutoShape 6"/>
          <p:cNvCxnSpPr>
            <a:cxnSpLocks noChangeShapeType="1"/>
            <a:stCxn id="82946" idx="2"/>
            <a:endCxn id="82950" idx="1"/>
          </p:cNvCxnSpPr>
          <p:nvPr/>
        </p:nvCxnSpPr>
        <p:spPr bwMode="auto">
          <a:xfrm>
            <a:off x="1257300" y="1568450"/>
            <a:ext cx="2501900" cy="812800"/>
          </a:xfrm>
          <a:prstGeom prst="straightConnector1">
            <a:avLst/>
          </a:prstGeom>
          <a:noFill/>
          <a:ln w="9360">
            <a:solidFill>
              <a:srgbClr val="4A7EBB"/>
            </a:solidFill>
            <a:miter lim="800000"/>
            <a:headEnd/>
            <a:tailEnd type="triangle" w="med" len="med"/>
          </a:ln>
        </p:spPr>
      </p:cxnSp>
      <p:cxnSp>
        <p:nvCxnSpPr>
          <p:cNvPr id="82952" name="AutoShape 7"/>
          <p:cNvCxnSpPr>
            <a:cxnSpLocks noChangeShapeType="1"/>
            <a:stCxn id="82949" idx="2"/>
          </p:cNvCxnSpPr>
          <p:nvPr/>
        </p:nvCxnSpPr>
        <p:spPr bwMode="auto">
          <a:xfrm>
            <a:off x="3392488" y="1600200"/>
            <a:ext cx="646112" cy="504825"/>
          </a:xfrm>
          <a:prstGeom prst="straightConnector1">
            <a:avLst/>
          </a:prstGeom>
          <a:noFill/>
          <a:ln w="9360">
            <a:solidFill>
              <a:srgbClr val="4A7EBB"/>
            </a:solidFill>
            <a:miter lim="800000"/>
            <a:headEnd/>
            <a:tailEnd type="triangle" w="med" len="med"/>
          </a:ln>
        </p:spPr>
      </p:cxnSp>
      <p:cxnSp>
        <p:nvCxnSpPr>
          <p:cNvPr id="82953" name="AutoShape 8"/>
          <p:cNvCxnSpPr>
            <a:cxnSpLocks noChangeShapeType="1"/>
            <a:stCxn id="82947" idx="2"/>
          </p:cNvCxnSpPr>
          <p:nvPr/>
        </p:nvCxnSpPr>
        <p:spPr bwMode="auto">
          <a:xfrm flipH="1">
            <a:off x="4724400" y="1568450"/>
            <a:ext cx="890588" cy="536575"/>
          </a:xfrm>
          <a:prstGeom prst="straightConnector1">
            <a:avLst/>
          </a:prstGeom>
          <a:noFill/>
          <a:ln w="9360">
            <a:solidFill>
              <a:srgbClr val="4A7EBB"/>
            </a:solidFill>
            <a:miter lim="800000"/>
            <a:headEnd/>
            <a:tailEnd type="triangle" w="med" len="med"/>
          </a:ln>
        </p:spPr>
      </p:cxnSp>
      <p:cxnSp>
        <p:nvCxnSpPr>
          <p:cNvPr id="82954" name="AutoShape 9"/>
          <p:cNvCxnSpPr>
            <a:cxnSpLocks noChangeShapeType="1"/>
            <a:stCxn id="82948" idx="2"/>
            <a:endCxn id="82950" idx="3"/>
          </p:cNvCxnSpPr>
          <p:nvPr/>
        </p:nvCxnSpPr>
        <p:spPr bwMode="auto">
          <a:xfrm flipH="1">
            <a:off x="5054600" y="1568450"/>
            <a:ext cx="2881313" cy="811213"/>
          </a:xfrm>
          <a:prstGeom prst="straightConnector1">
            <a:avLst/>
          </a:prstGeom>
          <a:noFill/>
          <a:ln w="9360">
            <a:solidFill>
              <a:srgbClr val="4A7EBB"/>
            </a:solidFill>
            <a:miter lim="800000"/>
            <a:headEnd/>
            <a:tailEnd type="triangle" w="med" len="med"/>
          </a:ln>
        </p:spPr>
      </p:cxnSp>
      <p:sp>
        <p:nvSpPr>
          <p:cNvPr id="82955" name="AutoShape 10"/>
          <p:cNvSpPr>
            <a:spLocks noChangeArrowheads="1"/>
          </p:cNvSpPr>
          <p:nvPr/>
        </p:nvSpPr>
        <p:spPr bwMode="auto">
          <a:xfrm>
            <a:off x="4217988" y="2819400"/>
            <a:ext cx="403225" cy="838200"/>
          </a:xfrm>
          <a:prstGeom prst="downArrow">
            <a:avLst>
              <a:gd name="adj1" fmla="val 50000"/>
              <a:gd name="adj2" fmla="val 49996"/>
            </a:avLst>
          </a:prstGeom>
          <a:solidFill>
            <a:srgbClr val="4F81BD"/>
          </a:solidFill>
          <a:ln w="25560">
            <a:solidFill>
              <a:srgbClr val="385D8A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956" name="Text Box 11"/>
          <p:cNvSpPr txBox="1">
            <a:spLocks noChangeArrowheads="1"/>
          </p:cNvSpPr>
          <p:nvPr/>
        </p:nvSpPr>
        <p:spPr bwMode="auto">
          <a:xfrm>
            <a:off x="1981200" y="3657600"/>
            <a:ext cx="4876800" cy="2835275"/>
          </a:xfrm>
          <a:prstGeom prst="rect">
            <a:avLst/>
          </a:prstGeom>
          <a:noFill/>
          <a:ln w="9360">
            <a:solidFill>
              <a:srgbClr val="4F81BD"/>
            </a:solidFill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marL="512763" indent="-512763">
              <a:buFont typeface="Times New Roman" charset="0"/>
              <a:buAutoNum type="arabicPeriod"/>
              <a:tabLst>
                <a:tab pos="512763" algn="l"/>
                <a:tab pos="969963" algn="l"/>
                <a:tab pos="1427163" algn="l"/>
                <a:tab pos="1884363" algn="l"/>
                <a:tab pos="2341563" algn="l"/>
                <a:tab pos="2798763" algn="l"/>
                <a:tab pos="3255963" algn="l"/>
                <a:tab pos="3713163" algn="l"/>
                <a:tab pos="4170363" algn="l"/>
                <a:tab pos="4627563" algn="l"/>
                <a:tab pos="5084763" algn="l"/>
                <a:tab pos="5541963" algn="l"/>
                <a:tab pos="5999163" algn="l"/>
                <a:tab pos="6456363" algn="l"/>
                <a:tab pos="6913563" algn="l"/>
                <a:tab pos="7370763" algn="l"/>
                <a:tab pos="7827963" algn="l"/>
                <a:tab pos="8285163" algn="l"/>
                <a:tab pos="8742363" algn="l"/>
                <a:tab pos="9199563" algn="l"/>
                <a:tab pos="9656763" algn="l"/>
              </a:tabLst>
            </a:pPr>
            <a:r>
              <a:rPr lang="en-US" sz="30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Consolidates language from various users </a:t>
            </a:r>
          </a:p>
          <a:p>
            <a:pPr marL="512763" indent="-512763">
              <a:buFont typeface="Times New Roman" charset="0"/>
              <a:buAutoNum type="arabicPeriod"/>
              <a:tabLst>
                <a:tab pos="512763" algn="l"/>
                <a:tab pos="969963" algn="l"/>
                <a:tab pos="1427163" algn="l"/>
                <a:tab pos="1884363" algn="l"/>
                <a:tab pos="2341563" algn="l"/>
                <a:tab pos="2798763" algn="l"/>
                <a:tab pos="3255963" algn="l"/>
                <a:tab pos="3713163" algn="l"/>
                <a:tab pos="4170363" algn="l"/>
                <a:tab pos="4627563" algn="l"/>
                <a:tab pos="5084763" algn="l"/>
                <a:tab pos="5541963" algn="l"/>
                <a:tab pos="5999163" algn="l"/>
                <a:tab pos="6456363" algn="l"/>
                <a:tab pos="6913563" algn="l"/>
                <a:tab pos="7370763" algn="l"/>
                <a:tab pos="7827963" algn="l"/>
                <a:tab pos="8285163" algn="l"/>
                <a:tab pos="8742363" algn="l"/>
                <a:tab pos="9199563" algn="l"/>
                <a:tab pos="9656763" algn="l"/>
              </a:tabLst>
            </a:pPr>
            <a:r>
              <a:rPr lang="en-US" sz="30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Creates a single, uniform language for conducting statistical analyses </a:t>
            </a:r>
          </a:p>
        </p:txBody>
      </p:sp>
      <p:sp>
        <p:nvSpPr>
          <p:cNvPr id="82957" name="Text Box 12"/>
          <p:cNvSpPr txBox="1">
            <a:spLocks noChangeArrowheads="1"/>
          </p:cNvSpPr>
          <p:nvPr/>
        </p:nvSpPr>
        <p:spPr bwMode="auto">
          <a:xfrm>
            <a:off x="3465513" y="657225"/>
            <a:ext cx="184150" cy="369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Installation: Zelig</a:t>
            </a: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457200" y="1825625"/>
            <a:ext cx="8229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Install Zelig</a:t>
            </a:r>
          </a:p>
        </p:txBody>
      </p:sp>
      <p:sp>
        <p:nvSpPr>
          <p:cNvPr id="83972" name="Text Box 3"/>
          <p:cNvSpPr txBox="1">
            <a:spLocks noChangeArrowheads="1"/>
          </p:cNvSpPr>
          <p:nvPr/>
        </p:nvSpPr>
        <p:spPr bwMode="auto">
          <a:xfrm>
            <a:off x="457200" y="3402013"/>
            <a:ext cx="8229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Load the library</a:t>
            </a: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57200" y="2506663"/>
            <a:ext cx="8229600" cy="35242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install.packages("Zelig")</a:t>
            </a:r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457200" y="3867150"/>
            <a:ext cx="8229600" cy="35242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library(Zelig)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Regression Models in Zelig</a:t>
            </a: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Zelig offers a wide variety of regression models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Multinomial, logistic, poisson, continuous dependent variable models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Mixed models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Survey data models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See Zelig manual for a complete list</a:t>
            </a:r>
          </a:p>
          <a:p>
            <a:pPr marL="741363" lvl="1" indent="-284163">
              <a:spcBef>
                <a:spcPts val="700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FF"/>
                </a:solidFill>
                <a:latin typeface="Calibri" charset="0"/>
                <a:hlinkClick r:id="rId3"/>
              </a:rPr>
              <a:t>S:\R and Statistics\RandStatistics\Zelig Manual.pdf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Regression Models in Zelig</a:t>
            </a:r>
          </a:p>
        </p:txBody>
      </p:sp>
      <p:sp>
        <p:nvSpPr>
          <p:cNvPr id="86019" name="Text Box 2"/>
          <p:cNvSpPr txBox="1">
            <a:spLocks noChangeArrowheads="1"/>
          </p:cNvSpPr>
          <p:nvPr/>
        </p:nvSpPr>
        <p:spPr bwMode="auto">
          <a:xfrm>
            <a:off x="152400" y="1600200"/>
            <a:ext cx="8610600" cy="303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All models are specified using the same basic format</a:t>
            </a:r>
          </a:p>
          <a:p>
            <a:pPr marL="969963" lvl="1" indent="-512763">
              <a:spcBef>
                <a:spcPts val="700"/>
              </a:spcBef>
              <a:buFont typeface="Calibri" charset="0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Specify your regression model</a:t>
            </a:r>
          </a:p>
          <a:p>
            <a:pPr marL="969963" lvl="1" indent="-512763">
              <a:spcBef>
                <a:spcPts val="700"/>
              </a:spcBef>
              <a:buFont typeface="Calibri" charset="0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Request the regression procedure you’d like to use</a:t>
            </a:r>
          </a:p>
          <a:p>
            <a:pPr marL="969963" lvl="1" indent="-512763">
              <a:spcBef>
                <a:spcPts val="700"/>
              </a:spcBef>
              <a:buFont typeface="Calibri" charset="0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Tell Zelig which dataset to use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57200" y="4693436"/>
            <a:ext cx="8229600" cy="1402564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1) "y ~ x1 + x2" will be the formula we need to fit</a:t>
            </a:r>
          </a:p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2) "ls" specifies that we are using "least squares"</a:t>
            </a:r>
          </a:p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3) "dataname" is the name of the data frame that where we</a:t>
            </a:r>
          </a:p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   can find the variables – y, x1, x2 </a:t>
            </a:r>
            <a:endParaRPr lang="en-US" sz="170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zelig( y ~ x1 + x2, model="ls", data=dataname 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 (Zelig)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8013" cy="28956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/>
              <a:t>Predict body mass index (bmi) based 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Number of cigarettes smoked per day (cigsday)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Duration of moderate exercise (modmin)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Sleep (sleep)</a:t>
            </a:r>
          </a:p>
          <a:p>
            <a:pPr>
              <a:buFont typeface="Arial"/>
              <a:buChar char="•"/>
            </a:pPr>
            <a:r>
              <a:rPr lang="en-US"/>
              <a:t>Load the National Health Interview Survey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57200" y="4911856"/>
            <a:ext cx="8229600" cy="1402564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Load the NatHealth2008 data frame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load("S:\\NatHealth2008.Rdata")</a:t>
            </a:r>
          </a:p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700">
              <a:solidFill>
                <a:srgbClr val="7F7F7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Load the Zelig library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library(Zelig)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 (Zelig)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8013" cy="2819400"/>
          </a:xfrm>
        </p:spPr>
        <p:txBody>
          <a:bodyPr/>
          <a:lstStyle/>
          <a:p>
            <a:r>
              <a:rPr lang="en-US"/>
              <a:t>Use the zelig funciton to use a least squares regression to fit the data.</a:t>
            </a:r>
          </a:p>
          <a:p>
            <a:r>
              <a:rPr lang="en-US"/>
              <a:t>Note that "least squares" is an appropriate model, because "body mass index" is a contrinuous variable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57200" y="4724400"/>
            <a:ext cx="8229600" cy="166417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Linearly fit the model, and summarize the results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z.out &lt;- zelig( bmi ~ cigsday + modmin + sleep,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 model = "ls",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 data = NatHealth2008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summary(z.out)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1"/>
          <p:cNvSpPr txBox="1"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/>
              <a:t>Linear Regression (Zelig)</a:t>
            </a:r>
            <a:endParaRPr lang="en-US" sz="44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9091" name="Text Box 2"/>
          <p:cNvSpPr txBox="1">
            <a:spLocks noChangeArrowheads="1"/>
          </p:cNvSpPr>
          <p:nvPr/>
        </p:nvSpPr>
        <p:spPr bwMode="auto">
          <a:xfrm>
            <a:off x="0" y="1143000"/>
            <a:ext cx="9144000" cy="5486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Call:</a:t>
            </a:r>
          </a:p>
          <a:p>
            <a:pPr marL="342900"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zelig(formula = bmi ~ cigsday + modmin + sleep, model = "ls", </a:t>
            </a:r>
          </a:p>
          <a:p>
            <a:pPr marL="342900"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data = NatHealth2008)</a:t>
            </a:r>
          </a:p>
          <a:p>
            <a:pPr marL="342900"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60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342900"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Residuals:</a:t>
            </a:r>
          </a:p>
          <a:p>
            <a:pPr marL="342900"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Min       1Q   Median       3Q      Max </a:t>
            </a:r>
          </a:p>
          <a:p>
            <a:pPr marL="342900"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-1295.79  -399.36   -79.89   291.20  3588.20 </a:t>
            </a:r>
          </a:p>
          <a:p>
            <a:pPr marL="342900"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60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342900"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Coefficients:</a:t>
            </a:r>
          </a:p>
          <a:p>
            <a:pPr marL="342900"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Estimate Std. Error t value Pr(&gt;|t|)    </a:t>
            </a:r>
          </a:p>
          <a:p>
            <a:pPr marL="342900"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(Intercept) 2903.2941    72.1368  40.247  &lt; 2e-16 ***</a:t>
            </a:r>
          </a:p>
          <a:p>
            <a:pPr marL="342900"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cigsday       -0.5936     1.3984  -0.425  0.67124    </a:t>
            </a:r>
          </a:p>
          <a:p>
            <a:pPr marL="342900"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modmin        -0.3008     0.2019  -1.490  0.13634    </a:t>
            </a:r>
          </a:p>
          <a:p>
            <a:pPr marL="342900"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sleep        -26.5090     9.5673  -2.771  0.00565 ** </a:t>
            </a:r>
          </a:p>
          <a:p>
            <a:pPr marL="342900"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---</a:t>
            </a:r>
          </a:p>
          <a:p>
            <a:pPr marL="342900"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Signif. codes:  0 ‘***’ 0.001 ‘**’ 0.01 ‘*’ 0.05 ‘.’ 0.1 ‘ ’ 1 </a:t>
            </a:r>
          </a:p>
          <a:p>
            <a:pPr marL="342900"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60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342900"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Residual standard error: 567.6 on 1952 degrees of freedom</a:t>
            </a:r>
          </a:p>
          <a:p>
            <a:pPr marL="342900"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Multiple R-squared: 0.005009,   Adjusted R-squared: 0.00348 </a:t>
            </a:r>
          </a:p>
          <a:p>
            <a:pPr marL="342900"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F-statistic: 3.276 on 3 and 1952 DF,  p-value: 0.0203 </a:t>
            </a:r>
          </a:p>
          <a:p>
            <a:pPr marL="342900" indent="-341313">
              <a:lnSpc>
                <a:spcPct val="80000"/>
              </a:lnSpc>
              <a:spcBef>
                <a:spcPts val="400"/>
              </a:spcBef>
              <a:buFont typeface="Arial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60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10/06/11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33400" y="990600"/>
            <a:ext cx="8164513" cy="113030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Comments will be grayed-out and preceded by a hash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700">
              <a:solidFill>
                <a:srgbClr val="7F7F7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Code will be in preceded by “&gt; ”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sin(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1.3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68313" y="2905125"/>
            <a:ext cx="8164512" cy="368300"/>
          </a:xfrm>
          <a:prstGeom prst="rect">
            <a:avLst/>
          </a:prstGeom>
          <a:solidFill>
            <a:srgbClr val="F2F2F2"/>
          </a:solidFill>
          <a:ln w="9360">
            <a:solidFill>
              <a:srgbClr val="77933C"/>
            </a:solidFill>
            <a:prstDash val="lgDashDot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[1] 0.9635582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Basic Variables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Three basic types of variables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Numeric </a:t>
            </a:r>
            <a:r>
              <a:rPr lang="en-US" sz="2800">
                <a:solidFill>
                  <a:srgbClr val="7F7F7F"/>
                </a:solidFill>
                <a:latin typeface="Calibri" charset="0"/>
              </a:rPr>
              <a:t>(integers and real numbers)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Character </a:t>
            </a:r>
            <a:r>
              <a:rPr lang="en-US" sz="2800">
                <a:solidFill>
                  <a:srgbClr val="7F7F7F"/>
                </a:solidFill>
                <a:latin typeface="Calibri" charset="0"/>
              </a:rPr>
              <a:t>(letters, words and sentences)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List </a:t>
            </a:r>
            <a:r>
              <a:rPr lang="en-US" sz="2800">
                <a:solidFill>
                  <a:srgbClr val="7F7F7F"/>
                </a:solidFill>
                <a:latin typeface="Calibri" charset="0"/>
              </a:rPr>
              <a:t>(a collection of other variables)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Remember: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How to assign values to a variable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How to print the values of a variable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 Regression (Zelig)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8013" cy="27432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/>
              <a:t>Diagnosing hypertension based on:</a:t>
            </a:r>
          </a:p>
          <a:p>
            <a:pPr lvl="1">
              <a:buFont typeface="Arial"/>
              <a:buChar char="•"/>
            </a:pPr>
            <a:r>
              <a:rPr lang="en-US"/>
              <a:t>age (</a:t>
            </a:r>
            <a:r>
              <a:rPr lang="en-US">
                <a:latin typeface="Courier New"/>
                <a:cs typeface="Courier New"/>
              </a:rPr>
              <a:t>AGE_P</a:t>
            </a:r>
            <a:r>
              <a:rPr lang="en-US"/>
              <a:t>)</a:t>
            </a:r>
          </a:p>
          <a:p>
            <a:pPr lvl="1">
              <a:buFont typeface="Arial"/>
              <a:buChar char="•"/>
            </a:pPr>
            <a:r>
              <a:rPr lang="en-US"/>
              <a:t>sex (</a:t>
            </a:r>
            <a:r>
              <a:rPr lang="en-US">
                <a:latin typeface="Courier New"/>
                <a:cs typeface="Courier New"/>
              </a:rPr>
              <a:t>sex</a:t>
            </a:r>
            <a:r>
              <a:rPr lang="en-US"/>
              <a:t>)</a:t>
            </a:r>
          </a:p>
          <a:p>
            <a:pPr lvl="1">
              <a:buFont typeface="Arial"/>
              <a:buChar char="•"/>
            </a:pPr>
            <a:r>
              <a:rPr lang="en-US"/>
              <a:t>sleep (</a:t>
            </a:r>
            <a:r>
              <a:rPr lang="en-US">
                <a:latin typeface="Courier New"/>
                <a:cs typeface="Courier New"/>
              </a:rPr>
              <a:t>sleep</a:t>
            </a:r>
            <a:r>
              <a:rPr lang="en-US"/>
              <a:t>)</a:t>
            </a:r>
          </a:p>
          <a:p>
            <a:pPr lvl="1">
              <a:buFont typeface="Arial"/>
              <a:buChar char="•"/>
            </a:pPr>
            <a:r>
              <a:rPr lang="en-US"/>
              <a:t>body mass index (</a:t>
            </a:r>
            <a:r>
              <a:rPr lang="en-US">
                <a:latin typeface="Courier New"/>
                <a:cs typeface="Courier New"/>
              </a:rPr>
              <a:t>bmi</a:t>
            </a:r>
            <a:r>
              <a:rPr lang="en-US"/>
              <a:t>)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1000" y="4648200"/>
            <a:ext cx="8229600" cy="166417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Comments will be grayed-out and preceded by a hash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z.out &lt;- zelig( hypev ~ AGE_P + sleep + bmi,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 model = "logit",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 data  = NatHealth2008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summary(z.out)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1"/>
          <p:cNvSpPr txBox="1">
            <a:spLocks noChangeArrowheads="1"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Logistic Regression</a:t>
            </a:r>
          </a:p>
        </p:txBody>
      </p:sp>
      <p:sp>
        <p:nvSpPr>
          <p:cNvPr id="91139" name="Text Box 2"/>
          <p:cNvSpPr txBox="1">
            <a:spLocks noChangeArrowheads="1"/>
          </p:cNvSpPr>
          <p:nvPr/>
        </p:nvSpPr>
        <p:spPr bwMode="auto">
          <a:xfrm>
            <a:off x="381000" y="1295400"/>
            <a:ext cx="8382000" cy="555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1313">
              <a:spcBef>
                <a:spcPts val="375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5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Deviance Residuals: </a:t>
            </a:r>
          </a:p>
          <a:p>
            <a:pPr marL="342900" indent="-341313">
              <a:spcBef>
                <a:spcPts val="375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5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Min       1Q   Median       3Q      Max  </a:t>
            </a:r>
          </a:p>
          <a:p>
            <a:pPr marL="342900" indent="-341313">
              <a:spcBef>
                <a:spcPts val="375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5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-2.4823  -0.7491  -0.4302   0.8471   2.7953  </a:t>
            </a:r>
          </a:p>
          <a:p>
            <a:pPr marL="342900" indent="-341313">
              <a:spcBef>
                <a:spcPts val="375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50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342900" indent="-341313">
              <a:spcBef>
                <a:spcPts val="375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5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Coefficients:</a:t>
            </a:r>
          </a:p>
          <a:p>
            <a:pPr marL="342900" indent="-341313">
              <a:spcBef>
                <a:spcPts val="375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5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Estimate Std. Error z value Pr(&gt;|z|)    </a:t>
            </a:r>
          </a:p>
          <a:p>
            <a:pPr marL="342900" indent="-341313">
              <a:spcBef>
                <a:spcPts val="375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5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(Intercept) -6.763e+00  1.412e-01 -47.908   &lt;2e-16 ***</a:t>
            </a:r>
          </a:p>
          <a:p>
            <a:pPr marL="342900" indent="-341313">
              <a:spcBef>
                <a:spcPts val="375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5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AGE_P        6.548e-02  1.109e-03  59.031   &lt;2e-16 ***</a:t>
            </a:r>
          </a:p>
          <a:p>
            <a:pPr marL="342900" indent="-341313">
              <a:spcBef>
                <a:spcPts val="375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5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sex          6.238e-03  3.485e-02   0.179    0.858    </a:t>
            </a:r>
          </a:p>
          <a:p>
            <a:pPr marL="342900" indent="-341313">
              <a:spcBef>
                <a:spcPts val="375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5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sleep       -1.711e-02  1.223e-02  -1.399    0.162    </a:t>
            </a:r>
          </a:p>
          <a:p>
            <a:pPr marL="342900" indent="-341313">
              <a:spcBef>
                <a:spcPts val="375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5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bmi          9.863e-04  2.899e-05  34.023   &lt;2e-16 ***</a:t>
            </a:r>
          </a:p>
          <a:p>
            <a:pPr marL="342900" indent="-341313">
              <a:spcBef>
                <a:spcPts val="375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5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---</a:t>
            </a:r>
          </a:p>
          <a:p>
            <a:pPr marL="342900" indent="-341313">
              <a:spcBef>
                <a:spcPts val="375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5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Signif. codes:  0 ‘***’ 0.001 ‘**’ 0.01 ‘*’ 0.05 ‘.’ 0.1 ‘ ’ 1 </a:t>
            </a:r>
          </a:p>
          <a:p>
            <a:pPr marL="342900" indent="-341313">
              <a:spcBef>
                <a:spcPts val="375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50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342900" indent="-341313">
              <a:spcBef>
                <a:spcPts val="375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5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(Dispersion parameter for binomial family taken to be 1)</a:t>
            </a:r>
          </a:p>
          <a:p>
            <a:pPr marL="342900" indent="-341313">
              <a:spcBef>
                <a:spcPts val="375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50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342900" indent="-341313">
              <a:spcBef>
                <a:spcPts val="375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5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Null deviance: 25927  on 20717  degrees of freedom</a:t>
            </a:r>
          </a:p>
          <a:p>
            <a:pPr marL="342900" indent="-341313">
              <a:spcBef>
                <a:spcPts val="375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5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Residual deviance: 20265  on 20713  degrees of freedom</a:t>
            </a:r>
          </a:p>
          <a:p>
            <a:pPr marL="342900" indent="-341313">
              <a:spcBef>
                <a:spcPts val="375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5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AIC: 20275</a:t>
            </a:r>
          </a:p>
          <a:p>
            <a:pPr marL="342900" indent="-341313">
              <a:spcBef>
                <a:spcPts val="375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50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 Regression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8013" cy="24384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/>
              <a:t>Zelig also allows meaningful interpretations of equations</a:t>
            </a:r>
          </a:p>
          <a:p>
            <a:pPr>
              <a:buFont typeface="Arial"/>
              <a:buChar char="•"/>
            </a:pPr>
            <a:r>
              <a:rPr lang="en-US"/>
              <a:t>For example, computing likelihood of hypertension based on age: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1000" y="4114800"/>
            <a:ext cx="8229600" cy="166417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Make predictions for likelihood of hypertension if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the interviewee is age 33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x.young &lt;- setx( z.out, AGE_P = 33 )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70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And another if the interviewee is age 66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x.old &lt;- setx( z.out, AGE_P = 66 )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8013" cy="2743200"/>
          </a:xfrm>
        </p:spPr>
        <p:txBody>
          <a:bodyPr/>
          <a:lstStyle/>
          <a:p>
            <a:r>
              <a:rPr lang="en-US"/>
              <a:t>The values have been stored in:</a:t>
            </a:r>
          </a:p>
          <a:p>
            <a:pPr lvl="1">
              <a:buFont typeface="Arial"/>
              <a:buChar char="•"/>
            </a:pPr>
            <a:r>
              <a:rPr lang="en-US"/>
              <a:t>x.young</a:t>
            </a:r>
          </a:p>
          <a:p>
            <a:pPr lvl="1">
              <a:buFont typeface="Arial"/>
              <a:buChar char="•"/>
            </a:pPr>
            <a:r>
              <a:rPr lang="en-US"/>
              <a:t>x.old</a:t>
            </a:r>
          </a:p>
          <a:p>
            <a:r>
              <a:rPr lang="en-US"/>
              <a:t>The quantities of interest for these values are computed: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57200" y="4495800"/>
            <a:ext cx="8229600" cy="166417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Simulate the quantities of interest (predicted value, etc.)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s.out &lt;- sim( z.out, x = x.young, x1 = x.old 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70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Display summary information and plots</a:t>
            </a:r>
            <a:endParaRPr lang="en-US" sz="170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summary(s.out)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plot(s.out)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1"/>
          <p:cNvSpPr txBox="1">
            <a:spLocks noChangeArrowheads="1"/>
          </p:cNvSpPr>
          <p:nvPr/>
        </p:nvSpPr>
        <p:spPr bwMode="auto">
          <a:xfrm>
            <a:off x="457200" y="0"/>
            <a:ext cx="8229600" cy="71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>
                <a:solidFill>
                  <a:srgbClr val="000000"/>
                </a:solidFill>
                <a:latin typeface="Calibri" charset="0"/>
              </a:rPr>
              <a:t>Logistic Regression</a:t>
            </a:r>
          </a:p>
        </p:txBody>
      </p:sp>
      <p:sp>
        <p:nvSpPr>
          <p:cNvPr id="94211" name="Text Box 2"/>
          <p:cNvSpPr txBox="1">
            <a:spLocks noChangeArrowheads="1"/>
          </p:cNvSpPr>
          <p:nvPr/>
        </p:nvSpPr>
        <p:spPr bwMode="auto">
          <a:xfrm>
            <a:off x="228600" y="685800"/>
            <a:ext cx="8229600" cy="512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300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Values of X </a:t>
            </a:r>
          </a:p>
          <a:p>
            <a:pPr>
              <a:spcBef>
                <a:spcPts val="300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(Intercept) AGE_P       sex    sleep      bmi</a:t>
            </a:r>
          </a:p>
          <a:p>
            <a:pPr>
              <a:spcBef>
                <a:spcPts val="300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1           1    33 0.5549281 7.179747 2763.163</a:t>
            </a:r>
          </a:p>
          <a:p>
            <a:pPr>
              <a:spcBef>
                <a:spcPts val="300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en-US" sz="120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300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Values of X1 </a:t>
            </a:r>
          </a:p>
          <a:p>
            <a:pPr>
              <a:spcBef>
                <a:spcPts val="300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(Intercept) AGE_P       sex    sleep      bmi</a:t>
            </a:r>
          </a:p>
          <a:p>
            <a:pPr>
              <a:spcBef>
                <a:spcPts val="300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1           1    66 0.5549281 7.179747 2763.163</a:t>
            </a:r>
          </a:p>
          <a:p>
            <a:pPr>
              <a:spcBef>
                <a:spcPts val="300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en-US" sz="120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300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Expected Values: E(Y|X)</a:t>
            </a:r>
          </a:p>
          <a:p>
            <a:pPr>
              <a:spcBef>
                <a:spcPts val="300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mean          sd      2.5%     97.5%</a:t>
            </a:r>
          </a:p>
          <a:p>
            <a:pPr>
              <a:spcBef>
                <a:spcPts val="300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1 0.1198186 0.003121433 0.1140429 0.1262853</a:t>
            </a:r>
          </a:p>
          <a:p>
            <a:pPr>
              <a:spcBef>
                <a:spcPts val="300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en-US" sz="120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300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Predicted Values: Y|X</a:t>
            </a:r>
          </a:p>
          <a:p>
            <a:pPr>
              <a:spcBef>
                <a:spcPts val="300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0     1</a:t>
            </a:r>
          </a:p>
          <a:p>
            <a:pPr>
              <a:spcBef>
                <a:spcPts val="300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1 0.874 0.126</a:t>
            </a:r>
          </a:p>
          <a:p>
            <a:pPr>
              <a:spcBef>
                <a:spcPts val="300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en-US" sz="120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300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First Differences in Expected Values: E(Y|X1)-E(Y|X)</a:t>
            </a:r>
          </a:p>
          <a:p>
            <a:pPr>
              <a:spcBef>
                <a:spcPts val="300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mean          sd      2.5%     97.5%</a:t>
            </a:r>
          </a:p>
          <a:p>
            <a:pPr>
              <a:spcBef>
                <a:spcPts val="300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1 0.4215098 0.006301644 0.4094499 0.4336803</a:t>
            </a:r>
          </a:p>
          <a:p>
            <a:pPr>
              <a:spcBef>
                <a:spcPts val="300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en-US" sz="120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300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Risk Ratios: P(Y=1|X1)/P(Y=1|X)</a:t>
            </a:r>
          </a:p>
          <a:p>
            <a:pPr>
              <a:spcBef>
                <a:spcPts val="300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mean        sd     2.5%    97.5%</a:t>
            </a:r>
          </a:p>
          <a:p>
            <a:pPr>
              <a:spcBef>
                <a:spcPts val="300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1 4.520915 0.1250251 4.273213 4.763982</a:t>
            </a:r>
          </a:p>
        </p:txBody>
      </p:sp>
      <p:sp>
        <p:nvSpPr>
          <p:cNvPr id="94212" name="AutoShape 3"/>
          <p:cNvSpPr>
            <a:spLocks noChangeArrowheads="1"/>
          </p:cNvSpPr>
          <p:nvPr/>
        </p:nvSpPr>
        <p:spPr bwMode="auto">
          <a:xfrm>
            <a:off x="4543425" y="2620963"/>
            <a:ext cx="914400" cy="228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85D8A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13" name="Text Box 4"/>
          <p:cNvSpPr txBox="1">
            <a:spLocks noChangeArrowheads="1"/>
          </p:cNvSpPr>
          <p:nvPr/>
        </p:nvSpPr>
        <p:spPr bwMode="auto">
          <a:xfrm>
            <a:off x="5562600" y="1579563"/>
            <a:ext cx="2836863" cy="1190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</a:rPr>
              <a:t>Expected value of hypertension in a 33  year old (y|x) given current sampling distribution</a:t>
            </a:r>
          </a:p>
        </p:txBody>
      </p:sp>
      <p:sp>
        <p:nvSpPr>
          <p:cNvPr id="94214" name="AutoShape 5"/>
          <p:cNvSpPr>
            <a:spLocks noChangeArrowheads="1"/>
          </p:cNvSpPr>
          <p:nvPr/>
        </p:nvSpPr>
        <p:spPr bwMode="auto">
          <a:xfrm>
            <a:off x="4543425" y="3429000"/>
            <a:ext cx="914400" cy="228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85D8A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15" name="Text Box 6"/>
          <p:cNvSpPr txBox="1">
            <a:spLocks noChangeArrowheads="1"/>
          </p:cNvSpPr>
          <p:nvPr/>
        </p:nvSpPr>
        <p:spPr bwMode="auto">
          <a:xfrm>
            <a:off x="5732463" y="3006725"/>
            <a:ext cx="2689225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</a:rPr>
              <a:t>Predicted values of y|x given Binomial distribution</a:t>
            </a:r>
          </a:p>
        </p:txBody>
      </p:sp>
      <p:sp>
        <p:nvSpPr>
          <p:cNvPr id="94216" name="AutoShape 7"/>
          <p:cNvSpPr>
            <a:spLocks noChangeArrowheads="1"/>
          </p:cNvSpPr>
          <p:nvPr/>
        </p:nvSpPr>
        <p:spPr bwMode="auto">
          <a:xfrm>
            <a:off x="4572000" y="5276850"/>
            <a:ext cx="914400" cy="228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85D8A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17" name="Text Box 8"/>
          <p:cNvSpPr txBox="1">
            <a:spLocks noChangeArrowheads="1"/>
          </p:cNvSpPr>
          <p:nvPr/>
        </p:nvSpPr>
        <p:spPr bwMode="auto">
          <a:xfrm>
            <a:off x="5624513" y="4930775"/>
            <a:ext cx="2819400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</a:rPr>
              <a:t>Relative risk ratio (similar idea to odds ratio, but different calculation)</a:t>
            </a:r>
          </a:p>
        </p:txBody>
      </p:sp>
      <p:sp>
        <p:nvSpPr>
          <p:cNvPr id="94218" name="AutoShape 9"/>
          <p:cNvSpPr>
            <a:spLocks noChangeArrowheads="1"/>
          </p:cNvSpPr>
          <p:nvPr/>
        </p:nvSpPr>
        <p:spPr bwMode="auto">
          <a:xfrm>
            <a:off x="4551363" y="4578350"/>
            <a:ext cx="914400" cy="228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85D8A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19" name="Text Box 10"/>
          <p:cNvSpPr txBox="1">
            <a:spLocks noChangeArrowheads="1"/>
          </p:cNvSpPr>
          <p:nvPr/>
        </p:nvSpPr>
        <p:spPr bwMode="auto">
          <a:xfrm>
            <a:off x="5624513" y="4046538"/>
            <a:ext cx="2906712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</a:rPr>
              <a:t>Difference in expected value of a 66 vs. 33 year old</a:t>
            </a:r>
          </a:p>
        </p:txBody>
      </p:sp>
      <p:sp>
        <p:nvSpPr>
          <p:cNvPr id="94220" name="Text Box 11"/>
          <p:cNvSpPr txBox="1">
            <a:spLocks noChangeArrowheads="1"/>
          </p:cNvSpPr>
          <p:nvPr/>
        </p:nvSpPr>
        <p:spPr bwMode="auto">
          <a:xfrm>
            <a:off x="1143000" y="5867400"/>
            <a:ext cx="3657600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</a:rPr>
              <a:t>There is a 3.8 times greater probability of hypertension for a 66 year old vs. a 33 year old</a:t>
            </a:r>
          </a:p>
        </p:txBody>
      </p:sp>
      <p:sp>
        <p:nvSpPr>
          <p:cNvPr id="94221" name="AutoShape 12"/>
          <p:cNvSpPr>
            <a:spLocks noChangeArrowheads="1"/>
          </p:cNvSpPr>
          <p:nvPr/>
        </p:nvSpPr>
        <p:spPr bwMode="auto">
          <a:xfrm rot="3540000">
            <a:off x="904875" y="5934076"/>
            <a:ext cx="522287" cy="220662"/>
          </a:xfrm>
          <a:prstGeom prst="leftArrow">
            <a:avLst>
              <a:gd name="adj1" fmla="val 50000"/>
              <a:gd name="adj2" fmla="val 50001"/>
            </a:avLst>
          </a:prstGeom>
          <a:solidFill>
            <a:srgbClr val="4F81BD"/>
          </a:solidFill>
          <a:ln w="25560">
            <a:solidFill>
              <a:srgbClr val="385D8A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1"/>
          <p:cNvSpPr txBox="1">
            <a:spLocks noChangeArrowheads="1"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Questions?</a:t>
            </a:r>
          </a:p>
        </p:txBody>
      </p:sp>
      <p:sp>
        <p:nvSpPr>
          <p:cNvPr id="95235" name="Text Box 2"/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1"/>
          <p:cNvSpPr txBox="1">
            <a:spLocks noChangeArrowheads="1"/>
          </p:cNvSpPr>
          <p:nvPr/>
        </p:nvSpPr>
        <p:spPr bwMode="auto">
          <a:xfrm>
            <a:off x="457200" y="130175"/>
            <a:ext cx="8229600" cy="1431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Exercise: Zelig Regression Model</a:t>
            </a:r>
          </a:p>
        </p:txBody>
      </p:sp>
      <p:sp>
        <p:nvSpPr>
          <p:cNvPr id="96259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986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512763" indent="-512763">
              <a:spcBef>
                <a:spcPts val="8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Load "Zelig" and the "turnout" data set</a:t>
            </a:r>
          </a:p>
          <a:p>
            <a:pPr marL="512763" indent="-512763">
              <a:spcBef>
                <a:spcPts val="8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Fit the data using the "logit" model</a:t>
            </a:r>
          </a:p>
          <a:p>
            <a:pPr marL="512763" indent="-512763">
              <a:spcBef>
                <a:spcPts val="8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Plot the fitted model (using the plot function)</a:t>
            </a:r>
          </a:p>
          <a:p>
            <a:pPr marL="512763" indent="-512763">
              <a:spcBef>
                <a:spcPts val="8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Predict </a:t>
            </a:r>
            <a:r>
              <a:rPr lang="en-US" sz="3200" b="1">
                <a:solidFill>
                  <a:srgbClr val="000000"/>
                </a:solidFill>
                <a:latin typeface="Calibri" charset="0"/>
              </a:rPr>
              <a:t>voter turnout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 based on 2 or more explanatory variables</a:t>
            </a:r>
          </a:p>
          <a:p>
            <a:pPr marL="512763" indent="-512763">
              <a:spcBef>
                <a:spcPts val="8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Answer "Would (appropriately educated) 10 year olds show up to the voter polls?"</a:t>
            </a:r>
          </a:p>
          <a:p>
            <a:pPr marL="512763" indent="-512763">
              <a:spcBef>
                <a:spcPts val="8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Plot the results of the simulations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Multiple Imputation</a:t>
            </a:r>
          </a:p>
        </p:txBody>
      </p:sp>
      <p:sp>
        <p:nvSpPr>
          <p:cNvPr id="97283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Majority of datasets contain missing data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Produces a variety of problems and limitations to data analysis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Multiple imputation (MI) generates multiple, complete datasets that contain estimations of missing datapoints</a:t>
            </a:r>
          </a:p>
          <a:p>
            <a:pPr marL="341313" indent="-341313">
              <a:spcBef>
                <a:spcPts val="800"/>
              </a:spcBef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32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Multiple Imputation</a:t>
            </a:r>
          </a:p>
        </p:txBody>
      </p:sp>
      <p:sp>
        <p:nvSpPr>
          <p:cNvPr id="98307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MI typically thought of as involving three steps:</a:t>
            </a:r>
          </a:p>
          <a:p>
            <a:pPr marL="969963" lvl="1" indent="-512763">
              <a:lnSpc>
                <a:spcPct val="90000"/>
              </a:lnSpc>
              <a:spcBef>
                <a:spcPts val="700"/>
              </a:spcBef>
              <a:buFont typeface="Calibri" charset="0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Selection of imputation model</a:t>
            </a:r>
          </a:p>
          <a:p>
            <a:pPr marL="969963" lvl="1" indent="-512763">
              <a:lnSpc>
                <a:spcPct val="90000"/>
              </a:lnSpc>
              <a:spcBef>
                <a:spcPts val="700"/>
              </a:spcBef>
              <a:buFont typeface="Calibri" charset="0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Generation of imputed datasets</a:t>
            </a:r>
          </a:p>
          <a:p>
            <a:pPr marL="969963" lvl="1" indent="-512763">
              <a:lnSpc>
                <a:spcPct val="90000"/>
              </a:lnSpc>
              <a:spcBef>
                <a:spcPts val="700"/>
              </a:spcBef>
              <a:buFont typeface="Calibri" charset="0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Combining results across imputed datasets</a:t>
            </a: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We’re focusing on 2 &amp; 3</a:t>
            </a: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**Please make sure you have a solid understanding of all steps before performing MI with your own data**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Multiple Imputation</a:t>
            </a:r>
          </a:p>
        </p:txBody>
      </p:sp>
      <p:sp>
        <p:nvSpPr>
          <p:cNvPr id="99331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5372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Amelia package in R is powerful, fast, and easy to use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Relies on Expectation maximization baysian (EMB) algorithm (Honaker &amp; King, 2010)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See Amelia documentation for more information about its imputation procedures</a:t>
            </a:r>
          </a:p>
          <a:p>
            <a:pPr marL="341313" indent="-341313">
              <a:spcBef>
                <a:spcPts val="800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FF"/>
                </a:solidFill>
                <a:latin typeface="Calibri" charset="0"/>
                <a:hlinkClick r:id="rId3"/>
              </a:rPr>
              <a:t>S:\DataClass\RandStatistics\Amelia Documentation.pdf</a:t>
            </a:r>
          </a:p>
          <a:p>
            <a:pPr marL="341313" indent="-341313">
              <a:spcBef>
                <a:spcPts val="800"/>
              </a:spcBef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32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:a="http://schemas.openxmlformats.org/drawingml/2006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:a="http://schemas.openxmlformats.org/drawingml/2006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5210</TotalTime>
  <Words>6812</Words>
  <Application>Microsoft Macintosh PowerPoint</Application>
  <PresentationFormat>On-screen Show (4:3)</PresentationFormat>
  <Paragraphs>1024</Paragraphs>
  <Slides>114</Slides>
  <Notes>103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114</vt:i4>
      </vt:variant>
    </vt:vector>
  </HeadingPairs>
  <TitlesOfParts>
    <vt:vector size="121" baseType="lpstr">
      <vt:lpstr>Arial</vt:lpstr>
      <vt:lpstr>ＭＳ Ｐゴシック</vt:lpstr>
      <vt:lpstr>Times New Roman</vt:lpstr>
      <vt:lpstr>Calibri</vt:lpstr>
      <vt:lpstr>Courier New</vt:lpstr>
      <vt:lpstr>Wingdings</vt:lpstr>
      <vt:lpstr>Office Theme</vt:lpstr>
      <vt:lpstr>Slide 1</vt:lpstr>
      <vt:lpstr>Slide 2</vt:lpstr>
      <vt:lpstr>Outline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What is a Formula?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  <vt:lpstr>Slide 78</vt:lpstr>
      <vt:lpstr>The Basic Linear Model</vt:lpstr>
      <vt:lpstr>Slide 80</vt:lpstr>
      <vt:lpstr>Slide 81</vt:lpstr>
      <vt:lpstr>Slide 82</vt:lpstr>
      <vt:lpstr>Slide 83</vt:lpstr>
      <vt:lpstr>Slide 84</vt:lpstr>
      <vt:lpstr>Slide 85</vt:lpstr>
      <vt:lpstr>Linear Regression (Zelig)</vt:lpstr>
      <vt:lpstr>Linear Regression (Zelig)</vt:lpstr>
      <vt:lpstr>Slide 88</vt:lpstr>
      <vt:lpstr>Slide 89</vt:lpstr>
      <vt:lpstr>Logistic Regression (Zelig)</vt:lpstr>
      <vt:lpstr>Slide 91</vt:lpstr>
      <vt:lpstr>Logistic Regression</vt:lpstr>
      <vt:lpstr>Logistic Regression</vt:lpstr>
      <vt:lpstr>Slide 94</vt:lpstr>
      <vt:lpstr>Slide 95</vt:lpstr>
      <vt:lpstr>Slide 96</vt:lpstr>
      <vt:lpstr>Slide 97</vt:lpstr>
      <vt:lpstr>Slide 98</vt:lpstr>
      <vt:lpstr>Slide 99</vt:lpstr>
      <vt:lpstr>Slide 100</vt:lpstr>
      <vt:lpstr>Slide 101</vt:lpstr>
      <vt:lpstr>Slide 102</vt:lpstr>
      <vt:lpstr>Slide 103</vt:lpstr>
      <vt:lpstr>Slide 104</vt:lpstr>
      <vt:lpstr>Slide 105</vt:lpstr>
      <vt:lpstr>Slide 106</vt:lpstr>
      <vt:lpstr>Slide 107</vt:lpstr>
      <vt:lpstr>Slide 108</vt:lpstr>
      <vt:lpstr>Slide 109</vt:lpstr>
      <vt:lpstr>Slide 110</vt:lpstr>
      <vt:lpstr>Slide 111</vt:lpstr>
      <vt:lpstr>Slide 112</vt:lpstr>
      <vt:lpstr>Slide 113</vt:lpstr>
      <vt:lpstr>Slide 114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R Trainng</dc:title>
  <dc:creator>Matt</dc:creator>
  <cp:lastModifiedBy>Matt</cp:lastModifiedBy>
  <cp:revision>929</cp:revision>
  <cp:lastPrinted>1601-01-01T00:00:00Z</cp:lastPrinted>
  <dcterms:created xsi:type="dcterms:W3CDTF">2011-12-01T15:22:20Z</dcterms:created>
  <dcterms:modified xsi:type="dcterms:W3CDTF">2011-12-01T20:28:30Z</dcterms:modified>
</cp:coreProperties>
</file>