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4" r:id="rId1"/>
  </p:sldMasterIdLst>
  <p:notesMasterIdLst>
    <p:notesMasterId r:id="rId22"/>
  </p:notesMasterIdLst>
  <p:sldIdLst>
    <p:sldId id="256" r:id="rId2"/>
    <p:sldId id="257" r:id="rId3"/>
    <p:sldId id="276" r:id="rId4"/>
    <p:sldId id="259" r:id="rId5"/>
    <p:sldId id="264" r:id="rId6"/>
    <p:sldId id="266" r:id="rId7"/>
    <p:sldId id="267" r:id="rId8"/>
    <p:sldId id="262" r:id="rId9"/>
    <p:sldId id="258" r:id="rId10"/>
    <p:sldId id="268" r:id="rId11"/>
    <p:sldId id="261" r:id="rId12"/>
    <p:sldId id="269" r:id="rId13"/>
    <p:sldId id="263" r:id="rId14"/>
    <p:sldId id="271" r:id="rId15"/>
    <p:sldId id="272" r:id="rId16"/>
    <p:sldId id="270" r:id="rId17"/>
    <p:sldId id="273" r:id="rId18"/>
    <p:sldId id="277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5829C-BC0A-2947-AC1D-CBD687136EF9}" type="datetimeFigureOut">
              <a:t>12/14/11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2FEB5-60B9-AD42-9F7A-A6753FAA144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1878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E5E9E7E-3AA4-2143-AD9D-22191B2A3400}" type="slidenum">
              <a:rPr lang="en-US"/>
              <a:pPr/>
              <a:t>13</a:t>
            </a:fld>
            <a:endParaRPr lang="en-US"/>
          </a:p>
        </p:txBody>
      </p:sp>
      <p:sp>
        <p:nvSpPr>
          <p:cNvPr id="11878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87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1879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>
            <a:prstTxWarp prst="textNoShape">
              <a:avLst/>
            </a:prstTxWarp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F489E28-EBDA-C645-B7F8-822532D48332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6219-D444-4949-8B82-1A0079A42925}" type="datetimeFigureOut">
              <a:rPr lang="en-US"/>
              <a:pPr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Statistical Models with Zelig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Creating Statistical Packages, External Models and the "zelig2"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the linear regression:</a:t>
            </a:r>
          </a:p>
          <a:p>
            <a:endParaRPr lang="en-US"/>
          </a:p>
          <a:p>
            <a:r>
              <a:rPr lang="en-US"/>
              <a:t>lm(y ~ x)</a:t>
            </a:r>
          </a:p>
          <a:p>
            <a:endParaRPr lang="en-US"/>
          </a:p>
          <a:p>
            <a:r>
              <a:rPr lang="en-US"/>
              <a:t>This means, the variable "y" is dependent on the variable "x"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"lm" model (as all models do) finds the function that best </a:t>
            </a:r>
            <a:r>
              <a:rPr lang="en-US" b="1"/>
              <a:t>interpolates</a:t>
            </a:r>
            <a:r>
              <a:rPr lang="en-US"/>
              <a:t> the observed data.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Fitting Models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1896866"/>
            <a:ext cx="8229600" cy="879344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the data set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load("SimpleQuasipoisson.Rdata")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data(SimpleQuasipoisson)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3079467"/>
            <a:ext cx="8229600" cy="617734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Fit the data using a quasi-poisson link function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fit &lt;- glm(Predictor ~ Respose, quasipoisson(), SimpleQuasipoisson)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Format for Slides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93850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</a:rPr>
              <a:t>Regular text will be presented just like this.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229600" cy="11303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Comments will be grayed-out and preceded by a hash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dirty="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Code will be in preceded by “&gt; ”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sin(</a:t>
            </a:r>
            <a:r>
              <a:rPr lang="en-US" sz="1700" dirty="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1.3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57200" y="4694238"/>
            <a:ext cx="8229599" cy="368300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0.9635582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92113" y="431482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Results from code example will be in a grayed out box with a dashed border.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Writing a zelig model is a three-stage process:</a:t>
            </a:r>
          </a:p>
          <a:p>
            <a:pPr lvl="1"/>
            <a:r>
              <a:rPr lang="en-US"/>
              <a:t>zelig2 method</a:t>
            </a:r>
          </a:p>
          <a:p>
            <a:pPr lvl="1"/>
            <a:r>
              <a:rPr lang="en-US"/>
              <a:t>param method</a:t>
            </a:r>
          </a:p>
          <a:p>
            <a:pPr lvl="1"/>
            <a:r>
              <a:rPr lang="en-US"/>
              <a:t>qi method</a:t>
            </a:r>
          </a:p>
          <a:p>
            <a:r>
              <a:rPr lang="en-US"/>
              <a:t>These correspond to</a:t>
            </a:r>
          </a:p>
          <a:p>
            <a:pPr lvl="1"/>
            <a:r>
              <a:rPr lang="en-US"/>
              <a:t>Fitting the statistical model (zelig2)</a:t>
            </a:r>
          </a:p>
          <a:p>
            <a:pPr lvl="1"/>
            <a:r>
              <a:rPr lang="en-US"/>
              <a:t>Parameter simulation (param)</a:t>
            </a:r>
          </a:p>
          <a:p>
            <a:pPr lvl="1"/>
            <a:r>
              <a:rPr lang="en-US"/>
              <a:t>Quantity of interest simulation (qi)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Today we are focusing on fitting the statistical model</a:t>
            </a:r>
          </a:p>
          <a:p>
            <a:r>
              <a:rPr lang="en-US"/>
              <a:t>Zelig requires (typically) that the model is fitted externally</a:t>
            </a:r>
          </a:p>
          <a:p>
            <a:r>
              <a:rPr lang="en-US"/>
              <a:t>Most models are based on "lm" or "glm" because of their general nature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Does not</a:t>
            </a:r>
            <a:r>
              <a:rPr lang="en-US"/>
              <a:t> fit models itself</a:t>
            </a:r>
          </a:p>
          <a:p>
            <a:r>
              <a:rPr lang="en-US"/>
              <a:t>Uses outside models to fit data</a:t>
            </a:r>
          </a:p>
          <a:p>
            <a:pPr lvl="1"/>
            <a:r>
              <a:rPr lang="en-US"/>
              <a:t>"lm", "glm", "nlme", etc.</a:t>
            </a:r>
          </a:p>
          <a:p>
            <a:r>
              <a:rPr lang="en-US"/>
              <a:t>Manages how zelig interacts with these models:</a:t>
            </a:r>
          </a:p>
          <a:p>
            <a:pPr lvl="1"/>
            <a:r>
              <a:rPr lang="en-US"/>
              <a:t>Specifies what function will fit the model</a:t>
            </a:r>
          </a:p>
          <a:p>
            <a:pPr lvl="1"/>
            <a:r>
              <a:rPr lang="en-US"/>
              <a:t>Specifies parameters</a:t>
            </a:r>
          </a:p>
          <a:p>
            <a:pPr lvl="1"/>
            <a:r>
              <a:rPr lang="en-US"/>
              <a:t>Manipulates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of a zelig2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zelig2logit &lt;- </a:t>
            </a:r>
            <a:r>
              <a:rPr lang="en-US" sz="180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lang="en-US" sz="1800">
                <a:latin typeface="Courier New"/>
                <a:cs typeface="Courier New"/>
              </a:rPr>
              <a:t>(formula, weights=NULL, ..., data){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</a:t>
            </a:r>
            <a:r>
              <a:rPr lang="en-US" sz="1800">
                <a:solidFill>
                  <a:srgbClr val="0000FF"/>
                </a:solidFill>
                <a:latin typeface="Courier New"/>
                <a:cs typeface="Courier New"/>
              </a:rPr>
              <a:t>list</a:t>
            </a:r>
            <a:r>
              <a:rPr lang="en-US" sz="1800">
                <a:latin typeface="Courier New"/>
                <a:cs typeface="Courier New"/>
              </a:rPr>
              <a:t>(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.function </a:t>
            </a:r>
            <a:r>
              <a:rPr lang="en-US" sz="18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800"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chemeClr val="accent2"/>
                </a:solidFill>
                <a:latin typeface="Courier New"/>
                <a:cs typeface="Courier New"/>
              </a:rPr>
              <a:t>"glm"</a:t>
            </a:r>
            <a:r>
              <a:rPr lang="en-US" sz="18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endParaRPr lang="en-US" sz="18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formula </a:t>
            </a:r>
            <a:r>
              <a:rPr lang="en-US" sz="180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1800">
                <a:latin typeface="Courier New"/>
                <a:cs typeface="Courier New"/>
              </a:rPr>
              <a:t> formula,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weights </a:t>
            </a:r>
            <a:r>
              <a:rPr lang="en-US" sz="18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800">
                <a:latin typeface="Courier New"/>
                <a:cs typeface="Courier New"/>
              </a:rPr>
              <a:t> weights,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family  </a:t>
            </a:r>
            <a:r>
              <a:rPr lang="en-US" sz="18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800">
                <a:latin typeface="Courier New"/>
                <a:cs typeface="Courier New"/>
              </a:rPr>
              <a:t> binomial(link=</a:t>
            </a:r>
            <a:r>
              <a:rPr lang="en-US" sz="1800">
                <a:solidFill>
                  <a:srgbClr val="C0504D"/>
                </a:solidFill>
                <a:latin typeface="Courier New"/>
                <a:cs typeface="Courier New"/>
              </a:rPr>
              <a:t>"logit"</a:t>
            </a:r>
            <a:r>
              <a:rPr lang="en-US" sz="180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model   </a:t>
            </a:r>
            <a:r>
              <a:rPr lang="en-US" sz="18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800">
                <a:latin typeface="Courier New"/>
                <a:cs typeface="Courier New"/>
              </a:rPr>
              <a:t> F,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data    </a:t>
            </a:r>
            <a:r>
              <a:rPr lang="en-US" sz="18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800">
                <a:latin typeface="Courier New"/>
                <a:cs typeface="Courier New"/>
              </a:rPr>
              <a:t> data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)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Introduction</a:t>
            </a:r>
          </a:p>
          <a:p>
            <a:pPr lvl="1"/>
            <a:r>
              <a:rPr lang="en-US"/>
              <a:t>What is a statistical model?</a:t>
            </a:r>
          </a:p>
          <a:p>
            <a:pPr lvl="1"/>
            <a:r>
              <a:rPr lang="en-US"/>
              <a:t>Overview of R packages</a:t>
            </a:r>
          </a:p>
          <a:p>
            <a:r>
              <a:rPr lang="en-US"/>
              <a:t>Model Fitting Functions</a:t>
            </a:r>
          </a:p>
          <a:p>
            <a:pPr lvl="1"/>
            <a:r>
              <a:rPr lang="en-US"/>
              <a:t>Fitting data</a:t>
            </a:r>
          </a:p>
          <a:p>
            <a:pPr lvl="1"/>
            <a:r>
              <a:rPr lang="en-US"/>
              <a:t>Examples</a:t>
            </a:r>
          </a:p>
          <a:p>
            <a:r>
              <a:rPr lang="en-US"/>
              <a:t>The zelig2 method</a:t>
            </a:r>
          </a:p>
          <a:p>
            <a:r>
              <a:rPr lang="en-US"/>
              <a:t>Looking ahead: Design matrices and predictor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of a zelig2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6343827" cy="288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zelig2logit &lt;- 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lang="en-US" sz="1400">
                <a:latin typeface="Courier New"/>
                <a:cs typeface="Courier New"/>
              </a:rPr>
              <a:t>(formula, weights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NULL, ..., data)   </a:t>
            </a:r>
          </a:p>
          <a:p>
            <a:pPr>
              <a:buNone/>
            </a:pPr>
            <a:endParaRPr lang="en-US" sz="140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  list</a:t>
            </a:r>
            <a:r>
              <a:rPr lang="en-US" sz="1400">
                <a:latin typeface="Courier New"/>
                <a:cs typeface="Courier New"/>
              </a:rPr>
              <a:t>(.function 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"glm"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formula 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formula,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weights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weights,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family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binomial(link=</a:t>
            </a:r>
            <a:r>
              <a:rPr lang="en-US" sz="1400">
                <a:solidFill>
                  <a:srgbClr val="C0504D"/>
                </a:solidFill>
                <a:latin typeface="Courier New"/>
                <a:cs typeface="Courier New"/>
              </a:rPr>
              <a:t>"logit"</a:t>
            </a:r>
            <a:r>
              <a:rPr lang="en-US" sz="140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model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F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data 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data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)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3819" y="1600201"/>
            <a:ext cx="139298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SIGNATURE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1026" y="2170570"/>
            <a:ext cx="188577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EXTERNAL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0666" y="3439572"/>
            <a:ext cx="152613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648551"/>
            <a:ext cx="677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Tip: Use the method "args" to determine the parameters that can be submitted to your external model.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rot="10800000" flipV="1">
            <a:off x="6801027" y="1784866"/>
            <a:ext cx="492793" cy="7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3738517" y="2273936"/>
            <a:ext cx="306251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4988103" y="3624604"/>
            <a:ext cx="217256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11047" y="2130238"/>
            <a:ext cx="2396746" cy="31749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11047" y="2579649"/>
            <a:ext cx="3656570" cy="1373590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199" y="1615876"/>
            <a:ext cx="6292612" cy="34341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7" grpId="0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19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a statistical package</a:t>
            </a:r>
          </a:p>
          <a:p>
            <a:r>
              <a:rPr lang="en-US"/>
              <a:t>Creating a statistical package</a:t>
            </a:r>
          </a:p>
          <a:p>
            <a:r>
              <a:rPr lang="en-US"/>
              <a:t>Model fitting functions</a:t>
            </a:r>
          </a:p>
          <a:p>
            <a:r>
              <a:rPr lang="en-US"/>
              <a:t>Writing the zelig2 function</a:t>
            </a:r>
          </a:p>
          <a:p>
            <a:r>
              <a:rPr lang="en-US"/>
              <a:t>Looking adhead</a:t>
            </a:r>
          </a:p>
          <a:p>
            <a:pPr lvl="1"/>
            <a:r>
              <a:rPr lang="en-US"/>
              <a:t>Design (a.k.a. model) matrices</a:t>
            </a:r>
          </a:p>
          <a:p>
            <a:pPr lvl="1"/>
            <a:r>
              <a:rPr lang="en-US"/>
              <a:t>Counterfactuals and interaction terms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method for </a:t>
            </a:r>
            <a:r>
              <a:rPr lang="en-US" b="1"/>
              <a:t>explaining</a:t>
            </a:r>
            <a:r>
              <a:rPr lang="en-US"/>
              <a:t> and </a:t>
            </a:r>
            <a:r>
              <a:rPr lang="en-US" b="1"/>
              <a:t>predicting</a:t>
            </a:r>
            <a:r>
              <a:rPr lang="en-US"/>
              <a:t> observations using data</a:t>
            </a:r>
          </a:p>
          <a:p>
            <a:r>
              <a:rPr lang="en-US"/>
              <a:t>A method for determining </a:t>
            </a:r>
            <a:r>
              <a:rPr lang="en-US" b="1"/>
              <a:t>unknown parameters</a:t>
            </a:r>
            <a:r>
              <a:rPr lang="en-US"/>
              <a:t> derived from a data set</a:t>
            </a:r>
          </a:p>
          <a:p>
            <a:pPr lvl="1"/>
            <a:r>
              <a:rPr lang="en-US"/>
              <a:t>How dependent is my response variable on a particular parameter?</a:t>
            </a:r>
          </a:p>
          <a:p>
            <a:r>
              <a:rPr lang="en-US"/>
              <a:t>Specifically, a method for determining </a:t>
            </a:r>
            <a:r>
              <a:rPr lang="en-US" b="1"/>
              <a:t>conditional expected values</a:t>
            </a:r>
          </a:p>
          <a:p>
            <a:pPr lvl="1"/>
            <a:r>
              <a:rPr lang="en-US"/>
              <a:t>"Given x and y, the expected value is…"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Data</a:t>
            </a:r>
          </a:p>
        </p:txBody>
      </p:sp>
      <p:pic>
        <p:nvPicPr>
          <p:cNvPr id="6" name="Content Placeholder 5" descr="Linear_Data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Data</a:t>
            </a:r>
            <a:br>
              <a:rPr lang="en-US"/>
            </a:br>
            <a:r>
              <a:rPr lang="en-US"/>
              <a:t>(and Linear Regression)</a:t>
            </a:r>
          </a:p>
        </p:txBody>
      </p:sp>
      <p:pic>
        <p:nvPicPr>
          <p:cNvPr id="4" name="Content Placeholder 3" descr="Linear_Regressi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There are three necessary components to any statistical model:</a:t>
            </a:r>
          </a:p>
          <a:p>
            <a:r>
              <a:rPr lang="en-US"/>
              <a:t>A formula specifying </a:t>
            </a:r>
            <a:r>
              <a:rPr lang="en-US" b="1"/>
              <a:t>predictor</a:t>
            </a:r>
            <a:r>
              <a:rPr lang="en-US"/>
              <a:t> and </a:t>
            </a:r>
            <a:r>
              <a:rPr lang="en-US" b="1"/>
              <a:t>response</a:t>
            </a:r>
            <a:r>
              <a:rPr lang="en-US"/>
              <a:t> variables: </a:t>
            </a:r>
            <a:r>
              <a:rPr lang="en-US" i="1">
                <a:latin typeface="Courier New"/>
                <a:cs typeface="Courier New"/>
              </a:rPr>
              <a:t>y ~ x1 + x2 + x3</a:t>
            </a:r>
            <a:endParaRPr lang="en-US" b="1" i="1">
              <a:latin typeface="Courier New"/>
              <a:cs typeface="Courier New"/>
            </a:endParaRPr>
          </a:p>
          <a:p>
            <a:r>
              <a:rPr lang="en-US"/>
              <a:t>A model – </a:t>
            </a:r>
            <a:r>
              <a:rPr lang="en-US" i="1"/>
              <a:t>logit, probit, gamma, normal</a:t>
            </a:r>
          </a:p>
          <a:p>
            <a:r>
              <a:rPr lang="en-US"/>
              <a:t>Data – </a:t>
            </a:r>
            <a:r>
              <a:rPr lang="en-US" i="1"/>
              <a:t>a data-set stored as a </a:t>
            </a:r>
            <a:r>
              <a:rPr lang="en-US" b="1" i="1"/>
              <a:t>data.frame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"least squares" method is the foundation of fitting generalized linear models (GLM's)</a:t>
            </a:r>
          </a:p>
          <a:p>
            <a:r>
              <a:rPr lang="en-US"/>
              <a:t>Provides information on the </a:t>
            </a:r>
            <a:r>
              <a:rPr lang="en-US" b="1"/>
              <a:t>correlation</a:t>
            </a:r>
            <a:r>
              <a:rPr lang="en-US"/>
              <a:t> of predictor variables</a:t>
            </a:r>
          </a:p>
          <a:p>
            <a:r>
              <a:rPr lang="en-US"/>
              <a:t>And information on how significantly the response variables varies with the predictor 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679</Words>
  <Application>Microsoft Macintosh PowerPoint</Application>
  <PresentationFormat>On-screen Show (4:3)</PresentationFormat>
  <Paragraphs>111</Paragraphs>
  <Slides>20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Programming Statistical Models with Zelig 4</vt:lpstr>
      <vt:lpstr>Outline</vt:lpstr>
      <vt:lpstr>Outline</vt:lpstr>
      <vt:lpstr>Introduction</vt:lpstr>
      <vt:lpstr>What is linear regression?</vt:lpstr>
      <vt:lpstr>Example: Data</vt:lpstr>
      <vt:lpstr>Example: Data (and Linear Regression)</vt:lpstr>
      <vt:lpstr>Basics</vt:lpstr>
      <vt:lpstr>Generalized Linear Models</vt:lpstr>
      <vt:lpstr>Basics</vt:lpstr>
      <vt:lpstr>Basics</vt:lpstr>
      <vt:lpstr>About Fitting Models</vt:lpstr>
      <vt:lpstr>Slide 13</vt:lpstr>
      <vt:lpstr>Overview</vt:lpstr>
      <vt:lpstr>Overview</vt:lpstr>
      <vt:lpstr>zelig2</vt:lpstr>
      <vt:lpstr>zelig2</vt:lpstr>
      <vt:lpstr>Slide 18</vt:lpstr>
      <vt:lpstr>Features of a zelig2 function</vt:lpstr>
      <vt:lpstr>Features of a zelig2 function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Statistical Models with Zelig 4</dc:title>
  <dc:creator>Matt</dc:creator>
  <cp:lastModifiedBy>Matt</cp:lastModifiedBy>
  <cp:revision>76</cp:revision>
  <dcterms:created xsi:type="dcterms:W3CDTF">2011-12-14T12:42:17Z</dcterms:created>
  <dcterms:modified xsi:type="dcterms:W3CDTF">2011-12-14T20:40:02Z</dcterms:modified>
</cp:coreProperties>
</file>