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54"/>
  </p:notesMasterIdLst>
  <p:sldIdLst>
    <p:sldId id="376" r:id="rId2"/>
    <p:sldId id="256" r:id="rId3"/>
    <p:sldId id="276" r:id="rId4"/>
    <p:sldId id="294" r:id="rId5"/>
    <p:sldId id="301" r:id="rId6"/>
    <p:sldId id="303" r:id="rId7"/>
    <p:sldId id="304" r:id="rId8"/>
    <p:sldId id="305" r:id="rId9"/>
    <p:sldId id="306" r:id="rId10"/>
    <p:sldId id="371" r:id="rId11"/>
    <p:sldId id="372" r:id="rId12"/>
    <p:sldId id="373" r:id="rId13"/>
    <p:sldId id="351" r:id="rId14"/>
    <p:sldId id="369" r:id="rId15"/>
    <p:sldId id="368" r:id="rId16"/>
    <p:sldId id="352" r:id="rId17"/>
    <p:sldId id="353" r:id="rId18"/>
    <p:sldId id="355" r:id="rId19"/>
    <p:sldId id="370" r:id="rId20"/>
    <p:sldId id="356" r:id="rId21"/>
    <p:sldId id="309" r:id="rId22"/>
    <p:sldId id="339" r:id="rId23"/>
    <p:sldId id="359" r:id="rId24"/>
    <p:sldId id="358" r:id="rId25"/>
    <p:sldId id="357" r:id="rId26"/>
    <p:sldId id="362" r:id="rId27"/>
    <p:sldId id="335" r:id="rId28"/>
    <p:sldId id="336" r:id="rId29"/>
    <p:sldId id="318" r:id="rId30"/>
    <p:sldId id="341" r:id="rId31"/>
    <p:sldId id="320" r:id="rId32"/>
    <p:sldId id="323" r:id="rId33"/>
    <p:sldId id="326" r:id="rId34"/>
    <p:sldId id="324" r:id="rId35"/>
    <p:sldId id="321" r:id="rId36"/>
    <p:sldId id="322" r:id="rId37"/>
    <p:sldId id="328" r:id="rId38"/>
    <p:sldId id="330" r:id="rId39"/>
    <p:sldId id="272" r:id="rId40"/>
    <p:sldId id="363" r:id="rId41"/>
    <p:sldId id="342" r:id="rId42"/>
    <p:sldId id="275" r:id="rId43"/>
    <p:sldId id="343" r:id="rId44"/>
    <p:sldId id="344" r:id="rId45"/>
    <p:sldId id="345" r:id="rId46"/>
    <p:sldId id="273" r:id="rId47"/>
    <p:sldId id="374" r:id="rId48"/>
    <p:sldId id="279" r:id="rId49"/>
    <p:sldId id="337" r:id="rId50"/>
    <p:sldId id="278" r:id="rId51"/>
    <p:sldId id="316" r:id="rId52"/>
    <p:sldId id="37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package screenshot</a:t>
            </a:r>
          </a:p>
          <a:p>
            <a:pPr lvl="1"/>
            <a:r>
              <a:rPr lang="en-US" dirty="0" smtClean="0"/>
              <a:t>Dependency structure (notes)</a:t>
            </a:r>
          </a:p>
          <a:p>
            <a:pPr lvl="1"/>
            <a:r>
              <a:rPr lang="en-US" dirty="0" smtClean="0"/>
              <a:t>DESCRIPTION</a:t>
            </a:r>
          </a:p>
          <a:p>
            <a:r>
              <a:rPr lang="en-US" dirty="0" smtClean="0"/>
              <a:t>Overload functions</a:t>
            </a:r>
          </a:p>
          <a:p>
            <a:pPr lvl="1"/>
            <a:r>
              <a:rPr lang="en-US" dirty="0" smtClean="0"/>
              <a:t>This is also known as overloading</a:t>
            </a:r>
          </a:p>
          <a:p>
            <a:r>
              <a:rPr lang="en-US" dirty="0" smtClean="0"/>
              <a:t>Simplify function available (“</a:t>
            </a:r>
            <a:r>
              <a:rPr lang="en-US" dirty="0" err="1" smtClean="0"/>
              <a:t>HelloWorld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Download a package </a:t>
            </a:r>
            <a:r>
              <a:rPr lang="en-US" smtClean="0"/>
              <a:t>and edit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ZeligDEMO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package </a:t>
            </a:r>
            <a:r>
              <a:rPr lang="en-US" dirty="0" smtClean="0"/>
              <a:t>“</a:t>
            </a:r>
            <a:r>
              <a:rPr lang="en-US" dirty="0" err="1" smtClean="0"/>
              <a:t>ZeligDEMO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This package can be found in the folder "___"</a:t>
            </a:r>
          </a:p>
          <a:p>
            <a:r>
              <a:rPr lang="en-US" dirty="0"/>
              <a:t>Note its directory structure</a:t>
            </a:r>
          </a:p>
          <a:p>
            <a:r>
              <a:rPr lang="en-US" dirty="0"/>
              <a:t>Open the "DESCRIPTION" file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Author</a:t>
            </a:r>
            <a:endParaRPr lang="en-US" dirty="0"/>
          </a:p>
          <a:p>
            <a:pPr lvl="1"/>
            <a:r>
              <a:rPr lang="en-US" dirty="0" smtClean="0"/>
              <a:t>Depends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ZeligDEMO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Package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ZeligDEMO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Maintainer</a:t>
            </a:r>
            <a:r>
              <a:rPr lang="en-US" dirty="0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 dirty="0">
                <a:latin typeface="Courier New"/>
                <a:cs typeface="Courier New"/>
              </a:rPr>
              <a:t>License: GPL (&gt;=2)</a:t>
            </a:r>
          </a:p>
          <a:p>
            <a:r>
              <a:rPr lang="en-US" dirty="0">
                <a:latin typeface="Courier New"/>
                <a:cs typeface="Courier New"/>
              </a:rPr>
              <a:t>Title: A </a:t>
            </a:r>
            <a:r>
              <a:rPr lang="en-US" dirty="0" err="1">
                <a:latin typeface="Courier New"/>
                <a:cs typeface="Courier New"/>
              </a:rPr>
              <a:t>Zelig</a:t>
            </a:r>
            <a:r>
              <a:rPr lang="en-US" dirty="0">
                <a:latin typeface="Courier New"/>
                <a:cs typeface="Courier New"/>
              </a:rPr>
              <a:t> Model</a:t>
            </a:r>
          </a:p>
          <a:p>
            <a:r>
              <a:rPr lang="en-US" b="1" dirty="0">
                <a:latin typeface="Courier New"/>
                <a:cs typeface="Courier New"/>
              </a:rPr>
              <a:t>Author</a:t>
            </a:r>
            <a:r>
              <a:rPr lang="en-US" dirty="0">
                <a:latin typeface="Courier New"/>
                <a:cs typeface="Courier New"/>
              </a:rPr>
              <a:t>: Matt Owen</a:t>
            </a:r>
          </a:p>
          <a:p>
            <a:r>
              <a:rPr lang="en-US" dirty="0">
                <a:latin typeface="Courier New"/>
                <a:cs typeface="Courier New"/>
              </a:rPr>
              <a:t>Description: A </a:t>
            </a:r>
            <a:r>
              <a:rPr lang="en-US" dirty="0" err="1">
                <a:latin typeface="Courier New"/>
                <a:cs typeface="Courier New"/>
              </a:rPr>
              <a:t>Zelig</a:t>
            </a:r>
            <a:r>
              <a:rPr lang="en-US" dirty="0">
                <a:latin typeface="Courier New"/>
                <a:cs typeface="Courier New"/>
              </a:rPr>
              <a:t> Model</a:t>
            </a:r>
          </a:p>
          <a:p>
            <a:r>
              <a:rPr lang="en-US" dirty="0">
                <a:latin typeface="Courier New"/>
                <a:cs typeface="Courier New"/>
              </a:rPr>
              <a:t>Version: 0.2</a:t>
            </a:r>
          </a:p>
          <a:p>
            <a:r>
              <a:rPr lang="en-US" dirty="0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 dirty="0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 dirty="0">
                <a:latin typeface="Courier New"/>
                <a:cs typeface="Courier New"/>
              </a:rPr>
              <a:t>Date: 2011-12-12</a:t>
            </a:r>
          </a:p>
          <a:p>
            <a:r>
              <a:rPr lang="en-US" b="1" dirty="0">
                <a:latin typeface="Courier New"/>
                <a:cs typeface="Courier New"/>
              </a:rPr>
              <a:t>Depends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Zelig</a:t>
            </a:r>
            <a:r>
              <a:rPr lang="en-US" dirty="0">
                <a:latin typeface="Courier New"/>
                <a:cs typeface="Courier New"/>
              </a:rPr>
              <a:t> (&gt;= 4.0-6), </a:t>
            </a:r>
            <a:r>
              <a:rPr lang="en-US" dirty="0" err="1">
                <a:latin typeface="Courier New"/>
                <a:cs typeface="Courier New"/>
              </a:rPr>
              <a:t>systemfit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ZeligDEMO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(Picture </a:t>
            </a:r>
            <a:r>
              <a:rPr lang="en-US" dirty="0"/>
              <a:t>of directory </a:t>
            </a:r>
            <a:r>
              <a:rPr lang="en-US" dirty="0" smtClean="0"/>
              <a:t>structure)</a:t>
            </a:r>
            <a:endParaRPr lang="en-US" dirty="0"/>
          </a:p>
          <a:p>
            <a:r>
              <a:rPr lang="en-US" dirty="0" smtClean="0"/>
              <a:t>(Highlight </a:t>
            </a:r>
            <a:r>
              <a:rPr lang="en-US" dirty="0"/>
              <a:t>important </a:t>
            </a:r>
            <a:r>
              <a:rPr lang="en-US" dirty="0" smtClean="0"/>
              <a:t>areas)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 Zelig Model?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</a:t>
            </a:r>
            <a:r>
              <a:rPr lang="en-US" b="1" dirty="0" smtClean="0"/>
              <a:t>one or more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Each model comprises </a:t>
            </a:r>
            <a:r>
              <a:rPr lang="en-US" b="1" dirty="0" smtClean="0"/>
              <a:t>three</a:t>
            </a:r>
            <a:r>
              <a:rPr lang="en-US" dirty="0" smtClean="0"/>
              <a:t> methods:</a:t>
            </a:r>
          </a:p>
          <a:p>
            <a:pPr lvl="1"/>
            <a:r>
              <a:rPr lang="en-US" dirty="0"/>
              <a:t>zelig2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&lt;model-name&gt;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/>
              <a:t>(Fitting the statistical model)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.</a:t>
            </a:r>
            <a:r>
              <a:rPr lang="en-US" i="1" dirty="0">
                <a:solidFill>
                  <a:srgbClr val="7F7F7F"/>
                </a:solidFill>
              </a:rPr>
              <a:t>&lt;model-name&gt;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sz="2600" dirty="0"/>
              <a:t>(Simulate parameters)</a:t>
            </a:r>
          </a:p>
          <a:p>
            <a:pPr lvl="1"/>
            <a:r>
              <a:rPr lang="en-US" dirty="0" err="1"/>
              <a:t>sim</a:t>
            </a:r>
            <a:r>
              <a:rPr lang="en-US" dirty="0"/>
              <a:t>.</a:t>
            </a:r>
            <a:r>
              <a:rPr lang="en-US" i="1" dirty="0">
                <a:solidFill>
                  <a:srgbClr val="7F7F7F"/>
                </a:solidFill>
              </a:rPr>
              <a:t>&lt;model-name&gt;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sz="2600" dirty="0"/>
              <a:t>(Simulate quantities of interest)</a:t>
            </a:r>
          </a:p>
          <a:p>
            <a:r>
              <a:rPr lang="en-US" sz="3000" dirty="0"/>
              <a:t>An R package can contain </a:t>
            </a:r>
            <a:r>
              <a:rPr lang="en-US" sz="3000" b="1" dirty="0"/>
              <a:t>multiple</a:t>
            </a:r>
            <a:r>
              <a:rPr lang="en-US" sz="3000" dirty="0"/>
              <a:t> </a:t>
            </a:r>
            <a:r>
              <a:rPr lang="en-US" sz="3000" dirty="0" err="1"/>
              <a:t>Zelig</a:t>
            </a:r>
            <a:r>
              <a:rPr lang="en-US" sz="3000" dirty="0"/>
              <a:t> </a:t>
            </a:r>
            <a:r>
              <a:rPr lang="en-US" sz="3000" dirty="0" smtClean="0"/>
              <a:t>models</a:t>
            </a:r>
          </a:p>
          <a:p>
            <a:r>
              <a:rPr lang="en-US" sz="3000" dirty="0" smtClean="0"/>
              <a:t>“</a:t>
            </a:r>
            <a:r>
              <a:rPr lang="en-US" sz="3000" dirty="0" err="1" smtClean="0"/>
              <a:t>ZeligDEMO</a:t>
            </a:r>
            <a:r>
              <a:rPr lang="en-US" sz="3000" dirty="0" smtClean="0"/>
              <a:t>” is an R package containing 1 model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Users</a:t>
            </a:r>
            <a:r>
              <a:rPr lang="en-US" dirty="0" smtClean="0"/>
              <a:t> </a:t>
            </a:r>
            <a:r>
              <a:rPr lang="en-US" dirty="0"/>
              <a:t>use three </a:t>
            </a: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zelig</a:t>
            </a:r>
            <a:endParaRPr lang="en-US" dirty="0"/>
          </a:p>
          <a:p>
            <a:pPr lvl="1"/>
            <a:r>
              <a:rPr lang="en-US" dirty="0" err="1"/>
              <a:t>setx</a:t>
            </a:r>
            <a:endParaRPr lang="en-US" dirty="0"/>
          </a:p>
          <a:p>
            <a:pPr lvl="1"/>
            <a:r>
              <a:rPr lang="en-US" dirty="0" err="1"/>
              <a:t>sim</a:t>
            </a:r>
            <a:endParaRPr lang="en-US" dirty="0"/>
          </a:p>
          <a:p>
            <a:r>
              <a:rPr lang="en-US" u="sng" dirty="0"/>
              <a:t>Developers</a:t>
            </a:r>
            <a:r>
              <a:rPr lang="en-US" dirty="0"/>
              <a:t> write three </a:t>
            </a:r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zelig2</a:t>
            </a:r>
            <a:r>
              <a:rPr lang="en-US" i="1" dirty="0"/>
              <a:t>&lt;model-name&gt;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.</a:t>
            </a:r>
            <a:r>
              <a:rPr lang="en-US" i="1" dirty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  <a:p>
            <a:r>
              <a:rPr lang="en-US" u="sng" dirty="0"/>
              <a:t>Users</a:t>
            </a:r>
            <a:r>
              <a:rPr lang="en-US" dirty="0"/>
              <a:t> do not have access to these </a:t>
            </a:r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</a:t>
            </a:r>
            <a:r>
              <a:rPr lang="en-US" sz="2000" b="1" i="1"/>
              <a:t>nothing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logit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36311" y="3525317"/>
            <a:ext cx="64633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/>
              <a:t>Atypical </a:t>
            </a:r>
            <a:r>
              <a:rPr lang="en-US"/>
              <a:t>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"setx" and "sim" are </a:t>
            </a:r>
            <a:r>
              <a:rPr lang="en-US" b="1"/>
              <a:t>generic functions</a:t>
            </a:r>
            <a:endParaRPr lang="en-US"/>
          </a:p>
          <a:p>
            <a:r>
              <a:rPr lang="en-US"/>
              <a:t>A model can override the default "setx" and "sim" functions, by writing the functions:</a:t>
            </a:r>
          </a:p>
          <a:p>
            <a:pPr lvl="1"/>
            <a:r>
              <a:rPr lang="en-US"/>
              <a:t>setx.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sim.</a:t>
            </a:r>
            <a:r>
              <a:rPr lang="en-US" i="1"/>
              <a:t>&lt;model-name&gt;</a:t>
            </a:r>
            <a:r>
              <a:rPr lang="en-US"/>
              <a:t> </a:t>
            </a:r>
          </a:p>
          <a:p>
            <a:r>
              <a:rPr lang="en-US"/>
              <a:t>This will not be covered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</a:t>
            </a:r>
            <a:br>
              <a:rPr lang="en-US"/>
            </a:br>
            <a:r>
              <a:rPr lang="en-US"/>
              <a:t>External Models</a:t>
            </a:r>
          </a:p>
          <a:p>
            <a:r>
              <a:rPr lang="en-US"/>
              <a:t>The "zelig2"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  <a:p>
            <a:r>
              <a:rPr lang="en-US"/>
              <a:t>Users </a:t>
            </a:r>
            <a:r>
              <a:rPr lang="en-US" b="1"/>
              <a:t>do not</a:t>
            </a:r>
            <a:r>
              <a:rPr lang="en-US"/>
              <a:t> directly call these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cumbersome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not be using "package.skeleton" to build our packages</a:t>
            </a:r>
          </a:p>
          <a:p>
            <a:r>
              <a:rPr lang="en-US"/>
              <a:t>"zelig.skeleton" provides functionality specifically catered towards developing statistical models and Zelig-dependent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a name for the Zelig package.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"ZeligLeastSquares"</a:t>
            </a:r>
          </a:p>
          <a:p>
            <a:r>
              <a:rPr lang="en-US"/>
              <a:t>Pick a model name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"twostage"</a:t>
            </a:r>
          </a:p>
          <a:p>
            <a:r>
              <a:rPr lang="en-US"/>
              <a:t>Determine package dependencies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"systemfit"</a:t>
            </a:r>
          </a:p>
        </p:txBody>
      </p:sp>
    </p:spTree>
    <p:extLst>
      <p:ext uri="{BB962C8B-B14F-4D97-AF65-F5344CB8AC3E}">
        <p14:creationId xmlns:p14="http://schemas.microsoft.com/office/powerpoint/2010/main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192578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</a:t>
            </a:r>
            <a:r>
              <a:rPr lang="en-US" sz="17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dependencies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"systemfit"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zelig.skeleton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(pkgName, model, depends = dependencies)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:p14="http://schemas.microsoft.com/office/powerpoint/2010/main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Zelig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:p14="http://schemas.microsoft.com/office/powerpoint/2010/main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:p14="http://schemas.microsoft.com/office/powerpoint/2010/main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zelig2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40121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{  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latin typeface="Courier New"/>
                <a:cs typeface="Courier New"/>
              </a:rPr>
              <a:t>if (!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is.data.frame</a:t>
            </a:r>
            <a:r>
              <a:rPr lang="en-US" sz="1400">
                <a:latin typeface="Courier New"/>
                <a:cs typeface="Courier New"/>
              </a:rPr>
              <a:t>(data))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stop</a:t>
            </a:r>
            <a:r>
              <a:rPr lang="en-US" sz="1400"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"`data` is not a data-frame"</a:t>
            </a:r>
            <a:r>
              <a:rPr lang="en-US" sz="14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chemeClr val="accent3"/>
                </a:solidFill>
                <a:latin typeface="Courier New"/>
                <a:cs typeface="Courier New"/>
              </a:rPr>
              <a:t># Some other computations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FUNCTION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026" y="3439572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1237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88103" y="2273936"/>
            <a:ext cx="18129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4988104" y="3624237"/>
            <a:ext cx="1812922" cy="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2057907"/>
            <a:ext cx="4530905" cy="110673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199" y="3308021"/>
            <a:ext cx="4530903" cy="181275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Manipulate model formulae</a:t>
            </a:r>
          </a:p>
          <a:p>
            <a:pPr lvl="1"/>
            <a:r>
              <a:rPr lang="en-US"/>
              <a:t>Assign default values that do not exist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".function" specifies the name of model-fitting function</a:t>
            </a:r>
          </a:p>
          <a:p>
            <a:r>
              <a:rPr lang="en-US"/>
              <a:t>All other entries specify values to be </a:t>
            </a:r>
            <a:r>
              <a:rPr lang="en-US" b="1"/>
              <a:t>explicitly</a:t>
            </a:r>
            <a:r>
              <a:rPr lang="en-US"/>
              <a:t> set for the model-fitting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Miscellaneous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:p14="http://schemas.microsoft.com/office/powerpoint/2010/main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:p14="http://schemas.microsoft.com/office/powerpoint/2010/main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:p14="http://schemas.microsoft.com/office/powerpoint/2010/main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</TotalTime>
  <Words>1724</Words>
  <Application>Microsoft Office PowerPoint</Application>
  <PresentationFormat>On-screen Show (4:3)</PresentationFormat>
  <Paragraphs>318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ZeligDEMO</vt:lpstr>
      <vt:lpstr>Example: ZeligDEMO</vt:lpstr>
      <vt:lpstr>Example: ZeligDEMO</vt:lpstr>
      <vt:lpstr>What is a Zelig Model?</vt:lpstr>
      <vt:lpstr>Structure of a Zelig Package</vt:lpstr>
      <vt:lpstr>A Typical Zelig Program</vt:lpstr>
      <vt:lpstr>A Typical Zelig Program</vt:lpstr>
      <vt:lpstr>A Typical Zelig Program</vt:lpstr>
      <vt:lpstr>A Typical Zelig Program</vt:lpstr>
      <vt:lpstr>An Atypical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Using "zelig.skeleton"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Structure of a zelig2 function</vt:lpstr>
      <vt:lpstr>Writing the "zelig2" Method</vt:lpstr>
      <vt:lpstr>Format of a zelig2 function</vt:lpstr>
      <vt:lpstr>zelig2: Function Signature</vt:lpstr>
      <vt:lpstr>zelig2: Function Body</vt:lpstr>
      <vt:lpstr>zelig2: Return Value</vt:lpstr>
      <vt:lpstr>zelig2</vt:lpstr>
      <vt:lpstr>Miscellaneous Topics</vt:lpstr>
      <vt:lpstr>Family Objects</vt:lpstr>
      <vt:lpstr>Workflow</vt:lpstr>
      <vt:lpstr>Workflow</vt:lpstr>
      <vt:lpstr>Workflow</vt:lpstr>
      <vt:lpstr>Workshop Goals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 Owen</cp:lastModifiedBy>
  <cp:revision>393</cp:revision>
  <dcterms:created xsi:type="dcterms:W3CDTF">2011-12-19T19:37:24Z</dcterms:created>
  <dcterms:modified xsi:type="dcterms:W3CDTF">2011-12-19T20:59:53Z</dcterms:modified>
</cp:coreProperties>
</file>