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4"/>
  </p:notesMasterIdLst>
  <p:sldIdLst>
    <p:sldId id="256" r:id="rId2"/>
    <p:sldId id="258" r:id="rId3"/>
    <p:sldId id="3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81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6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30" r:id="rId76"/>
    <p:sldId id="331" r:id="rId77"/>
    <p:sldId id="332" r:id="rId78"/>
    <p:sldId id="368" r:id="rId79"/>
    <p:sldId id="370" r:id="rId80"/>
    <p:sldId id="333" r:id="rId81"/>
    <p:sldId id="334" r:id="rId82"/>
    <p:sldId id="335" r:id="rId83"/>
    <p:sldId id="336" r:id="rId84"/>
    <p:sldId id="337" r:id="rId85"/>
    <p:sldId id="374" r:id="rId86"/>
    <p:sldId id="375" r:id="rId87"/>
    <p:sldId id="340" r:id="rId88"/>
    <p:sldId id="377" r:id="rId89"/>
    <p:sldId id="342" r:id="rId90"/>
    <p:sldId id="378" r:id="rId91"/>
    <p:sldId id="379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80" r:id="rId112"/>
    <p:sldId id="365" r:id="rId11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440" y="-7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1157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22E803A1-562C-F149-BD1E-B380DDF1C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58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67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E52369-1643-2148-AD8D-23A0F3155FAA}" type="slidenum">
              <a:rPr lang="en-US"/>
              <a:pPr/>
              <a:t>1</a:t>
            </a:fld>
            <a:endParaRPr lang="en-US"/>
          </a:p>
        </p:txBody>
      </p:sp>
      <p:sp>
        <p:nvSpPr>
          <p:cNvPr id="1167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67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7AD66C-1F90-974D-B122-9F87F8C281CB}" type="slidenum">
              <a:rPr lang="en-US"/>
              <a:pPr/>
              <a:t>11</a:t>
            </a:fld>
            <a:endParaRPr lang="en-US"/>
          </a:p>
        </p:txBody>
      </p:sp>
      <p:sp>
        <p:nvSpPr>
          <p:cNvPr id="1259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59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32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58A9CF-5517-1F40-B1A0-75AC0FD5ACB1}" type="slidenum">
              <a:rPr lang="en-US"/>
              <a:pPr/>
              <a:t>109</a:t>
            </a:fld>
            <a:endParaRPr lang="en-US"/>
          </a:p>
        </p:txBody>
      </p:sp>
      <p:sp>
        <p:nvSpPr>
          <p:cNvPr id="2232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32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42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CCF35E-153D-1946-8779-AC9651BF04B0}" type="slidenum">
              <a:rPr lang="en-US"/>
              <a:pPr/>
              <a:t>110</a:t>
            </a:fld>
            <a:endParaRPr lang="en-US"/>
          </a:p>
        </p:txBody>
      </p:sp>
      <p:sp>
        <p:nvSpPr>
          <p:cNvPr id="2242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42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63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38331E-0415-AB49-82F0-F6538375352C}" type="slidenum">
              <a:rPr lang="en-US"/>
              <a:pPr/>
              <a:t>112</a:t>
            </a:fld>
            <a:endParaRPr lang="en-US"/>
          </a:p>
        </p:txBody>
      </p:sp>
      <p:sp>
        <p:nvSpPr>
          <p:cNvPr id="2263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63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C018D50-1CD8-2444-B963-197C05EAF25E}" type="slidenum">
              <a:rPr lang="en-US"/>
              <a:pPr/>
              <a:t>12</a:t>
            </a:fld>
            <a:endParaRPr lang="en-US"/>
          </a:p>
        </p:txBody>
      </p:sp>
      <p:sp>
        <p:nvSpPr>
          <p:cNvPr id="1269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69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80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CDF8755-B035-3543-87B2-90E917632287}" type="slidenum">
              <a:rPr lang="en-US"/>
              <a:pPr/>
              <a:t>13</a:t>
            </a:fld>
            <a:endParaRPr lang="en-US"/>
          </a:p>
        </p:txBody>
      </p:sp>
      <p:sp>
        <p:nvSpPr>
          <p:cNvPr id="1280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80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9EB9DE6-76B0-F041-AA15-7EA3FB9B5230}" type="slidenum">
              <a:rPr lang="en-US"/>
              <a:pPr/>
              <a:t>14</a:t>
            </a:fld>
            <a:endParaRPr lang="en-US"/>
          </a:p>
        </p:txBody>
      </p:sp>
      <p:sp>
        <p:nvSpPr>
          <p:cNvPr id="12902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90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3F5CA0-6393-C346-ACA4-C1A300D5CF4C}" type="slidenum">
              <a:rPr lang="en-US"/>
              <a:pPr/>
              <a:t>15</a:t>
            </a:fld>
            <a:endParaRPr lang="en-US"/>
          </a:p>
        </p:txBody>
      </p:sp>
      <p:sp>
        <p:nvSpPr>
          <p:cNvPr id="13005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00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15A01E-D987-0F46-939F-4EC368F11419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10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8AC9A4-039C-FC4E-9E5E-E9741F14B6C9}" type="slidenum">
              <a:rPr lang="en-US"/>
              <a:pPr/>
              <a:t>18</a:t>
            </a:fld>
            <a:endParaRPr lang="en-US"/>
          </a:p>
        </p:txBody>
      </p:sp>
      <p:sp>
        <p:nvSpPr>
          <p:cNvPr id="1321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21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BC1722-4F55-7743-A752-E0D7A094D044}" type="slidenum">
              <a:rPr lang="en-US"/>
              <a:pPr/>
              <a:t>19</a:t>
            </a:fld>
            <a:endParaRPr lang="en-US"/>
          </a:p>
        </p:txBody>
      </p:sp>
      <p:sp>
        <p:nvSpPr>
          <p:cNvPr id="1331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31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296D481-A0AF-0948-BF77-676ED99EEBA5}" type="slidenum">
              <a:rPr lang="en-US"/>
              <a:pPr/>
              <a:t>20</a:t>
            </a:fld>
            <a:endParaRPr lang="en-US"/>
          </a:p>
        </p:txBody>
      </p:sp>
      <p:sp>
        <p:nvSpPr>
          <p:cNvPr id="1341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4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DDE226-BA52-6D48-8F75-1D68C8C3B349}" type="slidenum">
              <a:rPr lang="en-US"/>
              <a:pPr/>
              <a:t>21</a:t>
            </a:fld>
            <a:endParaRPr lang="en-US"/>
          </a:p>
        </p:txBody>
      </p:sp>
      <p:sp>
        <p:nvSpPr>
          <p:cNvPr id="13517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51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77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C82E02-4BA5-294C-9CA8-CD0D52AE2886}" type="slidenum">
              <a:rPr lang="en-US"/>
              <a:pPr/>
              <a:t>2</a:t>
            </a:fld>
            <a:endParaRPr lang="en-US"/>
          </a:p>
        </p:txBody>
      </p:sp>
      <p:sp>
        <p:nvSpPr>
          <p:cNvPr id="1177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77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61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9A02F5-AF50-2842-A924-1B3515613853}" type="slidenum">
              <a:rPr lang="en-US"/>
              <a:pPr/>
              <a:t>22</a:t>
            </a:fld>
            <a:endParaRPr lang="en-US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6BD447-68F6-2B47-B0ED-DB11813F419C}" type="slidenum">
              <a:rPr lang="en-US"/>
              <a:pPr/>
              <a:t>23</a:t>
            </a:fld>
            <a:endParaRPr lang="en-US"/>
          </a:p>
        </p:txBody>
      </p:sp>
      <p:sp>
        <p:nvSpPr>
          <p:cNvPr id="1372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72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A31F53-5C21-F547-A988-C7699596EAB9}" type="slidenum">
              <a:rPr lang="en-US"/>
              <a:pPr/>
              <a:t>24</a:t>
            </a:fld>
            <a:endParaRPr lang="en-US"/>
          </a:p>
        </p:txBody>
      </p:sp>
      <p:sp>
        <p:nvSpPr>
          <p:cNvPr id="13824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82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E502C8-1435-A443-ACDF-A70D693141AA}" type="slidenum">
              <a:rPr lang="en-US"/>
              <a:pPr/>
              <a:t>25</a:t>
            </a:fld>
            <a:endParaRPr lang="en-US"/>
          </a:p>
        </p:txBody>
      </p:sp>
      <p:sp>
        <p:nvSpPr>
          <p:cNvPr id="1392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92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02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85BD71-71EC-BE4A-93BA-EACD7492E215}" type="slidenum">
              <a:rPr lang="en-US"/>
              <a:pPr/>
              <a:t>26</a:t>
            </a:fld>
            <a:endParaRPr lang="en-US"/>
          </a:p>
        </p:txBody>
      </p:sp>
      <p:sp>
        <p:nvSpPr>
          <p:cNvPr id="1402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02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75673D-4AE3-DE4A-BE62-D87AECFBD833}" type="slidenum">
              <a:rPr lang="en-US"/>
              <a:pPr/>
              <a:t>28</a:t>
            </a:fld>
            <a:endParaRPr lang="en-US"/>
          </a:p>
        </p:txBody>
      </p:sp>
      <p:sp>
        <p:nvSpPr>
          <p:cNvPr id="14131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1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23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DD5B3EA-B5AA-5947-9447-E858E42E3BB9}" type="slidenum">
              <a:rPr lang="en-US"/>
              <a:pPr/>
              <a:t>29</a:t>
            </a:fld>
            <a:endParaRPr lang="en-US"/>
          </a:p>
        </p:txBody>
      </p:sp>
      <p:sp>
        <p:nvSpPr>
          <p:cNvPr id="1423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23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DE49DE5-780B-6F40-875C-0AA244987F59}" type="slidenum">
              <a:rPr lang="en-US"/>
              <a:pPr/>
              <a:t>30</a:t>
            </a:fld>
            <a:endParaRPr lang="en-US"/>
          </a:p>
        </p:txBody>
      </p:sp>
      <p:sp>
        <p:nvSpPr>
          <p:cNvPr id="143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3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43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24FF451-C3E0-D447-8D7F-5623F9397F41}" type="slidenum">
              <a:rPr lang="en-US"/>
              <a:pPr/>
              <a:t>31</a:t>
            </a:fld>
            <a:endParaRPr lang="en-US"/>
          </a:p>
        </p:txBody>
      </p:sp>
      <p:sp>
        <p:nvSpPr>
          <p:cNvPr id="1443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43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CF35AA-6909-834E-A7E8-B922DB1855B6}" type="slidenum">
              <a:rPr lang="en-US"/>
              <a:pPr/>
              <a:t>32</a:t>
            </a:fld>
            <a:endParaRPr lang="en-US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5E9E7E-3AA4-2143-AD9D-22191B2A3400}" type="slidenum">
              <a:rPr lang="en-US"/>
              <a:pPr/>
              <a:t>4</a:t>
            </a:fld>
            <a:endParaRPr lang="en-US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489E28-EBDA-C645-B7F8-822532D48332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64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CCACFD-7C54-FC41-9537-E30474D7EBDE}" type="slidenum">
              <a:rPr lang="en-US"/>
              <a:pPr/>
              <a:t>33</a:t>
            </a:fld>
            <a:endParaRPr lang="en-US"/>
          </a:p>
        </p:txBody>
      </p:sp>
      <p:sp>
        <p:nvSpPr>
          <p:cNvPr id="1464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64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22F3DF-99D5-6247-826F-8A6A5BADA978}" type="slidenum">
              <a:rPr lang="en-US"/>
              <a:pPr/>
              <a:t>34</a:t>
            </a:fld>
            <a:endParaRPr lang="en-US"/>
          </a:p>
        </p:txBody>
      </p:sp>
      <p:sp>
        <p:nvSpPr>
          <p:cNvPr id="1474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74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84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8A2570-6653-DD4A-BA70-FF7A4E5773FA}" type="slidenum">
              <a:rPr lang="en-US"/>
              <a:pPr/>
              <a:t>35</a:t>
            </a:fld>
            <a:endParaRPr lang="en-US"/>
          </a:p>
        </p:txBody>
      </p:sp>
      <p:sp>
        <p:nvSpPr>
          <p:cNvPr id="148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8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101EA4-FEE8-414E-9788-FBA2FD73A1C9}" type="slidenum">
              <a:rPr lang="en-US"/>
              <a:pPr/>
              <a:t>36</a:t>
            </a:fld>
            <a:endParaRPr lang="en-US"/>
          </a:p>
        </p:txBody>
      </p:sp>
      <p:sp>
        <p:nvSpPr>
          <p:cNvPr id="1495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9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05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803420-C76A-4D42-BA73-920AFBB6EE66}" type="slidenum">
              <a:rPr lang="en-US"/>
              <a:pPr/>
              <a:t>37</a:t>
            </a:fld>
            <a:endParaRPr lang="en-US"/>
          </a:p>
        </p:txBody>
      </p:sp>
      <p:sp>
        <p:nvSpPr>
          <p:cNvPr id="15053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0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15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559600-28A6-FB4C-B8C8-D9DD1419A847}" type="slidenum">
              <a:rPr lang="en-US"/>
              <a:pPr/>
              <a:t>38</a:t>
            </a:fld>
            <a:endParaRPr lang="en-US"/>
          </a:p>
        </p:txBody>
      </p:sp>
      <p:sp>
        <p:nvSpPr>
          <p:cNvPr id="1515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1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25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8E32C43-BA6D-1648-BD9C-D19309D99781}" type="slidenum">
              <a:rPr lang="en-US"/>
              <a:pPr/>
              <a:t>39</a:t>
            </a:fld>
            <a:endParaRPr lang="en-US"/>
          </a:p>
        </p:txBody>
      </p:sp>
      <p:sp>
        <p:nvSpPr>
          <p:cNvPr id="152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2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36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E7C4B0-3605-9F4B-99F2-87BDB8BA0D12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90FB473-2B06-7E4D-A6B3-B79C28815B4B}" type="slidenum">
              <a:rPr lang="en-US"/>
              <a:pPr/>
              <a:t>41</a:t>
            </a:fld>
            <a:endParaRPr lang="en-US"/>
          </a:p>
        </p:txBody>
      </p:sp>
      <p:sp>
        <p:nvSpPr>
          <p:cNvPr id="15462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46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56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EFA705-40B3-C44D-BB27-55DE5705B7E8}" type="slidenum">
              <a:rPr lang="en-US"/>
              <a:pPr/>
              <a:t>42</a:t>
            </a:fld>
            <a:endParaRPr lang="en-US"/>
          </a:p>
        </p:txBody>
      </p:sp>
      <p:sp>
        <p:nvSpPr>
          <p:cNvPr id="15565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56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3796B-67D9-4448-8733-5807824297B5}" type="slidenum">
              <a:rPr lang="en-US"/>
              <a:pPr/>
              <a:t>5</a:t>
            </a:fld>
            <a:endParaRPr lang="en-US"/>
          </a:p>
        </p:txBody>
      </p:sp>
      <p:sp>
        <p:nvSpPr>
          <p:cNvPr id="1198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98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66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51E6E8-838A-704E-897F-246EB46C4C14}" type="slidenum">
              <a:rPr lang="en-US"/>
              <a:pPr/>
              <a:t>43</a:t>
            </a:fld>
            <a:endParaRPr lang="en-US"/>
          </a:p>
        </p:txBody>
      </p:sp>
      <p:sp>
        <p:nvSpPr>
          <p:cNvPr id="156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6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01F7AF-C330-4A4F-AF6E-94A2CA492ABA}" type="slidenum">
              <a:rPr lang="en-US"/>
              <a:pPr/>
              <a:t>44</a:t>
            </a:fld>
            <a:endParaRPr lang="en-US"/>
          </a:p>
        </p:txBody>
      </p:sp>
      <p:sp>
        <p:nvSpPr>
          <p:cNvPr id="1577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7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87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1E99AC-CB84-9446-8F75-5B5A5BC7718A}" type="slidenum">
              <a:rPr lang="en-US"/>
              <a:pPr/>
              <a:t>45</a:t>
            </a:fld>
            <a:endParaRPr lang="en-US"/>
          </a:p>
        </p:txBody>
      </p:sp>
      <p:sp>
        <p:nvSpPr>
          <p:cNvPr id="1587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8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9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CD5606-ABAD-2145-8B4E-6FA81028439C}" type="slidenum">
              <a:rPr lang="en-US"/>
              <a:pPr/>
              <a:t>46</a:t>
            </a:fld>
            <a:endParaRPr lang="en-US"/>
          </a:p>
        </p:txBody>
      </p:sp>
      <p:sp>
        <p:nvSpPr>
          <p:cNvPr id="1597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9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07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C0B42CD-2B0B-824F-9D6E-7C897B48CDF5}" type="slidenum">
              <a:rPr lang="en-US"/>
              <a:pPr/>
              <a:t>47</a:t>
            </a:fld>
            <a:endParaRPr lang="en-US"/>
          </a:p>
        </p:txBody>
      </p:sp>
      <p:sp>
        <p:nvSpPr>
          <p:cNvPr id="16077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0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17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F33F14-F737-064F-8BB4-AD2C7BE05E88}" type="slidenum">
              <a:rPr lang="en-US"/>
              <a:pPr/>
              <a:t>48</a:t>
            </a:fld>
            <a:endParaRPr lang="en-US"/>
          </a:p>
        </p:txBody>
      </p:sp>
      <p:sp>
        <p:nvSpPr>
          <p:cNvPr id="1617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17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28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7E44E6E-365F-6345-BBAF-CEB77AEF5DAF}" type="slidenum">
              <a:rPr lang="en-US"/>
              <a:pPr/>
              <a:t>49</a:t>
            </a:fld>
            <a:endParaRPr lang="en-US"/>
          </a:p>
        </p:txBody>
      </p:sp>
      <p:sp>
        <p:nvSpPr>
          <p:cNvPr id="1628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2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38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C0E9A8-FEF1-8A41-9C31-6F8EDC7B944A}" type="slidenum">
              <a:rPr lang="en-US"/>
              <a:pPr/>
              <a:t>50</a:t>
            </a:fld>
            <a:endParaRPr lang="en-US"/>
          </a:p>
        </p:txBody>
      </p:sp>
      <p:sp>
        <p:nvSpPr>
          <p:cNvPr id="16384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38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48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6BDBF0-FE81-C240-8D39-117ECB3E0EBD}" type="slidenum">
              <a:rPr lang="en-US"/>
              <a:pPr/>
              <a:t>51</a:t>
            </a:fld>
            <a:endParaRPr lang="en-US"/>
          </a:p>
        </p:txBody>
      </p:sp>
      <p:sp>
        <p:nvSpPr>
          <p:cNvPr id="164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4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58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AC5232-9528-C144-8B1C-8B7D3D61004B}" type="slidenum">
              <a:rPr lang="en-US"/>
              <a:pPr/>
              <a:t>52</a:t>
            </a:fld>
            <a:endParaRPr lang="en-US"/>
          </a:p>
        </p:txBody>
      </p:sp>
      <p:sp>
        <p:nvSpPr>
          <p:cNvPr id="1658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58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CD969B-8E56-6A4E-BC79-86AF2B1996D2}" type="slidenum">
              <a:rPr lang="en-US"/>
              <a:pPr/>
              <a:t>6</a:t>
            </a:fld>
            <a:endParaRPr lang="en-US"/>
          </a:p>
        </p:txBody>
      </p:sp>
      <p:sp>
        <p:nvSpPr>
          <p:cNvPr id="1208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08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69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AE94A8-F660-9441-B5E8-58E35FC53F12}" type="slidenum">
              <a:rPr lang="en-US"/>
              <a:pPr/>
              <a:t>53</a:t>
            </a:fld>
            <a:endParaRPr lang="en-US"/>
          </a:p>
        </p:txBody>
      </p:sp>
      <p:sp>
        <p:nvSpPr>
          <p:cNvPr id="16691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6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79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D633AB-9C06-8E48-AAAB-7B34EA77659A}" type="slidenum">
              <a:rPr lang="en-US"/>
              <a:pPr/>
              <a:t>54</a:t>
            </a:fld>
            <a:endParaRPr lang="en-US"/>
          </a:p>
        </p:txBody>
      </p:sp>
      <p:sp>
        <p:nvSpPr>
          <p:cNvPr id="1679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79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89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9901B0-B2E3-6E4E-BE8B-AADAFE6E2ECA}" type="slidenum">
              <a:rPr lang="en-US"/>
              <a:pPr/>
              <a:t>55</a:t>
            </a:fld>
            <a:endParaRPr lang="en-US"/>
          </a:p>
        </p:txBody>
      </p:sp>
      <p:sp>
        <p:nvSpPr>
          <p:cNvPr id="1689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8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99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6C3000-D723-BC48-AD9F-80BD0590DAC6}" type="slidenum">
              <a:rPr lang="en-US"/>
              <a:pPr/>
              <a:t>56</a:t>
            </a:fld>
            <a:endParaRPr lang="en-US"/>
          </a:p>
        </p:txBody>
      </p:sp>
      <p:sp>
        <p:nvSpPr>
          <p:cNvPr id="1699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99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10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EA0167-514D-5842-A6F9-BB3088F60DC0}" type="slidenum">
              <a:rPr lang="en-US"/>
              <a:pPr/>
              <a:t>57</a:t>
            </a:fld>
            <a:endParaRPr lang="en-US"/>
          </a:p>
        </p:txBody>
      </p:sp>
      <p:sp>
        <p:nvSpPr>
          <p:cNvPr id="1710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1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20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29F3B4B-986C-FC42-868B-8912809F1343}" type="slidenum">
              <a:rPr lang="en-US"/>
              <a:pPr/>
              <a:t>58</a:t>
            </a:fld>
            <a:endParaRPr lang="en-US"/>
          </a:p>
        </p:txBody>
      </p:sp>
      <p:sp>
        <p:nvSpPr>
          <p:cNvPr id="1720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20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30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F2107F-EDFD-5F41-AF24-EBDA786A5626}" type="slidenum">
              <a:rPr lang="en-US"/>
              <a:pPr/>
              <a:t>59</a:t>
            </a:fld>
            <a:endParaRPr lang="en-US"/>
          </a:p>
        </p:txBody>
      </p:sp>
      <p:sp>
        <p:nvSpPr>
          <p:cNvPr id="1730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30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40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EBBE95-9614-8746-972E-DD25A9949051}" type="slidenum">
              <a:rPr lang="en-US"/>
              <a:pPr/>
              <a:t>60</a:t>
            </a:fld>
            <a:endParaRPr lang="en-US"/>
          </a:p>
        </p:txBody>
      </p:sp>
      <p:sp>
        <p:nvSpPr>
          <p:cNvPr id="1740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51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93FF65-1FA1-424B-BD54-5BF254428983}" type="slidenum">
              <a:rPr lang="en-US"/>
              <a:pPr/>
              <a:t>61</a:t>
            </a:fld>
            <a:endParaRPr lang="en-US"/>
          </a:p>
        </p:txBody>
      </p:sp>
      <p:sp>
        <p:nvSpPr>
          <p:cNvPr id="1751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51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7E6460-D7A7-A742-9C20-674200CF1089}" type="slidenum">
              <a:rPr lang="en-US"/>
              <a:pPr/>
              <a:t>62</a:t>
            </a:fld>
            <a:endParaRPr lang="en-US"/>
          </a:p>
        </p:txBody>
      </p:sp>
      <p:sp>
        <p:nvSpPr>
          <p:cNvPr id="17613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6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8F0DA2-2916-4E48-BB82-482F42841FD6}" type="slidenum">
              <a:rPr lang="en-US"/>
              <a:pPr/>
              <a:t>7</a:t>
            </a:fld>
            <a:endParaRPr lang="en-US"/>
          </a:p>
        </p:txBody>
      </p:sp>
      <p:sp>
        <p:nvSpPr>
          <p:cNvPr id="1218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18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492D8B-D330-AB47-84A1-C1138C83D494}" type="slidenum">
              <a:rPr lang="en-US"/>
              <a:pPr/>
              <a:t>63</a:t>
            </a:fld>
            <a:endParaRPr lang="en-US"/>
          </a:p>
        </p:txBody>
      </p:sp>
      <p:sp>
        <p:nvSpPr>
          <p:cNvPr id="1771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71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81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100C08-4554-A74F-8F77-02AAAEDDF708}" type="slidenum">
              <a:rPr lang="en-US"/>
              <a:pPr/>
              <a:t>64</a:t>
            </a:fld>
            <a:endParaRPr lang="en-US"/>
          </a:p>
        </p:txBody>
      </p:sp>
      <p:sp>
        <p:nvSpPr>
          <p:cNvPr id="1781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81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92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0CC385B-5D14-434E-81EC-25D518E66D1C}" type="slidenum">
              <a:rPr lang="en-US"/>
              <a:pPr/>
              <a:t>65</a:t>
            </a:fld>
            <a:endParaRPr lang="en-US"/>
          </a:p>
        </p:txBody>
      </p:sp>
      <p:sp>
        <p:nvSpPr>
          <p:cNvPr id="1792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92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02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9CF979-57CB-FD42-B650-5FCBB608D0F3}" type="slidenum">
              <a:rPr lang="en-US"/>
              <a:pPr/>
              <a:t>66</a:t>
            </a:fld>
            <a:endParaRPr lang="en-US"/>
          </a:p>
        </p:txBody>
      </p:sp>
      <p:sp>
        <p:nvSpPr>
          <p:cNvPr id="18022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02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12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F960E9-FD94-1046-80F8-BAE756C7E56D}" type="slidenum">
              <a:rPr lang="en-US"/>
              <a:pPr/>
              <a:t>67</a:t>
            </a:fld>
            <a:endParaRPr lang="en-US"/>
          </a:p>
        </p:txBody>
      </p:sp>
      <p:sp>
        <p:nvSpPr>
          <p:cNvPr id="18125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12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22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A2CF84D-B2A0-3046-B4E6-53BC23EC8CEC}" type="slidenum">
              <a:rPr lang="en-US"/>
              <a:pPr/>
              <a:t>68</a:t>
            </a:fld>
            <a:endParaRPr lang="en-US"/>
          </a:p>
        </p:txBody>
      </p:sp>
      <p:sp>
        <p:nvSpPr>
          <p:cNvPr id="1822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22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32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98097-7024-C941-9B10-598A4F3AA476}" type="slidenum">
              <a:rPr lang="en-US"/>
              <a:pPr/>
              <a:t>69</a:t>
            </a:fld>
            <a:endParaRPr lang="en-US"/>
          </a:p>
        </p:txBody>
      </p:sp>
      <p:sp>
        <p:nvSpPr>
          <p:cNvPr id="1833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33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43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4007DDA-9EA1-C747-B80E-5E8578D44D31}" type="slidenum">
              <a:rPr lang="en-US"/>
              <a:pPr/>
              <a:t>70</a:t>
            </a:fld>
            <a:endParaRPr lang="en-US"/>
          </a:p>
        </p:txBody>
      </p:sp>
      <p:sp>
        <p:nvSpPr>
          <p:cNvPr id="1843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43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53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CC1DA56-0772-A847-A8BB-9DB4CA98438C}" type="slidenum">
              <a:rPr lang="en-US"/>
              <a:pPr/>
              <a:t>71</a:t>
            </a:fld>
            <a:endParaRPr lang="en-US"/>
          </a:p>
        </p:txBody>
      </p:sp>
      <p:sp>
        <p:nvSpPr>
          <p:cNvPr id="1853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53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63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20F6F9-9E95-754A-8194-1A162BB734F2}" type="slidenum">
              <a:rPr lang="en-US"/>
              <a:pPr/>
              <a:t>72</a:t>
            </a:fld>
            <a:endParaRPr lang="en-US"/>
          </a:p>
        </p:txBody>
      </p:sp>
      <p:sp>
        <p:nvSpPr>
          <p:cNvPr id="18637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63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C75151-A1B6-0544-9905-999DED46950B}" type="slidenum">
              <a:rPr lang="en-US"/>
              <a:pPr/>
              <a:t>8</a:t>
            </a:fld>
            <a:endParaRPr lang="en-US"/>
          </a:p>
        </p:txBody>
      </p:sp>
      <p:sp>
        <p:nvSpPr>
          <p:cNvPr id="1228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28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73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44E960-3A8C-D442-90EC-F0209C8FE949}" type="slidenum">
              <a:rPr lang="en-US"/>
              <a:pPr/>
              <a:t>73</a:t>
            </a:fld>
            <a:endParaRPr lang="en-US"/>
          </a:p>
        </p:txBody>
      </p:sp>
      <p:sp>
        <p:nvSpPr>
          <p:cNvPr id="1873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73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84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182B2BD-0A0C-A34D-AF23-B91C76DFF9C8}" type="slidenum">
              <a:rPr lang="en-US"/>
              <a:pPr/>
              <a:t>74</a:t>
            </a:fld>
            <a:endParaRPr lang="en-US"/>
          </a:p>
        </p:txBody>
      </p:sp>
      <p:sp>
        <p:nvSpPr>
          <p:cNvPr id="1884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84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94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3D377-006F-CF4C-BD63-2DA522D6062C}" type="slidenum">
              <a:rPr lang="en-US"/>
              <a:pPr/>
              <a:t>75</a:t>
            </a:fld>
            <a:endParaRPr lang="en-US"/>
          </a:p>
        </p:txBody>
      </p:sp>
      <p:sp>
        <p:nvSpPr>
          <p:cNvPr id="18944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9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04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AA4618-7524-D543-81B0-7B9A36B0AD2E}" type="slidenum">
              <a:rPr lang="en-US"/>
              <a:pPr/>
              <a:t>76</a:t>
            </a:fld>
            <a:endParaRPr lang="en-US"/>
          </a:p>
        </p:txBody>
      </p:sp>
      <p:sp>
        <p:nvSpPr>
          <p:cNvPr id="1904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04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14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29D62BF-A7B8-1F4B-9C6D-32ADA2B76FB3}" type="slidenum">
              <a:rPr lang="en-US"/>
              <a:pPr/>
              <a:t>77</a:t>
            </a:fld>
            <a:endParaRPr lang="en-US"/>
          </a:p>
        </p:txBody>
      </p:sp>
      <p:sp>
        <p:nvSpPr>
          <p:cNvPr id="1914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14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25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AD7013-A7F9-A74D-AE58-D96D0691DFEE}" type="slidenum">
              <a:rPr lang="en-US"/>
              <a:pPr/>
              <a:t>79</a:t>
            </a:fld>
            <a:endParaRPr lang="en-US"/>
          </a:p>
        </p:txBody>
      </p:sp>
      <p:sp>
        <p:nvSpPr>
          <p:cNvPr id="19251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25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35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5459FE-B2CE-8346-9A5C-FB826EFBE8A8}" type="slidenum">
              <a:rPr lang="en-US"/>
              <a:pPr/>
              <a:t>80</a:t>
            </a:fld>
            <a:endParaRPr lang="en-US"/>
          </a:p>
        </p:txBody>
      </p:sp>
      <p:sp>
        <p:nvSpPr>
          <p:cNvPr id="1935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35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45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9E27F8-6E7C-1646-B4DE-861A2D08C149}" type="slidenum">
              <a:rPr lang="en-US"/>
              <a:pPr/>
              <a:t>81</a:t>
            </a:fld>
            <a:endParaRPr lang="en-US"/>
          </a:p>
        </p:txBody>
      </p:sp>
      <p:sp>
        <p:nvSpPr>
          <p:cNvPr id="1945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5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55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960774-C93F-AA49-8A3F-9030D0406373}" type="slidenum">
              <a:rPr lang="en-US"/>
              <a:pPr/>
              <a:t>82</a:t>
            </a:fld>
            <a:endParaRPr lang="en-US"/>
          </a:p>
        </p:txBody>
      </p:sp>
      <p:sp>
        <p:nvSpPr>
          <p:cNvPr id="1955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55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66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B22D9E-95FB-774B-A07F-C9C05442C5E8}" type="slidenum">
              <a:rPr lang="en-US"/>
              <a:pPr/>
              <a:t>83</a:t>
            </a:fld>
            <a:endParaRPr lang="en-US"/>
          </a:p>
        </p:txBody>
      </p:sp>
      <p:sp>
        <p:nvSpPr>
          <p:cNvPr id="1966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66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9CCAA2E-0122-4C4E-B33B-531877D23B1C}" type="slidenum">
              <a:rPr lang="en-US"/>
              <a:pPr/>
              <a:t>9</a:t>
            </a:fld>
            <a:endParaRPr lang="en-US"/>
          </a:p>
        </p:txBody>
      </p:sp>
      <p:sp>
        <p:nvSpPr>
          <p:cNvPr id="1239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390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Update this slide.</a:t>
            </a:r>
          </a:p>
        </p:txBody>
      </p:sp>
      <p:sp>
        <p:nvSpPr>
          <p:cNvPr id="12391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BA3FC50-0B6F-F04E-B7C6-AF29AADB04BC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76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84C79B1-8B60-CB46-965B-5A2C39747FB0}" type="slidenum">
              <a:rPr lang="en-US"/>
              <a:pPr/>
              <a:t>84</a:t>
            </a:fld>
            <a:endParaRPr lang="en-US"/>
          </a:p>
        </p:txBody>
      </p:sp>
      <p:sp>
        <p:nvSpPr>
          <p:cNvPr id="1976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76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07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B5CA9DE-C68F-484F-8C0F-6C2DE99C02AE}" type="slidenum">
              <a:rPr lang="en-US"/>
              <a:pPr/>
              <a:t>87</a:t>
            </a:fld>
            <a:endParaRPr lang="en-US"/>
          </a:p>
        </p:txBody>
      </p:sp>
      <p:sp>
        <p:nvSpPr>
          <p:cNvPr id="2007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07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27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ECF37AB-60CE-1B48-951D-6B8DB7C6FB86}" type="slidenum">
              <a:rPr lang="en-US"/>
              <a:pPr/>
              <a:t>89</a:t>
            </a:fld>
            <a:endParaRPr lang="en-US"/>
          </a:p>
        </p:txBody>
      </p:sp>
      <p:sp>
        <p:nvSpPr>
          <p:cNvPr id="2027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27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58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C4C581-0582-A746-AC9D-BED83EB49458}" type="slidenum">
              <a:rPr lang="en-US"/>
              <a:pPr/>
              <a:t>92</a:t>
            </a:fld>
            <a:endParaRPr lang="en-US"/>
          </a:p>
        </p:txBody>
      </p:sp>
      <p:sp>
        <p:nvSpPr>
          <p:cNvPr id="20582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582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http://www.childrens-mercy.org/stats/journal/oddsratio.asp</a:t>
            </a:r>
          </a:p>
        </p:txBody>
      </p:sp>
      <p:sp>
        <p:nvSpPr>
          <p:cNvPr id="20583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60CB3B2-AA15-274F-B5FF-15486A83AFF5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68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B0181C3-B672-C240-BD29-FED434D3EF29}" type="slidenum">
              <a:rPr lang="en-US"/>
              <a:pPr/>
              <a:t>93</a:t>
            </a:fld>
            <a:endParaRPr lang="en-US"/>
          </a:p>
        </p:txBody>
      </p:sp>
      <p:sp>
        <p:nvSpPr>
          <p:cNvPr id="20685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68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78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C9366E-7299-1B4A-BA93-C1912DA569DE}" type="slidenum">
              <a:rPr lang="en-US"/>
              <a:pPr/>
              <a:t>94</a:t>
            </a:fld>
            <a:endParaRPr lang="en-US"/>
          </a:p>
        </p:txBody>
      </p:sp>
      <p:sp>
        <p:nvSpPr>
          <p:cNvPr id="2078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78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88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6BD6FB-4679-EE46-9045-D48C996C3C69}" type="slidenum">
              <a:rPr lang="en-US"/>
              <a:pPr/>
              <a:t>95</a:t>
            </a:fld>
            <a:endParaRPr lang="en-US"/>
          </a:p>
        </p:txBody>
      </p:sp>
      <p:sp>
        <p:nvSpPr>
          <p:cNvPr id="2089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89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99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E308494-6B2E-2849-BEE0-C6365BBE3471}" type="slidenum">
              <a:rPr lang="en-US"/>
              <a:pPr/>
              <a:t>96</a:t>
            </a:fld>
            <a:endParaRPr lang="en-US"/>
          </a:p>
        </p:txBody>
      </p:sp>
      <p:sp>
        <p:nvSpPr>
          <p:cNvPr id="209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9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09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7EC1CC1-9060-054B-A1AD-8B80A8D31BC2}" type="slidenum">
              <a:rPr lang="en-US"/>
              <a:pPr/>
              <a:t>97</a:t>
            </a:fld>
            <a:endParaRPr lang="en-US"/>
          </a:p>
        </p:txBody>
      </p:sp>
      <p:sp>
        <p:nvSpPr>
          <p:cNvPr id="2109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09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19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36978B1-318A-6D4F-9B4D-B30312571924}" type="slidenum">
              <a:rPr lang="en-US"/>
              <a:pPr/>
              <a:t>98</a:t>
            </a:fld>
            <a:endParaRPr lang="en-US"/>
          </a:p>
        </p:txBody>
      </p:sp>
      <p:sp>
        <p:nvSpPr>
          <p:cNvPr id="21197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19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49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CB7E385-091D-2E48-9559-EC28F2112011}" type="slidenum">
              <a:rPr lang="en-US"/>
              <a:pPr/>
              <a:t>10</a:t>
            </a:fld>
            <a:endParaRPr lang="en-US"/>
          </a:p>
        </p:txBody>
      </p:sp>
      <p:sp>
        <p:nvSpPr>
          <p:cNvPr id="12493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49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29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5022727-1ECA-1948-8813-A6D337F8AE55}" type="slidenum">
              <a:rPr lang="en-US"/>
              <a:pPr/>
              <a:t>99</a:t>
            </a:fld>
            <a:endParaRPr lang="en-US"/>
          </a:p>
        </p:txBody>
      </p:sp>
      <p:sp>
        <p:nvSpPr>
          <p:cNvPr id="2129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29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40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A0951A-2769-564C-9B4B-C6ADA3E741F8}" type="slidenum">
              <a:rPr lang="en-US"/>
              <a:pPr/>
              <a:t>100</a:t>
            </a:fld>
            <a:endParaRPr lang="en-US"/>
          </a:p>
        </p:txBody>
      </p:sp>
      <p:sp>
        <p:nvSpPr>
          <p:cNvPr id="214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4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50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751C0F-EE84-EB40-B49E-7B05838BA9E8}" type="slidenum">
              <a:rPr lang="en-US"/>
              <a:pPr/>
              <a:t>101</a:t>
            </a:fld>
            <a:endParaRPr lang="en-US"/>
          </a:p>
        </p:txBody>
      </p:sp>
      <p:sp>
        <p:nvSpPr>
          <p:cNvPr id="21504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60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0AD914-AC01-9147-8480-84E2C3E956E7}" type="slidenum">
              <a:rPr lang="en-US"/>
              <a:pPr/>
              <a:t>102</a:t>
            </a:fld>
            <a:endParaRPr lang="en-US"/>
          </a:p>
        </p:txBody>
      </p:sp>
      <p:sp>
        <p:nvSpPr>
          <p:cNvPr id="216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6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70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F324D1-56F9-124F-AB7B-500A12458193}" type="slidenum">
              <a:rPr lang="en-US"/>
              <a:pPr/>
              <a:t>103</a:t>
            </a:fld>
            <a:endParaRPr lang="en-US"/>
          </a:p>
        </p:txBody>
      </p:sp>
      <p:sp>
        <p:nvSpPr>
          <p:cNvPr id="2170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70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81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0B2B43-6342-4A44-9B53-AB8EA8ED0B05}" type="slidenum">
              <a:rPr lang="en-US"/>
              <a:pPr/>
              <a:t>104</a:t>
            </a:fld>
            <a:endParaRPr lang="en-US"/>
          </a:p>
        </p:txBody>
      </p:sp>
      <p:sp>
        <p:nvSpPr>
          <p:cNvPr id="21811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81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91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B77C347-F2FF-8646-BF01-B12C497EDFCE}" type="slidenum">
              <a:rPr lang="en-US"/>
              <a:pPr/>
              <a:t>105</a:t>
            </a:fld>
            <a:endParaRPr lang="en-US"/>
          </a:p>
        </p:txBody>
      </p:sp>
      <p:sp>
        <p:nvSpPr>
          <p:cNvPr id="2191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91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01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6FDF46-E006-0944-AF84-043F27AB77C0}" type="slidenum">
              <a:rPr lang="en-US"/>
              <a:pPr/>
              <a:t>106</a:t>
            </a:fld>
            <a:endParaRPr lang="en-US"/>
          </a:p>
        </p:txBody>
      </p:sp>
      <p:sp>
        <p:nvSpPr>
          <p:cNvPr id="2201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01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11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7F8646-109E-D44E-9CEB-1AB7BDFE6B43}" type="slidenum">
              <a:rPr lang="en-US"/>
              <a:pPr/>
              <a:t>107</a:t>
            </a:fld>
            <a:endParaRPr lang="en-US"/>
          </a:p>
        </p:txBody>
      </p:sp>
      <p:sp>
        <p:nvSpPr>
          <p:cNvPr id="2211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11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22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2EA9BC-1525-8D46-BBA0-697BB67C52C1}" type="slidenum">
              <a:rPr lang="en-US"/>
              <a:pPr/>
              <a:t>108</a:t>
            </a:fld>
            <a:endParaRPr lang="en-US"/>
          </a:p>
        </p:txBody>
      </p:sp>
      <p:sp>
        <p:nvSpPr>
          <p:cNvPr id="222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2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3833B-95FF-754A-98D8-7E3B16E55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363A4-7A7C-0D41-99D6-A81481617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F21D-D36C-E042-9ABF-10236D6A6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64A4D-E902-D94C-80ED-9AB25D11C4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DD400-E10E-B84E-B2EE-B91D8AAEAE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33DD5-66CC-2945-81D9-C6146436EF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17CEB-5A08-DD46-8753-625A1AE76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D0412-42DB-804F-914C-ACCE9A2DE8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BAD5D-7A03-6947-9492-D0D8106A71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BBE09-1D2A-7649-AACF-140C65B60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67644-4E50-E94B-9AA9-8D86556172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08725"/>
            <a:ext cx="2132013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087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08725"/>
            <a:ext cx="2132013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fld id="{5277C381-EDEF-614A-9095-FADA9F94EC6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vrd.me/Zelig_Jan_2012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mailto:mowen@iq.harvard.edu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vrd.me/Zelig_Jan_2012" TargetMode="External"/><Relationship Id="rId5" Type="http://schemas.openxmlformats.org/officeDocument/2006/relationships/hyperlink" Target="http://gking.harvard.edu/zelig/" TargetMode="External"/><Relationship Id="rId4" Type="http://schemas.openxmlformats.org/officeDocument/2006/relationships/hyperlink" Target="http://cran.r-project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file:///\\desktop-scratch.hmdc.harvard.edu\scratch\DataClass\RandStatistics\Zelig%20Manual.pdf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file:///\\desktop-scratch.hmdc.harvard.edu\scratch\DataClass\RandStatistics\Amelia%20Documentation.pdf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 and Statistics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Matt Owen</a:t>
            </a:r>
          </a:p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mowen@iq.harvard.edu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1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Functions are composed of two parts: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function name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, e.g. "median", "plot" or "sin"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parameter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list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Functions typically return values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E.g. the "sin" function returns 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numeric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value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"plot" and “message" functions typically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do not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We won’t be writing new functions today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b="1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</a:rPr>
              <a:t>Before running Amelia you’ll need  a single dataset completely prepped for MI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Data should be completely cleaned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Categorical variables should be dummied (with one omitted)*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Data should contain only variables in your imputation model + any ID variables you’ll need to merge your datasets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0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lnSpc>
                <a:spcPct val="90000"/>
              </a:lnSpc>
              <a:spcBef>
                <a:spcPts val="475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900">
                <a:solidFill>
                  <a:srgbClr val="000000"/>
                </a:solidFill>
                <a:latin typeface="Calibri" charset="0"/>
              </a:rPr>
              <a:t>*Amelia can dummy your variables for you – but you won’t be able to control your omitted category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Now, load your data – it’s already been prepped for MI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load("N:\\R and Statistics\\NatHealth2008MI.Rdata")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attach(NatHealth2008MI)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Make one final review of your data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Summary(NatHealth2008MI)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686800" cy="518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Amelia Imputation Options: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“idvars” – specifies identification variables that you want to keep in your dataset, but are not part of the imputation model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“noms” tells R which variables are nominal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“ords” tells R which variables are ordinal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“ts” used to signify time series variables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“cs” used to signify cross-sectional variables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Now, let’s create our imputed datasets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NatHealth.MI &lt;- amelia(NatHealth2008MI, m=5, idvars=c("id“))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FF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How many datasets did we create?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idvars option doing here?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 let’s review the results our MI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Compare observed to imputed values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plot(NatHealth.MI, which.vars=9:12)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We’re asking for plots of variables 9-12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Red line = imputed values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Black line = observed values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If variable is fully observed, it is plotted in blue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93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can also overimpute variables to gauge quality of our imputation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Treats every OBSERVED value as if it was missing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Then, impute many values for that observed value and view confidence intervals of these estimates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Examine whether confidence intervals overlap the “true” value on the x=y line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Circles represent the mean imputed value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overimpute(NatHealth.MI, var="beddayr")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46225"/>
            <a:ext cx="6324600" cy="531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Saving imputed data as one dataset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save(NatHealth.MI, file=" S:\\DataClass\\RandStatistics \\NatHealthImputed.Rdata")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Save datasets separately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write.amelia(obj=NatHealth.MI, file.stem=" S:\\DataClass\\RandStatistics \\NatHealthImputed")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03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Combining MI results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miWKDAYR &lt;- zelig(wkdayr~cigsday+modmin+sleep, model="ls", 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data = mi(NatHealthImputed1, NatHealthImputed2, 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NatHealthImputed3, NatHealthImputed4, NatHealthImputed5))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summary(miWKDAYR)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Combining MI Results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9154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zelig(formula = wkdayr ~ cigsday + modmin + sleep, model = "ls", 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data = mi(NatHealthImputed1, NatHealthImputed2, NatHealthImputed3, 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NatHealthImputed4, NatHealthImputed5))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Value Std. Error      t-stat   p-value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-10.967779007 7.79393642 -1.40721946 0.1888879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cigsday       0.005148175 0.15353988  0.03352989 0.9732959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modmin       -0.034469722 0.02450667 -1.40654426 0.1597445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  2.509761238 1.15469415  2.17352902 0.0602578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 combined results from datasets i to j, use summary(x, subset = i:j).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 separate results, use print(summary(x), subset = i:j).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22288" y="23241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Computing the sine of 1.3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22288" y="1679575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Many mathematical functions are already in R.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22288" y="309245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Computing the square-root of 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sqrt(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2288" y="3860800"/>
            <a:ext cx="8164512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Most statistical functions are available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numbers &lt;- c(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mean(numbers)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median(numbers)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22288" y="5141913"/>
            <a:ext cx="8164512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Arithmetic operators can be used along with functions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numbers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 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Statistical Models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Zelig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5029200"/>
          </a:xfrm>
        </p:spPr>
        <p:txBody>
          <a:bodyPr/>
          <a:lstStyle/>
          <a:p>
            <a:r>
              <a:rPr lang="en-US" sz="2400" b="1" dirty="0" smtClean="0"/>
              <a:t>When</a:t>
            </a:r>
            <a:r>
              <a:rPr lang="en-US" sz="2400" dirty="0" smtClean="0"/>
              <a:t>:	Jan 17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– 20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2012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:	</a:t>
            </a:r>
            <a:r>
              <a:rPr lang="en-US" sz="2400" dirty="0" err="1" smtClean="0"/>
              <a:t>Knafel</a:t>
            </a:r>
            <a:r>
              <a:rPr lang="en-US" sz="2400" dirty="0" smtClean="0"/>
              <a:t> Building, CGIS (This building)</a:t>
            </a:r>
          </a:p>
          <a:p>
            <a:r>
              <a:rPr lang="en-US" sz="2400" b="1" dirty="0" smtClean="0"/>
              <a:t>TOPICS INCLUDE</a:t>
            </a:r>
            <a:r>
              <a:rPr lang="en-US" sz="24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Developing Statistical Packages in </a:t>
            </a:r>
            <a:r>
              <a:rPr lang="en-US" sz="2000" dirty="0" smtClean="0"/>
              <a:t>the R </a:t>
            </a:r>
            <a:r>
              <a:rPr lang="en-US" sz="2000" dirty="0"/>
              <a:t>programming language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Leveraging </a:t>
            </a:r>
            <a:r>
              <a:rPr lang="en-US" sz="2000" dirty="0" err="1"/>
              <a:t>Zelig</a:t>
            </a:r>
            <a:r>
              <a:rPr lang="en-US" sz="2000" dirty="0"/>
              <a:t> to Simplify </a:t>
            </a:r>
            <a:r>
              <a:rPr lang="en-US" sz="2000" dirty="0" smtClean="0"/>
              <a:t>Statistical  Software </a:t>
            </a:r>
            <a:r>
              <a:rPr lang="en-US" sz="2000" dirty="0"/>
              <a:t>Distribution and Development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Programming </a:t>
            </a:r>
            <a:r>
              <a:rPr lang="en-US" sz="2000" dirty="0"/>
              <a:t>Statistical Simulation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Publishing </a:t>
            </a:r>
            <a:r>
              <a:rPr lang="en-US" sz="2000" dirty="0"/>
              <a:t>Statistical </a:t>
            </a:r>
            <a:r>
              <a:rPr lang="en-US" sz="2000" dirty="0" smtClean="0"/>
              <a:t>Packages</a:t>
            </a:r>
          </a:p>
          <a:p>
            <a:pPr marL="0" indent="0"/>
            <a:r>
              <a:rPr lang="en-US" sz="2400" b="1" dirty="0" smtClean="0"/>
              <a:t>Register Here:</a:t>
            </a:r>
          </a:p>
          <a:p>
            <a:pPr marL="0" indent="0"/>
            <a:r>
              <a:rPr lang="en-US" sz="2400" dirty="0" smtClean="0"/>
              <a:t>	</a:t>
            </a:r>
            <a:r>
              <a:rPr lang="en-US" sz="2400" dirty="0">
                <a:latin typeface="Calibri" charset="0"/>
                <a:hlinkClick r:id="rId2" action="ppaction://hlinkfile"/>
              </a:rPr>
              <a:t>hvrd.me/Zelig_Jan_2012</a:t>
            </a:r>
            <a:endParaRPr lang="en-US" sz="2400" dirty="0">
              <a:latin typeface="Calibri" charset="0"/>
            </a:endParaRPr>
          </a:p>
          <a:p>
            <a:pPr marL="0" indent="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7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Thanks!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More questions? Email:</a:t>
            </a:r>
            <a:br>
              <a:rPr lang="en-US" dirty="0">
                <a:solidFill>
                  <a:srgbClr val="000000"/>
                </a:solidFill>
                <a:latin typeface="Calibri" charset="0"/>
              </a:rPr>
            </a:br>
            <a:r>
              <a:rPr lang="en-US" dirty="0">
                <a:solidFill>
                  <a:srgbClr val="0000FF"/>
                </a:solidFill>
                <a:latin typeface="Calibri" charset="0"/>
                <a:hlinkClick r:id="rId3"/>
              </a:rPr>
              <a:t>mowen@iq.harvard.edu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More Information about R:</a:t>
            </a:r>
            <a:br>
              <a:rPr lang="en-US" dirty="0">
                <a:solidFill>
                  <a:srgbClr val="000000"/>
                </a:solidFill>
                <a:latin typeface="Calibri" charset="0"/>
              </a:rPr>
            </a:br>
            <a:r>
              <a:rPr lang="en-US" dirty="0">
                <a:solidFill>
                  <a:srgbClr val="0000FF"/>
                </a:solidFill>
                <a:latin typeface="Calibri" charset="0"/>
                <a:hlinkClick r:id="rId4"/>
              </a:rPr>
              <a:t>http://cran.r-project.org/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For more information about R and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Zelig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alibri" charset="0"/>
              </a:rPr>
            </a:br>
            <a:r>
              <a:rPr lang="en-US" dirty="0">
                <a:solidFill>
                  <a:srgbClr val="0000FF"/>
                </a:solidFill>
                <a:latin typeface="Calibri" charset="0"/>
                <a:hlinkClick r:id="rId5"/>
              </a:rPr>
              <a:t>http://gking.harvard.edu/zelig/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More lecture series are available!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R Developers course starting this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Winter.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Register here:</a:t>
            </a:r>
            <a:br>
              <a:rPr lang="en-US" dirty="0">
                <a:solidFill>
                  <a:srgbClr val="000000"/>
                </a:solidFill>
                <a:latin typeface="Calibri" charset="0"/>
              </a:rPr>
            </a:br>
            <a:r>
              <a:rPr lang="en-US" dirty="0">
                <a:solidFill>
                  <a:srgbClr val="000000"/>
                </a:solidFill>
                <a:latin typeface="Calibri" charset="0"/>
                <a:hlinkClick r:id="rId6" action="ppaction://hlinkfile"/>
              </a:rPr>
              <a:t>hvrd.me/Zelig_Jan_2012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 Continued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22288" y="224155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Printing a message to the screen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message(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"This is a sample message!"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22288" y="1679575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Additionally, non-mathematical can be functions.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2288" y="4027488"/>
            <a:ext cx="816451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Functions are immensely important!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And we will be using them </a:t>
            </a:r>
            <a:r>
              <a:rPr lang="en-US" u="sng">
                <a:solidFill>
                  <a:srgbClr val="000000"/>
                </a:solidFill>
              </a:rPr>
              <a:t>constantly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22288" y="5229225"/>
            <a:ext cx="8164512" cy="825500"/>
          </a:xfrm>
          <a:prstGeom prst="rect">
            <a:avLst/>
          </a:prstGeom>
          <a:solidFill>
            <a:srgbClr val="FFFFFF"/>
          </a:solidFill>
          <a:ln w="25560">
            <a:solidFill>
              <a:srgbClr val="7F7F7F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Important Note</a:t>
            </a:r>
            <a:r>
              <a:rPr lang="en-US" b="1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The 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help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" function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(featured above) prints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information about other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functions and data sets.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22288" y="3030538"/>
            <a:ext cx="8164512" cy="8794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Getting the help-file for media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"median"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?median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Data sets are referred to as 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 frames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“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 frames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” are a type of variable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They are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usually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table-shaped (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rows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Rows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represent individual data points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represent variables and specific information about the data point.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Data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90538" y="2376488"/>
            <a:ext cx="8164512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89743" y="3852993"/>
            <a:ext cx="8164513" cy="61773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Help will give us information about this data frame</a:t>
            </a:r>
            <a:endParaRPr lang="en-US" sz="17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help(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700" dirty="0" err="1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ChickWeight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90538" y="3124200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If it </a:t>
            </a:r>
            <a:r>
              <a:rPr lang="en-US" sz="1800" dirty="0">
                <a:solidFill>
                  <a:srgbClr val="000000"/>
                </a:solidFill>
              </a:rPr>
              <a:t>seems like nothing </a:t>
            </a:r>
            <a:r>
              <a:rPr lang="en-US" sz="1800" dirty="0">
                <a:solidFill>
                  <a:srgbClr val="000000"/>
                </a:solidFill>
              </a:rPr>
              <a:t>happened, </a:t>
            </a: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data frame is now loaded.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0538" y="1660525"/>
            <a:ext cx="832326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“ChickWeight” data frame comes packaged with R.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Load it using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Calibri" charset="0"/>
              </a:rPr>
              <a:t>Data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22288" y="2655887"/>
            <a:ext cx="818515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Data sets can be summarized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ChickWeight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93953" y="5272087"/>
            <a:ext cx="8186737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 the names of the columns of "ChickWeight"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colnames(ChickWeight)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8163" y="3878262"/>
            <a:ext cx="8186737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number of rows.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nrow(ChickWeight)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2288" y="2286000"/>
            <a:ext cx="8032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“summary”</a:t>
            </a:r>
            <a:r>
              <a:rPr lang="en-US" sz="1800" dirty="0">
                <a:solidFill>
                  <a:schemeClr val="tx1"/>
                </a:solidFill>
                <a:latin typeface="Calibri" charset="0"/>
              </a:rPr>
              <a:t> is an important function for </a:t>
            </a:r>
            <a:r>
              <a:rPr lang="en-US" sz="1800" dirty="0" smtClean="0">
                <a:solidFill>
                  <a:schemeClr val="tx1"/>
                </a:solidFill>
                <a:latin typeface="Calibri" charset="0"/>
              </a:rPr>
              <a:t>most typ</a:t>
            </a:r>
            <a:r>
              <a:rPr lang="en-US" sz="1800" dirty="0" smtClean="0">
                <a:solidFill>
                  <a:schemeClr val="tx1"/>
                </a:solidFill>
                <a:latin typeface="Calibri" charset="0"/>
              </a:rPr>
              <a:t>es of variables.</a:t>
            </a:r>
            <a:endParaRPr lang="en-US" sz="18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3953" y="4887913"/>
            <a:ext cx="8175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</a:rPr>
              <a:t>“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sz="1800" dirty="0">
                <a:solidFill>
                  <a:schemeClr val="tx1"/>
                </a:solidFill>
                <a:latin typeface="Calibri" charset="0"/>
              </a:rPr>
              <a:t>” </a:t>
            </a:r>
            <a:r>
              <a:rPr lang="en-US" sz="1800" dirty="0" smtClean="0">
                <a:solidFill>
                  <a:schemeClr val="tx1"/>
                </a:solidFill>
                <a:latin typeface="Calibri" charset="0"/>
              </a:rPr>
              <a:t>gives important information about variables within a data frame</a:t>
            </a:r>
            <a:endParaRPr lang="en-US" sz="18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163" y="3505200"/>
            <a:ext cx="6180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</a:rPr>
              <a:t>“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nrow</a:t>
            </a:r>
            <a:r>
              <a:rPr lang="en-US" sz="1800">
                <a:solidFill>
                  <a:schemeClr val="tx1"/>
                </a:solidFill>
                <a:latin typeface="Calibri" charset="0"/>
              </a:rPr>
              <a:t>” is useful for counting the number of data points in a 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14981" y="2286000"/>
            <a:ext cx="818515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Columns are retrieved using the following syntax:</a:t>
            </a: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ChickWeight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 , “weight”] 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14981" y="3505200"/>
            <a:ext cx="818515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Rows are retrieved using the following syntax:</a:t>
            </a: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ChickWeight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] 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14981" y="4648200"/>
            <a:ext cx="818515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ecific variable information is retrieved:</a:t>
            </a: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ChickWeight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“weight”] 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Data (Conclusion)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2227263"/>
            <a:ext cx="7797800" cy="2557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data()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” loads data that comes with R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Other ways to load data: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read.table()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read.csv()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load()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Exercise: Variables, Functions and Data Frames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Load the “Seatbelts” Data (using “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”)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Use “help” to list information about this data frame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Count the number of data points (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nrow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List the names of all the variables (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Compute the </a:t>
            </a:r>
            <a:r>
              <a:rPr lang="en-US" sz="2800" b="1" dirty="0">
                <a:solidFill>
                  <a:srgbClr val="000000"/>
                </a:solidFill>
                <a:latin typeface="Calibri" charset="0"/>
              </a:rPr>
              <a:t>median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2800" b="1" dirty="0">
                <a:solidFill>
                  <a:srgbClr val="000000"/>
                </a:solidFill>
                <a:latin typeface="Calibri" charset="0"/>
              </a:rPr>
              <a:t> mean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 of the “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DriversKilled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” column</a:t>
            </a:r>
            <a:endParaRPr lang="en-US" sz="2800" b="1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Outline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 Basics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Review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Variables, Functions and Data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New Concepts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Packages and Formulas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Numeric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Measuring and Plotting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Factor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Measuring and Plotting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Goodness of Fit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QQ-plots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Calibri" charset="0"/>
              </a:rPr>
              <a:t>New Concepts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: Packages and Formula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R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Are collections of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data sets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functions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Add specific mathematical techniques to complement R's built-in features.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Can be downloaded from an interactive R session or directly from CRAN:</a:t>
            </a:r>
            <a:br>
              <a:rPr lang="en-US" sz="3200">
                <a:solidFill>
                  <a:srgbClr val="000000"/>
                </a:solidFill>
                <a:latin typeface="Calibri" charset="0"/>
              </a:rPr>
            </a:br>
            <a:r>
              <a:rPr lang="en-US" sz="3200">
                <a:solidFill>
                  <a:srgbClr val="000000"/>
                </a:solidFill>
                <a:latin typeface="Calibri" charset="0"/>
              </a:rPr>
              <a:t>		</a:t>
            </a:r>
            <a:r>
              <a:rPr lang="en-US" sz="3200">
                <a:solidFill>
                  <a:srgbClr val="0000FF"/>
                </a:solidFill>
                <a:latin typeface="Calibri" charset="0"/>
                <a:hlinkClick r:id="rId3"/>
              </a:rPr>
              <a:t>http://cran.r-project.org/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Loading Packages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2288" y="2314575"/>
            <a:ext cx="8164512" cy="13906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“MASS" Package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Or load "Zelig", a statistcal package we'll be using later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22288" y="1444625"/>
            <a:ext cx="8164512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Packages, that are already installed, can be loaded by using the "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library</a:t>
            </a:r>
            <a:r>
              <a:rPr lang="en-US" sz="2000">
                <a:solidFill>
                  <a:srgbClr val="000000"/>
                </a:solidFill>
                <a:latin typeface="Calibri" charset="0"/>
              </a:rPr>
              <a:t>" function.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79425" y="4343400"/>
            <a:ext cx="816451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5750" indent="-285750">
              <a:buClrTx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Most advanced statistical techniques require the use of packages.</a:t>
            </a:r>
          </a:p>
          <a:p>
            <a:pPr marL="285750" indent="-285750">
              <a:buClrTx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For a complete list, use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library()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without parameters.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22288" y="51816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 all available R packages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Packages: A Quick Example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22288" y="2263775"/>
            <a:ext cx="8164512" cy="32035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data frame "Animals"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data(Animals)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Warning message: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 data(Animals) : data set 'Animals' not found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"MASS" package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data frame "Animals"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data(Animals)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Animals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22288" y="1444625"/>
            <a:ext cx="8164512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MASS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package contains a data set titled "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Animals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”.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You can’t load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Animals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until you load the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MASS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package!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22288" y="5716588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Your R session should now display the data frame "Animals"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584200" y="368300"/>
            <a:ext cx="8050213" cy="611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Warning message: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package 'MASS' was built under R version 2.13.1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Animals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                      body  brain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Mountain beaver      1.350    8.1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Cow                465.000  423.0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Grey wolf           36.330  119.5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Goat                27.660  115.0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Guinea pig           1.040    5.5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Dipliodocus      11700.000   50.0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Asian elephant    2547.000 4603.0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Donkey             187.100  419.0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Horse              521.000  655.0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Potar monkey        10.000  115.0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Cat                  3.300   25.6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Giraffe            529.000  680.0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Gorilla            207.000  406.0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Human               62.000 1320.0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African elephant  6654.000 5712.0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Triceratops       9400.000   70.0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Rhesus monkey        6.800  179.0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Kangaroo            35.000   56.0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Golden hamster       0.120    1.0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Mouse                0.023    0.4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Rabbit               2.500   12.1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Sheep               55.500  175.0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Jaguar             100.000  157.0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Chimpanzee          52.160  440.0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Rat                  0.280    1.9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Brachiosaurus    87000.000  154.5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Mole                 0.122    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Pig                192.000  180.0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 (Conclusion)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Most statistical techniques are in packages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We will be uses packages extensively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Remember: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3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library()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" 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will list all available packages that can be used.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Reminder: Data Sets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22288" y="2017713"/>
            <a:ext cx="8164512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"ChickWeight" data frame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colnames(ChickWeight)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22288" y="3625850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"weight" "Time"   "Chick"  "Diet"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22288" y="1417638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following script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22288" y="3041650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Should produce the result: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22288" y="4281488"/>
            <a:ext cx="816451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>
                <a:solidFill>
                  <a:srgbClr val="000000"/>
                </a:solidFill>
              </a:rPr>
              <a:t>column names</a:t>
            </a:r>
            <a:r>
              <a:rPr lang="en-US">
                <a:solidFill>
                  <a:srgbClr val="000000"/>
                </a:solidFill>
              </a:rPr>
              <a:t> are all viable components to a formula relating to the </a:t>
            </a:r>
            <a:r>
              <a:rPr lang="en-US" b="1">
                <a:solidFill>
                  <a:srgbClr val="000000"/>
                </a:solidFill>
              </a:rPr>
              <a:t>ChickWeight</a:t>
            </a:r>
            <a:r>
              <a:rPr lang="en-US">
                <a:solidFill>
                  <a:srgbClr val="000000"/>
                </a:solidFill>
              </a:rPr>
              <a:t> data frame.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Formula?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25146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/>
              <a:t>A type of variable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A language construct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Used with the tilde (~) operator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Has the form: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4191000"/>
            <a:ext cx="8164513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~ Y1 + Y2 + Y3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4953000"/>
            <a:ext cx="81645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charset="0"/>
              </a:rPr>
              <a:t>Read:</a:t>
            </a:r>
          </a:p>
          <a:p>
            <a:r>
              <a:rPr lang="en-US">
                <a:solidFill>
                  <a:schemeClr val="tx1"/>
                </a:solidFill>
                <a:latin typeface="Calibri" charset="0"/>
              </a:rPr>
              <a:t>“The response variable X is dependent upon Y1, Y2 and Y3.”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Formula Fact Sheet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relate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of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data sets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to one another. 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 only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make sense in reference to a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data frame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tilde "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~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used to separate the left and right hand sides of formulae.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left-hand side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dependent variables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right-hand side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independent variables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Formula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25463" y="3462338"/>
            <a:ext cx="8164512" cy="13906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Draw the scatter plot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data=ChickWeight)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Or equivalently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plot(chick.formula, data=ChickWeight)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22288" y="1417638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alibri" charset="0"/>
              </a:rPr>
              <a:t>Formula can be useful to draw scatter plots.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11175" y="2514600"/>
            <a:ext cx="8164513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Read: Weight is dependent upon Time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chick.formula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463" y="1995488"/>
            <a:ext cx="81502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+mn-cs"/>
              </a:rPr>
              <a:t>In this example we will plot weight as dependent on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US"/>
              <a:t>Programming Inferential Statistics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The Basic Linear Model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lm</a:t>
            </a:r>
            <a:r>
              <a:rPr lang="en-US"/>
              <a:t>)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Logistic Regression with Zelig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logit</a:t>
            </a:r>
            <a:r>
              <a:rPr lang="en-US"/>
              <a:t>)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Multiple Imputation with Amelia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Amelia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Formula Example (Plot)</a:t>
            </a:r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68263" y="1600200"/>
            <a:ext cx="5214937" cy="4524375"/>
            <a:chOff x="43" y="1008"/>
            <a:chExt cx="3285" cy="2850"/>
          </a:xfrm>
        </p:grpSpPr>
        <p:pic>
          <p:nvPicPr>
            <p:cNvPr id="3072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" y="1008"/>
              <a:ext cx="3285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43" y="1008"/>
              <a:ext cx="3285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038725" y="2160588"/>
            <a:ext cx="3648075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</a:rPr>
              <a:t>displays the growth rate with respect to time (N=50)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</a:rPr>
              <a:t>growth rate may vary differently between chicks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038725" y="4254500"/>
            <a:ext cx="36480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can do some simple graphical analysis to see how growth rate varies.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Formula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formula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 only specifies that weight and time are related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Does not specify parameters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use a regression to determine this.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"Fitting" the statistical model determines these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unknown 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Formula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34290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Subset the "ChickWeight" data frame, and plot results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ChickDiet4 &lt;- subset(ChickWeight, Diet ==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ChickDiet4)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4770438"/>
            <a:ext cx="82296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All values of the “Diet” 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column of “ChickDiet4” 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should read “4”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555942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 the help documentation about the"subset" function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"subset"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57200" y="1425575"/>
            <a:ext cx="8229600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Chick Weight is clearly not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entirely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based on Time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 let’s explore the individual diet as well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Use “</a:t>
            </a:r>
            <a:r>
              <a:rPr 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subset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 to create a smaller data frame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In particular, we will examine all chicks fed with the 4</a:t>
            </a:r>
            <a:r>
              <a:rPr lang="en-US" baseline="30000">
                <a:solidFill>
                  <a:srgbClr val="000000"/>
                </a:solidFill>
                <a:latin typeface="Calibri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diet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Chick Diet #4 Plot</a:t>
            </a:r>
          </a:p>
        </p:txBody>
      </p:sp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457200" y="1600200"/>
            <a:ext cx="4570413" cy="4524375"/>
            <a:chOff x="288" y="1008"/>
            <a:chExt cx="2879" cy="2850"/>
          </a:xfrm>
        </p:grpSpPr>
        <p:pic>
          <p:nvPicPr>
            <p:cNvPr id="3379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008"/>
              <a:ext cx="2879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3798" name="Text Box 4"/>
            <p:cNvSpPr txBox="1">
              <a:spLocks noChangeArrowheads="1"/>
            </p:cNvSpPr>
            <p:nvPr/>
          </p:nvSpPr>
          <p:spPr bwMode="auto">
            <a:xfrm>
              <a:off x="288" y="1008"/>
              <a:ext cx="2879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038725" y="2160588"/>
            <a:ext cx="3648075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This plot displays the growth rate with respect to time of </a:t>
            </a:r>
            <a:r>
              <a:rPr lang="en-US" sz="1800" b="1">
                <a:solidFill>
                  <a:srgbClr val="000000"/>
                </a:solidFill>
              </a:rPr>
              <a:t>only chicks that were on the fourth diet</a:t>
            </a:r>
            <a:r>
              <a:rPr lang="en-US" sz="1800">
                <a:solidFill>
                  <a:srgbClr val="000000"/>
                </a:solidFill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look more linear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can use </a:t>
            </a:r>
            <a:r>
              <a:rPr lang="en-US" sz="1800" b="1">
                <a:solidFill>
                  <a:srgbClr val="000000"/>
                </a:solidFill>
              </a:rPr>
              <a:t>numerical</a:t>
            </a:r>
            <a:r>
              <a:rPr lang="en-US" sz="1800">
                <a:solidFill>
                  <a:srgbClr val="000000"/>
                </a:solidFill>
              </a:rPr>
              <a:t> tools in addition to </a:t>
            </a:r>
            <a:r>
              <a:rPr lang="en-US" sz="1800" b="1">
                <a:solidFill>
                  <a:srgbClr val="000000"/>
                </a:solidFill>
              </a:rPr>
              <a:t>graphical</a:t>
            </a:r>
            <a:r>
              <a:rPr lang="en-US" sz="1800">
                <a:solidFill>
                  <a:srgbClr val="000000"/>
                </a:solidFill>
              </a:rPr>
              <a:t>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Formula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"Formulae" (in R) describe the relationship between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independent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dependent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variables.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To create a formula, you must use the</a:t>
            </a:r>
            <a:br>
              <a:rPr lang="en-US" sz="3200">
                <a:solidFill>
                  <a:srgbClr val="000000"/>
                </a:solidFill>
                <a:latin typeface="Calibri" charset="0"/>
              </a:rPr>
            </a:br>
            <a:r>
              <a:rPr lang="en-US" sz="3200">
                <a:solidFill>
                  <a:srgbClr val="000000"/>
                </a:solidFill>
                <a:latin typeface="Calibri" charset="0"/>
              </a:rPr>
              <a:t>tilde ("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~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").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Formulae only make sense in the context of a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data set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Looking Ahead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will be further exploring the relationship between variables, expressed within a formula, and data sets.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Formulae, data sets and statistical methods will be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crucial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to everything we do for the remainder of the training session.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Data and Formulae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Load the “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MASS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” package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Using “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”, load the “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mammals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”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Create a formula linking brain-mass and body weight 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Draw a scatter plot using this formula along with the mammals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Subset the data frame, so that it only contains animals with body weight less than </a:t>
            </a:r>
            <a:r>
              <a:rPr lang="en-US" b="1" dirty="0">
                <a:solidFill>
                  <a:srgbClr val="000000"/>
                </a:solidFill>
                <a:latin typeface="Calibri" charset="0"/>
              </a:rPr>
              <a:t>10kg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Draw a scatter plot using the same formula with this </a:t>
            </a:r>
            <a:r>
              <a:rPr lang="en-US" b="1" dirty="0">
                <a:solidFill>
                  <a:srgbClr val="000000"/>
                </a:solidFill>
                <a:latin typeface="Calibri" charset="0"/>
              </a:rPr>
              <a:t>new data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set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Outline: Descriptive Statistics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Measuring and Plotting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 Data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Factor Data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Statistical Distributions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Simulating Distributions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Goodness of Fit (QQ-Plot)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Format for Slides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938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Regular text will be presented just like this.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82252" y="2514600"/>
            <a:ext cx="8164513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92113" y="4694238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2113" y="4314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from code example will be in a grayed out box with a dashed border.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Measuring and Plotting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Programming Descriptive Statistics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know how to use: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and Data Frames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Functions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Plots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So we can now work with them all together to do actual useful statistics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Measuring and Plotting statistics is basic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After this,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statistical inference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Measuring Numeric Data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658938"/>
            <a:ext cx="8229600" cy="1649412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this example's data set "survey"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 the documentation, and list the column names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"survey"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colnames(survey)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3702050"/>
            <a:ext cx="8229600" cy="5207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[1] "Sex"    "Wr.Hnd" "NW.Hnd" "W.Hnd"  "Fold"   "Pulse"  "Clap"   "Exer" 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[9] "Smoke"  "Height" "M.I"    "Age"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" y="4576763"/>
            <a:ext cx="82296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Now, we will: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Compute the 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mean, median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standard deviation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of "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Measure the frequency of smokers in the population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Measure the gender distribution of the 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Measuring Numeric Data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24892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Compute the mean, median and standard deviation of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students‘ heights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mean(survey$Height, na.rm=TRUE)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35290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[1] 172.3809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1536700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median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and 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respectively correspond to computing the statistical mean, median and standard deviation of a sample.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" y="421163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median(survey$Height, na.rm=TRUE)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57200" y="470376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171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538638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sd(survey$Height, na.rm=TRUE)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57200" y="58785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9.847528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Measuring Numeric Data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84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",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median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and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work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best with vectors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not </a:t>
            </a:r>
            <a:r>
              <a:rPr lang="en-US" sz="3200" b="1" u="sng">
                <a:solidFill>
                  <a:srgbClr val="000000"/>
                </a:solidFill>
                <a:latin typeface="Calibri" charset="0"/>
              </a:rPr>
              <a:t>data.frames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na.rm=TRUE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removes 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Not Available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data before computing these measures.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These functions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only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work with numerical input.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NO FACTORS, etc.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These functions return numerical values.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335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Describing data visually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All of the tools from basic statistics are available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Tools that we will need: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histogram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(hist)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density plot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(density, 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boxplot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(boxplot)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"MASS", "survey" and store "student.heights"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3808413"/>
            <a:ext cx="8229600" cy="61773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700" dirty="0" err="1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" plots histograms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survey$Height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main = 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“Heights”,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ylab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“Density”)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will be working with the "survey" data set again.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57200" y="33464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Let's visualize the frequency of student heights.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48131" name="Group 2"/>
          <p:cNvGrpSpPr>
            <a:grpSpLocks/>
          </p:cNvGrpSpPr>
          <p:nvPr/>
        </p:nvGrpSpPr>
        <p:grpSpPr bwMode="auto">
          <a:xfrm>
            <a:off x="573088" y="1600200"/>
            <a:ext cx="4525962" cy="4524375"/>
            <a:chOff x="361" y="1008"/>
            <a:chExt cx="2851" cy="2850"/>
          </a:xfrm>
        </p:grpSpPr>
        <p:pic>
          <p:nvPicPr>
            <p:cNvPr id="4813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" y="1008"/>
              <a:ext cx="2851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8134" name="Text Box 4"/>
            <p:cNvSpPr txBox="1">
              <a:spLocks noChangeArrowheads="1"/>
            </p:cNvSpPr>
            <p:nvPr/>
          </p:nvSpPr>
          <p:spPr bwMode="auto">
            <a:xfrm>
              <a:off x="361" y="1008"/>
              <a:ext cx="2851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5067300" y="1574800"/>
            <a:ext cx="3619500" cy="256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Histograms are useful for showing the density of results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We can change the number of breaks by setting the “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breaks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” parameter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Similar data can be displayed by using the “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” and “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” functions together</a:t>
            </a:r>
          </a:p>
          <a:p>
            <a:pPr marL="284163" indent="-284163">
              <a:buFont typeface="Arial" charset="0"/>
              <a:buNone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endParaRPr lang="en-US" sz="180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457200" y="2422525"/>
            <a:ext cx="4122738" cy="3702050"/>
            <a:chOff x="288" y="1526"/>
            <a:chExt cx="2597" cy="2332"/>
          </a:xfrm>
        </p:grpSpPr>
        <p:pic>
          <p:nvPicPr>
            <p:cNvPr id="4915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526"/>
              <a:ext cx="2597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9159" name="Text Box 4"/>
            <p:cNvSpPr txBox="1">
              <a:spLocks noChangeArrowheads="1"/>
            </p:cNvSpPr>
            <p:nvPr/>
          </p:nvSpPr>
          <p:spPr bwMode="auto">
            <a:xfrm>
              <a:off x="288" y="1526"/>
              <a:ext cx="2597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Construct a density-plot (like a histogram but smoother)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student.density &lt;- density(survey$Height, na.rm=TRUE)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(student.density, main=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"Student Heights"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ylab=mylabel)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4354513" y="2865438"/>
            <a:ext cx="4341812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Density-plots are essentially identical to histograms</a:t>
            </a:r>
          </a:p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Require the use of </a:t>
            </a:r>
            <a:r>
              <a:rPr lang="en-US" sz="1800" u="sng" dirty="0">
                <a:solidFill>
                  <a:srgbClr val="000000"/>
                </a:solidFill>
                <a:latin typeface="Calibri" charset="0"/>
              </a:rPr>
              <a:t>both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the “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” and “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” functions</a:t>
            </a:r>
          </a:p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na.rm=TRUE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” is requires to ensure that missing data is ignored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50179" name="Group 2"/>
          <p:cNvGrpSpPr>
            <a:grpSpLocks/>
          </p:cNvGrpSpPr>
          <p:nvPr/>
        </p:nvGrpSpPr>
        <p:grpSpPr bwMode="auto">
          <a:xfrm>
            <a:off x="676275" y="2422525"/>
            <a:ext cx="3702050" cy="3702050"/>
            <a:chOff x="426" y="1526"/>
            <a:chExt cx="2332" cy="2332"/>
          </a:xfrm>
        </p:grpSpPr>
        <p:pic>
          <p:nvPicPr>
            <p:cNvPr id="5018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0183" name="Text Box 4"/>
            <p:cNvSpPr txBox="1">
              <a:spLocks noChangeArrowheads="1"/>
            </p:cNvSpPr>
            <p:nvPr/>
          </p:nvSpPr>
          <p:spPr bwMode="auto">
            <a:xfrm>
              <a:off x="426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94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Construct a box-plot, note that you </a:t>
            </a:r>
            <a:r>
              <a:rPr lang="en-US" sz="1700" u="sng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do not</a:t>
            </a: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 use "density"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boxplot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(survey$Height, horizontal = TRUE)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379913" y="2794000"/>
            <a:ext cx="4316412" cy="146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Box-Plots are useful for displaying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quantile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information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horizontal=TRUE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” specifies that we want to display our plot horizontally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 Basics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Plotting Numeric Data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plot histograms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and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can be used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together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to draw density plots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boxplot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draws box-plots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Review: Factor Data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Categorical and Nominal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levels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returns all the different categories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returns the quantity of each category that is available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barplots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can display this type of categorical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Not all plots can!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Describing Factor Data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"MASS", "survey" and store "student.smokes"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3860800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all categories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levels(survey[ , “Smoke”])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will be working with the "survey" data set again.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57200" y="52863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Students' smoking habits can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only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fall into the above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4 categories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57200" y="46466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"Heavy" "Never" "Occas" "Regul"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7200" y="3298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To display all the categories of smokers, use the "levels"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Describing Factor Data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How many students belong to each smoker category?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table(survey$Smoke)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"table" will numerically display how much of each category is within the sample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57200" y="2784475"/>
            <a:ext cx="8229600" cy="5207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Heavy Never Occas Regul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11   189    19    17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1: Plotting Factor Data</a:t>
            </a:r>
          </a:p>
        </p:txBody>
      </p: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666750" y="2422525"/>
            <a:ext cx="3702050" cy="3702050"/>
            <a:chOff x="420" y="1526"/>
            <a:chExt cx="2332" cy="2332"/>
          </a:xfrm>
        </p:grpSpPr>
        <p:pic>
          <p:nvPicPr>
            <p:cNvPr id="5530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5303" name="Text Box 4"/>
            <p:cNvSpPr txBox="1">
              <a:spLocks noChangeArrowheads="1"/>
            </p:cNvSpPr>
            <p:nvPr/>
          </p:nvSpPr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Simply use the "plot" function. R can figure out what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is meant by context.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(survey[, “Smoke”])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4581525" y="2776538"/>
            <a:ext cx="41052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Bar plots are drawn by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2: Plotting Factor Data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Formulae can also be used with factor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Typically, this is used to produce bar plots of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numeric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data dependent upon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factor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data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2: Plotting Factor Data</a:t>
            </a:r>
          </a:p>
        </p:txBody>
      </p:sp>
      <p:grpSp>
        <p:nvGrpSpPr>
          <p:cNvPr id="57347" name="Group 2"/>
          <p:cNvGrpSpPr>
            <a:grpSpLocks/>
          </p:cNvGrpSpPr>
          <p:nvPr/>
        </p:nvGrpSpPr>
        <p:grpSpPr bwMode="auto">
          <a:xfrm>
            <a:off x="666750" y="2422525"/>
            <a:ext cx="3702050" cy="3702050"/>
            <a:chOff x="420" y="1526"/>
            <a:chExt cx="2332" cy="2332"/>
          </a:xfrm>
        </p:grpSpPr>
        <p:pic>
          <p:nvPicPr>
            <p:cNvPr id="5735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7351" name="Text Box 4"/>
            <p:cNvSpPr txBox="1">
              <a:spLocks noChangeArrowheads="1"/>
            </p:cNvSpPr>
            <p:nvPr/>
          </p:nvSpPr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Simply use the "plot" function. R can figure out what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is meant by context.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(Height ~ Sex, data=survey)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4581525" y="2776538"/>
            <a:ext cx="4105275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Two bar-plots are drawn side by side (one for each factor-level)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Stacked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barplots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can be generated by have factor data as the </a:t>
            </a:r>
            <a:r>
              <a:rPr lang="en-US" sz="1800" b="1" dirty="0">
                <a:solidFill>
                  <a:srgbClr val="000000"/>
                </a:solidFill>
                <a:latin typeface="Calibri" charset="0"/>
              </a:rPr>
              <a:t>outcome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variable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Try this on your own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Measuring and Plotting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Load the “cabbages” data set from the “MASS” package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Compute the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standard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deviation (</a:t>
            </a:r>
            <a:r>
              <a:rPr lang="en-US" b="1" dirty="0" err="1" smtClean="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sd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of cabbage head weight (“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HeadWt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”) 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Plot head weight (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HeadWt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 relative to:</a:t>
            </a:r>
          </a:p>
          <a:p>
            <a:pPr marL="914400" lvl="1" indent="-514350">
              <a:spcBef>
                <a:spcPts val="5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Cultivar (“Cult”)</a:t>
            </a:r>
          </a:p>
          <a:p>
            <a:pPr marL="914400" lvl="1" indent="-514350">
              <a:spcBef>
                <a:spcPts val="5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Day Planted (“Date”)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Plot “ascorbic acid content” (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VitC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 relative to head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weight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(Optional) Plot “Date” (date planted) relative to “Cult” (cultivar)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Statistical Distributions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(Descriptive Statistics)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Important Concepts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2519363"/>
            <a:ext cx="8229600" cy="429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Probability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Cumulative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Sampling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Quantile Function; Inverse of Cumulative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457200" y="1760538"/>
            <a:ext cx="8229600" cy="79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3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following are basic components of any statistical distribution.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Calibri" charset="0"/>
              </a:rPr>
              <a:t>Review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: Variables, Functions and Data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R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Briefly: "seq"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1527175"/>
            <a:ext cx="8229600" cy="642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1800" dirty="0" smtClean="0">
                <a:latin typeface="+mj-lt"/>
                <a:cs typeface="+mn-cs"/>
              </a:rPr>
              <a:t>The "</a:t>
            </a:r>
            <a:r>
              <a:rPr lang="en-US" sz="1800" dirty="0" err="1" smtClean="0">
                <a:latin typeface="+mj-lt"/>
                <a:cs typeface="+mn-cs"/>
              </a:rPr>
              <a:t>seq</a:t>
            </a:r>
            <a:r>
              <a:rPr lang="en-US" sz="1800" dirty="0" smtClean="0">
                <a:latin typeface="+mj-lt"/>
                <a:cs typeface="+mn-cs"/>
              </a:rPr>
              <a:t>" function creates a </a:t>
            </a:r>
            <a:r>
              <a:rPr lang="en-US" sz="1800" b="1" dirty="0" smtClean="0">
                <a:latin typeface="+mj-lt"/>
                <a:cs typeface="+mn-cs"/>
              </a:rPr>
              <a:t>sequence</a:t>
            </a:r>
            <a:r>
              <a:rPr lang="en-US" sz="1800" dirty="0" smtClean="0">
                <a:latin typeface="+mj-lt"/>
                <a:cs typeface="+mn-cs"/>
              </a:rPr>
              <a:t> </a:t>
            </a:r>
            <a:r>
              <a:rPr lang="en-US" sz="1800" b="1" dirty="0" smtClean="0">
                <a:latin typeface="+mj-lt"/>
                <a:cs typeface="+mn-cs"/>
              </a:rPr>
              <a:t>of points</a:t>
            </a:r>
            <a:br>
              <a:rPr lang="en-US" sz="1800" b="1" dirty="0" smtClean="0">
                <a:latin typeface="+mj-lt"/>
                <a:cs typeface="+mn-cs"/>
              </a:rPr>
            </a:br>
            <a:r>
              <a:rPr lang="en-US" sz="1800" u="sng" dirty="0" smtClean="0">
                <a:latin typeface="+mj-lt"/>
                <a:cs typeface="+mn-cs"/>
              </a:rPr>
              <a:t>from</a:t>
            </a:r>
            <a:r>
              <a:rPr lang="en-US" sz="1800" dirty="0" smtClean="0">
                <a:latin typeface="+mj-lt"/>
                <a:cs typeface="+mn-cs"/>
              </a:rPr>
              <a:t> a starting value </a:t>
            </a:r>
            <a:r>
              <a:rPr lang="en-US" sz="1800" u="sng" dirty="0" smtClean="0">
                <a:latin typeface="+mj-lt"/>
                <a:cs typeface="+mn-cs"/>
              </a:rPr>
              <a:t>to</a:t>
            </a:r>
            <a:r>
              <a:rPr lang="en-US" sz="1800" dirty="0" smtClean="0">
                <a:latin typeface="+mj-lt"/>
                <a:cs typeface="+mn-cs"/>
              </a:rPr>
              <a:t> and ending value.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57200" y="2549525"/>
            <a:ext cx="8229600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From = 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To   = 2.0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By   = 0.5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(from = 0, to = 2, by = 0.5)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57200" y="3862388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0.0 0.5 1.0 1.5 2.0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57200" y="4356100"/>
            <a:ext cx="8229600" cy="37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1800" dirty="0" smtClean="0">
                <a:latin typeface="+mj-lt"/>
                <a:cs typeface="+mn-cs"/>
              </a:rPr>
              <a:t>This technique will be used in the upcoming example to create values for the X-axis.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246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 &lt;- seq(from = -3, to = 3, by = .05)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Density &lt;- dnorm(Values, mean = 0, sd = 1)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7200" y="539908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plot(x = Values, y = Density)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values for the X-axis, using the "seq" function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57200" y="30670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corresponding density curve (using the Gaussian pdf)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for a Normal distribution with mean = 0 and standard deviation = 1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57200" y="4424363"/>
            <a:ext cx="8229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Plot the results, using: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as the X-axis and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the probability density function, as the Y-axis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62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the normal function's probability density function.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relative likelihood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defines the "bell curve" shape of the normal distribution.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is descriptive but not so useful.</a:t>
            </a:r>
          </a:p>
        </p:txBody>
      </p:sp>
      <p:sp>
        <p:nvSpPr>
          <p:cNvPr id="63492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</a:p>
        </p:txBody>
      </p:sp>
      <p:pic>
        <p:nvPicPr>
          <p:cNvPr id="6349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1968500"/>
            <a:ext cx="45720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 &lt;- seq(from = -3, to = 3, by = .05)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Cumulative &lt;- pnorm(Values, mean = 0, sd = 1)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7200" y="5399088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plot(x = Values, y = Cumulative)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values for the X-axis, using the "seq" function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57200" y="30670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Construct the cumulative probability curve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 a Normal distribution with mean = 0 and standard deviation = 1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57200" y="4424363"/>
            <a:ext cx="8229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Plot the results, using: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as the X-axis and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the probability density function, as the Y-axis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the normal function's cumulative density function.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probability of a value belonging to a region less-than x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is useful for considering how reasonable a result is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</a:p>
        </p:txBody>
      </p:sp>
      <p:pic>
        <p:nvPicPr>
          <p:cNvPr id="65541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2170113"/>
            <a:ext cx="3910012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Once Again: Normal Distribution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generates random samples from a normal distribution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is the density function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is the cumulative distribution function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Corresponding functions are available for most statistical distributions (Student, Binomial, Poisson,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Descriptive Statistics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Load the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Using Height column, compute the mean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 and standard deviation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Generate a simulated population (N = 1000) such that  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 ~ Normal(µ, σ</a:t>
            </a:r>
            <a:r>
              <a:rPr lang="en-US" sz="3200" baseline="30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(Use rnorm)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Plot the original population and the newly modeled population</a:t>
            </a:r>
          </a:p>
          <a:p>
            <a:pPr marL="512763" indent="-512763">
              <a:spcBef>
                <a:spcPts val="800"/>
              </a:spcBef>
              <a:buFont typeface="Arial" charset="0"/>
              <a:buNone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Quantile-Quantile Plots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Assess "goodness of fit" graphically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Answers are two data sets similar?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Three Functions: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(produce a Normal QQ-Plot)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qqline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(produce the QQ-Line for reference)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qqplot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(compare two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different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data samples)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140256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Create the </a:t>
            </a:r>
            <a:r>
              <a:rPr lang="en-US" sz="1700" dirty="0" err="1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quantile-quantile</a:t>
            </a: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 plot</a:t>
            </a:r>
            <a:endParaRPr lang="en-US" sz="17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survey$Height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700" dirty="0" smtClean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Draw the reference line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qqline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survey$Height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Once again, the "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data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457200" y="336550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Draw the normal QQ-Plot of the heights of the students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Types of Variables in R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7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Old Concepts (Review)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Numerics, Strings and Lists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Functions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Data</a:t>
            </a:r>
          </a:p>
          <a:p>
            <a:pPr marL="914400" lvl="1" indent="-514350">
              <a:spcBef>
                <a:spcPts val="700"/>
              </a:spcBef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New Concepts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Packages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Formulas</a:t>
            </a:r>
          </a:p>
          <a:p>
            <a:pPr marL="914400" lvl="1" indent="-514350">
              <a:spcBef>
                <a:spcPts val="700"/>
              </a:spcBef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1683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168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1687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draws a QQ-plot of the sample data against a normal distribution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"linear-ness" of the dots describes the data's normality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can be useful in the absence of numeric tools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617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values.normal &lt;- rnorm(1000, mean=3, sd=1)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values.gamma &lt;- rgamma(1000, shape=1, scale=1)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qqplot(values.normal, values.gamma)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qqline(values.normal)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Let's see an example of two things not being similar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457200" y="336550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Compare the two using a QQ-plot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373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3735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qqplot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draws a QQ-plot of the sample data against a normal distribution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"linear-ness"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similarity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between the two samples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gamma and normal distribution are not so similar.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57200" y="2522538"/>
            <a:ext cx="8229600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par(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mfrow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=c(1, 2))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t.values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rt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(n=1000,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=3)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normal.values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(n=1000)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57200" y="417512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qqplot(t.values, normal.values)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qqline(t.values)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Let's demonstrate something we already know. The T-distribution becomes normal with large degrees of freedom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57200" y="371316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Compare the two using a QQ-plot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57200" y="5545138"/>
            <a:ext cx="8229600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t.values &lt;- rt(n=1000, df=30)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qqplot(t.values, normal.values)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qqline(t.values)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7200" y="50831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578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5783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The top represents T-distribution with "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=3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The bottom is "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=30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par(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mfrow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=c(2, 1))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" specifies that that plots should be stacked on top of 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</a:rPr>
              <a:t>anothert</a:t>
            </a: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Inferential Statistics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Inferential Statistics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Not strictly desctiptive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Interpolates and Extrapolates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Much more interesting than descriptive stats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Linear Model</a:t>
            </a:r>
          </a:p>
        </p:txBody>
      </p:sp>
      <p:sp>
        <p:nvSpPr>
          <p:cNvPr id="798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/>
              <a:t>Outcome is considered </a:t>
            </a:r>
            <a:r>
              <a:rPr lang="en-US" b="1"/>
              <a:t>linear</a:t>
            </a:r>
            <a:r>
              <a:rPr lang="en-US"/>
              <a:t> with respect to dependent variables</a:t>
            </a:r>
          </a:p>
          <a:p>
            <a:pPr>
              <a:buFont typeface="Arial" charset="0"/>
              <a:buChar char="•"/>
            </a:pPr>
            <a:r>
              <a:rPr lang="en-US"/>
              <a:t>"lm" is the builtin method used by R</a:t>
            </a:r>
          </a:p>
          <a:p>
            <a:pPr>
              <a:buFont typeface="Arial" charset="0"/>
              <a:buChar char="•"/>
            </a:pPr>
            <a:r>
              <a:rPr lang="en-US"/>
              <a:t>Some functions can be applied to its return-value:</a:t>
            </a:r>
          </a:p>
          <a:p>
            <a:pPr lvl="1">
              <a:buFont typeface="Arial" charset="0"/>
              <a:buChar char="•"/>
            </a:pPr>
            <a:r>
              <a:rPr lang="en-US"/>
              <a:t>vcov</a:t>
            </a:r>
          </a:p>
          <a:p>
            <a:pPr lvl="1">
              <a:buFont typeface="Arial" charset="0"/>
              <a:buChar char="•"/>
            </a:pPr>
            <a:r>
              <a:rPr lang="en-US"/>
              <a:t>coef</a:t>
            </a:r>
          </a:p>
          <a:p>
            <a:pPr lvl="1">
              <a:buFont typeface="Arial" charset="0"/>
              <a:buChar char="•"/>
            </a:pPr>
            <a:r>
              <a:rPr lang="en-US"/>
              <a:t>plot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Basic Linear Model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57200" y="2362200"/>
            <a:ext cx="8229600" cy="617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fitted &lt;- lm(weight ~ Diet + Time, data=ChickWeight)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57200" y="3954463"/>
            <a:ext cx="8229600" cy="617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vcov(fitted)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coef(fitted)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 ChickWeight and fit the statistical model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57200" y="349250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Compute some interesting measures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57200" y="5545138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plot(fitted)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7200" y="50831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Basic Variables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Three basic types of variables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(integers and real numbers)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Character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(letters, words and sentences)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List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(a collection of other variables)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Remember: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How to assign values to a variable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How to print the values of a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Zelig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Incorporates R code from many different researchers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Provides single format for entering code from a variety of sources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Great documentation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http://gking.harvard.edu/zelig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152400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logistic regression package</a:t>
            </a: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4510088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multinomial regression package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6831013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poisson regression package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2516188" y="287338"/>
            <a:ext cx="1751012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MLM package</a:t>
            </a:r>
          </a:p>
        </p:txBody>
      </p:sp>
      <p:sp>
        <p:nvSpPr>
          <p:cNvPr id="82950" name="Text Box 5"/>
          <p:cNvSpPr txBox="1">
            <a:spLocks noChangeArrowheads="1"/>
          </p:cNvSpPr>
          <p:nvPr/>
        </p:nvSpPr>
        <p:spPr bwMode="auto">
          <a:xfrm>
            <a:off x="3759200" y="2105025"/>
            <a:ext cx="1295400" cy="550863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000000"/>
                </a:solidFill>
              </a:rPr>
              <a:t>ZELIG</a:t>
            </a:r>
          </a:p>
        </p:txBody>
      </p:sp>
      <p:cxnSp>
        <p:nvCxnSpPr>
          <p:cNvPr id="82951" name="AutoShape 6"/>
          <p:cNvCxnSpPr>
            <a:cxnSpLocks noChangeShapeType="1"/>
            <a:stCxn id="82946" idx="2"/>
            <a:endCxn id="82950" idx="1"/>
          </p:cNvCxnSpPr>
          <p:nvPr/>
        </p:nvCxnSpPr>
        <p:spPr bwMode="auto">
          <a:xfrm>
            <a:off x="1257300" y="1568450"/>
            <a:ext cx="2501900" cy="81280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2" name="AutoShape 7"/>
          <p:cNvCxnSpPr>
            <a:cxnSpLocks noChangeShapeType="1"/>
            <a:stCxn id="82949" idx="2"/>
          </p:cNvCxnSpPr>
          <p:nvPr/>
        </p:nvCxnSpPr>
        <p:spPr bwMode="auto">
          <a:xfrm>
            <a:off x="3392488" y="1600200"/>
            <a:ext cx="646112" cy="50482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3" name="AutoShape 8"/>
          <p:cNvCxnSpPr>
            <a:cxnSpLocks noChangeShapeType="1"/>
            <a:stCxn id="82947" idx="2"/>
          </p:cNvCxnSpPr>
          <p:nvPr/>
        </p:nvCxnSpPr>
        <p:spPr bwMode="auto">
          <a:xfrm flipH="1">
            <a:off x="4724400" y="1568450"/>
            <a:ext cx="890588" cy="53657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4" name="AutoShape 9"/>
          <p:cNvCxnSpPr>
            <a:cxnSpLocks noChangeShapeType="1"/>
            <a:stCxn id="82948" idx="2"/>
            <a:endCxn id="82950" idx="3"/>
          </p:cNvCxnSpPr>
          <p:nvPr/>
        </p:nvCxnSpPr>
        <p:spPr bwMode="auto">
          <a:xfrm flipH="1">
            <a:off x="5054600" y="1568450"/>
            <a:ext cx="2881313" cy="811213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82955" name="AutoShape 10"/>
          <p:cNvSpPr>
            <a:spLocks noChangeArrowheads="1"/>
          </p:cNvSpPr>
          <p:nvPr/>
        </p:nvSpPr>
        <p:spPr bwMode="auto">
          <a:xfrm>
            <a:off x="4217988" y="2819400"/>
            <a:ext cx="403225" cy="838200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>
            <a:off x="1981200" y="3657600"/>
            <a:ext cx="4876800" cy="2835275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512763" indent="-512763">
              <a:buFont typeface="Times New Roman" charset="0"/>
              <a:buAutoNum type="arabicPeriod"/>
              <a:tabLst>
                <a:tab pos="512763" algn="l"/>
                <a:tab pos="969963" algn="l"/>
                <a:tab pos="1427163" algn="l"/>
                <a:tab pos="1884363" algn="l"/>
                <a:tab pos="2341563" algn="l"/>
                <a:tab pos="2798763" algn="l"/>
                <a:tab pos="3255963" algn="l"/>
                <a:tab pos="3713163" algn="l"/>
                <a:tab pos="4170363" algn="l"/>
                <a:tab pos="4627563" algn="l"/>
                <a:tab pos="5084763" algn="l"/>
                <a:tab pos="5541963" algn="l"/>
                <a:tab pos="5999163" algn="l"/>
                <a:tab pos="6456363" algn="l"/>
                <a:tab pos="6913563" algn="l"/>
                <a:tab pos="7370763" algn="l"/>
                <a:tab pos="7827963" algn="l"/>
                <a:tab pos="8285163" algn="l"/>
                <a:tab pos="8742363" algn="l"/>
                <a:tab pos="9199563" algn="l"/>
                <a:tab pos="9656763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Consolidates language from various users </a:t>
            </a:r>
          </a:p>
          <a:p>
            <a:pPr marL="512763" indent="-512763">
              <a:buFont typeface="Times New Roman" charset="0"/>
              <a:buAutoNum type="arabicPeriod"/>
              <a:tabLst>
                <a:tab pos="512763" algn="l"/>
                <a:tab pos="969963" algn="l"/>
                <a:tab pos="1427163" algn="l"/>
                <a:tab pos="1884363" algn="l"/>
                <a:tab pos="2341563" algn="l"/>
                <a:tab pos="2798763" algn="l"/>
                <a:tab pos="3255963" algn="l"/>
                <a:tab pos="3713163" algn="l"/>
                <a:tab pos="4170363" algn="l"/>
                <a:tab pos="4627563" algn="l"/>
                <a:tab pos="5084763" algn="l"/>
                <a:tab pos="5541963" algn="l"/>
                <a:tab pos="5999163" algn="l"/>
                <a:tab pos="6456363" algn="l"/>
                <a:tab pos="6913563" algn="l"/>
                <a:tab pos="7370763" algn="l"/>
                <a:tab pos="7827963" algn="l"/>
                <a:tab pos="8285163" algn="l"/>
                <a:tab pos="8742363" algn="l"/>
                <a:tab pos="9199563" algn="l"/>
                <a:tab pos="9656763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Creates a single, uniform language for conducting statistical analyses </a:t>
            </a:r>
          </a:p>
        </p:txBody>
      </p:sp>
      <p:sp>
        <p:nvSpPr>
          <p:cNvPr id="82957" name="Text Box 12"/>
          <p:cNvSpPr txBox="1">
            <a:spLocks noChangeArrowheads="1"/>
          </p:cNvSpPr>
          <p:nvPr/>
        </p:nvSpPr>
        <p:spPr bwMode="auto">
          <a:xfrm>
            <a:off x="3465513" y="657225"/>
            <a:ext cx="184150" cy="36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Installation: Zelig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457200" y="1825625"/>
            <a:ext cx="822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Install Zelig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457200" y="3402013"/>
            <a:ext cx="822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 the library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25066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install.packages("Zelig")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57200" y="3867150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Regression Models in Zelig</a:t>
            </a: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Zelig offers a wide variety of regression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Multinomial, logistic, poisson, continuous dependent variable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Mixed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Survey data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See Zelig manual for a complete list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FF"/>
                </a:solidFill>
                <a:latin typeface="Calibri" charset="0"/>
                <a:hlinkClick r:id="rId3"/>
              </a:rPr>
              <a:t>S:\R and Statistics\RandStatistics\Zelig Manual.pdf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Regression Models in Zelig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10600" cy="303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All models are specified using the same basic format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Specify your regression model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Request the regression procedure you’d like to use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Tell Zelig which dataset to use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4693436"/>
            <a:ext cx="8229600" cy="140256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1) "y ~ x1 + x2" will be the formula we need to fit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2) "ls" specifies that we are using "least squares"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3) "dataname" is the name of the data frame that where we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   can find the variables – y, x1, x2 </a:t>
            </a: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zelig( y ~ x1 + x2, model="ls", data=dataname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(Zelig)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895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Predict body mass index (bmi)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Number of cigarettes smoked per day (cigsday)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Duration of moderate exercise (modmin)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Sleep (sleep)</a:t>
            </a:r>
          </a:p>
          <a:p>
            <a:pPr>
              <a:buFont typeface="Arial"/>
              <a:buChar char="•"/>
            </a:pPr>
            <a:r>
              <a:rPr lang="en-US"/>
              <a:t>Load the National Health Interview Survey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911856"/>
            <a:ext cx="8229600" cy="140256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NatHealth2008 data frame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load("S:\\</a:t>
            </a:r>
            <a:r>
              <a:rPr lang="en-US" sz="1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NatHealth2008.rdata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</a:t>
            </a:r>
            <a:r>
              <a:rPr lang="en-US" sz="1700" dirty="0" err="1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Zelig</a:t>
            </a: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 library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(Zelig)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8194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zelig</a:t>
            </a:r>
            <a:r>
              <a:rPr lang="en-US" dirty="0"/>
              <a:t> </a:t>
            </a:r>
            <a:r>
              <a:rPr lang="en-US" dirty="0" err="1"/>
              <a:t>funciton</a:t>
            </a:r>
            <a:r>
              <a:rPr lang="en-US" dirty="0"/>
              <a:t> to use a least squares regression to fit the data.</a:t>
            </a:r>
          </a:p>
          <a:p>
            <a:r>
              <a:rPr lang="en-US" dirty="0"/>
              <a:t>Note that "least squares" is an appropriate model, because "body mass index" is a </a:t>
            </a:r>
            <a:r>
              <a:rPr lang="en-US" dirty="0" smtClean="0"/>
              <a:t>continuous </a:t>
            </a:r>
            <a:r>
              <a:rPr lang="en-US" dirty="0"/>
              <a:t>variable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7244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Linearly fit the model, and summarize the results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z.out &lt;- zelig( bmi ~ cigsday + modmin + sleep,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model = "ls",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data = NatHealth2008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summary(z.out)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Linear Regression (Zelig)</a:t>
            </a:r>
            <a:endParaRPr lang="en-US" sz="4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0" y="1143000"/>
            <a:ext cx="91440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Call: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zelig(formula = bmi ~ cigsday + modmin + sleep, model = "ls",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data = NatHealth2008)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Residuals: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Min       1Q   Median       3Q      Max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-1295.79  -399.36   -79.89   291.20  3588.20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Estimate Std. Error t value Pr(&gt;|t|)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2903.2941    72.1368  40.247  &lt; 2e-16 ***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cigsday       -0.5936     1.3984  -0.425  0.67124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modmin        -0.3008     0.2019  -1.490  0.13634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 -26.5090     9.5673  -2.771  0.00565 **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Signif. codes:  0 ‘***’ 0.001 ‘**’ 0.01 ‘*’ 0.05 ‘.’ 0.1 ‘ ’ 1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 standard error: 567.6 on 1952 degrees of freedom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Multiple R-squared: 0.005009,   Adjusted R-squared: 0.00348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F-statistic: 3.276 on 3 and 1952 DF,  p-value: 0.0203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Font typeface="Arial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(Zelig)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743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Diagnosing hypertension based on:</a:t>
            </a:r>
          </a:p>
          <a:p>
            <a:pPr lvl="1">
              <a:buFont typeface="Arial"/>
              <a:buChar char="•"/>
            </a:pPr>
            <a:r>
              <a:rPr lang="en-US"/>
              <a:t>age (</a:t>
            </a:r>
            <a:r>
              <a:rPr lang="en-US">
                <a:latin typeface="Courier New"/>
                <a:cs typeface="Courier New"/>
              </a:rPr>
              <a:t>AGE_P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sex (</a:t>
            </a:r>
            <a:r>
              <a:rPr lang="en-US">
                <a:latin typeface="Courier New"/>
                <a:cs typeface="Courier New"/>
              </a:rPr>
              <a:t>sex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sleep (</a:t>
            </a:r>
            <a:r>
              <a:rPr lang="en-US">
                <a:latin typeface="Courier New"/>
                <a:cs typeface="Courier New"/>
              </a:rPr>
              <a:t>sleep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body mass index (</a:t>
            </a:r>
            <a:r>
              <a:rPr lang="en-US">
                <a:latin typeface="Courier New"/>
                <a:cs typeface="Courier New"/>
              </a:rPr>
              <a:t>bmi</a:t>
            </a:r>
            <a:r>
              <a:rPr lang="en-US"/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z.out &lt;- zelig( hypev ~ AGE_P + sleep + bmi,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model = "logit",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data  = NatHealth2008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summary(z.out)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382000" cy="555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Deviance Residuals: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Min       1Q   Median       3Q      Max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-2.4823  -0.7491  -0.4302   0.8471   2.7953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Estimate Std. Error z value Pr(&gt;|z|)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-6.763e+00  1.412e-01 -47.908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AGE_P        6.548e-02  1.109e-03  59.031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sex          6.238e-03  3.485e-02   0.179    0.858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-1.711e-02  1.223e-02  -1.399    0.162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bmi          9.863e-04  2.899e-05  34.023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Signif. codes:  0 ‘***’ 0.001 ‘**’ 0.01 ‘*’ 0.05 ‘.’ 0.1 ‘ ’ 1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(Dispersion parameter for binomial family taken to be 1)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Null deviance: 25927  on 20717  degrees of freedom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 deviance: 20265  on 20713  degrees of freedom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AIC: 20275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Basic Variables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22288" y="2657475"/>
            <a:ext cx="8164512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Numerical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Numbers &lt;-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22288" y="39751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Character-strings (words and sentences)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String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"Hello, World."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22288" y="4946650"/>
            <a:ext cx="8164512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Lists are their own variable but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can be composed of numerical and character information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List &lt;- list(number 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string 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"Some text"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22288" y="1838325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Quick demonstration on data-types and assigning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438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Zelig also allows meaningful interpretations of equations</a:t>
            </a:r>
          </a:p>
          <a:p>
            <a:pPr>
              <a:buFont typeface="Arial"/>
              <a:buChar char="•"/>
            </a:pPr>
            <a:r>
              <a:rPr lang="en-US"/>
              <a:t>For example, computing likelihood of hypertension based on age: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Make predictions for likelihood of hypertension if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interviewee is age 33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x.young &lt;- setx( z.out, AGE_P = 33 )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And another if the interviewee is age 66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x.old &lt;- setx( z.out, AGE_P = 66 )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743200"/>
          </a:xfrm>
        </p:spPr>
        <p:txBody>
          <a:bodyPr/>
          <a:lstStyle/>
          <a:p>
            <a:r>
              <a:rPr lang="en-US"/>
              <a:t>The values have been stored in:</a:t>
            </a:r>
          </a:p>
          <a:p>
            <a:pPr lvl="1">
              <a:buFont typeface="Arial"/>
              <a:buChar char="•"/>
            </a:pPr>
            <a:r>
              <a:rPr lang="en-US"/>
              <a:t>x.young</a:t>
            </a:r>
          </a:p>
          <a:p>
            <a:pPr lvl="1">
              <a:buFont typeface="Arial"/>
              <a:buChar char="•"/>
            </a:pPr>
            <a:r>
              <a:rPr lang="en-US"/>
              <a:t>x.old</a:t>
            </a:r>
          </a:p>
          <a:p>
            <a:r>
              <a:rPr lang="en-US"/>
              <a:t>The quantities of interest for these values are computed: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4958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Simulate the quantities of interest (predicted value, etc.)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s.out &lt;- sim( z.out, x = x.young, x1 = x.old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summary information and plots</a:t>
            </a: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summary(s.out)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plot(s.out)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229600" cy="512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 of X 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(Intercept) AGE_P       sex    sleep      bmi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1           1    33 0.5549281 7.179747 2763.163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 of X1 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(Intercept) AGE_P       sex    sleep      bmi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1           1    66 0.5549281 7.179747 2763.163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Expected Values: E(Y|X)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mean          sd      2.5% 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1 0.1198186 0.003121433 0.1140429 0.1262853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Predicted Values: Y|X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0     1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1 0.874 0.126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 Differences in Expected Values: E(Y|X1)-E(Y|X)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mean          sd      2.5% 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1 0.4215098 0.006301644 0.4094499 0.4336803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Risk Ratios: P(Y=1|X1)/P(Y=1|X)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mean        sd     2.5%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1 4.520915 0.1250251 4.273213 4.763982</a:t>
            </a:r>
          </a:p>
        </p:txBody>
      </p:sp>
      <p:sp>
        <p:nvSpPr>
          <p:cNvPr id="94212" name="AutoShape 3"/>
          <p:cNvSpPr>
            <a:spLocks noChangeArrowheads="1"/>
          </p:cNvSpPr>
          <p:nvPr/>
        </p:nvSpPr>
        <p:spPr bwMode="auto">
          <a:xfrm>
            <a:off x="4543425" y="2620963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5562600" y="1579563"/>
            <a:ext cx="2836863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Expected value of hypertension in a 33  year old (y|x) given current sampling distribution</a:t>
            </a:r>
          </a:p>
        </p:txBody>
      </p:sp>
      <p:sp>
        <p:nvSpPr>
          <p:cNvPr id="94214" name="AutoShape 5"/>
          <p:cNvSpPr>
            <a:spLocks noChangeArrowheads="1"/>
          </p:cNvSpPr>
          <p:nvPr/>
        </p:nvSpPr>
        <p:spPr bwMode="auto">
          <a:xfrm>
            <a:off x="4543425" y="342900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5" name="Text Box 6"/>
          <p:cNvSpPr txBox="1">
            <a:spLocks noChangeArrowheads="1"/>
          </p:cNvSpPr>
          <p:nvPr/>
        </p:nvSpPr>
        <p:spPr bwMode="auto">
          <a:xfrm>
            <a:off x="5732463" y="3006725"/>
            <a:ext cx="26892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Predicted values of y|x given Binomial distribution</a:t>
            </a:r>
          </a:p>
        </p:txBody>
      </p:sp>
      <p:sp>
        <p:nvSpPr>
          <p:cNvPr id="94216" name="AutoShape 7"/>
          <p:cNvSpPr>
            <a:spLocks noChangeArrowheads="1"/>
          </p:cNvSpPr>
          <p:nvPr/>
        </p:nvSpPr>
        <p:spPr bwMode="auto">
          <a:xfrm>
            <a:off x="4572000" y="527685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7" name="Text Box 8"/>
          <p:cNvSpPr txBox="1">
            <a:spLocks noChangeArrowheads="1"/>
          </p:cNvSpPr>
          <p:nvPr/>
        </p:nvSpPr>
        <p:spPr bwMode="auto">
          <a:xfrm>
            <a:off x="5624513" y="4930775"/>
            <a:ext cx="28194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Relative risk ratio (similar idea to odds ratio, but different calculation)</a:t>
            </a:r>
          </a:p>
        </p:txBody>
      </p:sp>
      <p:sp>
        <p:nvSpPr>
          <p:cNvPr id="94218" name="AutoShape 9"/>
          <p:cNvSpPr>
            <a:spLocks noChangeArrowheads="1"/>
          </p:cNvSpPr>
          <p:nvPr/>
        </p:nvSpPr>
        <p:spPr bwMode="auto">
          <a:xfrm>
            <a:off x="4551363" y="457835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5624513" y="4046538"/>
            <a:ext cx="29067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Difference in expected value of a 66 vs. 33 year old</a:t>
            </a:r>
          </a:p>
        </p:txBody>
      </p:sp>
      <p:sp>
        <p:nvSpPr>
          <p:cNvPr id="94220" name="Text Box 11"/>
          <p:cNvSpPr txBox="1">
            <a:spLocks noChangeArrowheads="1"/>
          </p:cNvSpPr>
          <p:nvPr/>
        </p:nvSpPr>
        <p:spPr bwMode="auto">
          <a:xfrm>
            <a:off x="1143000" y="5867400"/>
            <a:ext cx="3657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There is a 3.8 times greater probability of hypertension for a 66 year old vs. a 33 year old</a:t>
            </a:r>
          </a:p>
        </p:txBody>
      </p:sp>
      <p:sp>
        <p:nvSpPr>
          <p:cNvPr id="94221" name="AutoShape 12"/>
          <p:cNvSpPr>
            <a:spLocks noChangeArrowheads="1"/>
          </p:cNvSpPr>
          <p:nvPr/>
        </p:nvSpPr>
        <p:spPr bwMode="auto">
          <a:xfrm rot="3540000">
            <a:off x="904875" y="5934076"/>
            <a:ext cx="522287" cy="220662"/>
          </a:xfrm>
          <a:prstGeom prst="leftArrow">
            <a:avLst>
              <a:gd name="adj1" fmla="val 50000"/>
              <a:gd name="adj2" fmla="val 50001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Zelig Regression Model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358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Load "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Zelig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" and the "turnout"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Plot the fitted model (using the plot function)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Predict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voter turnout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based on 2 or more explanatory variables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Answer "Would 10 year olds show up to the voter polls?“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And “Would someone show up if they only graduated 5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th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grade?”</a:t>
            </a: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Plot the results of the simulations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334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7. (As a class) Compute first differences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Majority of datasets contain missing data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Produces a variety of problems and limitations to data analysis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Multiple imputation (MI) generates multiple, complete datasets that contain estimations of missing datapoints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MI typically thought of as involving three steps: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Selection of imputation model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Generation of imputed datasets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Combining results across imputed datasets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We’re focusing on 2 &amp; 3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**Please make sure you have a solid understanding of all steps before performing MI with your own data**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37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Amelia package in R is powerful, fast, and easy to use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Relies on Expectation maximization baysian (EMB) algorithm (Honaker &amp; King, 2010)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See Amelia documentation for more information about its imputation procedures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FF"/>
                </a:solidFill>
                <a:latin typeface="Calibri" charset="0"/>
                <a:hlinkClick r:id="rId3"/>
              </a:rPr>
              <a:t>S:\DataClass\RandStatistics\Amelia Documentation.pdf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First, we’ll need to install Amelia: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install.packages("Amelia",repos="http://r.iq.harvard.edu")</a:t>
            </a: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library(Amelia)</a:t>
            </a:r>
          </a:p>
          <a:p>
            <a:pPr marL="341313" indent="-341313">
              <a:spcBef>
                <a:spcPts val="700"/>
              </a:spcBef>
              <a:buClr>
                <a:srgbClr val="FF0000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We’re going to create several datasets to look at a model predicting the number of days of work missed/year (wkdayr)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Let’s say we want to predict wkdayr using: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Cigarettes smoked/day (cigsday)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Amount of moderate exercise (modmin)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Sleep (sleep)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</TotalTime>
  <Words>5546</Words>
  <Application>Microsoft Office PowerPoint</Application>
  <PresentationFormat>On-screen Show (4:3)</PresentationFormat>
  <Paragraphs>1018</Paragraphs>
  <Slides>112</Slides>
  <Notes>102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Formula?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Basic 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(Zelig)</vt:lpstr>
      <vt:lpstr>Linear Regression (Zelig)</vt:lpstr>
      <vt:lpstr>PowerPoint Presentation</vt:lpstr>
      <vt:lpstr>Logistic Regression (Zelig)</vt:lpstr>
      <vt:lpstr>PowerPoint Presentation</vt:lpstr>
      <vt:lpstr>Logistic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Statistical Models in Zelig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 Trainng</dc:title>
  <dc:creator>Matt</dc:creator>
  <cp:lastModifiedBy>matt</cp:lastModifiedBy>
  <cp:revision>1020</cp:revision>
  <cp:lastPrinted>1601-01-01T00:00:00Z</cp:lastPrinted>
  <dcterms:created xsi:type="dcterms:W3CDTF">2011-12-01T15:22:20Z</dcterms:created>
  <dcterms:modified xsi:type="dcterms:W3CDTF">2011-12-02T01:17:34Z</dcterms:modified>
</cp:coreProperties>
</file>