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slides/slide88.xml" ContentType="application/vnd.openxmlformats-officedocument.presentationml.slide+xml"/>
  <Override PartName="/ppt/notesSlides/notesSlide69.xml" ContentType="application/vnd.openxmlformats-officedocument.presentationml.notesSlide+xml"/>
  <Override PartName="/ppt/slides/slide24.xml" ContentType="application/vnd.openxmlformats-officedocument.presentationml.slide+xml"/>
  <Override PartName="/ppt/slides/slide72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66.xml" ContentType="application/vnd.openxmlformats-officedocument.presentationml.slide+xml"/>
  <Override PartName="/ppt/slides/slide50.xml" ContentType="application/vnd.openxmlformats-officedocument.presentationml.slide+xml"/>
  <Override PartName="/ppt/slides/slide112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67.xml" ContentType="application/vnd.openxmlformats-officedocument.presentationml.notesSlide+xml"/>
  <Override PartName="/ppt/slides/slide86.xml" ContentType="application/vnd.openxmlformats-officedocument.presentationml.slide+xml"/>
  <Override PartName="/ppt/slides/slide22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64.xml" ContentType="application/vnd.openxmlformats-officedocument.presentationml.slide+xml"/>
  <Default Extension="xml" ContentType="application/xml"/>
  <Override PartName="/ppt/slides/slide11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7.xml" ContentType="application/vnd.openxmlformats-officedocument.presentationml.notesSlide+xml"/>
  <Override PartName="/ppt/notesSlides/notesSlide23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notesSlides/notesSlide59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62.xml" ContentType="application/vnd.openxmlformats-officedocument.presentationml.slide+xml"/>
  <Override PartName="/ppt/notesSlides/notesSlide8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40.xml" ContentType="application/vnd.openxmlformats-officedocument.presentationml.slide+xml"/>
  <Override PartName="/ppt/slides/slide102.xml" ContentType="application/vnd.openxmlformats-officedocument.presentationml.slide+xml"/>
  <Override PartName="/ppt/notesSlides/notesSlide7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6.xml" ContentType="application/vnd.openxmlformats-officedocument.presentationml.notesSlide+xml"/>
  <Default Extension="jpeg" ContentType="image/jpeg"/>
  <Override PartName="/ppt/notesSlides/notesSlide63.xml" ContentType="application/vnd.openxmlformats-officedocument.presentationml.notesSlide+xml"/>
  <Override PartName="/ppt/slides/slide82.xml" ContentType="application/vnd.openxmlformats-officedocument.presentationml.slide+xml"/>
  <Override PartName="/ppt/notesSlides/notesSlide57.xml" ContentType="application/vnd.openxmlformats-officedocument.presentationml.notesSlide+xml"/>
  <Override PartName="/docProps/app.xml" ContentType="application/vnd.openxmlformats-officedocument.extended-properties+xml"/>
  <Override PartName="/ppt/slides/slide109.xml" ContentType="application/vnd.openxmlformats-officedocument.presentationml.slide+xml"/>
  <Override PartName="/ppt/slides/slide60.xml" ContentType="application/vnd.openxmlformats-officedocument.presentationml.slide+xml"/>
  <Override PartName="/ppt/notesSlides/notesSlide99.xml" ContentType="application/vnd.openxmlformats-officedocument.presentationml.notesSlide+xml"/>
  <Override PartName="/ppt/notesSlides/notesSlide4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5.xml" ContentType="application/vnd.openxmlformats-officedocument.presentationml.notesSlide+xml"/>
  <Override PartName="/ppt/notesSlides/notesSlide83.xml" ContentType="application/vnd.openxmlformats-officedocument.presentationml.notesSlide+xml"/>
  <Override PartName="/ppt/slides/slide100.xml" ContentType="application/vnd.openxmlformats-officedocument.presentationml.slide+xml"/>
  <Override PartName="/ppt/notesSlides/notesSlide77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notesSlides/notesSlide104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80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107.xml" ContentType="application/vnd.openxmlformats-officedocument.presentationml.slide+xml"/>
  <Override PartName="/ppt/notesSlides/notesSlide9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94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notesSlides/notesSlide102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105.xml" ContentType="application/vnd.openxmlformats-officedocument.presentationml.slide+xml"/>
  <Override PartName="/ppt/notesSlides/notesSlide95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79.xml" ContentType="application/vnd.openxmlformats-officedocument.presentationml.slide+xml"/>
  <Override PartName="/ppt/slides/slide92.xml" ContentType="application/vnd.openxmlformats-officedocument.presentationml.slide+xml"/>
  <Override PartName="/ppt/notesSlides/notesSlide7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notesSlides/notesSlide100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57.xml" ContentType="application/vnd.openxmlformats-officedocument.presentationml.slide+xml"/>
  <Override PartName="/ppt/slides/slide70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3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1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77.xml" ContentType="application/vnd.openxmlformats-officedocument.presentationml.slide+xml"/>
  <Override PartName="/ppt/slides/slide90.xml" ContentType="application/vnd.openxmlformats-officedocument.presentationml.slide+xml"/>
  <Override PartName="/ppt/notesSlides/notesSlide71.xml" ContentType="application/vnd.openxmlformats-officedocument.presentationml.notes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55.xml" ContentType="application/vnd.openxmlformats-officedocument.presentationml.slide+xml"/>
  <Override PartName="/ppt/slides/slide49.xml" ContentType="application/vnd.openxmlformats-officedocument.presentationml.slide+xml"/>
  <Override PartName="/ppt/slides/slide97.xml" ContentType="application/vnd.openxmlformats-officedocument.presentationml.slide+xml"/>
  <Override PartName="/ppt/notesSlides/notesSlide9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slides/slide27.xml" ContentType="application/vnd.openxmlformats-officedocument.presentationml.slide+xml"/>
  <Override PartName="/ppt/slides/slide75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s/slide69.xml" ContentType="application/vnd.openxmlformats-officedocument.presentationml.slide+xml"/>
  <Override PartName="/ppt/slides/slide53.xml" ContentType="application/vnd.openxmlformats-officedocument.presentationml.slide+xml"/>
  <Override PartName="/ppt/slides/slide115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47.xml" ContentType="application/vnd.openxmlformats-officedocument.presentationml.slide+xml"/>
  <Override PartName="/ppt/theme/theme1.xml" ContentType="application/vnd.openxmlformats-officedocument.theme+xml"/>
  <Override PartName="/ppt/notesSlides/notesSlide12.xml" ContentType="application/vnd.openxmlformats-officedocument.presentationml.notesSlide+xml"/>
  <Override PartName="/ppt/slides/slide31.xml" ContentType="application/vnd.openxmlformats-officedocument.presentationml.slide+xml"/>
  <Override PartName="/ppt/slides/slide89.xml" ContentType="application/vnd.openxmlformats-officedocument.presentationml.slide+xml"/>
  <Override PartName="/ppt/slides/slide25.xml" ContentType="application/vnd.openxmlformats-officedocument.presentationml.slide+xml"/>
  <Override PartName="/ppt/slides/slide73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67.xml" ContentType="application/vnd.openxmlformats-officedocument.presentationml.slide+xml"/>
  <Override PartName="/ppt/slides/slide51.xml" ContentType="application/vnd.openxmlformats-officedocument.presentationml.slide+xml"/>
  <Override PartName="/ppt/slides/slide1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68.xml" ContentType="application/vnd.openxmlformats-officedocument.presentationml.notesSlide+xml"/>
  <Override PartName="/ppt/slides/slide87.xml" ContentType="application/vnd.openxmlformats-officedocument.presentationml.slide+xml"/>
  <Override PartName="/ppt/slides/slide23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65.xml" ContentType="application/vnd.openxmlformats-officedocument.presentationml.slide+xml"/>
  <Override PartName="/ppt/slides/slide111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43.xml" ContentType="application/vnd.openxmlformats-officedocument.presentationml.slide+xml"/>
  <Override PartName="/ppt/notesSlides/notesSlide66.xml" ContentType="application/vnd.openxmlformats-officedocument.presentationml.notesSlide+xml"/>
  <Override PartName="/ppt/slides/slide85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44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86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41.xml" ContentType="application/vnd.openxmlformats-officedocument.presentationml.slide+xml"/>
  <Override PartName="/ppt/slides/slide103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07.xml" ContentType="application/vnd.openxmlformats-officedocument.presentationml.notesSlide+xml"/>
  <Override PartName="/ppt/notesSlides/notesSlide64.xml" ContentType="application/vnd.openxmlformats-officedocument.presentationml.notesSlide+xml"/>
  <Override PartName="/ppt/slides/slide83.xml" ContentType="application/vnd.openxmlformats-officedocument.presentationml.slide+xml"/>
  <Override PartName="/ppt/notesSlides/notesSlide58.xml" ContentType="application/vnd.openxmlformats-officedocument.presentationml.notesSlide+xml"/>
  <Override PartName="/ppt/notesSlides/notesSlide42.xml" ContentType="application/vnd.openxmlformats-officedocument.presentationml.notesSlide+xml"/>
  <Override PartName="/ppt/slides/slide61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84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101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05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81.xml" ContentType="application/vnd.openxmlformats-officedocument.presentationml.slide+xml"/>
  <Override PartName="/ppt/notesSlides/notesSlide56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98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9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notesSlides/notesSlide103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06.xml" ContentType="application/vnd.openxmlformats-officedocument.presentationml.slide+xml"/>
  <Override PartName="/ppt/notesSlides/notesSlide96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1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80.xml" ContentType="application/vnd.openxmlformats-officedocument.presentationml.notesSlide+xml"/>
  <Default Extension="bin" ContentType="application/vnd.openxmlformats-officedocument.presentationml.printerSettings"/>
  <Override PartName="/ppt/notesSlides/notesSlide7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93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58.xml" ContentType="application/vnd.openxmlformats-officedocument.presentationml.slide+xml"/>
  <Override PartName="/ppt/slides/slide71.xml" ContentType="application/vnd.openxmlformats-officedocument.presentationml.slide+xml"/>
  <Override PartName="/ppt/notesSlides/notesSlide52.xml" ContentType="application/vnd.openxmlformats-officedocument.presentationml.notesSlide+xml"/>
  <Override PartName="/ppt/slides/slide104.xml" ContentType="application/vnd.openxmlformats-officedocument.presentationml.slide+xml"/>
  <Override PartName="/ppt/notesSlides/notesSlide9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36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78.xml" ContentType="application/vnd.openxmlformats-officedocument.presentationml.slide+xml"/>
  <Override PartName="/ppt/slides/slide91.xml" ContentType="application/vnd.openxmlformats-officedocument.presentationml.slide+xml"/>
  <Override PartName="/ppt/notesSlides/notesSlide72.xml" ContentType="application/vnd.openxmlformats-officedocument.presentationml.notes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56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92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s/slide76.xml" ContentType="application/vnd.openxmlformats-officedocument.presentationml.slide+xml"/>
  <Override PartName="/ppt/notesSlides/notesSlide70.xml" ContentType="application/vnd.openxmlformats-officedocument.presentationml.notesSlide+xml"/>
  <Default Extension="png" ContentType="image/png"/>
  <Override PartName="/ppt/slides/slide12.xml" ContentType="application/vnd.openxmlformats-officedocument.presentationml.slide+xml"/>
  <Override PartName="/ppt/slides/slide54.xml" ContentType="application/vnd.openxmlformats-officedocument.presentationml.slide+xml"/>
  <Override PartName="/ppt/slides/slide116.xml" ContentType="application/vnd.openxmlformats-officedocument.presentationml.slide+xml"/>
  <Default Extension="rels" ContentType="application/vnd.openxmlformats-package.relationships+xml"/>
  <Override PartName="/ppt/notesSlides/notesSlide29.xml" ContentType="application/vnd.openxmlformats-officedocument.presentationml.notesSlide+xml"/>
  <Override PartName="/ppt/slides/slide48.xml" ContentType="application/vnd.openxmlformats-officedocument.presentationml.slide+xml"/>
  <Override PartName="/ppt/slides/slide96.xml" ContentType="application/vnd.openxmlformats-officedocument.presentationml.slide+xml"/>
  <Override PartName="/ppt/theme/theme2.xml" ContentType="application/vnd.openxmlformats-officedocument.theme+xml"/>
  <Override PartName="/ppt/notesSlides/notesSlide90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32.xml" ContentType="application/vnd.openxmlformats-officedocument.presentationml.slide+xml"/>
  <Override PartName="/ppt/slides/slide26.xml" ContentType="application/vnd.openxmlformats-officedocument.presentationml.slide+xml"/>
  <Override PartName="/ppt/slides/slide74.xml" ContentType="application/vnd.openxmlformats-officedocument.presentationml.slide+xml"/>
  <Override PartName="/ppt/slides/slide10.xml" ContentType="application/vnd.openxmlformats-officedocument.presentationml.slide+xml"/>
  <Override PartName="/ppt/slides/slide68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52.xml" ContentType="application/vnd.openxmlformats-officedocument.presentationml.slide+xml"/>
  <Override PartName="/ppt/slides/slide114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118"/>
  </p:notesMasterIdLst>
  <p:sldIdLst>
    <p:sldId id="256" r:id="rId2"/>
    <p:sldId id="258" r:id="rId3"/>
    <p:sldId id="366" r:id="rId4"/>
    <p:sldId id="259" r:id="rId5"/>
    <p:sldId id="3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371" r:id="rId24"/>
    <p:sldId id="278" r:id="rId25"/>
    <p:sldId id="279" r:id="rId26"/>
    <p:sldId id="280" r:id="rId27"/>
    <p:sldId id="281" r:id="rId28"/>
    <p:sldId id="367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30" r:id="rId77"/>
    <p:sldId id="331" r:id="rId78"/>
    <p:sldId id="332" r:id="rId79"/>
    <p:sldId id="368" r:id="rId80"/>
    <p:sldId id="370" r:id="rId81"/>
    <p:sldId id="333" r:id="rId82"/>
    <p:sldId id="334" r:id="rId83"/>
    <p:sldId id="335" r:id="rId84"/>
    <p:sldId id="336" r:id="rId85"/>
    <p:sldId id="337" r:id="rId86"/>
    <p:sldId id="374" r:id="rId87"/>
    <p:sldId id="375" r:id="rId88"/>
    <p:sldId id="340" r:id="rId89"/>
    <p:sldId id="373" r:id="rId90"/>
    <p:sldId id="377" r:id="rId91"/>
    <p:sldId id="341" r:id="rId92"/>
    <p:sldId id="376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92" y="-11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presProps" Target="presProps.xml"/><Relationship Id="rId121" Type="http://schemas.openxmlformats.org/officeDocument/2006/relationships/viewProps" Target="viewProps.xml"/><Relationship Id="rId122" Type="http://schemas.openxmlformats.org/officeDocument/2006/relationships/theme" Target="theme/theme1.xml"/><Relationship Id="rId12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notesMaster" Target="notesMasters/notesMaster1.xml"/><Relationship Id="rId119" Type="http://schemas.openxmlformats.org/officeDocument/2006/relationships/printerSettings" Target="printerSettings/printerSettings1.bin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115717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14695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22E803A1-562C-F149-BD1E-B380DDF1C7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167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9E52369-1643-2148-AD8D-23A0F3155FAA}" type="slidenum">
              <a:rPr lang="en-US"/>
              <a:pPr/>
              <a:t>1</a:t>
            </a:fld>
            <a:endParaRPr lang="en-US"/>
          </a:p>
        </p:txBody>
      </p:sp>
      <p:sp>
        <p:nvSpPr>
          <p:cNvPr id="11674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674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595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47AD66C-1F90-974D-B122-9F87F8C281CB}" type="slidenum">
              <a:rPr lang="en-US"/>
              <a:pPr/>
              <a:t>12</a:t>
            </a:fld>
            <a:endParaRPr lang="en-US"/>
          </a:p>
        </p:txBody>
      </p:sp>
      <p:sp>
        <p:nvSpPr>
          <p:cNvPr id="12595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595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91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B77C347-F2FF-8646-BF01-B12C497EDFCE}" type="slidenum">
              <a:rPr lang="en-US"/>
              <a:pPr/>
              <a:t>109</a:t>
            </a:fld>
            <a:endParaRPr lang="en-US"/>
          </a:p>
        </p:txBody>
      </p:sp>
      <p:sp>
        <p:nvSpPr>
          <p:cNvPr id="21914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914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01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6FDF46-E006-0944-AF84-043F27AB77C0}" type="slidenum">
              <a:rPr lang="en-US"/>
              <a:pPr/>
              <a:t>110</a:t>
            </a:fld>
            <a:endParaRPr lang="en-US"/>
          </a:p>
        </p:txBody>
      </p:sp>
      <p:sp>
        <p:nvSpPr>
          <p:cNvPr id="22016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016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11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F7F8646-109E-D44E-9CEB-1AB7BDFE6B43}" type="slidenum">
              <a:rPr lang="en-US"/>
              <a:pPr/>
              <a:t>111</a:t>
            </a:fld>
            <a:endParaRPr lang="en-US"/>
          </a:p>
        </p:txBody>
      </p:sp>
      <p:sp>
        <p:nvSpPr>
          <p:cNvPr id="22118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118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22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02EA9BC-1525-8D46-BBA0-697BB67C52C1}" type="slidenum">
              <a:rPr lang="en-US"/>
              <a:pPr/>
              <a:t>112</a:t>
            </a:fld>
            <a:endParaRPr lang="en-US"/>
          </a:p>
        </p:txBody>
      </p:sp>
      <p:sp>
        <p:nvSpPr>
          <p:cNvPr id="22221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221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32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858A9CF-5517-1F40-B1A0-75AC0FD5ACB1}" type="slidenum">
              <a:rPr lang="en-US"/>
              <a:pPr/>
              <a:t>113</a:t>
            </a:fld>
            <a:endParaRPr lang="en-US"/>
          </a:p>
        </p:txBody>
      </p:sp>
      <p:sp>
        <p:nvSpPr>
          <p:cNvPr id="22323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323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42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DCCF35E-153D-1946-8779-AC9651BF04B0}" type="slidenum">
              <a:rPr lang="en-US"/>
              <a:pPr/>
              <a:t>114</a:t>
            </a:fld>
            <a:endParaRPr lang="en-US"/>
          </a:p>
        </p:txBody>
      </p:sp>
      <p:sp>
        <p:nvSpPr>
          <p:cNvPr id="22426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426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52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BA9301-543D-B34D-B922-E75F4AED168B}" type="slidenum">
              <a:rPr lang="en-US"/>
              <a:pPr/>
              <a:t>115</a:t>
            </a:fld>
            <a:endParaRPr lang="en-US"/>
          </a:p>
        </p:txBody>
      </p:sp>
      <p:sp>
        <p:nvSpPr>
          <p:cNvPr id="22528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528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263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338331E-0415-AB49-82F0-F6538375352C}" type="slidenum">
              <a:rPr lang="en-US"/>
              <a:pPr/>
              <a:t>116</a:t>
            </a:fld>
            <a:endParaRPr lang="en-US"/>
          </a:p>
        </p:txBody>
      </p:sp>
      <p:sp>
        <p:nvSpPr>
          <p:cNvPr id="22630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2630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697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C018D50-1CD8-2444-B963-197C05EAF25E}" type="slidenum">
              <a:rPr lang="en-US"/>
              <a:pPr/>
              <a:t>13</a:t>
            </a:fld>
            <a:endParaRPr lang="en-US"/>
          </a:p>
        </p:txBody>
      </p:sp>
      <p:sp>
        <p:nvSpPr>
          <p:cNvPr id="12698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698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800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CDF8755-B035-3543-87B2-90E917632287}" type="slidenum">
              <a:rPr lang="en-US"/>
              <a:pPr/>
              <a:t>14</a:t>
            </a:fld>
            <a:endParaRPr lang="en-US"/>
          </a:p>
        </p:txBody>
      </p:sp>
      <p:sp>
        <p:nvSpPr>
          <p:cNvPr id="12800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800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902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9EB9DE6-76B0-F041-AA15-7EA3FB9B5230}" type="slidenum">
              <a:rPr lang="en-US"/>
              <a:pPr/>
              <a:t>15</a:t>
            </a:fld>
            <a:endParaRPr lang="en-US"/>
          </a:p>
        </p:txBody>
      </p:sp>
      <p:sp>
        <p:nvSpPr>
          <p:cNvPr id="12902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902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005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43F5CA0-6393-C346-ACA4-C1A300D5CF4C}" type="slidenum">
              <a:rPr lang="en-US"/>
              <a:pPr/>
              <a:t>16</a:t>
            </a:fld>
            <a:endParaRPr lang="en-US"/>
          </a:p>
        </p:txBody>
      </p:sp>
      <p:sp>
        <p:nvSpPr>
          <p:cNvPr id="13005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005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107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15A01E-D987-0F46-939F-4EC368F11419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107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20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8AC9A4-039C-FC4E-9E5E-E9741F14B6C9}" type="slidenum">
              <a:rPr lang="en-US"/>
              <a:pPr/>
              <a:t>18</a:t>
            </a:fld>
            <a:endParaRPr lang="en-US"/>
          </a:p>
        </p:txBody>
      </p:sp>
      <p:sp>
        <p:nvSpPr>
          <p:cNvPr id="13210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210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31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4BC1722-4F55-7743-A752-E0D7A094D044}" type="slidenum">
              <a:rPr lang="en-US"/>
              <a:pPr/>
              <a:t>19</a:t>
            </a:fld>
            <a:endParaRPr lang="en-US"/>
          </a:p>
        </p:txBody>
      </p:sp>
      <p:sp>
        <p:nvSpPr>
          <p:cNvPr id="13312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312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41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296D481-A0AF-0948-BF77-676ED99EEBA5}" type="slidenum">
              <a:rPr lang="en-US"/>
              <a:pPr/>
              <a:t>20</a:t>
            </a:fld>
            <a:endParaRPr lang="en-US"/>
          </a:p>
        </p:txBody>
      </p:sp>
      <p:sp>
        <p:nvSpPr>
          <p:cNvPr id="13414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414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517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BDDE226-BA52-6D48-8F75-1D68C8C3B349}" type="slidenum">
              <a:rPr lang="en-US"/>
              <a:pPr/>
              <a:t>21</a:t>
            </a:fld>
            <a:endParaRPr lang="en-US"/>
          </a:p>
        </p:txBody>
      </p:sp>
      <p:sp>
        <p:nvSpPr>
          <p:cNvPr id="13517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517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177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0C82E02-4BA5-294C-9CA8-CD0D52AE2886}" type="slidenum">
              <a:rPr lang="en-US"/>
              <a:pPr/>
              <a:t>2</a:t>
            </a:fld>
            <a:endParaRPr lang="en-US"/>
          </a:p>
        </p:txBody>
      </p:sp>
      <p:sp>
        <p:nvSpPr>
          <p:cNvPr id="11776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776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619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9A02F5-AF50-2842-A924-1B3515613853}" type="slidenum">
              <a:rPr lang="en-US"/>
              <a:pPr/>
              <a:t>22</a:t>
            </a:fld>
            <a:endParaRPr lang="en-US"/>
          </a:p>
        </p:txBody>
      </p:sp>
      <p:sp>
        <p:nvSpPr>
          <p:cNvPr id="13619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619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721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06BD447-68F6-2B47-B0ED-DB11813F419C}" type="slidenum">
              <a:rPr lang="en-US"/>
              <a:pPr/>
              <a:t>24</a:t>
            </a:fld>
            <a:endParaRPr lang="en-US"/>
          </a:p>
        </p:txBody>
      </p:sp>
      <p:sp>
        <p:nvSpPr>
          <p:cNvPr id="13722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722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824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A31F53-5C21-F547-A988-C7699596EAB9}" type="slidenum">
              <a:rPr lang="en-US"/>
              <a:pPr/>
              <a:t>25</a:t>
            </a:fld>
            <a:endParaRPr lang="en-US"/>
          </a:p>
        </p:txBody>
      </p:sp>
      <p:sp>
        <p:nvSpPr>
          <p:cNvPr id="13824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824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3926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5E502C8-1435-A443-ACDF-A70D693141AA}" type="slidenum">
              <a:rPr lang="en-US"/>
              <a:pPr/>
              <a:t>26</a:t>
            </a:fld>
            <a:endParaRPr lang="en-US"/>
          </a:p>
        </p:txBody>
      </p:sp>
      <p:sp>
        <p:nvSpPr>
          <p:cNvPr id="13926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926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029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685BD71-71EC-BE4A-93BA-EACD7492E215}" type="slidenum">
              <a:rPr lang="en-US"/>
              <a:pPr/>
              <a:t>27</a:t>
            </a:fld>
            <a:endParaRPr lang="en-US"/>
          </a:p>
        </p:txBody>
      </p:sp>
      <p:sp>
        <p:nvSpPr>
          <p:cNvPr id="14029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029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13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675673D-4AE3-DE4A-BE62-D87AECFBD833}" type="slidenum">
              <a:rPr lang="en-US"/>
              <a:pPr/>
              <a:t>29</a:t>
            </a:fld>
            <a:endParaRPr lang="en-US"/>
          </a:p>
        </p:txBody>
      </p:sp>
      <p:sp>
        <p:nvSpPr>
          <p:cNvPr id="14131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131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23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DD5B3EA-B5AA-5947-9447-E858E42E3BB9}" type="slidenum">
              <a:rPr lang="en-US"/>
              <a:pPr/>
              <a:t>30</a:t>
            </a:fld>
            <a:endParaRPr lang="en-US"/>
          </a:p>
        </p:txBody>
      </p:sp>
      <p:sp>
        <p:nvSpPr>
          <p:cNvPr id="14234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234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33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DE49DE5-780B-6F40-875C-0AA244987F59}" type="slidenum">
              <a:rPr lang="en-US"/>
              <a:pPr/>
              <a:t>31</a:t>
            </a:fld>
            <a:endParaRPr lang="en-US"/>
          </a:p>
        </p:txBody>
      </p:sp>
      <p:sp>
        <p:nvSpPr>
          <p:cNvPr id="14336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336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43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24FF451-C3E0-D447-8D7F-5623F9397F41}" type="slidenum">
              <a:rPr lang="en-US"/>
              <a:pPr/>
              <a:t>32</a:t>
            </a:fld>
            <a:endParaRPr lang="en-US"/>
          </a:p>
        </p:txBody>
      </p:sp>
      <p:sp>
        <p:nvSpPr>
          <p:cNvPr id="14438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438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54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7CF35AA-6909-834E-A7E8-B922DB1855B6}" type="slidenum">
              <a:rPr lang="en-US"/>
              <a:pPr/>
              <a:t>33</a:t>
            </a:fld>
            <a:endParaRPr lang="en-US"/>
          </a:p>
        </p:txBody>
      </p:sp>
      <p:sp>
        <p:nvSpPr>
          <p:cNvPr id="14541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541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187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E5E9E7E-3AA4-2143-AD9D-22191B2A3400}" type="slidenum">
              <a:rPr lang="en-US"/>
              <a:pPr/>
              <a:t>4</a:t>
            </a:fld>
            <a:endParaRPr lang="en-US"/>
          </a:p>
        </p:txBody>
      </p:sp>
      <p:sp>
        <p:nvSpPr>
          <p:cNvPr id="11878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878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1879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489E28-EBDA-C645-B7F8-822532D48332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64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CCACFD-7C54-FC41-9537-E30474D7EBDE}" type="slidenum">
              <a:rPr lang="en-US"/>
              <a:pPr/>
              <a:t>34</a:t>
            </a:fld>
            <a:endParaRPr lang="en-US"/>
          </a:p>
        </p:txBody>
      </p:sp>
      <p:sp>
        <p:nvSpPr>
          <p:cNvPr id="14643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643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74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522F3DF-99D5-6247-826F-8A6A5BADA978}" type="slidenum">
              <a:rPr lang="en-US"/>
              <a:pPr/>
              <a:t>35</a:t>
            </a:fld>
            <a:endParaRPr lang="en-US"/>
          </a:p>
        </p:txBody>
      </p:sp>
      <p:sp>
        <p:nvSpPr>
          <p:cNvPr id="14746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746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84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8A2570-6653-DD4A-BA70-FF7A4E5773FA}" type="slidenum">
              <a:rPr lang="en-US"/>
              <a:pPr/>
              <a:t>36</a:t>
            </a:fld>
            <a:endParaRPr lang="en-US"/>
          </a:p>
        </p:txBody>
      </p:sp>
      <p:sp>
        <p:nvSpPr>
          <p:cNvPr id="14848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848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495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7101EA4-FEE8-414E-9788-FBA2FD73A1C9}" type="slidenum">
              <a:rPr lang="en-US"/>
              <a:pPr/>
              <a:t>37</a:t>
            </a:fld>
            <a:endParaRPr lang="en-US"/>
          </a:p>
        </p:txBody>
      </p:sp>
      <p:sp>
        <p:nvSpPr>
          <p:cNvPr id="14950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4950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053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803420-C76A-4D42-BA73-920AFBB6EE66}" type="slidenum">
              <a:rPr lang="en-US"/>
              <a:pPr/>
              <a:t>38</a:t>
            </a:fld>
            <a:endParaRPr lang="en-US"/>
          </a:p>
        </p:txBody>
      </p:sp>
      <p:sp>
        <p:nvSpPr>
          <p:cNvPr id="15053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053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155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B559600-28A6-FB4C-B8C8-D9DD1419A847}" type="slidenum">
              <a:rPr lang="en-US"/>
              <a:pPr/>
              <a:t>39</a:t>
            </a:fld>
            <a:endParaRPr lang="en-US"/>
          </a:p>
        </p:txBody>
      </p:sp>
      <p:sp>
        <p:nvSpPr>
          <p:cNvPr id="15155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155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257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8E32C43-BA6D-1648-BD9C-D19309D99781}" type="slidenum">
              <a:rPr lang="en-US"/>
              <a:pPr/>
              <a:t>40</a:t>
            </a:fld>
            <a:endParaRPr lang="en-US"/>
          </a:p>
        </p:txBody>
      </p:sp>
      <p:sp>
        <p:nvSpPr>
          <p:cNvPr id="15258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258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360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0E7C4B0-3605-9F4B-99F2-87BDB8BA0D12}" type="slidenum">
              <a:rPr lang="en-US"/>
              <a:pPr/>
              <a:t>41</a:t>
            </a:fld>
            <a:endParaRPr lang="en-US"/>
          </a:p>
        </p:txBody>
      </p:sp>
      <p:sp>
        <p:nvSpPr>
          <p:cNvPr id="15360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360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462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90FB473-2B06-7E4D-A6B3-B79C28815B4B}" type="slidenum">
              <a:rPr lang="en-US"/>
              <a:pPr/>
              <a:t>42</a:t>
            </a:fld>
            <a:endParaRPr lang="en-US"/>
          </a:p>
        </p:txBody>
      </p:sp>
      <p:sp>
        <p:nvSpPr>
          <p:cNvPr id="15462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462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565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8EFA705-40B3-C44D-BB27-55DE5705B7E8}" type="slidenum">
              <a:rPr lang="en-US"/>
              <a:pPr/>
              <a:t>43</a:t>
            </a:fld>
            <a:endParaRPr lang="en-US"/>
          </a:p>
        </p:txBody>
      </p:sp>
      <p:sp>
        <p:nvSpPr>
          <p:cNvPr id="15565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565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198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3796B-67D9-4448-8733-5807824297B5}" type="slidenum">
              <a:rPr lang="en-US"/>
              <a:pPr/>
              <a:t>6</a:t>
            </a:fld>
            <a:endParaRPr lang="en-US"/>
          </a:p>
        </p:txBody>
      </p:sp>
      <p:sp>
        <p:nvSpPr>
          <p:cNvPr id="11981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981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667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251E6E8-838A-704E-897F-246EB46C4C14}" type="slidenum">
              <a:rPr lang="en-US"/>
              <a:pPr/>
              <a:t>44</a:t>
            </a:fld>
            <a:endParaRPr lang="en-US"/>
          </a:p>
        </p:txBody>
      </p:sp>
      <p:sp>
        <p:nvSpPr>
          <p:cNvPr id="15667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667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76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001F7AF-C330-4A4F-AF6E-94A2CA492ABA}" type="slidenum">
              <a:rPr lang="en-US"/>
              <a:pPr/>
              <a:t>45</a:t>
            </a:fld>
            <a:endParaRPr lang="en-US"/>
          </a:p>
        </p:txBody>
      </p:sp>
      <p:sp>
        <p:nvSpPr>
          <p:cNvPr id="15770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770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87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C1E99AC-CB84-9446-8F75-5B5A5BC7718A}" type="slidenum">
              <a:rPr lang="en-US"/>
              <a:pPr/>
              <a:t>46</a:t>
            </a:fld>
            <a:endParaRPr lang="en-US"/>
          </a:p>
        </p:txBody>
      </p:sp>
      <p:sp>
        <p:nvSpPr>
          <p:cNvPr id="15872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872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597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CD5606-ABAD-2145-8B4E-6FA81028439C}" type="slidenum">
              <a:rPr lang="en-US"/>
              <a:pPr/>
              <a:t>47</a:t>
            </a:fld>
            <a:endParaRPr lang="en-US"/>
          </a:p>
        </p:txBody>
      </p:sp>
      <p:sp>
        <p:nvSpPr>
          <p:cNvPr id="15974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974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077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C0B42CD-2B0B-824F-9D6E-7C897B48CDF5}" type="slidenum">
              <a:rPr lang="en-US"/>
              <a:pPr/>
              <a:t>48</a:t>
            </a:fld>
            <a:endParaRPr lang="en-US"/>
          </a:p>
        </p:txBody>
      </p:sp>
      <p:sp>
        <p:nvSpPr>
          <p:cNvPr id="16077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077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179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F33F14-F737-064F-8BB4-AD2C7BE05E88}" type="slidenum">
              <a:rPr lang="en-US"/>
              <a:pPr/>
              <a:t>49</a:t>
            </a:fld>
            <a:endParaRPr lang="en-US"/>
          </a:p>
        </p:txBody>
      </p:sp>
      <p:sp>
        <p:nvSpPr>
          <p:cNvPr id="16179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179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281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7E44E6E-365F-6345-BBAF-CEB77AEF5DAF}" type="slidenum">
              <a:rPr lang="en-US"/>
              <a:pPr/>
              <a:t>50</a:t>
            </a:fld>
            <a:endParaRPr lang="en-US"/>
          </a:p>
        </p:txBody>
      </p:sp>
      <p:sp>
        <p:nvSpPr>
          <p:cNvPr id="16282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282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384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6C0E9A8-FEF1-8A41-9C31-6F8EDC7B944A}" type="slidenum">
              <a:rPr lang="en-US"/>
              <a:pPr/>
              <a:t>51</a:t>
            </a:fld>
            <a:endParaRPr lang="en-US"/>
          </a:p>
        </p:txBody>
      </p:sp>
      <p:sp>
        <p:nvSpPr>
          <p:cNvPr id="16384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384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486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6BDBF0-FE81-C240-8D39-117ECB3E0EBD}" type="slidenum">
              <a:rPr lang="en-US"/>
              <a:pPr/>
              <a:t>52</a:t>
            </a:fld>
            <a:endParaRPr lang="en-US"/>
          </a:p>
        </p:txBody>
      </p:sp>
      <p:sp>
        <p:nvSpPr>
          <p:cNvPr id="16486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486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589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0AC5232-9528-C144-8B1C-8B7D3D61004B}" type="slidenum">
              <a:rPr lang="en-US"/>
              <a:pPr/>
              <a:t>53</a:t>
            </a:fld>
            <a:endParaRPr lang="en-US"/>
          </a:p>
        </p:txBody>
      </p:sp>
      <p:sp>
        <p:nvSpPr>
          <p:cNvPr id="16589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589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08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0CD969B-8E56-6A4E-BC79-86AF2B1996D2}" type="slidenum">
              <a:rPr lang="en-US"/>
              <a:pPr/>
              <a:t>7</a:t>
            </a:fld>
            <a:endParaRPr lang="en-US"/>
          </a:p>
        </p:txBody>
      </p:sp>
      <p:sp>
        <p:nvSpPr>
          <p:cNvPr id="12083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083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69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AAE94A8-F660-9441-B5E8-58E35FC53F12}" type="slidenum">
              <a:rPr lang="en-US"/>
              <a:pPr/>
              <a:t>54</a:t>
            </a:fld>
            <a:endParaRPr lang="en-US"/>
          </a:p>
        </p:txBody>
      </p:sp>
      <p:sp>
        <p:nvSpPr>
          <p:cNvPr id="16691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691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79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9D633AB-9C06-8E48-AAAB-7B34EA77659A}" type="slidenum">
              <a:rPr lang="en-US"/>
              <a:pPr/>
              <a:t>55</a:t>
            </a:fld>
            <a:endParaRPr lang="en-US"/>
          </a:p>
        </p:txBody>
      </p:sp>
      <p:sp>
        <p:nvSpPr>
          <p:cNvPr id="16794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794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89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C9901B0-B2E3-6E4E-BE8B-AADAFE6E2ECA}" type="slidenum">
              <a:rPr lang="en-US"/>
              <a:pPr/>
              <a:t>56</a:t>
            </a:fld>
            <a:endParaRPr lang="en-US"/>
          </a:p>
        </p:txBody>
      </p:sp>
      <p:sp>
        <p:nvSpPr>
          <p:cNvPr id="16896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896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699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46C3000-D723-BC48-AD9F-80BD0590DAC6}" type="slidenum">
              <a:rPr lang="en-US"/>
              <a:pPr/>
              <a:t>57</a:t>
            </a:fld>
            <a:endParaRPr lang="en-US"/>
          </a:p>
        </p:txBody>
      </p:sp>
      <p:sp>
        <p:nvSpPr>
          <p:cNvPr id="16998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998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10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EA0167-514D-5842-A6F9-BB3088F60DC0}" type="slidenum">
              <a:rPr lang="en-US"/>
              <a:pPr/>
              <a:t>58</a:t>
            </a:fld>
            <a:endParaRPr lang="en-US"/>
          </a:p>
        </p:txBody>
      </p:sp>
      <p:sp>
        <p:nvSpPr>
          <p:cNvPr id="17101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101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20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29F3B4B-986C-FC42-868B-8912809F1343}" type="slidenum">
              <a:rPr lang="en-US"/>
              <a:pPr/>
              <a:t>59</a:t>
            </a:fld>
            <a:endParaRPr lang="en-US"/>
          </a:p>
        </p:txBody>
      </p:sp>
      <p:sp>
        <p:nvSpPr>
          <p:cNvPr id="17203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203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30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8F2107F-EDFD-5F41-AF24-EBDA786A5626}" type="slidenum">
              <a:rPr lang="en-US"/>
              <a:pPr/>
              <a:t>60</a:t>
            </a:fld>
            <a:endParaRPr lang="en-US"/>
          </a:p>
        </p:txBody>
      </p:sp>
      <p:sp>
        <p:nvSpPr>
          <p:cNvPr id="17306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306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40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6EBBE95-9614-8746-972E-DD25A9949051}" type="slidenum">
              <a:rPr lang="en-US"/>
              <a:pPr/>
              <a:t>61</a:t>
            </a:fld>
            <a:endParaRPr lang="en-US"/>
          </a:p>
        </p:txBody>
      </p:sp>
      <p:sp>
        <p:nvSpPr>
          <p:cNvPr id="17408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408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51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293FF65-1FA1-424B-BD54-5BF254428983}" type="slidenum">
              <a:rPr lang="en-US"/>
              <a:pPr/>
              <a:t>62</a:t>
            </a:fld>
            <a:endParaRPr lang="en-US"/>
          </a:p>
        </p:txBody>
      </p:sp>
      <p:sp>
        <p:nvSpPr>
          <p:cNvPr id="17510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510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613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C7E6460-D7A7-A742-9C20-674200CF1089}" type="slidenum">
              <a:rPr lang="en-US"/>
              <a:pPr/>
              <a:t>63</a:t>
            </a:fld>
            <a:endParaRPr lang="en-US"/>
          </a:p>
        </p:txBody>
      </p:sp>
      <p:sp>
        <p:nvSpPr>
          <p:cNvPr id="17613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613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18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38F0DA2-2916-4E48-BB82-482F42841FD6}" type="slidenum">
              <a:rPr lang="en-US"/>
              <a:pPr/>
              <a:t>8</a:t>
            </a:fld>
            <a:endParaRPr lang="en-US"/>
          </a:p>
        </p:txBody>
      </p:sp>
      <p:sp>
        <p:nvSpPr>
          <p:cNvPr id="12186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186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715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8492D8B-D330-AB47-84A1-C1138C83D494}" type="slidenum">
              <a:rPr lang="en-US"/>
              <a:pPr/>
              <a:t>64</a:t>
            </a:fld>
            <a:endParaRPr lang="en-US"/>
          </a:p>
        </p:txBody>
      </p:sp>
      <p:sp>
        <p:nvSpPr>
          <p:cNvPr id="17715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715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817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4100C08-4554-A74F-8F77-02AAAEDDF708}" type="slidenum">
              <a:rPr lang="en-US"/>
              <a:pPr/>
              <a:t>65</a:t>
            </a:fld>
            <a:endParaRPr lang="en-US"/>
          </a:p>
        </p:txBody>
      </p:sp>
      <p:sp>
        <p:nvSpPr>
          <p:cNvPr id="17818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818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7920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0CC385B-5D14-434E-81EC-25D518E66D1C}" type="slidenum">
              <a:rPr lang="en-US"/>
              <a:pPr/>
              <a:t>66</a:t>
            </a:fld>
            <a:endParaRPr lang="en-US"/>
          </a:p>
        </p:txBody>
      </p:sp>
      <p:sp>
        <p:nvSpPr>
          <p:cNvPr id="17920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920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022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29CF979-57CB-FD42-B650-5FCBB608D0F3}" type="slidenum">
              <a:rPr lang="en-US"/>
              <a:pPr/>
              <a:t>67</a:t>
            </a:fld>
            <a:endParaRPr lang="en-US"/>
          </a:p>
        </p:txBody>
      </p:sp>
      <p:sp>
        <p:nvSpPr>
          <p:cNvPr id="18022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022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125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F960E9-FD94-1046-80F8-BAE756C7E56D}" type="slidenum">
              <a:rPr lang="en-US"/>
              <a:pPr/>
              <a:t>68</a:t>
            </a:fld>
            <a:endParaRPr lang="en-US"/>
          </a:p>
        </p:txBody>
      </p:sp>
      <p:sp>
        <p:nvSpPr>
          <p:cNvPr id="18125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125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227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A2CF84D-B2A0-3046-B4E6-53BC23EC8CEC}" type="slidenum">
              <a:rPr lang="en-US"/>
              <a:pPr/>
              <a:t>69</a:t>
            </a:fld>
            <a:endParaRPr lang="en-US"/>
          </a:p>
        </p:txBody>
      </p:sp>
      <p:sp>
        <p:nvSpPr>
          <p:cNvPr id="18227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227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32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4C98097-7024-C941-9B10-598A4F3AA476}" type="slidenum">
              <a:rPr lang="en-US"/>
              <a:pPr/>
              <a:t>70</a:t>
            </a:fld>
            <a:endParaRPr lang="en-US"/>
          </a:p>
        </p:txBody>
      </p:sp>
      <p:sp>
        <p:nvSpPr>
          <p:cNvPr id="18330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330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43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4007DDA-9EA1-C747-B80E-5E8578D44D31}" type="slidenum">
              <a:rPr lang="en-US"/>
              <a:pPr/>
              <a:t>71</a:t>
            </a:fld>
            <a:endParaRPr lang="en-US"/>
          </a:p>
        </p:txBody>
      </p:sp>
      <p:sp>
        <p:nvSpPr>
          <p:cNvPr id="18432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432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53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CC1DA56-0772-A847-A8BB-9DB4CA98438C}" type="slidenum">
              <a:rPr lang="en-US"/>
              <a:pPr/>
              <a:t>72</a:t>
            </a:fld>
            <a:endParaRPr lang="en-US"/>
          </a:p>
        </p:txBody>
      </p:sp>
      <p:sp>
        <p:nvSpPr>
          <p:cNvPr id="18534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534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637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20F6F9-9E95-754A-8194-1A162BB734F2}" type="slidenum">
              <a:rPr lang="en-US"/>
              <a:pPr/>
              <a:t>73</a:t>
            </a:fld>
            <a:endParaRPr lang="en-US"/>
          </a:p>
        </p:txBody>
      </p:sp>
      <p:sp>
        <p:nvSpPr>
          <p:cNvPr id="18637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637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28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4C75151-A1B6-0544-9905-999DED46950B}" type="slidenum">
              <a:rPr lang="en-US"/>
              <a:pPr/>
              <a:t>9</a:t>
            </a:fld>
            <a:endParaRPr lang="en-US"/>
          </a:p>
        </p:txBody>
      </p:sp>
      <p:sp>
        <p:nvSpPr>
          <p:cNvPr id="12288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288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739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544E960-3A8C-D442-90EC-F0209C8FE949}" type="slidenum">
              <a:rPr lang="en-US"/>
              <a:pPr/>
              <a:t>74</a:t>
            </a:fld>
            <a:endParaRPr lang="en-US"/>
          </a:p>
        </p:txBody>
      </p:sp>
      <p:sp>
        <p:nvSpPr>
          <p:cNvPr id="18739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739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841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182B2BD-0A0C-A34D-AF23-B91C76DFF9C8}" type="slidenum">
              <a:rPr lang="en-US"/>
              <a:pPr/>
              <a:t>75</a:t>
            </a:fld>
            <a:endParaRPr lang="en-US"/>
          </a:p>
        </p:txBody>
      </p:sp>
      <p:sp>
        <p:nvSpPr>
          <p:cNvPr id="18842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842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8944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AE3D377-006F-CF4C-BD63-2DA522D6062C}" type="slidenum">
              <a:rPr lang="en-US"/>
              <a:pPr/>
              <a:t>76</a:t>
            </a:fld>
            <a:endParaRPr lang="en-US"/>
          </a:p>
        </p:txBody>
      </p:sp>
      <p:sp>
        <p:nvSpPr>
          <p:cNvPr id="18944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8944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046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7AA4618-7524-D543-81B0-7B9A36B0AD2E}" type="slidenum">
              <a:rPr lang="en-US"/>
              <a:pPr/>
              <a:t>77</a:t>
            </a:fld>
            <a:endParaRPr lang="en-US"/>
          </a:p>
        </p:txBody>
      </p:sp>
      <p:sp>
        <p:nvSpPr>
          <p:cNvPr id="19046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046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149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29D62BF-A7B8-1F4B-9C6D-32ADA2B76FB3}" type="slidenum">
              <a:rPr lang="en-US"/>
              <a:pPr/>
              <a:t>78</a:t>
            </a:fld>
            <a:endParaRPr lang="en-US"/>
          </a:p>
        </p:txBody>
      </p:sp>
      <p:sp>
        <p:nvSpPr>
          <p:cNvPr id="19149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149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25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AD7013-A7F9-A74D-AE58-D96D0691DFEE}" type="slidenum">
              <a:rPr lang="en-US"/>
              <a:pPr/>
              <a:t>80</a:t>
            </a:fld>
            <a:endParaRPr lang="en-US"/>
          </a:p>
        </p:txBody>
      </p:sp>
      <p:sp>
        <p:nvSpPr>
          <p:cNvPr id="19251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251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35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45459FE-B2CE-8346-9A5C-FB826EFBE8A8}" type="slidenum">
              <a:rPr lang="en-US"/>
              <a:pPr/>
              <a:t>81</a:t>
            </a:fld>
            <a:endParaRPr lang="en-US"/>
          </a:p>
        </p:txBody>
      </p:sp>
      <p:sp>
        <p:nvSpPr>
          <p:cNvPr id="19354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354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45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99E27F8-6E7C-1646-B4DE-861A2D08C149}" type="slidenum">
              <a:rPr lang="en-US"/>
              <a:pPr/>
              <a:t>82</a:t>
            </a:fld>
            <a:endParaRPr lang="en-US"/>
          </a:p>
        </p:txBody>
      </p:sp>
      <p:sp>
        <p:nvSpPr>
          <p:cNvPr id="19456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456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55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E960774-C93F-AA49-8A3F-9030D0406373}" type="slidenum">
              <a:rPr lang="en-US"/>
              <a:pPr/>
              <a:t>83</a:t>
            </a:fld>
            <a:endParaRPr lang="en-US"/>
          </a:p>
        </p:txBody>
      </p:sp>
      <p:sp>
        <p:nvSpPr>
          <p:cNvPr id="19558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558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66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6B22D9E-95FB-774B-A07F-C9C05442C5E8}" type="slidenum">
              <a:rPr lang="en-US"/>
              <a:pPr/>
              <a:t>84</a:t>
            </a:fld>
            <a:endParaRPr lang="en-US"/>
          </a:p>
        </p:txBody>
      </p:sp>
      <p:sp>
        <p:nvSpPr>
          <p:cNvPr id="19661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661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39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9CCAA2E-0122-4C4E-B33B-531877D23B1C}" type="slidenum">
              <a:rPr lang="en-US"/>
              <a:pPr/>
              <a:t>10</a:t>
            </a:fld>
            <a:endParaRPr lang="en-US"/>
          </a:p>
        </p:txBody>
      </p:sp>
      <p:sp>
        <p:nvSpPr>
          <p:cNvPr id="12390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3909" name="Text Box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Calibri" charset="0"/>
              </a:rPr>
              <a:t>Update this slide.</a:t>
            </a:r>
          </a:p>
        </p:txBody>
      </p:sp>
      <p:sp>
        <p:nvSpPr>
          <p:cNvPr id="12391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BA3FC50-0B6F-F04E-B7C6-AF29AADB04BC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976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84C79B1-8B60-CB46-965B-5A2C39747FB0}" type="slidenum">
              <a:rPr lang="en-US"/>
              <a:pPr/>
              <a:t>85</a:t>
            </a:fld>
            <a:endParaRPr lang="en-US"/>
          </a:p>
        </p:txBody>
      </p:sp>
      <p:sp>
        <p:nvSpPr>
          <p:cNvPr id="19763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763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07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B5CA9DE-C68F-484F-8C0F-6C2DE99C02AE}" type="slidenum">
              <a:rPr lang="en-US"/>
              <a:pPr/>
              <a:t>88</a:t>
            </a:fld>
            <a:endParaRPr lang="en-US"/>
          </a:p>
        </p:txBody>
      </p:sp>
      <p:sp>
        <p:nvSpPr>
          <p:cNvPr id="20070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070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173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991B478-29F3-3142-AFDB-D0F586E0B4FD}" type="slidenum">
              <a:rPr lang="en-US"/>
              <a:pPr/>
              <a:t>91</a:t>
            </a:fld>
            <a:endParaRPr lang="en-US"/>
          </a:p>
        </p:txBody>
      </p:sp>
      <p:sp>
        <p:nvSpPr>
          <p:cNvPr id="20173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173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173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991B478-29F3-3142-AFDB-D0F586E0B4FD}" type="slidenum">
              <a:rPr lang="en-US"/>
              <a:pPr/>
              <a:t>92</a:t>
            </a:fld>
            <a:endParaRPr lang="en-US"/>
          </a:p>
        </p:txBody>
      </p:sp>
      <p:sp>
        <p:nvSpPr>
          <p:cNvPr id="20173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173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275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ECF37AB-60CE-1B48-951D-6B8DB7C6FB86}" type="slidenum">
              <a:rPr lang="en-US"/>
              <a:pPr/>
              <a:t>93</a:t>
            </a:fld>
            <a:endParaRPr lang="en-US"/>
          </a:p>
        </p:txBody>
      </p:sp>
      <p:sp>
        <p:nvSpPr>
          <p:cNvPr id="20275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275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377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B93DE1F-C3E8-0746-BE12-93493AF94DFB}" type="slidenum">
              <a:rPr lang="en-US"/>
              <a:pPr/>
              <a:t>94</a:t>
            </a:fld>
            <a:endParaRPr lang="en-US"/>
          </a:p>
        </p:txBody>
      </p:sp>
      <p:sp>
        <p:nvSpPr>
          <p:cNvPr id="20378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378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480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C9DC68A-2CF5-064C-BC30-B1962A984323}" type="slidenum">
              <a:rPr lang="en-US"/>
              <a:pPr/>
              <a:t>95</a:t>
            </a:fld>
            <a:endParaRPr lang="en-US"/>
          </a:p>
        </p:txBody>
      </p:sp>
      <p:sp>
        <p:nvSpPr>
          <p:cNvPr id="20480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480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582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2C4C581-0582-A746-AC9D-BED83EB49458}" type="slidenum">
              <a:rPr lang="en-US"/>
              <a:pPr/>
              <a:t>96</a:t>
            </a:fld>
            <a:endParaRPr lang="en-US"/>
          </a:p>
        </p:txBody>
      </p:sp>
      <p:sp>
        <p:nvSpPr>
          <p:cNvPr id="20582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5829" name="Text Box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Calibri" charset="0"/>
              </a:rPr>
              <a:t>http://www.childrens-mercy.org/stats/journal/oddsratio.asp</a:t>
            </a:r>
          </a:p>
        </p:txBody>
      </p:sp>
      <p:sp>
        <p:nvSpPr>
          <p:cNvPr id="20583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60CB3B2-AA15-274F-B5FF-15486A83AFF5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96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685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B0181C3-B672-C240-BD29-FED434D3EF29}" type="slidenum">
              <a:rPr lang="en-US"/>
              <a:pPr/>
              <a:t>97</a:t>
            </a:fld>
            <a:endParaRPr lang="en-US"/>
          </a:p>
        </p:txBody>
      </p:sp>
      <p:sp>
        <p:nvSpPr>
          <p:cNvPr id="20685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685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787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C9366E-7299-1B4A-BA93-C1912DA569DE}" type="slidenum">
              <a:rPr lang="en-US"/>
              <a:pPr/>
              <a:t>98</a:t>
            </a:fld>
            <a:endParaRPr lang="en-US"/>
          </a:p>
        </p:txBody>
      </p:sp>
      <p:sp>
        <p:nvSpPr>
          <p:cNvPr id="20787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787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2493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CB7E385-091D-2E48-9559-EC28F2112011}" type="slidenum">
              <a:rPr lang="en-US"/>
              <a:pPr/>
              <a:t>11</a:t>
            </a:fld>
            <a:endParaRPr lang="en-US"/>
          </a:p>
        </p:txBody>
      </p:sp>
      <p:sp>
        <p:nvSpPr>
          <p:cNvPr id="12493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2493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88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56BD6FB-4679-EE46-9045-D48C996C3C69}" type="slidenum">
              <a:rPr lang="en-US"/>
              <a:pPr/>
              <a:t>99</a:t>
            </a:fld>
            <a:endParaRPr lang="en-US"/>
          </a:p>
        </p:txBody>
      </p:sp>
      <p:sp>
        <p:nvSpPr>
          <p:cNvPr id="20890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890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099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E308494-6B2E-2849-BEE0-C6365BBE3471}" type="slidenum">
              <a:rPr lang="en-US"/>
              <a:pPr/>
              <a:t>100</a:t>
            </a:fld>
            <a:endParaRPr lang="en-US"/>
          </a:p>
        </p:txBody>
      </p:sp>
      <p:sp>
        <p:nvSpPr>
          <p:cNvPr id="20992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992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09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7EC1CC1-9060-054B-A1AD-8B80A8D31BC2}" type="slidenum">
              <a:rPr lang="en-US"/>
              <a:pPr/>
              <a:t>101</a:t>
            </a:fld>
            <a:endParaRPr lang="en-US"/>
          </a:p>
        </p:txBody>
      </p:sp>
      <p:sp>
        <p:nvSpPr>
          <p:cNvPr id="21094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094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197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36978B1-318A-6D4F-9B4D-B30312571924}" type="slidenum">
              <a:rPr lang="en-US"/>
              <a:pPr/>
              <a:t>102</a:t>
            </a:fld>
            <a:endParaRPr lang="en-US"/>
          </a:p>
        </p:txBody>
      </p:sp>
      <p:sp>
        <p:nvSpPr>
          <p:cNvPr id="21197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197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299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5022727-1ECA-1948-8813-A6D337F8AE55}" type="slidenum">
              <a:rPr lang="en-US"/>
              <a:pPr/>
              <a:t>103</a:t>
            </a:fld>
            <a:endParaRPr lang="en-US"/>
          </a:p>
        </p:txBody>
      </p:sp>
      <p:sp>
        <p:nvSpPr>
          <p:cNvPr id="21299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299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401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A0951A-2769-564C-9B4B-C6ADA3E741F8}" type="slidenum">
              <a:rPr lang="en-US"/>
              <a:pPr/>
              <a:t>104</a:t>
            </a:fld>
            <a:endParaRPr lang="en-US"/>
          </a:p>
        </p:txBody>
      </p:sp>
      <p:sp>
        <p:nvSpPr>
          <p:cNvPr id="21402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402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504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751C0F-EE84-EB40-B49E-7B05838BA9E8}" type="slidenum">
              <a:rPr lang="en-US"/>
              <a:pPr/>
              <a:t>105</a:t>
            </a:fld>
            <a:endParaRPr lang="en-US"/>
          </a:p>
        </p:txBody>
      </p:sp>
      <p:sp>
        <p:nvSpPr>
          <p:cNvPr id="21504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504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606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E0AD914-AC01-9147-8480-84E2C3E956E7}" type="slidenum">
              <a:rPr lang="en-US"/>
              <a:pPr/>
              <a:t>106</a:t>
            </a:fld>
            <a:endParaRPr lang="en-US"/>
          </a:p>
        </p:txBody>
      </p:sp>
      <p:sp>
        <p:nvSpPr>
          <p:cNvPr id="21606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606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709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EF324D1-56F9-124F-AB7B-500A12458193}" type="slidenum">
              <a:rPr lang="en-US"/>
              <a:pPr/>
              <a:t>107</a:t>
            </a:fld>
            <a:endParaRPr lang="en-US"/>
          </a:p>
        </p:txBody>
      </p:sp>
      <p:sp>
        <p:nvSpPr>
          <p:cNvPr id="21709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709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2181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0B2B43-6342-4A44-9B53-AB8EA8ED0B05}" type="slidenum">
              <a:rPr lang="en-US"/>
              <a:pPr/>
              <a:t>108</a:t>
            </a:fld>
            <a:endParaRPr lang="en-US"/>
          </a:p>
        </p:txBody>
      </p:sp>
      <p:sp>
        <p:nvSpPr>
          <p:cNvPr id="21811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811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3833B-95FF-754A-98D8-7E3B16E557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363A4-7A7C-0D41-99D6-A814816173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3F21D-D36C-E042-9ABF-10236D6A6A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64A4D-E902-D94C-80ED-9AB25D11C4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9DD400-E10E-B84E-B2EE-B91D8AAEAE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33DD5-66CC-2945-81D9-C6146436EF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17CEB-5A08-DD46-8753-625A1AE76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D0412-42DB-804F-914C-ACCE9A2DE8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BAD5D-7A03-6947-9492-D0D8106A71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BBE09-1D2A-7649-AACF-140C65B601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67644-4E50-E94B-9AA9-8D86556172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08725"/>
            <a:ext cx="2132013" cy="458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08725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08725"/>
            <a:ext cx="2132013" cy="458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fld id="{5277C381-EDEF-614A-9095-FADA9F94EC6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Calibri" charset="0"/>
          <a:ea typeface="ＭＳ Ｐゴシック" charset="-128"/>
          <a:cs typeface="ＭＳ Ｐゴシック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2.xml"/><Relationship Id="rId3" Type="http://schemas.openxmlformats.org/officeDocument/2006/relationships/hyperlink" Target="%5C%5Cdesktop-scratch.hmdc.harvard.edu%5Cscratch%5CDataClass%5CRandStatistics%5CAmelia%20Documentation.pdf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3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6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mailto:mowen@iq.harvard.edu" TargetMode="External"/><Relationship Id="rId4" Type="http://schemas.openxmlformats.org/officeDocument/2006/relationships/hyperlink" Target="http://cran.r-project.org/" TargetMode="External"/><Relationship Id="rId5" Type="http://schemas.openxmlformats.org/officeDocument/2006/relationships/hyperlink" Target="http://gking.harvard.edu/zelig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cran.r-project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9.xml"/><Relationship Id="rId3" Type="http://schemas.openxmlformats.org/officeDocument/2006/relationships/hyperlink" Target="%5C%5Cdesktop-scratch.hmdc.harvard.edu%5Cscratch%5CDataClass%5CRandStatistics%5CZelig%20Manual.pdf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 and Statistics</a:t>
            </a: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Matt Owen</a:t>
            </a:r>
          </a:p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mowen@iq.harvard.edu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Basic Variables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22288" y="2657475"/>
            <a:ext cx="8164512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Numerical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Number &lt;-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Numbers &lt;-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22288" y="3975100"/>
            <a:ext cx="8164512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Character-strings (words and sentences)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String &lt;-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"Hello, World."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22288" y="4946650"/>
            <a:ext cx="8164512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Lists are their own variable but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can be composed of numerical and character information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List &lt;- list(number =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string =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"Some text"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22288" y="1838325"/>
            <a:ext cx="81645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Quick demonstration on data-types and assigning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MI typically thought of as involving three steps:</a:t>
            </a:r>
          </a:p>
          <a:p>
            <a:pPr marL="969963" lvl="1" indent="-512763">
              <a:lnSpc>
                <a:spcPct val="90000"/>
              </a:lnSpc>
              <a:spcBef>
                <a:spcPts val="7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Selection of imputation model</a:t>
            </a:r>
          </a:p>
          <a:p>
            <a:pPr marL="969963" lvl="1" indent="-512763">
              <a:lnSpc>
                <a:spcPct val="90000"/>
              </a:lnSpc>
              <a:spcBef>
                <a:spcPts val="7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Generation of imputed datasets</a:t>
            </a:r>
          </a:p>
          <a:p>
            <a:pPr marL="969963" lvl="1" indent="-512763">
              <a:lnSpc>
                <a:spcPct val="90000"/>
              </a:lnSpc>
              <a:spcBef>
                <a:spcPts val="7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Combining results across imputed datasets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We’re focusing on 2 &amp; 3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**Please make sure you have a solid understanding of all steps before performing MI with your own data**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37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Amelia package in R is powerful, fast, and easy to use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Relies on Expectation maximization baysian (EMB) algorithm (Honaker &amp; King, 2010)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See Amelia documentation for more information about its imputation procedures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FF"/>
                </a:solidFill>
                <a:latin typeface="Calibri" charset="0"/>
                <a:hlinkClick r:id="rId3"/>
              </a:rPr>
              <a:t>S:\DataClass\RandStatistics\Amelia Documentation.pdf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First, we’ll need to install Amelia: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  <a:p>
            <a:pPr marL="341313" indent="-34131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install.packages("Amelia",repos="http://r.iq.harvard.edu")</a:t>
            </a:r>
          </a:p>
          <a:p>
            <a:pPr marL="341313" indent="-34131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FF0000"/>
              </a:solidFill>
              <a:latin typeface="Calibri" charset="0"/>
            </a:endParaRPr>
          </a:p>
          <a:p>
            <a:pPr marL="341313" indent="-34131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library(Amelia)</a:t>
            </a:r>
          </a:p>
          <a:p>
            <a:pPr marL="341313" indent="-341313">
              <a:spcBef>
                <a:spcPts val="700"/>
              </a:spcBef>
              <a:buClr>
                <a:srgbClr val="FF0000"/>
              </a:buClr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FF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We’re going to create several datasets to look at a model predicting the number of days of work missed/year (wkdayr)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Let’s say we want to predict wkdayr using: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Cigarettes smoked/day (cigsday)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Amount of moderate exercise (modmin)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Sleep (sleep)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000">
                <a:solidFill>
                  <a:srgbClr val="000000"/>
                </a:solidFill>
                <a:latin typeface="Calibri" charset="0"/>
              </a:rPr>
              <a:t>Before running Amelia you’ll need  a single dataset completely prepped for MI</a:t>
            </a:r>
          </a:p>
          <a:p>
            <a:pPr marL="741363" lvl="1" indent="-28416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Data should be completely cleaned</a:t>
            </a:r>
          </a:p>
          <a:p>
            <a:pPr marL="741363" lvl="1" indent="-28416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Categorical variables should be dummied (with one omitted)*</a:t>
            </a:r>
          </a:p>
          <a:p>
            <a:pPr marL="741363" lvl="1" indent="-28416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Data should contain only variables in your imputation model + any ID variables you’ll need to merge your datasets</a:t>
            </a:r>
          </a:p>
          <a:p>
            <a:pPr marL="341313" indent="-341313">
              <a:lnSpc>
                <a:spcPct val="90000"/>
              </a:lnSpc>
              <a:spcBef>
                <a:spcPts val="75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000">
              <a:solidFill>
                <a:srgbClr val="000000"/>
              </a:solidFill>
              <a:latin typeface="Calibri" charset="0"/>
            </a:endParaRPr>
          </a:p>
          <a:p>
            <a:pPr marL="341313" indent="-341313">
              <a:lnSpc>
                <a:spcPct val="90000"/>
              </a:lnSpc>
              <a:spcBef>
                <a:spcPts val="475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900">
                <a:solidFill>
                  <a:srgbClr val="000000"/>
                </a:solidFill>
                <a:latin typeface="Calibri" charset="0"/>
              </a:rPr>
              <a:t>*Amelia can dummy your variables for you – but you won’t be able to control your omitted category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Now, load your data – it’s already been prepped for MI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FF0000"/>
                </a:solidFill>
                <a:latin typeface="Calibri" charset="0"/>
              </a:rPr>
              <a:t>load("N:\\R and Statistics\\NatHealth2008MI.Rdata")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FF0000"/>
                </a:solidFill>
                <a:latin typeface="Calibri" charset="0"/>
              </a:rPr>
              <a:t>attach(NatHealth2008MI)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Make one final review of your data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FF0000"/>
                </a:solidFill>
                <a:latin typeface="Calibri" charset="0"/>
              </a:rPr>
              <a:t>Summary(NatHealth2008MI)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8686800" cy="5186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Amelia Imputation Options: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“idvars” – specifies identification variables that you want to keep in your dataset, but are not part of the imputation model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“noms” tells R which variables are nominal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“ords” tells R which variables are ordinal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“ts” used to signify time series variables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“cs” used to signify cross-sectional variables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5475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Now, let’s create our imputed datasets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FF0000"/>
                </a:solidFill>
                <a:latin typeface="Calibri" charset="0"/>
              </a:rPr>
              <a:t>NatHealth.MI &lt;- amelia(NatHealth2008MI, m=5, idvars=c("id“))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FF0000"/>
              </a:solidFill>
              <a:latin typeface="Calibri" charset="0"/>
            </a:endParaRP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How many datasets did we create?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What is idvars option doing here?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Now let’s review the results our MI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Compare observed to imputed values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plot(NatHealth.MI, which.vars=9:12)</a:t>
            </a:r>
          </a:p>
          <a:p>
            <a:pPr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We’re asking for plots of variables 9-12</a:t>
            </a:r>
          </a:p>
          <a:p>
            <a:pPr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Red line = imputed values</a:t>
            </a:r>
          </a:p>
          <a:p>
            <a:pPr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Black line = observed values</a:t>
            </a:r>
          </a:p>
          <a:p>
            <a:pPr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If variable is fully observed, it is plotted in blue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93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We can also overimpute variables to gauge quality of our imputation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Treats every OBSERVED value as if it was missing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Then, impute many values for that observed value and view confidence intervals of these estimates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Examine whether confidence intervals overlap the “true” value on the x=y line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Circles represent the mean imputed value</a:t>
            </a:r>
          </a:p>
          <a:p>
            <a:pPr marL="741363"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overimpute(NatHealth.MI, var="beddayr")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FF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Functions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1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Functions are composed of two parts: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A </a:t>
            </a:r>
            <a:r>
              <a:rPr lang="en-US" sz="2800" u="sng">
                <a:solidFill>
                  <a:srgbClr val="000000"/>
                </a:solidFill>
                <a:latin typeface="Calibri" charset="0"/>
              </a:rPr>
              <a:t>function name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, e.g. "median", "plot" or "sin"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A </a:t>
            </a:r>
            <a:r>
              <a:rPr lang="en-US" sz="2800" u="sng">
                <a:solidFill>
                  <a:srgbClr val="000000"/>
                </a:solidFill>
                <a:latin typeface="Calibri" charset="0"/>
              </a:rPr>
              <a:t>parameter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list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Functions typically return values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E.g. the "sin" function returns a </a:t>
            </a:r>
            <a:r>
              <a:rPr lang="en-US" sz="2800" u="sng">
                <a:solidFill>
                  <a:srgbClr val="000000"/>
                </a:solidFill>
                <a:latin typeface="Calibri" charset="0"/>
              </a:rPr>
              <a:t>numeric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value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"plot" and “message" functions typically </a:t>
            </a:r>
            <a:r>
              <a:rPr lang="en-US" sz="2800" u="sng">
                <a:solidFill>
                  <a:srgbClr val="000000"/>
                </a:solidFill>
                <a:latin typeface="Calibri" charset="0"/>
              </a:rPr>
              <a:t>do not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We won’t be writing new functions today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 b="1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pic>
        <p:nvPicPr>
          <p:cNvPr id="1085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546225"/>
            <a:ext cx="6324600" cy="5311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Saving imputed data as one dataset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save(NatHealth.MI, file=" S:\\DataClass\\RandStatistics \\NatHealthImputed.Rdata")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Save datasets separately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write.amelia(obj=NatHealth.MI, file.stem=" S:\\DataClass\\RandStatistics \\NatHealthImputed")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FF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5038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Combining MI results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miWKDAYR &lt;- zelig(wkdayr~cigsday+modmin+sleep, model="ls", 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data = mi(NatHealthImputed1, NatHealthImputed2, 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NatHealthImputed3, NatHealthImputed4, NatHealthImputed5))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FF0000"/>
              </a:solidFill>
              <a:latin typeface="Calibri" charset="0"/>
            </a:endParaRP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summary(miWKDAYR)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Combining MI Results</a:t>
            </a:r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89154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zelig(formula = wkdayr ~ cigsday + modmin + sleep, model = "ls", 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data = mi(NatHealthImputed1, NatHealthImputed2, NatHealthImputed3, 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NatHealthImputed4, NatHealthImputed5))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5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Coefficients: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Value Std. Error      t-stat   p-value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(Intercept) -10.967779007 7.79393642 -1.40721946 0.1888879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cigsday       0.005148175 0.15353988  0.03352989 0.9732959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modmin       -0.034469722 0.02450667 -1.40654426 0.1597445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sleep         2.509761238 1.15469415  2.17352902 0.0602578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5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 combined results from datasets i to j, use summary(x, subset = i:j).</a:t>
            </a:r>
          </a:p>
          <a:p>
            <a:pPr>
              <a:spcBef>
                <a:spcPts val="375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 separate results, use print(summary(x), subset = i:j).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Questions?</a:t>
            </a: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Exercise 2: Multiple Imputation</a:t>
            </a:r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Thanks!</a:t>
            </a:r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More questions? Email:</a:t>
            </a:r>
            <a:br>
              <a:rPr lang="en-US">
                <a:solidFill>
                  <a:srgbClr val="000000"/>
                </a:solidFill>
                <a:latin typeface="Calibri" charset="0"/>
              </a:rPr>
            </a:br>
            <a:r>
              <a:rPr lang="en-US">
                <a:solidFill>
                  <a:srgbClr val="0000FF"/>
                </a:solidFill>
                <a:latin typeface="Calibri" charset="0"/>
                <a:hlinkClick r:id="rId3"/>
              </a:rPr>
              <a:t>mowen@iq.harvard.edu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More Information about R:</a:t>
            </a:r>
            <a:br>
              <a:rPr lang="en-US">
                <a:solidFill>
                  <a:srgbClr val="000000"/>
                </a:solidFill>
                <a:latin typeface="Calibri" charset="0"/>
              </a:rPr>
            </a:br>
            <a:r>
              <a:rPr lang="en-US">
                <a:solidFill>
                  <a:srgbClr val="0000FF"/>
                </a:solidFill>
                <a:latin typeface="Calibri" charset="0"/>
                <a:hlinkClick r:id="rId4"/>
              </a:rPr>
              <a:t>http://cran.r-project.org/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For more information about R and Zelig:</a:t>
            </a:r>
            <a:br>
              <a:rPr lang="en-US">
                <a:solidFill>
                  <a:srgbClr val="000000"/>
                </a:solidFill>
                <a:latin typeface="Calibri" charset="0"/>
              </a:rPr>
            </a:br>
            <a:r>
              <a:rPr lang="en-US">
                <a:solidFill>
                  <a:srgbClr val="0000FF"/>
                </a:solidFill>
                <a:latin typeface="Calibri" charset="0"/>
                <a:hlinkClick r:id="rId5"/>
              </a:rPr>
              <a:t>http://gking.harvard.edu/zelig/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More lecture series are available!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R Developers course starting this Winter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Functions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22288" y="2324100"/>
            <a:ext cx="8164512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Computing the sine of 1.3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sin(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1.3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522288" y="1679575"/>
            <a:ext cx="81645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Many mathematical functions are already in R.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22288" y="3092450"/>
            <a:ext cx="8164512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Computing the square-root of 3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sqrt(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22288" y="3860800"/>
            <a:ext cx="8164512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Most statistical functions are available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numbers &lt;- c(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mean(numbers)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median(numbers)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22288" y="5141913"/>
            <a:ext cx="8164512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Arithmetic operators can be used along with functions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 numbers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2 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 sin(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1.3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Functions Continued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22288" y="2241550"/>
            <a:ext cx="8164512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Printing a message to the screen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message(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"This is a sample message!"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22288" y="1679575"/>
            <a:ext cx="81645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Additionally, non-mathematical can be functions.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22288" y="4027488"/>
            <a:ext cx="816451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Functions are immensely important!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And we will be using them </a:t>
            </a:r>
            <a:r>
              <a:rPr lang="en-US" u="sng">
                <a:solidFill>
                  <a:srgbClr val="000000"/>
                </a:solidFill>
              </a:rPr>
              <a:t>constantly</a:t>
            </a:r>
            <a:r>
              <a:rPr lang="en-US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22288" y="5229225"/>
            <a:ext cx="8164512" cy="825500"/>
          </a:xfrm>
          <a:prstGeom prst="rect">
            <a:avLst/>
          </a:prstGeom>
          <a:solidFill>
            <a:srgbClr val="FFFFFF"/>
          </a:solidFill>
          <a:ln w="25560">
            <a:solidFill>
              <a:srgbClr val="7F7F7F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alibri" charset="0"/>
              </a:rPr>
              <a:t>Side Note: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The "</a:t>
            </a: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help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" function prints information about other functions.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22288" y="3030538"/>
            <a:ext cx="8164512" cy="8794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Getting the help-file for media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help(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"median"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?median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chemeClr val="tx1"/>
                </a:solidFill>
                <a:latin typeface="Calibri" charset="0"/>
              </a:rPr>
              <a:t>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Data sets are referred to as "</a:t>
            </a:r>
            <a:r>
              <a:rPr lang="en-US" sz="2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 frames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“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2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 frames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” are a type of variable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They are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usually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table-shaped (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rows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columns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Rows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represent individual data points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Columns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represent variables and specific information about the data point.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Data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90538" y="2376488"/>
            <a:ext cx="8164512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data(ChickWeight)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4678363"/>
            <a:ext cx="8164513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help(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"ChickWeight"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90538" y="3200400"/>
            <a:ext cx="81645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The data frame is now loaded, if it seems like nothing happened.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57200" y="3733800"/>
            <a:ext cx="8164513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Using the “help” function will give us information about the data frame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90538" y="1660525"/>
            <a:ext cx="8323262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The “ChickWeight” data frame comes packaged with R.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Load it using the 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chemeClr val="tx1"/>
                </a:solidFill>
                <a:latin typeface="Calibri" charset="0"/>
              </a:rPr>
              <a:t>Data (Continued)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22288" y="2733675"/>
            <a:ext cx="818515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Data sets can be summarized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summary(ChickWeight)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84188" y="5194300"/>
            <a:ext cx="8186737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List the names of the columns of "ChickWeight"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colnames(ChickWeight)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38163" y="3962400"/>
            <a:ext cx="8186737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Display the number of rows.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nrow(ChickWeight)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2288" y="2363788"/>
            <a:ext cx="8032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“summary”</a:t>
            </a:r>
            <a:r>
              <a:rPr lang="en-US" sz="1800">
                <a:solidFill>
                  <a:schemeClr val="tx1"/>
                </a:solidFill>
                <a:latin typeface="Calibri" charset="0"/>
              </a:rPr>
              <a:t> is an important function for all data-types.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4188" y="4722813"/>
            <a:ext cx="8175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</a:rPr>
              <a:t>“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colnames</a:t>
            </a:r>
            <a:r>
              <a:rPr lang="en-US" sz="1800">
                <a:solidFill>
                  <a:schemeClr val="tx1"/>
                </a:solidFill>
                <a:latin typeface="Calibri" charset="0"/>
              </a:rPr>
              <a:t>” gives important information about variables within a data frame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8163" y="3589338"/>
            <a:ext cx="61801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</a:rPr>
              <a:t>“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nrow</a:t>
            </a:r>
            <a:r>
              <a:rPr lang="en-US" sz="1800">
                <a:solidFill>
                  <a:schemeClr val="tx1"/>
                </a:solidFill>
                <a:latin typeface="Calibri" charset="0"/>
              </a:rPr>
              <a:t>” is useful for counting the number of data points in a set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Data (Conclusion)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2227263"/>
            <a:ext cx="7797800" cy="2557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data()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” loads data that comes with R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Other ways to load data:</a:t>
            </a:r>
          </a:p>
          <a:p>
            <a:pPr marL="741363" lvl="1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read.table()</a:t>
            </a:r>
          </a:p>
          <a:p>
            <a:pPr marL="741363" lvl="1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read.csv()</a:t>
            </a:r>
          </a:p>
          <a:p>
            <a:pPr marL="741363" lvl="1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load()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Exercise: Variables, Functions and Data Frames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4350" indent="-514350">
              <a:spcBef>
                <a:spcPts val="8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Load the “Seatbelts” Data (using “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”)</a:t>
            </a:r>
          </a:p>
          <a:p>
            <a:pPr marL="514350" indent="-514350">
              <a:spcBef>
                <a:spcPts val="8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Use “help” to list information about this data frame</a:t>
            </a:r>
          </a:p>
          <a:p>
            <a:pPr marL="514350" indent="-514350">
              <a:spcBef>
                <a:spcPts val="8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Count the number of data points (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nrow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514350" indent="-514350">
              <a:spcBef>
                <a:spcPts val="8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List the names of all the variables (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colnames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514350" indent="-514350">
              <a:spcBef>
                <a:spcPts val="8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Compute the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median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 mean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of the “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DriversKilled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” column</a:t>
            </a:r>
            <a:endParaRPr lang="en-US" sz="2800" b="1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Questions?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chemeClr val="tx1"/>
                </a:solidFill>
                <a:latin typeface="Calibri" charset="0"/>
              </a:rPr>
              <a:t>Outline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R Basics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Review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: Variables, Functions and Data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New Concepts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: Packages and Formulas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Programming Descriptive Statistics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Numeric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: Measuring and Plotting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Factor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: Measuring and Plotting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 b="1">
                <a:solidFill>
                  <a:srgbClr val="000000"/>
                </a:solidFill>
                <a:latin typeface="Calibri" charset="0"/>
              </a:rPr>
              <a:t>Goodness of Fit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: QQ-plots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  <a:latin typeface="Calibri" charset="0"/>
              </a:rPr>
              <a:t>New Concepts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: Packages and Formula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R Basics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Packages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Are collections of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data sets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functions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Add specific mathematical techniques to complement R's built-in features.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Can be downloaded from an interactive R session or directly from CRAN:</a:t>
            </a:r>
            <a:br>
              <a:rPr lang="en-US" sz="3200">
                <a:solidFill>
                  <a:srgbClr val="000000"/>
                </a:solidFill>
                <a:latin typeface="Calibri" charset="0"/>
              </a:rPr>
            </a:br>
            <a:r>
              <a:rPr lang="en-US" sz="3200">
                <a:solidFill>
                  <a:srgbClr val="000000"/>
                </a:solidFill>
                <a:latin typeface="Calibri" charset="0"/>
              </a:rPr>
              <a:t>		</a:t>
            </a:r>
            <a:r>
              <a:rPr lang="en-US" sz="3200">
                <a:solidFill>
                  <a:srgbClr val="0000FF"/>
                </a:solidFill>
                <a:latin typeface="Calibri" charset="0"/>
                <a:hlinkClick r:id="rId3"/>
              </a:rPr>
              <a:t>http://cran.r-project.org/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Loading Packages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22288" y="2314575"/>
            <a:ext cx="8164512" cy="139065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“MASS" Package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Or load "Zelig", a statistcal package we'll be using later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library(Zelig)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22288" y="1444625"/>
            <a:ext cx="8164512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Packages, that are already installed, can be loaded by using the "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library</a:t>
            </a:r>
            <a:r>
              <a:rPr lang="en-US" sz="2000">
                <a:solidFill>
                  <a:srgbClr val="000000"/>
                </a:solidFill>
                <a:latin typeface="Calibri" charset="0"/>
              </a:rPr>
              <a:t>" function.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79425" y="4343400"/>
            <a:ext cx="816451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5750" indent="-285750">
              <a:buClrTx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Most advanced statistical techniques require the use of packages.</a:t>
            </a:r>
          </a:p>
          <a:p>
            <a:pPr marL="285750" indent="-285750">
              <a:buClrTx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For a complete list, use 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library()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without parameters.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22288" y="5181600"/>
            <a:ext cx="8164512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List all available R packages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22288" y="2314575"/>
            <a:ext cx="8164512" cy="139065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“MASS" Package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Or load "Zelig", a statistcal package we'll be using later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library(Zelig)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Packages: A Quick Example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522288" y="2263775"/>
            <a:ext cx="8164512" cy="32035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Display the data frame "Animals"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data(Animals)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Warning message: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 data(Animals) : data set 'Animals' not found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"MASS" package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Display the data frame "Animals"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data(Animals)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Animals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522288" y="1444625"/>
            <a:ext cx="8164512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1800" b="1">
                <a:solidFill>
                  <a:srgbClr val="000000"/>
                </a:solidFill>
                <a:latin typeface="Calibri" charset="0"/>
              </a:rPr>
              <a:t>MASS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package contains a data set titled "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Animals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”.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You can’t load 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Animals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until you load the </a:t>
            </a:r>
            <a:r>
              <a:rPr lang="en-US" sz="1800" b="1">
                <a:solidFill>
                  <a:srgbClr val="000000"/>
                </a:solidFill>
                <a:latin typeface="Calibri" charset="0"/>
              </a:rPr>
              <a:t>MASS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package!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22288" y="5716588"/>
            <a:ext cx="81645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Your R session should now display the data frame "Animals"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584200" y="368300"/>
            <a:ext cx="8050213" cy="6116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Warning message: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package 'MASS' was built under R version 2.13.1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Animals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                      body  brain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Mountain beaver      1.350    8.1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Cow                465.000  423.0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Grey wolf           36.330  119.5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Goat                27.660  115.0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Guinea pig           1.040    5.5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Dipliodocus      11700.000   50.0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Asian elephant    2547.000 4603.0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Donkey             187.100  419.0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Horse              521.000  655.0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Potar monkey        10.000  115.0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Cat                  3.300   25.6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Giraffe            529.000  680.0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Gorilla            207.000  406.0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Human               62.000 1320.0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African elephant  6654.000 5712.0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Triceratops       9400.000   70.0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Rhesus monkey        6.800  179.0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Kangaroo            35.000   56.0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Golden hamster       0.120    1.0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Mouse                0.023    0.4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Rabbit               2.500   12.1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Sheep               55.500  175.0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Jaguar             100.000  157.0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Chimpanzee          52.160  440.0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Rat                  0.280    1.9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Brachiosaurus    87000.000  154.5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Mole                 0.122    3.0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Pig                192.000  180.0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Packages (Conclusion)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Most statistical techniques are in packages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We will be uses packages extensively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Remember: 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libraries()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will list all available packages that can be used.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Reminder: Data Sets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22288" y="2017713"/>
            <a:ext cx="8164512" cy="871537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"ChickWeight" data frame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data(ChickWeight)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colnames(ChickWeight)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22288" y="3625850"/>
            <a:ext cx="8164512" cy="3683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"weight" "Time"   "Chick"  "Diet"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22288" y="1417638"/>
            <a:ext cx="81645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The following script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22288" y="3041650"/>
            <a:ext cx="81645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Should produce the result: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22288" y="4281488"/>
            <a:ext cx="816451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The </a:t>
            </a:r>
            <a:r>
              <a:rPr lang="en-US" b="1">
                <a:solidFill>
                  <a:srgbClr val="000000"/>
                </a:solidFill>
              </a:rPr>
              <a:t>column names</a:t>
            </a:r>
            <a:r>
              <a:rPr lang="en-US">
                <a:solidFill>
                  <a:srgbClr val="000000"/>
                </a:solidFill>
              </a:rPr>
              <a:t> are all viable components to a formula relating to the </a:t>
            </a:r>
            <a:r>
              <a:rPr lang="en-US" b="1">
                <a:solidFill>
                  <a:srgbClr val="000000"/>
                </a:solidFill>
              </a:rPr>
              <a:t>ChickWeight</a:t>
            </a:r>
            <a:r>
              <a:rPr lang="en-US">
                <a:solidFill>
                  <a:srgbClr val="000000"/>
                </a:solidFill>
              </a:rPr>
              <a:t> data frame.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Formula?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8013" cy="25146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/>
              <a:t>A type of variable</a:t>
            </a:r>
          </a:p>
          <a:p>
            <a:pPr marL="457200" indent="-457200">
              <a:buFont typeface="Arial" charset="0"/>
              <a:buChar char="•"/>
            </a:pPr>
            <a:r>
              <a:rPr lang="en-US"/>
              <a:t>A language construct</a:t>
            </a:r>
          </a:p>
          <a:p>
            <a:pPr marL="457200" indent="-457200">
              <a:buFont typeface="Arial" charset="0"/>
              <a:buChar char="•"/>
            </a:pPr>
            <a:r>
              <a:rPr lang="en-US"/>
              <a:t>Used with the tilde (~) operator</a:t>
            </a:r>
          </a:p>
          <a:p>
            <a:pPr marL="457200" indent="-457200">
              <a:buFont typeface="Arial" charset="0"/>
              <a:buChar char="•"/>
            </a:pPr>
            <a:r>
              <a:rPr lang="en-US"/>
              <a:t>Has the form: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4191000"/>
            <a:ext cx="8164513" cy="3556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 ~ Y1 + Y2 + Y3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4953000"/>
            <a:ext cx="81645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alibri" charset="0"/>
              </a:rPr>
              <a:t>Read:</a:t>
            </a:r>
          </a:p>
          <a:p>
            <a:r>
              <a:rPr lang="en-US">
                <a:solidFill>
                  <a:schemeClr val="tx1"/>
                </a:solidFill>
                <a:latin typeface="Calibri" charset="0"/>
              </a:rPr>
              <a:t>“The response variable X is dependent upon Y1, Y2 and Y3.”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chemeClr val="tx1"/>
                </a:solidFill>
                <a:latin typeface="Calibri" charset="0"/>
              </a:rPr>
              <a:t>Formula Fact Sheet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Formulae relate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columns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of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data sets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to one another. 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Formulae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 only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make sense in reference to a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data frame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tilde "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~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 is used to separate the left and right hand sides of formulae.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2800" i="1">
                <a:solidFill>
                  <a:srgbClr val="000000"/>
                </a:solidFill>
                <a:latin typeface="Calibri" charset="0"/>
              </a:rPr>
              <a:t>left-hand side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specifies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dependent variables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2800" i="1">
                <a:solidFill>
                  <a:srgbClr val="000000"/>
                </a:solidFill>
                <a:latin typeface="Calibri" charset="0"/>
              </a:rPr>
              <a:t>right-hand side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specifies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independent variables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charset="0"/>
              <a:buAutoNum type="arabicPeriod" startAt="3"/>
            </a:pPr>
            <a:r>
              <a:rPr lang="en-US"/>
              <a:t>Programming Inferential Statistics</a:t>
            </a:r>
          </a:p>
          <a:p>
            <a:pPr marL="914400" lvl="1" indent="-514350">
              <a:buFont typeface="Calibri" charset="0"/>
              <a:buAutoNum type="arabicPeriod" startAt="3"/>
            </a:pPr>
            <a:r>
              <a:rPr lang="en-US"/>
              <a:t>The Basic Linear Model (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lm</a:t>
            </a:r>
            <a:r>
              <a:rPr lang="en-US"/>
              <a:t>)</a:t>
            </a:r>
          </a:p>
          <a:p>
            <a:pPr marL="914400" lvl="1" indent="-514350">
              <a:buFont typeface="Calibri" charset="0"/>
              <a:buAutoNum type="arabicPeriod" startAt="3"/>
            </a:pPr>
            <a:r>
              <a:rPr lang="en-US"/>
              <a:t>Logistic Regression with Zelig (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logit</a:t>
            </a:r>
            <a:r>
              <a:rPr lang="en-US"/>
              <a:t>)</a:t>
            </a:r>
          </a:p>
          <a:p>
            <a:pPr marL="914400" lvl="1" indent="-514350">
              <a:buFont typeface="Calibri" charset="0"/>
              <a:buAutoNum type="arabicPeriod" startAt="3"/>
            </a:pPr>
            <a:r>
              <a:rPr lang="en-US"/>
              <a:t>Multiple Imputation with Amelia (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Amelia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Formula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25463" y="3462338"/>
            <a:ext cx="8164512" cy="139065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Draw the scatter plot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weight ~ Time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data=ChickWeight)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Or equivalently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plot(chick.formula, data=ChickWeight)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22288" y="1417638"/>
            <a:ext cx="81645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alibri" charset="0"/>
              </a:rPr>
              <a:t>Formula can be useful to draw scatter plots.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11175" y="2514600"/>
            <a:ext cx="8164513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Read: Weight is dependent upon Time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chick.formula &lt;-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weight ~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463" y="1995488"/>
            <a:ext cx="81502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cs typeface="+mn-cs"/>
              </a:rPr>
              <a:t>In this example we will plot weight as dependent on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Formula Example (Plot)</a:t>
            </a:r>
          </a:p>
        </p:txBody>
      </p:sp>
      <p:grpSp>
        <p:nvGrpSpPr>
          <p:cNvPr id="30723" name="Group 2"/>
          <p:cNvGrpSpPr>
            <a:grpSpLocks/>
          </p:cNvGrpSpPr>
          <p:nvPr/>
        </p:nvGrpSpPr>
        <p:grpSpPr bwMode="auto">
          <a:xfrm>
            <a:off x="68263" y="1600200"/>
            <a:ext cx="5214937" cy="4524375"/>
            <a:chOff x="43" y="1008"/>
            <a:chExt cx="3285" cy="2850"/>
          </a:xfrm>
        </p:grpSpPr>
        <p:pic>
          <p:nvPicPr>
            <p:cNvPr id="3072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" y="1008"/>
              <a:ext cx="3285" cy="2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0727" name="Text Box 4"/>
            <p:cNvSpPr txBox="1">
              <a:spLocks noChangeArrowheads="1"/>
            </p:cNvSpPr>
            <p:nvPr/>
          </p:nvSpPr>
          <p:spPr bwMode="auto">
            <a:xfrm>
              <a:off x="43" y="1008"/>
              <a:ext cx="3285" cy="2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5038725" y="2160588"/>
            <a:ext cx="3648075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</a:rPr>
              <a:t>displays the growth rate with respect to time (N=50)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</a:rPr>
              <a:t>growth rate may vary differently between chicks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5038725" y="4254500"/>
            <a:ext cx="364807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We can do some simple graphical analysis to see how growth rate varies.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Recap: Formula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formula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weight ~ time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 only specifies that weight and time are related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Does not specify parameters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We use a regression to determine this.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"Fitting" the statistical model determines these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unknown parameters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Formula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3429000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Subset the "ChickWeight" data frame, and plot results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ChickDiet4 &lt;- subset(ChickWeight, Diet ==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weight ~ Time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ChickDiet4)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4770438"/>
            <a:ext cx="82296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ourier New" charset="0"/>
                <a:cs typeface="Courier New" charset="0"/>
              </a:rPr>
              <a:t>All values of the “Diet” column should read “4”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57200" y="5559425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Read the help documentation about the"subset" function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help(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"subset"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57200" y="1425575"/>
            <a:ext cx="8229600" cy="157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Chick Weight is clearly not </a:t>
            </a:r>
            <a:r>
              <a:rPr lang="en-US" b="1">
                <a:solidFill>
                  <a:srgbClr val="000000"/>
                </a:solidFill>
                <a:latin typeface="Calibri" charset="0"/>
              </a:rPr>
              <a:t>entirely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based on Time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So let’s explore the individual diet as well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Use “</a:t>
            </a:r>
            <a:r>
              <a:rPr lang="en-US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subset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” to create a smaller data frame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In particular, we will examine all chicks fed with the 4</a:t>
            </a:r>
            <a:r>
              <a:rPr lang="en-US" baseline="30000">
                <a:solidFill>
                  <a:srgbClr val="000000"/>
                </a:solidFill>
                <a:latin typeface="Calibri" charset="0"/>
              </a:rPr>
              <a:t>th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diet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Chick Diet #4 Plot</a:t>
            </a:r>
          </a:p>
        </p:txBody>
      </p:sp>
      <p:grpSp>
        <p:nvGrpSpPr>
          <p:cNvPr id="33795" name="Group 2"/>
          <p:cNvGrpSpPr>
            <a:grpSpLocks/>
          </p:cNvGrpSpPr>
          <p:nvPr/>
        </p:nvGrpSpPr>
        <p:grpSpPr bwMode="auto">
          <a:xfrm>
            <a:off x="457200" y="1600200"/>
            <a:ext cx="4570413" cy="4524375"/>
            <a:chOff x="288" y="1008"/>
            <a:chExt cx="2879" cy="2850"/>
          </a:xfrm>
        </p:grpSpPr>
        <p:pic>
          <p:nvPicPr>
            <p:cNvPr id="3379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008"/>
              <a:ext cx="2879" cy="2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3798" name="Text Box 4"/>
            <p:cNvSpPr txBox="1">
              <a:spLocks noChangeArrowheads="1"/>
            </p:cNvSpPr>
            <p:nvPr/>
          </p:nvSpPr>
          <p:spPr bwMode="auto">
            <a:xfrm>
              <a:off x="288" y="1008"/>
              <a:ext cx="2879" cy="2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5038725" y="2160588"/>
            <a:ext cx="3648075" cy="228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This plot displays the growth rate with respect to time of </a:t>
            </a:r>
            <a:r>
              <a:rPr lang="en-US" sz="1800" b="1">
                <a:solidFill>
                  <a:srgbClr val="000000"/>
                </a:solidFill>
              </a:rPr>
              <a:t>only chicks that were on the fourth diet</a:t>
            </a:r>
            <a:r>
              <a:rPr lang="en-US" sz="1800">
                <a:solidFill>
                  <a:srgbClr val="000000"/>
                </a:solidFill>
              </a:rPr>
              <a:t>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Results look more linear</a:t>
            </a:r>
          </a:p>
          <a:p>
            <a:pP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We can use </a:t>
            </a:r>
            <a:r>
              <a:rPr lang="en-US" sz="1800" b="1">
                <a:solidFill>
                  <a:srgbClr val="000000"/>
                </a:solidFill>
              </a:rPr>
              <a:t>numerical</a:t>
            </a:r>
            <a:r>
              <a:rPr lang="en-US" sz="1800">
                <a:solidFill>
                  <a:srgbClr val="000000"/>
                </a:solidFill>
              </a:rPr>
              <a:t> tools in addition to </a:t>
            </a:r>
            <a:r>
              <a:rPr lang="en-US" sz="1800" b="1">
                <a:solidFill>
                  <a:srgbClr val="000000"/>
                </a:solidFill>
              </a:rPr>
              <a:t>graphical</a:t>
            </a:r>
            <a:r>
              <a:rPr lang="en-US" sz="1800">
                <a:solidFill>
                  <a:srgbClr val="000000"/>
                </a:solidFill>
              </a:rPr>
              <a:t> tools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Recap: Formula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"Formulae" (in R) describe the relationship between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independent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dependent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variables.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To create a formula, you must use the</a:t>
            </a:r>
            <a:br>
              <a:rPr lang="en-US" sz="3200">
                <a:solidFill>
                  <a:srgbClr val="000000"/>
                </a:solidFill>
                <a:latin typeface="Calibri" charset="0"/>
              </a:rPr>
            </a:br>
            <a:r>
              <a:rPr lang="en-US" sz="3200">
                <a:solidFill>
                  <a:srgbClr val="000000"/>
                </a:solidFill>
                <a:latin typeface="Calibri" charset="0"/>
              </a:rPr>
              <a:t>tilde ("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~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").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Formulae only make sense in the context of a </a:t>
            </a:r>
            <a:r>
              <a:rPr lang="en-US" sz="3200" u="sng">
                <a:solidFill>
                  <a:srgbClr val="000000"/>
                </a:solidFill>
                <a:latin typeface="Calibri" charset="0"/>
              </a:rPr>
              <a:t>data set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Looking Ahead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Formulae will be further exploring the relationship between variables, expressed within a formula, and data sets.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Formulae, data sets and statistical methods will be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crucial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to everything we do for the remainder of the training session.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Questions?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Exercise: Data and Formulae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Load the “</a:t>
            </a: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MASS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” package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Using “</a:t>
            </a: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”, load the “</a:t>
            </a: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mammals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” data set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Create a formula linking brain-mass and body weight 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Draw a scatter plot using this formula along with the mammals data set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Subset the data frame, so that it only contains animals with body weight less than </a:t>
            </a:r>
            <a:r>
              <a:rPr lang="en-US" b="1">
                <a:solidFill>
                  <a:srgbClr val="000000"/>
                </a:solidFill>
                <a:latin typeface="Calibri" charset="0"/>
              </a:rPr>
              <a:t>10kg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Draw a scatter plot using the same formula with this </a:t>
            </a:r>
            <a:r>
              <a:rPr lang="en-US" b="1">
                <a:solidFill>
                  <a:srgbClr val="000000"/>
                </a:solidFill>
                <a:latin typeface="Calibri" charset="0"/>
              </a:rPr>
              <a:t>new data set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Plot this data using the formula you made</a:t>
            </a:r>
          </a:p>
          <a:p>
            <a:pPr marL="512763" indent="-512763">
              <a:spcBef>
                <a:spcPts val="800"/>
              </a:spcBef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Programming Descriptive Statistics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Format for Slides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9385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Regular text will be presented just like this.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233362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Example code and its comments will be contained within a dashed box.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7200" y="2779713"/>
            <a:ext cx="8164513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Comments will be grayed-out and preceded by a hash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Code will be in preceded by “&gt; ”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sin(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1.3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92113" y="4694238"/>
            <a:ext cx="8164512" cy="3683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0.9635582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92113" y="431482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Results from code example will be in a grayed out box with a dashed border.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Outline: Descriptive Statistics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Measuring and Plotting</a:t>
            </a:r>
          </a:p>
          <a:p>
            <a:pPr marL="969963" lvl="1" indent="-512763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Numeric Data</a:t>
            </a:r>
          </a:p>
          <a:p>
            <a:pPr marL="969963" lvl="1" indent="-512763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Factor Data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Statistical Distributions</a:t>
            </a:r>
          </a:p>
          <a:p>
            <a:pPr marL="969963" lvl="1" indent="-512763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Simulating Distributions</a:t>
            </a:r>
          </a:p>
          <a:p>
            <a:pPr marL="969963" lvl="1" indent="-512763">
              <a:spcBef>
                <a:spcPts val="700"/>
              </a:spcBef>
              <a:buFont typeface="Times New Roman" charset="0"/>
              <a:buAutoNum type="alphaL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Goodness of Fit (QQ-Plot)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Measuring and Plotting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Programming Descriptive Statistics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Programming Descriptive Statistics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We know how to use: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Formulae and Data Frames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Functions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Plots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So we can now work with them all together to do actual useful statistics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Measuring and Plotting statistics is basic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After this,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statistical inference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Measuring Numeric Data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658938"/>
            <a:ext cx="8229600" cy="1649412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this example's data set "survey"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data(survey)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Read the documentation, and list the column names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help(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"survey"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colnames(survey)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3702050"/>
            <a:ext cx="8229600" cy="5207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[1] "Sex"    "Wr.Hnd" "NW.Hnd" "W.Hnd"  "Fold"   "Pulse"  "Clap"   "Exer" 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[9] "Smoke"  "Height" "M.I"    "Age" 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57200" y="4576763"/>
            <a:ext cx="8229600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Now, we will:</a:t>
            </a:r>
          </a:p>
          <a:p>
            <a:pPr>
              <a:buFont typeface="Times New Roman" charset="0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 Compute the 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mean, median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standard deviation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of "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Height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"</a:t>
            </a:r>
          </a:p>
          <a:p>
            <a:pPr>
              <a:buFont typeface="Times New Roman" charset="0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 Measure the frequency of smokers in the population</a:t>
            </a:r>
          </a:p>
          <a:p>
            <a:pPr>
              <a:buFont typeface="Times New Roman" charset="0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 Measure the gender distribution of the 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Measuring Numeric Data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2489200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Compute the mean, median and standard deviation of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students‘ heights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mean(survey$Height, na.rm=TRUE)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3529013"/>
            <a:ext cx="8229600" cy="306387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[1] 172.3809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57200" y="1536700"/>
            <a:ext cx="82296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mean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", "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median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 and "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 respectively correspond to computing the statistical mean, median and standard deviation of a sample.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57200" y="4211638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median(survey$Height, na.rm=TRUE)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57200" y="4703763"/>
            <a:ext cx="8229600" cy="306387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171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57200" y="5386388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sd(survey$Height, na.rm=TRUE)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57200" y="5878513"/>
            <a:ext cx="8229600" cy="306387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9.847528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Recap: Measuring Numeric Data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84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mean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", 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median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and 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work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best with vectors </a:t>
            </a:r>
            <a:r>
              <a:rPr lang="en-US" sz="3200" u="sng">
                <a:solidFill>
                  <a:srgbClr val="000000"/>
                </a:solidFill>
                <a:latin typeface="Calibri" charset="0"/>
              </a:rPr>
              <a:t>not </a:t>
            </a:r>
            <a:r>
              <a:rPr lang="en-US" sz="3200" b="1" u="sng">
                <a:solidFill>
                  <a:srgbClr val="000000"/>
                </a:solidFill>
                <a:latin typeface="Calibri" charset="0"/>
              </a:rPr>
              <a:t>data.frames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na.rm=TRUE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removes "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Not Available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data before computing these measures.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These functions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only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work with numerical input.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NO FACTORS, etc.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These functions return numerical values.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Plotting Numeric Data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335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Describing data visually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All of the tools from basic statistics are available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Tools that we will need: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histogram 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(hist)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density plot 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(density, plot)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boxplot 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(boxplot)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1363"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1363" lvl="1" indent="-284163"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Plotting Numeric Data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997075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"MASS", "survey" and store "student.heights"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data(survey)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3808413"/>
            <a:ext cx="8229600" cy="1649412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Write labels for our title and y-axis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myTitle &lt;-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"Student Heights"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myLabel &lt;- 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"Density of Student Heights"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"hist" plots histograms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hist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(survey$Height, main = myTitle, ylab = myLabel)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57200" y="1484313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We will be working with the "survey" data set again.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457200" y="334645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Let's visualize the frequency of student heights.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Plotting Numeric Data</a:t>
            </a:r>
          </a:p>
        </p:txBody>
      </p:sp>
      <p:grpSp>
        <p:nvGrpSpPr>
          <p:cNvPr id="48131" name="Group 2"/>
          <p:cNvGrpSpPr>
            <a:grpSpLocks/>
          </p:cNvGrpSpPr>
          <p:nvPr/>
        </p:nvGrpSpPr>
        <p:grpSpPr bwMode="auto">
          <a:xfrm>
            <a:off x="573088" y="1600200"/>
            <a:ext cx="4525962" cy="4524375"/>
            <a:chOff x="361" y="1008"/>
            <a:chExt cx="2851" cy="2850"/>
          </a:xfrm>
        </p:grpSpPr>
        <p:pic>
          <p:nvPicPr>
            <p:cNvPr id="4813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" y="1008"/>
              <a:ext cx="2851" cy="2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8134" name="Text Box 4"/>
            <p:cNvSpPr txBox="1">
              <a:spLocks noChangeArrowheads="1"/>
            </p:cNvSpPr>
            <p:nvPr/>
          </p:nvSpPr>
          <p:spPr bwMode="auto">
            <a:xfrm>
              <a:off x="361" y="1008"/>
              <a:ext cx="2851" cy="2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5067300" y="1574800"/>
            <a:ext cx="3619500" cy="2562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Histograms are useful for showing the density of results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We can change the number of breaks by setting the 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breaks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parameter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Similar data can be displayed by using the 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and 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density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functions together</a:t>
            </a:r>
          </a:p>
          <a:p>
            <a:pPr marL="284163" indent="-284163">
              <a:buFont typeface="Arial" charset="0"/>
              <a:buNone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endParaRPr lang="en-US" sz="18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Plotting Numeric Data</a:t>
            </a:r>
          </a:p>
        </p:txBody>
      </p:sp>
      <p:grpSp>
        <p:nvGrpSpPr>
          <p:cNvPr id="49155" name="Group 2"/>
          <p:cNvGrpSpPr>
            <a:grpSpLocks/>
          </p:cNvGrpSpPr>
          <p:nvPr/>
        </p:nvGrpSpPr>
        <p:grpSpPr bwMode="auto">
          <a:xfrm>
            <a:off x="457200" y="2422525"/>
            <a:ext cx="4122738" cy="3702050"/>
            <a:chOff x="288" y="1526"/>
            <a:chExt cx="2597" cy="2332"/>
          </a:xfrm>
        </p:grpSpPr>
        <p:pic>
          <p:nvPicPr>
            <p:cNvPr id="4915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526"/>
              <a:ext cx="2597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9159" name="Text Box 4"/>
            <p:cNvSpPr txBox="1">
              <a:spLocks noChangeArrowheads="1"/>
            </p:cNvSpPr>
            <p:nvPr/>
          </p:nvSpPr>
          <p:spPr bwMode="auto">
            <a:xfrm>
              <a:off x="288" y="1526"/>
              <a:ext cx="2597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466725" y="1498600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Construct a density-plot (like a histogram but smoother)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student.density &lt;- density(survey$Height, na.rm=TRUE)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(student.density, main=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"Student Heights"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ylab=mylabel)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4354513" y="2865438"/>
            <a:ext cx="4341812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341313" indent="-341313"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Density-plots are essentially identical to histograms</a:t>
            </a:r>
          </a:p>
          <a:p>
            <a:pPr marL="341313" indent="-341313"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Require the use of </a:t>
            </a:r>
            <a:r>
              <a:rPr lang="en-US" sz="1800" u="sng">
                <a:solidFill>
                  <a:srgbClr val="000000"/>
                </a:solidFill>
                <a:latin typeface="Calibri" charset="0"/>
              </a:rPr>
              <a:t>both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the “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density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and “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functions</a:t>
            </a:r>
          </a:p>
          <a:p>
            <a:pPr marL="341313" indent="-341313">
              <a:buFont typeface="Arial" charset="0"/>
              <a:buChar char="•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na.rm=TRUE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is requires to ensure that missing data is ignored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164513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Comments will be grayed-out and preceded by a hash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Code will be in preceded by “&gt; ”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sin(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1.3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8313" y="2905125"/>
            <a:ext cx="8164512" cy="3683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0.9635582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Plotting Numeric Data</a:t>
            </a:r>
          </a:p>
        </p:txBody>
      </p:sp>
      <p:grpSp>
        <p:nvGrpSpPr>
          <p:cNvPr id="50179" name="Group 2"/>
          <p:cNvGrpSpPr>
            <a:grpSpLocks/>
          </p:cNvGrpSpPr>
          <p:nvPr/>
        </p:nvGrpSpPr>
        <p:grpSpPr bwMode="auto">
          <a:xfrm>
            <a:off x="676275" y="2422525"/>
            <a:ext cx="3702050" cy="3702050"/>
            <a:chOff x="426" y="1526"/>
            <a:chExt cx="2332" cy="2332"/>
          </a:xfrm>
        </p:grpSpPr>
        <p:pic>
          <p:nvPicPr>
            <p:cNvPr id="5018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6" y="1526"/>
              <a:ext cx="2332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50183" name="Text Box 4"/>
            <p:cNvSpPr txBox="1">
              <a:spLocks noChangeArrowheads="1"/>
            </p:cNvSpPr>
            <p:nvPr/>
          </p:nvSpPr>
          <p:spPr bwMode="auto">
            <a:xfrm>
              <a:off x="426" y="1526"/>
              <a:ext cx="2332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466725" y="1498600"/>
            <a:ext cx="8229600" cy="8794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Construct a box-plot, note that you </a:t>
            </a:r>
            <a:r>
              <a:rPr lang="en-US" sz="1700" u="sng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do not</a:t>
            </a: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 use "density"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boxplot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(survey$Height, horizontal = TRUE)</a:t>
            </a: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4379913" y="2794000"/>
            <a:ext cx="4316412" cy="1465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Box-Plots are useful for displaying quantile information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horizontal=TRUE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specifies that we want to display our plot horizontally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Recap: Plotting Numeric Data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hist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plot histograms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and 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density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can be used </a:t>
            </a:r>
            <a:r>
              <a:rPr lang="en-US" sz="3200" u="sng">
                <a:solidFill>
                  <a:srgbClr val="000000"/>
                </a:solidFill>
                <a:latin typeface="Calibri" charset="0"/>
              </a:rPr>
              <a:t>together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to draw density plots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boxplot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draws box-plots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Review: Factor Data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Categorical and Nominal Data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levels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returns all the different categories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returns the quantity of each category that is available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barplots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can display this type of categorical data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Not all plots can!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Describing Factor Data</a:t>
            </a: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997075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"MASS", "survey" and store "student.smokes"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data(survey)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3860800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Display the all categories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levels(survey$Smoke)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57200" y="1484313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We will be working with the "survey" data set again.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57200" y="52863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Students' smoking habits can </a:t>
            </a:r>
            <a:r>
              <a:rPr lang="en-US" sz="1800" b="1">
                <a:solidFill>
                  <a:srgbClr val="000000"/>
                </a:solidFill>
                <a:latin typeface="Calibri" charset="0"/>
              </a:rPr>
              <a:t>only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fall into the above </a:t>
            </a:r>
            <a:r>
              <a:rPr lang="en-US" sz="1800" b="1">
                <a:solidFill>
                  <a:srgbClr val="000000"/>
                </a:solidFill>
                <a:latin typeface="Calibri" charset="0"/>
              </a:rPr>
              <a:t>4 categories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57200" y="4646613"/>
            <a:ext cx="8229600" cy="306387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"Heavy" "Never" "Occas" "Regul"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57200" y="329882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To display all the categories of smokers, use the "levels"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Describing Factor Data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457200" y="1997075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How many students belong to each smoker category?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table(survey$Smoke)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457200" y="1484313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"table" will numerically display how much of each category is within the sample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57200" y="2784475"/>
            <a:ext cx="8229600" cy="5207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Heavy Never Occas Regul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11   189    19    17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 1: Plotting Factor Data</a:t>
            </a:r>
          </a:p>
        </p:txBody>
      </p:sp>
      <p:grpSp>
        <p:nvGrpSpPr>
          <p:cNvPr id="55299" name="Group 2"/>
          <p:cNvGrpSpPr>
            <a:grpSpLocks/>
          </p:cNvGrpSpPr>
          <p:nvPr/>
        </p:nvGrpSpPr>
        <p:grpSpPr bwMode="auto">
          <a:xfrm>
            <a:off x="666750" y="2422525"/>
            <a:ext cx="3702050" cy="3702050"/>
            <a:chOff x="420" y="1526"/>
            <a:chExt cx="2332" cy="2332"/>
          </a:xfrm>
        </p:grpSpPr>
        <p:pic>
          <p:nvPicPr>
            <p:cNvPr id="5530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0" y="1526"/>
              <a:ext cx="2332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55303" name="Text Box 4"/>
            <p:cNvSpPr txBox="1">
              <a:spLocks noChangeArrowheads="1"/>
            </p:cNvSpPr>
            <p:nvPr/>
          </p:nvSpPr>
          <p:spPr bwMode="auto">
            <a:xfrm>
              <a:off x="420" y="1526"/>
              <a:ext cx="2332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466725" y="1498600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Simply use the "plot" function. R can figure out what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is meant by context.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(survey$Smoke)</a:t>
            </a:r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4581525" y="2776538"/>
            <a:ext cx="410527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Bar plots are drawn by the “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”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 2: Plotting Factor Data</a:t>
            </a: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Formulae can also be used with factor data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Typically, this is used to produce bar plots of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numeric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data dependent upon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factor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data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 2: Plotting Factor Data</a:t>
            </a:r>
          </a:p>
        </p:txBody>
      </p:sp>
      <p:grpSp>
        <p:nvGrpSpPr>
          <p:cNvPr id="57347" name="Group 2"/>
          <p:cNvGrpSpPr>
            <a:grpSpLocks/>
          </p:cNvGrpSpPr>
          <p:nvPr/>
        </p:nvGrpSpPr>
        <p:grpSpPr bwMode="auto">
          <a:xfrm>
            <a:off x="666750" y="2422525"/>
            <a:ext cx="3702050" cy="3702050"/>
            <a:chOff x="420" y="1526"/>
            <a:chExt cx="2332" cy="2332"/>
          </a:xfrm>
        </p:grpSpPr>
        <p:pic>
          <p:nvPicPr>
            <p:cNvPr id="57350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0" y="1526"/>
              <a:ext cx="2332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57351" name="Text Box 4"/>
            <p:cNvSpPr txBox="1">
              <a:spLocks noChangeArrowheads="1"/>
            </p:cNvSpPr>
            <p:nvPr/>
          </p:nvSpPr>
          <p:spPr bwMode="auto">
            <a:xfrm>
              <a:off x="420" y="1526"/>
              <a:ext cx="2332" cy="2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66725" y="1498600"/>
            <a:ext cx="8229600" cy="871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Simply use the "plot" function. R can figure out what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is meant by context.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(Height ~ Sex, data=survey)</a:t>
            </a:r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4581525" y="2776538"/>
            <a:ext cx="4105275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Two bar-plots are drawn side by side (one for each factor-level)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Stacked barplots can be generated by have factor data as the </a:t>
            </a:r>
            <a:r>
              <a:rPr lang="en-US" sz="1800" b="1">
                <a:solidFill>
                  <a:srgbClr val="000000"/>
                </a:solidFill>
                <a:latin typeface="Calibri" charset="0"/>
              </a:rPr>
              <a:t>outcome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 variable</a:t>
            </a:r>
          </a:p>
          <a:p>
            <a:pPr marL="284163" indent="-284163">
              <a:buFont typeface="Arial" charset="0"/>
              <a:buChar char="•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Try this on your own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Exercise: Measuring and Plotting</a:t>
            </a: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6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Load the “cabbages” data set from the “MASS” package</a:t>
            </a:r>
          </a:p>
          <a:p>
            <a:pPr marL="512763" indent="-512763">
              <a:spcBef>
                <a:spcPts val="6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Compute the </a:t>
            </a:r>
            <a:r>
              <a:rPr lang="en-US" b="1">
                <a:solidFill>
                  <a:srgbClr val="000000"/>
                </a:solidFill>
                <a:latin typeface="Calibri" charset="0"/>
                <a:ea typeface="Courier New" charset="0"/>
                <a:cs typeface="Courier New" charset="0"/>
              </a:rPr>
              <a:t>mean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b="1">
                <a:solidFill>
                  <a:srgbClr val="000000"/>
                </a:solidFill>
                <a:latin typeface="Calibri" charset="0"/>
                <a:ea typeface="Courier New" charset="0"/>
                <a:cs typeface="Courier New" charset="0"/>
              </a:rPr>
              <a:t>median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b="1">
                <a:solidFill>
                  <a:srgbClr val="000000"/>
                </a:solidFill>
                <a:latin typeface="Calibri" charset="0"/>
                <a:ea typeface="Courier New" charset="0"/>
                <a:cs typeface="Courier New" charset="0"/>
              </a:rPr>
              <a:t>standard deviation</a:t>
            </a:r>
            <a:r>
              <a:rPr lang="en-US" b="1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of cabbage head weight (“HeadWt”) </a:t>
            </a:r>
          </a:p>
          <a:p>
            <a:pPr marL="512763" indent="-512763">
              <a:spcBef>
                <a:spcPts val="6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Plot head weight (HeadWt) relative to:</a:t>
            </a:r>
          </a:p>
          <a:p>
            <a:pPr marL="914400" lvl="1" indent="-514350">
              <a:spcBef>
                <a:spcPts val="5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Cultivar (“Cult”)</a:t>
            </a:r>
          </a:p>
          <a:p>
            <a:pPr marL="914400" lvl="1" indent="-514350">
              <a:spcBef>
                <a:spcPts val="5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Day Planted (“Date”)</a:t>
            </a:r>
          </a:p>
          <a:p>
            <a:pPr marL="512763" indent="-512763">
              <a:spcBef>
                <a:spcPts val="6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Plot “ascorbic acid content” (VitC) relative to head weight</a:t>
            </a:r>
          </a:p>
          <a:p>
            <a:pPr marL="512763" indent="-512763">
              <a:spcBef>
                <a:spcPts val="6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Plot “day planted” relative to “cultivar”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Statistical Distributions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(Descriptive Statistics)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 Basics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Important Concepts</a:t>
            </a: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457200" y="2519363"/>
            <a:ext cx="8229600" cy="4295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Probability Density Function 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Cumulative Density Function 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Sampling Function 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Quantile Function; Inverse of Cumulative Density Function 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457200" y="1760538"/>
            <a:ext cx="8229600" cy="79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3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following are basic components of any statistical distribution.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chemeClr val="tx1"/>
                </a:solidFill>
                <a:latin typeface="Calibri" charset="0"/>
              </a:rPr>
              <a:t>Briefly: "seq"</a:t>
            </a: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57200" y="1527175"/>
            <a:ext cx="8229600" cy="642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1800" dirty="0" smtClean="0">
                <a:latin typeface="+mj-lt"/>
                <a:cs typeface="+mn-cs"/>
              </a:rPr>
              <a:t>The "</a:t>
            </a:r>
            <a:r>
              <a:rPr lang="en-US" sz="1800" dirty="0" err="1" smtClean="0">
                <a:latin typeface="+mj-lt"/>
                <a:cs typeface="+mn-cs"/>
              </a:rPr>
              <a:t>seq</a:t>
            </a:r>
            <a:r>
              <a:rPr lang="en-US" sz="1800" dirty="0" smtClean="0">
                <a:latin typeface="+mj-lt"/>
                <a:cs typeface="+mn-cs"/>
              </a:rPr>
              <a:t>" function creates a </a:t>
            </a:r>
            <a:r>
              <a:rPr lang="en-US" sz="1800" b="1" dirty="0" smtClean="0">
                <a:latin typeface="+mj-lt"/>
                <a:cs typeface="+mn-cs"/>
              </a:rPr>
              <a:t>sequence</a:t>
            </a:r>
            <a:r>
              <a:rPr lang="en-US" sz="1800" dirty="0" smtClean="0">
                <a:latin typeface="+mj-lt"/>
                <a:cs typeface="+mn-cs"/>
              </a:rPr>
              <a:t> </a:t>
            </a:r>
            <a:r>
              <a:rPr lang="en-US" sz="1800" b="1" dirty="0" smtClean="0">
                <a:latin typeface="+mj-lt"/>
                <a:cs typeface="+mn-cs"/>
              </a:rPr>
              <a:t>of points</a:t>
            </a:r>
            <a:br>
              <a:rPr lang="en-US" sz="1800" b="1" dirty="0" smtClean="0">
                <a:latin typeface="+mj-lt"/>
                <a:cs typeface="+mn-cs"/>
              </a:rPr>
            </a:br>
            <a:r>
              <a:rPr lang="en-US" sz="1800" u="sng" dirty="0" smtClean="0">
                <a:latin typeface="+mj-lt"/>
                <a:cs typeface="+mn-cs"/>
              </a:rPr>
              <a:t>from</a:t>
            </a:r>
            <a:r>
              <a:rPr lang="en-US" sz="1800" dirty="0" smtClean="0">
                <a:latin typeface="+mj-lt"/>
                <a:cs typeface="+mn-cs"/>
              </a:rPr>
              <a:t> a starting value </a:t>
            </a:r>
            <a:r>
              <a:rPr lang="en-US" sz="1800" u="sng" dirty="0" smtClean="0">
                <a:latin typeface="+mj-lt"/>
                <a:cs typeface="+mn-cs"/>
              </a:rPr>
              <a:t>to</a:t>
            </a:r>
            <a:r>
              <a:rPr lang="en-US" sz="1800" dirty="0" smtClean="0">
                <a:latin typeface="+mj-lt"/>
                <a:cs typeface="+mn-cs"/>
              </a:rPr>
              <a:t> and ending value.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57200" y="2549525"/>
            <a:ext cx="8229600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From = 0.0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To   = 2.0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By   = 0.5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seq(from = 0, to = 2, by = 0.5)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57200" y="3862388"/>
            <a:ext cx="8229600" cy="306387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0.0 0.5 1.0 1.5 2.0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57200" y="4356100"/>
            <a:ext cx="8229600" cy="37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1800" dirty="0" smtClean="0">
                <a:latin typeface="+mj-lt"/>
                <a:cs typeface="+mn-cs"/>
              </a:rPr>
              <a:t>This technique will be used in the upcoming example to create values for the X-axis.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The Normal Distribution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2214563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Values &lt;- seq(from = -3, to = 3, by = .05)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3713163"/>
            <a:ext cx="8229600" cy="3556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Density &lt;- dnorm(Values, mean = 0, sd = 1)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57200" y="5399088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plot(x = Values, y = Density)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57200" y="18446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Construct the values for the X-axis, using the "seq" function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457200" y="30670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Construct the corresponding density curve (using the Gaussian pdf)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for a Normal distribution with mean = 0 and standard deviation = 1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457200" y="4424363"/>
            <a:ext cx="8229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Plot the results, using:</a:t>
            </a:r>
          </a:p>
          <a:p>
            <a:pP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"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Values</a:t>
            </a: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 as the X-axis and</a:t>
            </a:r>
          </a:p>
          <a:p>
            <a:pP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"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Density</a:t>
            </a: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", the probability density function, as the Y-axis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The Normal Distribution</a:t>
            </a:r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4038600" cy="462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2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dnorm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 is the normal function's probability density function.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Specifies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relative likelihood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This defines the "bell curve" shape of the normal distribution.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This is descriptive but not so useful.</a:t>
            </a:r>
          </a:p>
        </p:txBody>
      </p:sp>
      <p:sp>
        <p:nvSpPr>
          <p:cNvPr id="63492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dnorm</a:t>
            </a:r>
          </a:p>
        </p:txBody>
      </p:sp>
      <p:pic>
        <p:nvPicPr>
          <p:cNvPr id="63493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1968500"/>
            <a:ext cx="4572000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The Normal Distribution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57200" y="2214563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Values &lt;- seq(from = -3, to = 3, by = .05)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57200" y="3713163"/>
            <a:ext cx="8229600" cy="3556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Cumulative &lt;- pnorm(Values, mean = 0, sd = 1)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57200" y="5399088"/>
            <a:ext cx="8229600" cy="3556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plot(x = Values, y = Cumulative)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457200" y="18446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Construct the values for the X-axis, using the "seq" function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457200" y="30670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Construct the cumulative probability curve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for a Normal distribution with mean = 0 and standard deviation = 1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457200" y="4424363"/>
            <a:ext cx="8229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Plot the results, using:</a:t>
            </a:r>
          </a:p>
          <a:p>
            <a:pP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"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Values</a:t>
            </a: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 as the X-axis and</a:t>
            </a:r>
          </a:p>
          <a:p>
            <a:pP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"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Density</a:t>
            </a: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", the probability density function, as the Y-axis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The Normal Distribution</a:t>
            </a:r>
          </a:p>
        </p:txBody>
      </p:sp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4038600" cy="496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2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qnorm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 is the normal function's cumulative density function.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Specifies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probability of a value belonging to a region less-than x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This is useful for considering how reasonable a result is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qnorm</a:t>
            </a:r>
          </a:p>
        </p:txBody>
      </p:sp>
      <p:pic>
        <p:nvPicPr>
          <p:cNvPr id="65541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2170113"/>
            <a:ext cx="3910012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Once Again: Normal Distribution</a:t>
            </a: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generates random samples from a normal distribution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is the density function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pnorm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is the cumulative distribution function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Corresponding functions are available for most statistical distributions (Student, Binomial, Poisson, etc.)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Questions?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Exercise: Descriptive Statistics</a:t>
            </a:r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Load the "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survey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" data set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Using Height column, compute the mean 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mean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 and standard deviation (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Generate a simulated population (N = 1000) such that  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Y ~ Normal(µ, σ</a:t>
            </a:r>
            <a:r>
              <a:rPr lang="en-US" sz="3200" baseline="300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3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(Use rnorm)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Plot the original population and the newly modeled population</a:t>
            </a:r>
          </a:p>
          <a:p>
            <a:pPr marL="512763" indent="-512763">
              <a:spcBef>
                <a:spcPts val="800"/>
              </a:spcBef>
              <a:buFont typeface="Arial" charset="0"/>
              <a:buNone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Quantile-Quantile Plots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Assess "goodness of fit" graphically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Answers are two data sets similar?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Three Functions: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qqnorm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(produce a Normal QQ-Plot)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qqline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(produce the QQ-Line for reference)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qqplot 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(compare two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different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data samples)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  <a:latin typeface="Calibri" charset="0"/>
              </a:rPr>
              <a:t>Review</a:t>
            </a:r>
            <a:r>
              <a:rPr lang="en-US" sz="3600">
                <a:solidFill>
                  <a:srgbClr val="000000"/>
                </a:solidFill>
                <a:latin typeface="Calibri" charset="0"/>
              </a:rPr>
              <a:t>: Variables, Functions and Data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ts val="8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898989"/>
                </a:solidFill>
                <a:latin typeface="Calibri" charset="0"/>
              </a:rPr>
              <a:t>R Basics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QQ-Plots</a:t>
            </a: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57200" y="2214563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library(MASS)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data(survey)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457200" y="3713163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qqnorm(survey$Height)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qqline(survey$Height)</a:t>
            </a: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457200" y="18446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Once again, the "</a:t>
            </a:r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survey</a:t>
            </a: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" data</a:t>
            </a:r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457200" y="306705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Draw the normal QQ-Plot of the heights of the students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QQ-Plots</a:t>
            </a:r>
          </a:p>
        </p:txBody>
      </p:sp>
      <p:grpSp>
        <p:nvGrpSpPr>
          <p:cNvPr id="71683" name="Group 2"/>
          <p:cNvGrpSpPr>
            <a:grpSpLocks/>
          </p:cNvGrpSpPr>
          <p:nvPr/>
        </p:nvGrpSpPr>
        <p:grpSpPr bwMode="auto">
          <a:xfrm>
            <a:off x="457200" y="2028825"/>
            <a:ext cx="4037013" cy="4037013"/>
            <a:chOff x="288" y="1278"/>
            <a:chExt cx="2543" cy="2543"/>
          </a:xfrm>
        </p:grpSpPr>
        <p:pic>
          <p:nvPicPr>
            <p:cNvPr id="7168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278"/>
              <a:ext cx="2543" cy="2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71687" name="Text Box 4"/>
            <p:cNvSpPr txBox="1">
              <a:spLocks noChangeArrowheads="1"/>
            </p:cNvSpPr>
            <p:nvPr/>
          </p:nvSpPr>
          <p:spPr bwMode="auto">
            <a:xfrm>
              <a:off x="288" y="1278"/>
              <a:ext cx="2543" cy="2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4038600" cy="4535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2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qqnorm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 is draws a QQ-plot of the sample data against a normal distribution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"linear-ness" of the dots describes the data's normality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This can be useful in the absence of numeric tools</a:t>
            </a:r>
          </a:p>
        </p:txBody>
      </p: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qqnorm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QQ-Plots</a:t>
            </a: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57200" y="2214563"/>
            <a:ext cx="8229600" cy="617537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values.normal &lt;- rnorm(1000, mean=3, sd=1)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values.gamma &lt;- rgamma(1000, shape=1, scale=1)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57200" y="3713163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qqplot(values.normal, values.gamma)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qqline(values.normal)</a:t>
            </a: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457200" y="18446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Let's see an example of two things not being similar</a:t>
            </a:r>
          </a:p>
        </p:txBody>
      </p:sp>
      <p:sp>
        <p:nvSpPr>
          <p:cNvPr id="72710" name="Text Box 5"/>
          <p:cNvSpPr txBox="1">
            <a:spLocks noChangeArrowheads="1"/>
          </p:cNvSpPr>
          <p:nvPr/>
        </p:nvSpPr>
        <p:spPr bwMode="auto">
          <a:xfrm>
            <a:off x="457200" y="306705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Compare the two using a QQ-plot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QQ-Plots</a:t>
            </a:r>
          </a:p>
        </p:txBody>
      </p:sp>
      <p:grpSp>
        <p:nvGrpSpPr>
          <p:cNvPr id="73731" name="Group 2"/>
          <p:cNvGrpSpPr>
            <a:grpSpLocks/>
          </p:cNvGrpSpPr>
          <p:nvPr/>
        </p:nvGrpSpPr>
        <p:grpSpPr bwMode="auto">
          <a:xfrm>
            <a:off x="457200" y="2028825"/>
            <a:ext cx="4037013" cy="4037013"/>
            <a:chOff x="288" y="1278"/>
            <a:chExt cx="2543" cy="2543"/>
          </a:xfrm>
        </p:grpSpPr>
        <p:pic>
          <p:nvPicPr>
            <p:cNvPr id="73734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278"/>
              <a:ext cx="2543" cy="2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73735" name="Text Box 4"/>
            <p:cNvSpPr txBox="1">
              <a:spLocks noChangeArrowheads="1"/>
            </p:cNvSpPr>
            <p:nvPr/>
          </p:nvSpPr>
          <p:spPr bwMode="auto">
            <a:xfrm>
              <a:off x="288" y="1278"/>
              <a:ext cx="2543" cy="2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4038600" cy="4535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2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qqplot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 is draws a QQ-plot of the sample data against a normal distribution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"linear-ness"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similarity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between the two samples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gamma and normal distribution are not so similar.</a:t>
            </a: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qqnorm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QQ-Plots</a:t>
            </a: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57200" y="2522538"/>
            <a:ext cx="8229600" cy="871537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par(mfrow=c(1, 2))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t.values &lt;- rt(n=1000, df=3)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normal.values &lt;- rnorm(n=1000)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57200" y="4175125"/>
            <a:ext cx="8229600" cy="6127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qqplot(t.values, normal.values)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qqline(t.values)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Let's demonstrate something we already know. The T-distribution becomes normal with large degrees of freedom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57200" y="3713163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Compare the two using a QQ-plot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57200" y="5545138"/>
            <a:ext cx="8229600" cy="871537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t.values &lt;- rt(n=1000, df=30)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qqplot(t.values, normal.values)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qqline(t.values)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457200" y="50831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QQ-Plots</a:t>
            </a:r>
          </a:p>
        </p:txBody>
      </p:sp>
      <p:grpSp>
        <p:nvGrpSpPr>
          <p:cNvPr id="75779" name="Group 2"/>
          <p:cNvGrpSpPr>
            <a:grpSpLocks/>
          </p:cNvGrpSpPr>
          <p:nvPr/>
        </p:nvGrpSpPr>
        <p:grpSpPr bwMode="auto">
          <a:xfrm>
            <a:off x="457200" y="2028825"/>
            <a:ext cx="4037013" cy="4037013"/>
            <a:chOff x="288" y="1278"/>
            <a:chExt cx="2543" cy="2543"/>
          </a:xfrm>
        </p:grpSpPr>
        <p:pic>
          <p:nvPicPr>
            <p:cNvPr id="7578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278"/>
              <a:ext cx="2543" cy="2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75783" name="Text Box 4"/>
            <p:cNvSpPr txBox="1">
              <a:spLocks noChangeArrowheads="1"/>
            </p:cNvSpPr>
            <p:nvPr/>
          </p:nvSpPr>
          <p:spPr bwMode="auto">
            <a:xfrm>
              <a:off x="288" y="1278"/>
              <a:ext cx="2543" cy="2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4038600" cy="4535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top represents T-distribution with "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df=3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The bottom is "</a:t>
            </a:r>
            <a:r>
              <a:rPr lang="en-US" sz="2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df=30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"</a:t>
            </a:r>
            <a:r>
              <a:rPr lang="en-US" sz="2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par(mfrow=c(2, 1))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" specifies that that plots should be stacked on top of anothert</a:t>
            </a:r>
          </a:p>
        </p:txBody>
      </p:sp>
      <p:sp>
        <p:nvSpPr>
          <p:cNvPr id="75781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4191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qqnorm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Questions?</a:t>
            </a: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Inferential Statistics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Inferential Statistics</a:t>
            </a: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Not strictly desctiptive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Interpolates and Extrapolates Data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Much more interesting than descriptive stats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 Linear Model</a:t>
            </a:r>
          </a:p>
        </p:txBody>
      </p:sp>
      <p:sp>
        <p:nvSpPr>
          <p:cNvPr id="7987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/>
              <a:t>Outcome is considered </a:t>
            </a:r>
            <a:r>
              <a:rPr lang="en-US" b="1"/>
              <a:t>linear</a:t>
            </a:r>
            <a:r>
              <a:rPr lang="en-US"/>
              <a:t> with respect to dependent variables</a:t>
            </a:r>
          </a:p>
          <a:p>
            <a:pPr>
              <a:buFont typeface="Arial" charset="0"/>
              <a:buChar char="•"/>
            </a:pPr>
            <a:r>
              <a:rPr lang="en-US"/>
              <a:t>"lm" is the builtin method used by R</a:t>
            </a:r>
          </a:p>
          <a:p>
            <a:pPr>
              <a:buFont typeface="Arial" charset="0"/>
              <a:buChar char="•"/>
            </a:pPr>
            <a:r>
              <a:rPr lang="en-US"/>
              <a:t>Some functions can be applied to its return-value:</a:t>
            </a:r>
          </a:p>
          <a:p>
            <a:pPr lvl="1">
              <a:buFont typeface="Arial" charset="0"/>
              <a:buChar char="•"/>
            </a:pPr>
            <a:r>
              <a:rPr lang="en-US"/>
              <a:t>vcov</a:t>
            </a:r>
          </a:p>
          <a:p>
            <a:pPr lvl="1">
              <a:buFont typeface="Arial" charset="0"/>
              <a:buChar char="•"/>
            </a:pPr>
            <a:r>
              <a:rPr lang="en-US"/>
              <a:t>coef</a:t>
            </a:r>
          </a:p>
          <a:p>
            <a:pPr lvl="1">
              <a:buFont typeface="Arial" charset="0"/>
              <a:buChar char="•"/>
            </a:pPr>
            <a:r>
              <a:rPr lang="en-US"/>
              <a:t>plot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pPr>
              <a:buFont typeface="Arial" charset="0"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Types of Variables in R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773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Old Concepts (Review)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Numerics, Strings and Lists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Functions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Data</a:t>
            </a:r>
          </a:p>
          <a:p>
            <a:pPr marL="914400" lvl="1" indent="-514350">
              <a:spcBef>
                <a:spcPts val="700"/>
              </a:spcBef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 b="1">
                <a:solidFill>
                  <a:srgbClr val="000000"/>
                </a:solidFill>
                <a:latin typeface="Calibri" charset="0"/>
              </a:rPr>
              <a:t>New Concepts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Packages</a:t>
            </a:r>
          </a:p>
          <a:p>
            <a:pPr marL="914400" lvl="1" indent="-514350">
              <a:spcBef>
                <a:spcPts val="7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Formulas</a:t>
            </a:r>
          </a:p>
          <a:p>
            <a:pPr marL="914400" lvl="1" indent="-514350">
              <a:spcBef>
                <a:spcPts val="700"/>
              </a:spcBef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Example: The Basic Linear Model</a:t>
            </a: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57200" y="2362200"/>
            <a:ext cx="8229600" cy="61753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data(ChickWeight)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fitted &lt;- lm(weight ~ Diet + Time, data=ChickWeight)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57200" y="3954463"/>
            <a:ext cx="8229600" cy="617537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vcov(fitted)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coef(fitted)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57200" y="1844675"/>
            <a:ext cx="82296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Load ChickWeight and fit the statistical model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57200" y="349250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Compute some interesting measures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57200" y="5545138"/>
            <a:ext cx="8229600" cy="3556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plot(fitted)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457200" y="508317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 Plot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Zelig</a:t>
            </a: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Incorporates R code from many different researchers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Provides single format for entering code from a variety of sources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Great documentation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http://gking.harvard.edu/zelig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/>
          <p:cNvSpPr txBox="1">
            <a:spLocks noChangeArrowheads="1"/>
          </p:cNvSpPr>
          <p:nvPr/>
        </p:nvSpPr>
        <p:spPr bwMode="auto">
          <a:xfrm>
            <a:off x="152400" y="255588"/>
            <a:ext cx="2209800" cy="1312862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User-designed logistic regression package</a:t>
            </a:r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4510088" y="255588"/>
            <a:ext cx="2209800" cy="1312862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User-designed multinomial regression package</a:t>
            </a:r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6831013" y="255588"/>
            <a:ext cx="2209800" cy="1312862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User-designed poisson regression package</a:t>
            </a: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2516188" y="287338"/>
            <a:ext cx="1751012" cy="1312862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User-designed MLM package</a:t>
            </a:r>
          </a:p>
        </p:txBody>
      </p:sp>
      <p:sp>
        <p:nvSpPr>
          <p:cNvPr id="82950" name="Text Box 5"/>
          <p:cNvSpPr txBox="1">
            <a:spLocks noChangeArrowheads="1"/>
          </p:cNvSpPr>
          <p:nvPr/>
        </p:nvSpPr>
        <p:spPr bwMode="auto">
          <a:xfrm>
            <a:off x="3759200" y="2105025"/>
            <a:ext cx="1295400" cy="550863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>
                <a:solidFill>
                  <a:srgbClr val="000000"/>
                </a:solidFill>
              </a:rPr>
              <a:t>ZELIG</a:t>
            </a:r>
          </a:p>
        </p:txBody>
      </p:sp>
      <p:cxnSp>
        <p:nvCxnSpPr>
          <p:cNvPr id="82951" name="AutoShape 6"/>
          <p:cNvCxnSpPr>
            <a:cxnSpLocks noChangeShapeType="1"/>
            <a:stCxn id="82946" idx="2"/>
            <a:endCxn id="82950" idx="1"/>
          </p:cNvCxnSpPr>
          <p:nvPr/>
        </p:nvCxnSpPr>
        <p:spPr bwMode="auto">
          <a:xfrm>
            <a:off x="1257300" y="1568450"/>
            <a:ext cx="2501900" cy="812800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82952" name="AutoShape 7"/>
          <p:cNvCxnSpPr>
            <a:cxnSpLocks noChangeShapeType="1"/>
            <a:stCxn id="82949" idx="2"/>
          </p:cNvCxnSpPr>
          <p:nvPr/>
        </p:nvCxnSpPr>
        <p:spPr bwMode="auto">
          <a:xfrm>
            <a:off x="3392488" y="1600200"/>
            <a:ext cx="646112" cy="504825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82953" name="AutoShape 8"/>
          <p:cNvCxnSpPr>
            <a:cxnSpLocks noChangeShapeType="1"/>
            <a:stCxn id="82947" idx="2"/>
          </p:cNvCxnSpPr>
          <p:nvPr/>
        </p:nvCxnSpPr>
        <p:spPr bwMode="auto">
          <a:xfrm flipH="1">
            <a:off x="4724400" y="1568450"/>
            <a:ext cx="890588" cy="536575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82954" name="AutoShape 9"/>
          <p:cNvCxnSpPr>
            <a:cxnSpLocks noChangeShapeType="1"/>
            <a:stCxn id="82948" idx="2"/>
            <a:endCxn id="82950" idx="3"/>
          </p:cNvCxnSpPr>
          <p:nvPr/>
        </p:nvCxnSpPr>
        <p:spPr bwMode="auto">
          <a:xfrm flipH="1">
            <a:off x="5054600" y="1568450"/>
            <a:ext cx="2881313" cy="811213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sp>
        <p:nvSpPr>
          <p:cNvPr id="82955" name="AutoShape 10"/>
          <p:cNvSpPr>
            <a:spLocks noChangeArrowheads="1"/>
          </p:cNvSpPr>
          <p:nvPr/>
        </p:nvSpPr>
        <p:spPr bwMode="auto">
          <a:xfrm>
            <a:off x="4217988" y="2819400"/>
            <a:ext cx="403225" cy="838200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6" name="Text Box 11"/>
          <p:cNvSpPr txBox="1">
            <a:spLocks noChangeArrowheads="1"/>
          </p:cNvSpPr>
          <p:nvPr/>
        </p:nvSpPr>
        <p:spPr bwMode="auto">
          <a:xfrm>
            <a:off x="1981200" y="3657600"/>
            <a:ext cx="4876800" cy="2835275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512763" indent="-512763">
              <a:buFont typeface="Times New Roman" charset="0"/>
              <a:buAutoNum type="arabicPeriod"/>
              <a:tabLst>
                <a:tab pos="512763" algn="l"/>
                <a:tab pos="969963" algn="l"/>
                <a:tab pos="1427163" algn="l"/>
                <a:tab pos="1884363" algn="l"/>
                <a:tab pos="2341563" algn="l"/>
                <a:tab pos="2798763" algn="l"/>
                <a:tab pos="3255963" algn="l"/>
                <a:tab pos="3713163" algn="l"/>
                <a:tab pos="4170363" algn="l"/>
                <a:tab pos="4627563" algn="l"/>
                <a:tab pos="5084763" algn="l"/>
                <a:tab pos="5541963" algn="l"/>
                <a:tab pos="5999163" algn="l"/>
                <a:tab pos="6456363" algn="l"/>
                <a:tab pos="6913563" algn="l"/>
                <a:tab pos="7370763" algn="l"/>
                <a:tab pos="7827963" algn="l"/>
                <a:tab pos="8285163" algn="l"/>
                <a:tab pos="8742363" algn="l"/>
                <a:tab pos="9199563" algn="l"/>
                <a:tab pos="9656763" algn="l"/>
              </a:tabLst>
            </a:pPr>
            <a:r>
              <a:rPr lang="en-US" sz="3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Consolidates language from various users </a:t>
            </a:r>
          </a:p>
          <a:p>
            <a:pPr marL="512763" indent="-512763">
              <a:buFont typeface="Times New Roman" charset="0"/>
              <a:buAutoNum type="arabicPeriod"/>
              <a:tabLst>
                <a:tab pos="512763" algn="l"/>
                <a:tab pos="969963" algn="l"/>
                <a:tab pos="1427163" algn="l"/>
                <a:tab pos="1884363" algn="l"/>
                <a:tab pos="2341563" algn="l"/>
                <a:tab pos="2798763" algn="l"/>
                <a:tab pos="3255963" algn="l"/>
                <a:tab pos="3713163" algn="l"/>
                <a:tab pos="4170363" algn="l"/>
                <a:tab pos="4627563" algn="l"/>
                <a:tab pos="5084763" algn="l"/>
                <a:tab pos="5541963" algn="l"/>
                <a:tab pos="5999163" algn="l"/>
                <a:tab pos="6456363" algn="l"/>
                <a:tab pos="6913563" algn="l"/>
                <a:tab pos="7370763" algn="l"/>
                <a:tab pos="7827963" algn="l"/>
                <a:tab pos="8285163" algn="l"/>
                <a:tab pos="8742363" algn="l"/>
                <a:tab pos="9199563" algn="l"/>
                <a:tab pos="9656763" algn="l"/>
              </a:tabLst>
            </a:pPr>
            <a:r>
              <a:rPr lang="en-US" sz="3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Creates a single, uniform language for conducting statistical analyses </a:t>
            </a:r>
          </a:p>
        </p:txBody>
      </p:sp>
      <p:sp>
        <p:nvSpPr>
          <p:cNvPr id="82957" name="Text Box 12"/>
          <p:cNvSpPr txBox="1">
            <a:spLocks noChangeArrowheads="1"/>
          </p:cNvSpPr>
          <p:nvPr/>
        </p:nvSpPr>
        <p:spPr bwMode="auto">
          <a:xfrm>
            <a:off x="3465513" y="657225"/>
            <a:ext cx="184150" cy="36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Installation: Zelig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457200" y="1825625"/>
            <a:ext cx="822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Install Zelig</a:t>
            </a:r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457200" y="3402013"/>
            <a:ext cx="822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Load the library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7200" y="2506663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install.packages("Zelig")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457200" y="3867150"/>
            <a:ext cx="8229600" cy="3524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library(Zelig)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Regression Models in Zelig</a:t>
            </a: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Zelig offers a wide variety of regression models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Multinomial, logistic, poisson, continuous dependent variable models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Mixed models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Survey data models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See Zelig manual for a complete list</a:t>
            </a:r>
          </a:p>
          <a:p>
            <a:pPr marL="741363"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FF"/>
                </a:solidFill>
                <a:latin typeface="Calibri" charset="0"/>
                <a:hlinkClick r:id="rId3"/>
              </a:rPr>
              <a:t>S:\R and Statistics\RandStatistics\Zelig Manual.pdf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Regression Models in Zelig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152400" y="1600200"/>
            <a:ext cx="8610600" cy="303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All models are specified using the same basic format</a:t>
            </a:r>
          </a:p>
          <a:p>
            <a:pPr marL="969963" lvl="1" indent="-512763">
              <a:spcBef>
                <a:spcPts val="7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Specify your regression model</a:t>
            </a:r>
          </a:p>
          <a:p>
            <a:pPr marL="969963" lvl="1" indent="-512763">
              <a:spcBef>
                <a:spcPts val="7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Request the regression procedure you’d like to use</a:t>
            </a:r>
          </a:p>
          <a:p>
            <a:pPr marL="969963" lvl="1" indent="-512763">
              <a:spcBef>
                <a:spcPts val="700"/>
              </a:spcBef>
              <a:buFont typeface="Calibri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Tell Zelig which dataset to use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4693436"/>
            <a:ext cx="8229600" cy="140256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1) "y ~ x1 + x2" will be the formula we need to fit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2) "ls" specifies that we are using "least squares"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3) "dataname" is the name of the data frame that where we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   can find the variables – y, x1, x2 </a:t>
            </a:r>
            <a:endParaRPr lang="en-US" sz="17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zelig( y ~ x1 + x2, model="ls", data=dataname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(Zelig)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8013" cy="28956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/>
              <a:t>Predict body mass index (bmi)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Number of cigarettes smoked per day (cigsday)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Duration of moderate exercise (modmin)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Sleep (sleep)</a:t>
            </a:r>
          </a:p>
          <a:p>
            <a:pPr>
              <a:buFont typeface="Arial"/>
              <a:buChar char="•"/>
            </a:pPr>
            <a:r>
              <a:rPr lang="en-US"/>
              <a:t>Load the National Health Interview Survey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4911856"/>
            <a:ext cx="8229600" cy="140256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NatHealth2008 data frame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load("S:\\NatHealth2008.Rdata")</a:t>
            </a: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Zelig library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library(Zelig)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(Zelig)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8013" cy="2819400"/>
          </a:xfrm>
        </p:spPr>
        <p:txBody>
          <a:bodyPr/>
          <a:lstStyle/>
          <a:p>
            <a:r>
              <a:rPr lang="en-US"/>
              <a:t>Use the zelig funciton to use a least squares regression to fit the data.</a:t>
            </a:r>
          </a:p>
          <a:p>
            <a:r>
              <a:rPr lang="en-US"/>
              <a:t>Note that "least squares" is an appropriate model, because "body mass index" is a contrinuous variable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4724400"/>
            <a:ext cx="8229600" cy="166417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Linearly fit the model, and summarize the results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z.out &lt;- zelig( bmi ~ cigsday + modmin + sleep,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model = "ls",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data = NatHealth2008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summary(z.out)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/>
              <a:t>Linear Regression (Zelig)</a:t>
            </a:r>
            <a:endParaRPr lang="en-US" sz="44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0" y="1143000"/>
            <a:ext cx="9144000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Call: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zelig(formula = bmi ~ cigsday + modmin + sleep, model = "ls",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data = NatHealth2008)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Residuals: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Min       1Q   Median       3Q      Max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-1295.79  -399.36   -79.89   291.20  3588.20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Coefficients: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Estimate Std. Error t value Pr(&gt;|t|)   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(Intercept) 2903.2941    72.1368  40.247  &lt; 2e-16 ***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cigsday       -0.5936     1.3984  -0.425  0.67124   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modmin        -0.3008     0.2019  -1.490  0.13634   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sleep        -26.5090     9.5673  -2.771  0.00565 **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---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Signif. codes:  0 ‘***’ 0.001 ‘**’ 0.01 ‘*’ 0.05 ‘.’ 0.1 ‘ ’ 1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Residual standard error: 567.6 on 1952 degrees of freedom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Multiple R-squared: 0.005009,   Adjusted R-squared: 0.00348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F-statistic: 3.276 on 3 and 1952 DF,  p-value: 0.0203 </a:t>
            </a:r>
          </a:p>
          <a:p>
            <a:pPr marL="342900" indent="-341313">
              <a:lnSpc>
                <a:spcPct val="80000"/>
              </a:lnSpc>
              <a:spcBef>
                <a:spcPts val="400"/>
              </a:spcBef>
              <a:buFont typeface="Arial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10/06/11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164513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Comments will be grayed-out and preceded by a hash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Code will be in preceded by “&gt; ”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sin(</a:t>
            </a:r>
            <a:r>
              <a:rPr lang="en-US" sz="170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1.3</a:t>
            </a:r>
            <a:r>
              <a:rPr lang="en-US" sz="17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8313" y="2905125"/>
            <a:ext cx="8164512" cy="3683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0.9635582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Basic Variables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Three basic types of variables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Numeric </a:t>
            </a:r>
            <a:r>
              <a:rPr lang="en-US" sz="2800">
                <a:solidFill>
                  <a:srgbClr val="7F7F7F"/>
                </a:solidFill>
                <a:latin typeface="Calibri" charset="0"/>
              </a:rPr>
              <a:t>(integers and real numbers)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Character </a:t>
            </a:r>
            <a:r>
              <a:rPr lang="en-US" sz="2800">
                <a:solidFill>
                  <a:srgbClr val="7F7F7F"/>
                </a:solidFill>
                <a:latin typeface="Calibri" charset="0"/>
              </a:rPr>
              <a:t>(letters, words and sentences)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List </a:t>
            </a:r>
            <a:r>
              <a:rPr lang="en-US" sz="2800">
                <a:solidFill>
                  <a:srgbClr val="7F7F7F"/>
                </a:solidFill>
                <a:latin typeface="Calibri" charset="0"/>
              </a:rPr>
              <a:t>(a collection of other variables)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Remember: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How to assign values to a variable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How to print the values of a variable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(Zelig)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8013" cy="2743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/>
              <a:t>Diagnosing hypertension based on:</a:t>
            </a:r>
          </a:p>
          <a:p>
            <a:pPr lvl="1">
              <a:buFont typeface="Arial"/>
              <a:buChar char="•"/>
            </a:pPr>
            <a:r>
              <a:rPr lang="en-US"/>
              <a:t>age (</a:t>
            </a:r>
            <a:r>
              <a:rPr lang="en-US">
                <a:latin typeface="Courier New"/>
                <a:cs typeface="Courier New"/>
              </a:rPr>
              <a:t>AGE_P</a:t>
            </a:r>
            <a:r>
              <a:rPr lang="en-US"/>
              <a:t>)</a:t>
            </a:r>
          </a:p>
          <a:p>
            <a:pPr lvl="1">
              <a:buFont typeface="Arial"/>
              <a:buChar char="•"/>
            </a:pPr>
            <a:r>
              <a:rPr lang="en-US"/>
              <a:t>sex (</a:t>
            </a:r>
            <a:r>
              <a:rPr lang="en-US">
                <a:latin typeface="Courier New"/>
                <a:cs typeface="Courier New"/>
              </a:rPr>
              <a:t>sex</a:t>
            </a:r>
            <a:r>
              <a:rPr lang="en-US"/>
              <a:t>)</a:t>
            </a:r>
          </a:p>
          <a:p>
            <a:pPr lvl="1">
              <a:buFont typeface="Arial"/>
              <a:buChar char="•"/>
            </a:pPr>
            <a:r>
              <a:rPr lang="en-US"/>
              <a:t>sleep (</a:t>
            </a:r>
            <a:r>
              <a:rPr lang="en-US">
                <a:latin typeface="Courier New"/>
                <a:cs typeface="Courier New"/>
              </a:rPr>
              <a:t>sleep</a:t>
            </a:r>
            <a:r>
              <a:rPr lang="en-US"/>
              <a:t>)</a:t>
            </a:r>
          </a:p>
          <a:p>
            <a:pPr lvl="1">
              <a:buFont typeface="Arial"/>
              <a:buChar char="•"/>
            </a:pPr>
            <a:r>
              <a:rPr lang="en-US"/>
              <a:t>body mass index (</a:t>
            </a:r>
            <a:r>
              <a:rPr lang="en-US">
                <a:latin typeface="Courier New"/>
                <a:cs typeface="Courier New"/>
              </a:rPr>
              <a:t>bmi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Logistic Regression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Let’s predict the probability of being diagnosed with hypertension based on age, sex, sleep, and bmi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hyp.out &lt;- zelig (hypev~AGE_P+sex+sleep+bmi, model="logit", data=NatHealth2008)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summary(hyp.out)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Logistic Regression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Let’s predict the probability of being diagnosed with hypertension based on age, sex, sleep, and bmi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hyp.out &lt;- zelig (hypev~AGE_P+sex+sleep+bmi, model="logit", data=NatHealth2008)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summary(hyp.out)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Logistic Regression</a:t>
            </a:r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382000" cy="555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Deviance Residuals: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Min       1Q   Median       3Q      Max 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-2.4823  -0.7491  -0.4302   0.8471   2.7953 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5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Coefficients: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Estimate Std. Error z value Pr(&gt;|z|)   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(Intercept) -6.763e+00  1.412e-01 -47.908   &lt;2e-16 ***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AGE_P        6.548e-02  1.109e-03  59.031   &lt;2e-16 ***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sex          6.238e-03  3.485e-02   0.179    0.858   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sleep       -1.711e-02  1.223e-02  -1.399    0.162   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bmi          9.863e-04  2.899e-05  34.023   &lt;2e-16 ***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---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Signif. codes:  0 ‘***’ 0.001 ‘**’ 0.01 ‘*’ 0.05 ‘.’ 0.1 ‘ ’ 1 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5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(Dispersion parameter for binomial family taken to be 1)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5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Null deviance: 25927  on 20717  degrees of freedom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Residual deviance: 20265  on 20713  degrees of freedom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5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AIC: 20275</a:t>
            </a:r>
          </a:p>
          <a:p>
            <a:pPr marL="342900" indent="-341313">
              <a:spcBef>
                <a:spcPts val="375"/>
              </a:spcBef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5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Logistic Regression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Zelig also great for generating meaningful interpretations of equations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Let’s look at the probability of hypterension based on age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First, tell Zelig the values of age that we’re interested in testing: 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x.low &lt;- setx(hyp.out, AGE_P=33)</a:t>
            </a:r>
          </a:p>
          <a:p>
            <a:pPr lvl="1" indent="-284163"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x.high &lt;- setx(hyp.out, AGE_P=61)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Logistic Regression</a:t>
            </a: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Now that we set our values, we can ask Zelig to produce some meaningful statistics based on our criteria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First, save your output as an object – I’m calling mine “s.out”</a:t>
            </a:r>
          </a:p>
          <a:p>
            <a:pPr lvl="1" indent="-2841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s.out &lt;- sim(hyp.out, x=x.low, x1=x.high)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Now, take a look at s.out</a:t>
            </a:r>
          </a:p>
          <a:p>
            <a:pPr lvl="1" indent="-2841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summary(s.out)</a:t>
            </a:r>
          </a:p>
          <a:p>
            <a:pPr lvl="1" indent="-2841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FF0000"/>
                </a:solidFill>
                <a:latin typeface="Calibri" charset="0"/>
              </a:rPr>
              <a:t>plot(s.out)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71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000000"/>
                </a:solidFill>
                <a:latin typeface="Calibri" charset="0"/>
              </a:rPr>
              <a:t>Logistic Regression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228600" y="685800"/>
            <a:ext cx="8229600" cy="512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Values of X 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(Intercept) AGE_P       sex    sleep      bmi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1           1    33 0.5549281 7.179747 2763.163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2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Values of X1 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(Intercept) AGE_P       sex    sleep      bmi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1           1    66 0.5549281 7.179747 2763.163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2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Expected Values: E(Y|X)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mean          sd      2.5%     97.5%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1 0.1198186 0.003121433 0.1140429 0.1262853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2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Predicted Values: Y|X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0     1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1 0.874 0.126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2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First Differences in Expected Values: E(Y|X1)-E(Y|X)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mean          sd      2.5%     97.5%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1 0.4215098 0.006301644 0.4094499 0.4336803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sz="120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Risk Ratios: P(Y=1|X1)/P(Y=1|X)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mean        sd     2.5%    97.5%</a:t>
            </a:r>
          </a:p>
          <a:p>
            <a:pPr>
              <a:spcBef>
                <a:spcPts val="300"/>
              </a:spcBef>
              <a:buClrTx/>
              <a:buFontTx/>
              <a:buNone/>
              <a:tabLst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sz="12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1 4.520915 0.1250251 4.273213 4.763982</a:t>
            </a:r>
          </a:p>
        </p:txBody>
      </p:sp>
      <p:sp>
        <p:nvSpPr>
          <p:cNvPr id="94212" name="AutoShape 3"/>
          <p:cNvSpPr>
            <a:spLocks noChangeArrowheads="1"/>
          </p:cNvSpPr>
          <p:nvPr/>
        </p:nvSpPr>
        <p:spPr bwMode="auto">
          <a:xfrm>
            <a:off x="4543425" y="2620963"/>
            <a:ext cx="9144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3" name="Text Box 4"/>
          <p:cNvSpPr txBox="1">
            <a:spLocks noChangeArrowheads="1"/>
          </p:cNvSpPr>
          <p:nvPr/>
        </p:nvSpPr>
        <p:spPr bwMode="auto">
          <a:xfrm>
            <a:off x="5562600" y="1579563"/>
            <a:ext cx="2836863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Expected value of hypertension in a 33  year old (y|x) given current sampling distribution</a:t>
            </a:r>
          </a:p>
        </p:txBody>
      </p:sp>
      <p:sp>
        <p:nvSpPr>
          <p:cNvPr id="94214" name="AutoShape 5"/>
          <p:cNvSpPr>
            <a:spLocks noChangeArrowheads="1"/>
          </p:cNvSpPr>
          <p:nvPr/>
        </p:nvSpPr>
        <p:spPr bwMode="auto">
          <a:xfrm>
            <a:off x="4543425" y="3429000"/>
            <a:ext cx="9144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5" name="Text Box 6"/>
          <p:cNvSpPr txBox="1">
            <a:spLocks noChangeArrowheads="1"/>
          </p:cNvSpPr>
          <p:nvPr/>
        </p:nvSpPr>
        <p:spPr bwMode="auto">
          <a:xfrm>
            <a:off x="5732463" y="3006725"/>
            <a:ext cx="2689225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Predicted values of y|x given Binomial distribution</a:t>
            </a:r>
          </a:p>
        </p:txBody>
      </p:sp>
      <p:sp>
        <p:nvSpPr>
          <p:cNvPr id="94216" name="AutoShape 7"/>
          <p:cNvSpPr>
            <a:spLocks noChangeArrowheads="1"/>
          </p:cNvSpPr>
          <p:nvPr/>
        </p:nvSpPr>
        <p:spPr bwMode="auto">
          <a:xfrm>
            <a:off x="4572000" y="5276850"/>
            <a:ext cx="9144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7" name="Text Box 8"/>
          <p:cNvSpPr txBox="1">
            <a:spLocks noChangeArrowheads="1"/>
          </p:cNvSpPr>
          <p:nvPr/>
        </p:nvSpPr>
        <p:spPr bwMode="auto">
          <a:xfrm>
            <a:off x="5624513" y="4930775"/>
            <a:ext cx="28194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Relative risk ratio (similar idea to odds ratio, but different calculation)</a:t>
            </a:r>
          </a:p>
        </p:txBody>
      </p:sp>
      <p:sp>
        <p:nvSpPr>
          <p:cNvPr id="94218" name="AutoShape 9"/>
          <p:cNvSpPr>
            <a:spLocks noChangeArrowheads="1"/>
          </p:cNvSpPr>
          <p:nvPr/>
        </p:nvSpPr>
        <p:spPr bwMode="auto">
          <a:xfrm>
            <a:off x="4551363" y="4578350"/>
            <a:ext cx="9144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9" name="Text Box 10"/>
          <p:cNvSpPr txBox="1">
            <a:spLocks noChangeArrowheads="1"/>
          </p:cNvSpPr>
          <p:nvPr/>
        </p:nvSpPr>
        <p:spPr bwMode="auto">
          <a:xfrm>
            <a:off x="5624513" y="4046538"/>
            <a:ext cx="2906712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Difference in expected value of a 66 vs. 33 year old</a:t>
            </a:r>
          </a:p>
        </p:txBody>
      </p:sp>
      <p:sp>
        <p:nvSpPr>
          <p:cNvPr id="94220" name="Text Box 11"/>
          <p:cNvSpPr txBox="1">
            <a:spLocks noChangeArrowheads="1"/>
          </p:cNvSpPr>
          <p:nvPr/>
        </p:nvSpPr>
        <p:spPr bwMode="auto">
          <a:xfrm>
            <a:off x="1143000" y="5867400"/>
            <a:ext cx="3657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There is a 3.8 times greater probability of hypertension for a 66 year old vs. a 33 year old</a:t>
            </a:r>
          </a:p>
        </p:txBody>
      </p:sp>
      <p:sp>
        <p:nvSpPr>
          <p:cNvPr id="94221" name="AutoShape 12"/>
          <p:cNvSpPr>
            <a:spLocks noChangeArrowheads="1"/>
          </p:cNvSpPr>
          <p:nvPr/>
        </p:nvSpPr>
        <p:spPr bwMode="auto">
          <a:xfrm rot="3540000">
            <a:off x="904875" y="5934076"/>
            <a:ext cx="522287" cy="220662"/>
          </a:xfrm>
          <a:prstGeom prst="leftArrow">
            <a:avLst>
              <a:gd name="adj1" fmla="val 50000"/>
              <a:gd name="adj2" fmla="val 50001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Questions?</a:t>
            </a:r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Exercise: Zelig Regression Model</a:t>
            </a: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986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Load "Zelig" and the "turnout" data set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Fit the data using the "logit" model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Plot the fitted model (using the plot function)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Predict </a:t>
            </a:r>
            <a:r>
              <a:rPr lang="en-US" sz="3200" b="1">
                <a:solidFill>
                  <a:srgbClr val="000000"/>
                </a:solidFill>
                <a:latin typeface="Calibri" charset="0"/>
              </a:rPr>
              <a:t>voter turnout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 based on 2 or more explanatory variables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Answer "Would (appropriately educated) 10 year olds show up to the voter polls?"</a:t>
            </a:r>
          </a:p>
          <a:p>
            <a:pPr marL="512763" indent="-512763">
              <a:spcBef>
                <a:spcPts val="800"/>
              </a:spcBef>
              <a:buFont typeface="Times New Roman" charset="0"/>
              <a:buAutoNum type="arabicPeriod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Plot the results of the simulations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Multiple Imputation</a:t>
            </a:r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Majority of datasets contain missing data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Produces a variety of problems and limitations to data analysis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Multiple imputation (MI) generates multiple, complete datasets that contain estimations of missing datapoints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:a="http://schemas.openxmlformats.org/drawingml/2006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:a="http://schemas.openxmlformats.org/drawingml/2006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4965</TotalTime>
  <Words>6883</Words>
  <Application>Microsoft Macintosh PowerPoint</Application>
  <PresentationFormat>On-screen Show (4:3)</PresentationFormat>
  <Paragraphs>1027</Paragraphs>
  <Slides>116</Slides>
  <Notes>107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3" baseType="lpstr">
      <vt:lpstr>Arial</vt:lpstr>
      <vt:lpstr>ＭＳ Ｐゴシック</vt:lpstr>
      <vt:lpstr>Times New Roman</vt:lpstr>
      <vt:lpstr>Calibri</vt:lpstr>
      <vt:lpstr>Courier New</vt:lpstr>
      <vt:lpstr>Wingdings</vt:lpstr>
      <vt:lpstr>Office Theme</vt:lpstr>
      <vt:lpstr>Slide 1</vt:lpstr>
      <vt:lpstr>Slide 2</vt:lpstr>
      <vt:lpstr>Outline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What is a Formula?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The Basic Linear Model</vt:lpstr>
      <vt:lpstr>Slide 80</vt:lpstr>
      <vt:lpstr>Slide 81</vt:lpstr>
      <vt:lpstr>Slide 82</vt:lpstr>
      <vt:lpstr>Slide 83</vt:lpstr>
      <vt:lpstr>Slide 84</vt:lpstr>
      <vt:lpstr>Slide 85</vt:lpstr>
      <vt:lpstr>Linear Regression (Zelig)</vt:lpstr>
      <vt:lpstr>Linear Regression (Zelig)</vt:lpstr>
      <vt:lpstr>Slide 88</vt:lpstr>
      <vt:lpstr>Slide 89</vt:lpstr>
      <vt:lpstr>Logistic Regression (Zelig)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R Trainng</dc:title>
  <dc:creator>Matt</dc:creator>
  <cp:lastModifiedBy>Matt</cp:lastModifiedBy>
  <cp:revision>920</cp:revision>
  <cp:lastPrinted>1601-01-01T00:00:00Z</cp:lastPrinted>
  <dcterms:created xsi:type="dcterms:W3CDTF">2011-12-01T15:22:20Z</dcterms:created>
  <dcterms:modified xsi:type="dcterms:W3CDTF">2011-12-01T16:23:24Z</dcterms:modified>
</cp:coreProperties>
</file>