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34.xml" ContentType="application/vnd.openxmlformats-officedocument.presentationml.slide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94" r:id="rId1"/>
  </p:sldMasterIdLst>
  <p:notesMasterIdLst>
    <p:notesMasterId r:id="rId37"/>
  </p:notesMasterIdLst>
  <p:sldIdLst>
    <p:sldId id="256" r:id="rId2"/>
    <p:sldId id="257" r:id="rId3"/>
    <p:sldId id="276" r:id="rId4"/>
    <p:sldId id="259" r:id="rId5"/>
    <p:sldId id="264" r:id="rId6"/>
    <p:sldId id="266" r:id="rId7"/>
    <p:sldId id="267" r:id="rId8"/>
    <p:sldId id="262" r:id="rId9"/>
    <p:sldId id="258" r:id="rId10"/>
    <p:sldId id="268" r:id="rId11"/>
    <p:sldId id="261" r:id="rId12"/>
    <p:sldId id="269" r:id="rId13"/>
    <p:sldId id="271" r:id="rId14"/>
    <p:sldId id="272" r:id="rId15"/>
    <p:sldId id="270" r:id="rId16"/>
    <p:sldId id="273" r:id="rId17"/>
    <p:sldId id="277" r:id="rId18"/>
    <p:sldId id="278" r:id="rId19"/>
    <p:sldId id="274" r:id="rId20"/>
    <p:sldId id="275" r:id="rId21"/>
    <p:sldId id="279" r:id="rId22"/>
    <p:sldId id="280" r:id="rId23"/>
    <p:sldId id="281" r:id="rId24"/>
    <p:sldId id="282" r:id="rId25"/>
    <p:sldId id="283" r:id="rId26"/>
    <p:sldId id="26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2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5829C-BC0A-2947-AC1D-CBD687136EF9}" type="datetimeFigureOut">
              <a:rPr lang="en-US"/>
              <a:pPr/>
              <a:t>12/15/11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2FEB5-60B9-AD42-9F7A-A6753FAA144B}" type="slidenum">
              <a:rPr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r>
              <a:rPr lang="en-US">
                <a:cs typeface="ＭＳ Ｐゴシック" charset="-128"/>
              </a:rPr>
              <a:t>10/06/11</a:t>
            </a:r>
          </a:p>
        </p:txBody>
      </p:sp>
      <p:sp>
        <p:nvSpPr>
          <p:cNvPr id="11878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E5E9E7E-3AA4-2143-AD9D-22191B2A3400}" type="slidenum">
              <a:rPr lang="en-US"/>
              <a:pPr/>
              <a:t>26</a:t>
            </a:fld>
            <a:endParaRPr lang="en-US"/>
          </a:p>
        </p:txBody>
      </p:sp>
      <p:sp>
        <p:nvSpPr>
          <p:cNvPr id="11878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1878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118790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>
            <a:prstTxWarp prst="textNoShape">
              <a:avLst/>
            </a:prstTxWarp>
          </a:bodyPr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F489E28-EBDA-C645-B7F8-822532D48332}" type="slidenum">
              <a:rPr lang="en-US" sz="12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26</a:t>
            </a:fld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604A-DDD4-4BE5-9F0F-C50D317D16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12/15/11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604A-DDD4-4BE5-9F0F-C50D317D16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46219-D444-4949-8B82-1A0079A42925}" type="datetimeFigureOut">
              <a:rPr lang="en-US"/>
              <a:pPr/>
              <a:t>12/15/11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Programming Statistical Models with Zelig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Creating Statistical Packages, External Models and the "zelig2"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Consider the linear regression:</a:t>
            </a:r>
          </a:p>
          <a:p>
            <a:endParaRPr lang="en-US"/>
          </a:p>
          <a:p>
            <a:r>
              <a:rPr lang="en-US"/>
              <a:t>lm(y ~ x)</a:t>
            </a:r>
          </a:p>
          <a:p>
            <a:endParaRPr lang="en-US"/>
          </a:p>
          <a:p>
            <a:r>
              <a:rPr lang="en-US"/>
              <a:t>This means, the variable "y" is dependent on the variable "x"</a:t>
            </a:r>
          </a:p>
          <a:p>
            <a:pPr>
              <a:buNone/>
            </a:pP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"lm" model (as all models do) finds the function that best </a:t>
            </a:r>
            <a:r>
              <a:rPr lang="en-US" b="1"/>
              <a:t>interpolates</a:t>
            </a:r>
            <a:r>
              <a:rPr lang="en-US"/>
              <a:t> the observed data.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Fitting Models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57200" y="1896866"/>
            <a:ext cx="8229600" cy="879344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Load the data set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load("SimpleQuasipoisson.Rdata")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data(SimpleQuasipoisson)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57200" y="3079467"/>
            <a:ext cx="8229600" cy="617734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Fit the data using a quasi-poisson link function 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en-US" sz="1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fit &lt;- glm(Predictor ~ Respose, quasipoisson(), SimpleQuasipoisson)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Writing a zelig model is a three-stage process:</a:t>
            </a:r>
          </a:p>
          <a:p>
            <a:pPr lvl="1"/>
            <a:r>
              <a:rPr lang="en-US"/>
              <a:t>zelig2 method</a:t>
            </a:r>
          </a:p>
          <a:p>
            <a:pPr lvl="1"/>
            <a:r>
              <a:rPr lang="en-US"/>
              <a:t>param method</a:t>
            </a:r>
          </a:p>
          <a:p>
            <a:pPr lvl="1"/>
            <a:r>
              <a:rPr lang="en-US"/>
              <a:t>qi method</a:t>
            </a:r>
          </a:p>
          <a:p>
            <a:r>
              <a:rPr lang="en-US"/>
              <a:t>These correspond to</a:t>
            </a:r>
          </a:p>
          <a:p>
            <a:pPr lvl="1"/>
            <a:r>
              <a:rPr lang="en-US"/>
              <a:t>Fitting the statistical model (zelig2)</a:t>
            </a:r>
          </a:p>
          <a:p>
            <a:pPr lvl="1"/>
            <a:r>
              <a:rPr lang="en-US"/>
              <a:t>Parameter simulation (param)</a:t>
            </a:r>
          </a:p>
          <a:p>
            <a:pPr lvl="1"/>
            <a:r>
              <a:rPr lang="en-US"/>
              <a:t>Quantity of interest simulation (qi)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Today we are focusing on fitting the statistical model</a:t>
            </a:r>
          </a:p>
          <a:p>
            <a:r>
              <a:rPr lang="en-US"/>
              <a:t>Zelig requires (typically) that the model is fitted externally</a:t>
            </a:r>
          </a:p>
          <a:p>
            <a:r>
              <a:rPr lang="en-US"/>
              <a:t>Most models are based on "lm" or "glm" because of their general nature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zelig2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zelig2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Does not</a:t>
            </a:r>
            <a:r>
              <a:rPr lang="en-US"/>
              <a:t> fit models itself</a:t>
            </a:r>
          </a:p>
          <a:p>
            <a:r>
              <a:rPr lang="en-US"/>
              <a:t>Uses outside models to fit data</a:t>
            </a:r>
          </a:p>
          <a:p>
            <a:pPr lvl="1"/>
            <a:r>
              <a:rPr lang="en-US"/>
              <a:t>"lm", "glm", "nlme", etc.</a:t>
            </a:r>
          </a:p>
          <a:p>
            <a:r>
              <a:rPr lang="en-US"/>
              <a:t>Manages how zelig interacts with these models:</a:t>
            </a:r>
          </a:p>
          <a:p>
            <a:pPr lvl="1"/>
            <a:r>
              <a:rPr lang="en-US"/>
              <a:t>Specifies what function will fit the model</a:t>
            </a:r>
          </a:p>
          <a:p>
            <a:pPr lvl="1"/>
            <a:r>
              <a:rPr lang="en-US"/>
              <a:t>Specifies parameters</a:t>
            </a:r>
          </a:p>
          <a:p>
            <a:pPr lvl="1"/>
            <a:r>
              <a:rPr lang="en-US"/>
              <a:t>Manipulates objects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Zelig2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Find existing model</a:t>
            </a:r>
          </a:p>
          <a:p>
            <a:r>
              <a:rPr lang="en-US"/>
              <a:t>Determine what the arguments are</a:t>
            </a:r>
          </a:p>
          <a:p>
            <a:r>
              <a:rPr lang="en-US"/>
              <a:t>Return a list at the bottom of the function</a:t>
            </a:r>
          </a:p>
          <a:p>
            <a:r>
              <a:rPr lang="en-US"/>
              <a:t>Manipulate objects</a:t>
            </a:r>
          </a:p>
          <a:p>
            <a:r>
              <a:rPr lang="en-US"/>
              <a:t>Write warnigns</a:t>
            </a:r>
          </a:p>
          <a:p>
            <a:r>
              <a:rPr lang="en-US"/>
              <a:t>Document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 of a zelig2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>
                <a:latin typeface="Courier New"/>
                <a:cs typeface="Courier New"/>
              </a:rPr>
              <a:t>zelig2logit &lt;- </a:t>
            </a:r>
            <a:r>
              <a:rPr lang="en-US" sz="1800">
                <a:solidFill>
                  <a:srgbClr val="0000FF"/>
                </a:solidFill>
                <a:latin typeface="Courier New"/>
                <a:cs typeface="Courier New"/>
              </a:rPr>
              <a:t>function</a:t>
            </a:r>
            <a:r>
              <a:rPr lang="en-US" sz="1800">
                <a:latin typeface="Courier New"/>
                <a:cs typeface="Courier New"/>
              </a:rPr>
              <a:t>(formula, weights=NULL, ..., data){</a:t>
            </a:r>
          </a:p>
          <a:p>
            <a:pPr>
              <a:buNone/>
            </a:pPr>
            <a:r>
              <a:rPr lang="en-US" sz="1800">
                <a:latin typeface="Courier New"/>
                <a:cs typeface="Courier New"/>
              </a:rPr>
              <a:t>  </a:t>
            </a:r>
            <a:r>
              <a:rPr lang="en-US" sz="1800">
                <a:solidFill>
                  <a:srgbClr val="0000FF"/>
                </a:solidFill>
                <a:latin typeface="Courier New"/>
                <a:cs typeface="Courier New"/>
              </a:rPr>
              <a:t>list</a:t>
            </a:r>
            <a:r>
              <a:rPr lang="en-US" sz="1800">
                <a:latin typeface="Courier New"/>
                <a:cs typeface="Courier New"/>
              </a:rPr>
              <a:t>(</a:t>
            </a:r>
          </a:p>
          <a:p>
            <a:pPr>
              <a:buNone/>
            </a:pPr>
            <a:r>
              <a:rPr lang="en-US" sz="1800">
                <a:latin typeface="Courier New"/>
                <a:cs typeface="Courier New"/>
              </a:rPr>
              <a:t>       .function </a:t>
            </a:r>
            <a:r>
              <a:rPr lang="en-US" sz="1800">
                <a:solidFill>
                  <a:schemeClr val="accent1"/>
                </a:solidFill>
                <a:latin typeface="Courier New"/>
                <a:cs typeface="Courier New"/>
              </a:rPr>
              <a:t>=</a:t>
            </a:r>
            <a:r>
              <a:rPr lang="en-US" sz="1800"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chemeClr val="accent2"/>
                </a:solidFill>
                <a:latin typeface="Courier New"/>
                <a:cs typeface="Courier New"/>
              </a:rPr>
              <a:t>"glm"</a:t>
            </a:r>
            <a:r>
              <a:rPr lang="en-US" sz="1800">
                <a:latin typeface="Courier New"/>
                <a:cs typeface="Courier New"/>
              </a:rPr>
              <a:t>,</a:t>
            </a:r>
          </a:p>
          <a:p>
            <a:pPr>
              <a:buNone/>
            </a:pPr>
            <a:endParaRPr lang="en-US" sz="180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800">
                <a:latin typeface="Courier New"/>
                <a:cs typeface="Courier New"/>
              </a:rPr>
              <a:t>       formula </a:t>
            </a:r>
            <a:r>
              <a:rPr lang="en-US" sz="1800">
                <a:solidFill>
                  <a:schemeClr val="tx2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=</a:t>
            </a:r>
            <a:r>
              <a:rPr lang="en-US" sz="1800">
                <a:latin typeface="Courier New"/>
                <a:cs typeface="Courier New"/>
              </a:rPr>
              <a:t> formula,</a:t>
            </a:r>
          </a:p>
          <a:p>
            <a:pPr>
              <a:buNone/>
            </a:pPr>
            <a:r>
              <a:rPr lang="en-US" sz="1800">
                <a:latin typeface="Courier New"/>
                <a:cs typeface="Courier New"/>
              </a:rPr>
              <a:t>       weights </a:t>
            </a:r>
            <a:r>
              <a:rPr lang="en-US" sz="1800">
                <a:solidFill>
                  <a:srgbClr val="8EB4E3"/>
                </a:solidFill>
                <a:latin typeface="Courier New"/>
                <a:cs typeface="Courier New"/>
              </a:rPr>
              <a:t>=</a:t>
            </a:r>
            <a:r>
              <a:rPr lang="en-US" sz="1800">
                <a:latin typeface="Courier New"/>
                <a:cs typeface="Courier New"/>
              </a:rPr>
              <a:t> weights,</a:t>
            </a:r>
          </a:p>
          <a:p>
            <a:pPr>
              <a:buNone/>
            </a:pPr>
            <a:r>
              <a:rPr lang="en-US" sz="1800">
                <a:latin typeface="Courier New"/>
                <a:cs typeface="Courier New"/>
              </a:rPr>
              <a:t>       family  </a:t>
            </a:r>
            <a:r>
              <a:rPr lang="en-US" sz="1800">
                <a:solidFill>
                  <a:srgbClr val="8EB4E3"/>
                </a:solidFill>
                <a:latin typeface="Courier New"/>
                <a:cs typeface="Courier New"/>
              </a:rPr>
              <a:t>=</a:t>
            </a:r>
            <a:r>
              <a:rPr lang="en-US" sz="1800">
                <a:latin typeface="Courier New"/>
                <a:cs typeface="Courier New"/>
              </a:rPr>
              <a:t> binomial(link=</a:t>
            </a:r>
            <a:r>
              <a:rPr lang="en-US" sz="1800">
                <a:solidFill>
                  <a:srgbClr val="C0504D"/>
                </a:solidFill>
                <a:latin typeface="Courier New"/>
                <a:cs typeface="Courier New"/>
              </a:rPr>
              <a:t>"logit"</a:t>
            </a:r>
            <a:r>
              <a:rPr lang="en-US" sz="1800">
                <a:latin typeface="Courier New"/>
                <a:cs typeface="Courier New"/>
              </a:rPr>
              <a:t>),</a:t>
            </a:r>
          </a:p>
          <a:p>
            <a:pPr>
              <a:buNone/>
            </a:pPr>
            <a:r>
              <a:rPr lang="en-US" sz="1800">
                <a:latin typeface="Courier New"/>
                <a:cs typeface="Courier New"/>
              </a:rPr>
              <a:t>       model   </a:t>
            </a:r>
            <a:r>
              <a:rPr lang="en-US" sz="1800">
                <a:solidFill>
                  <a:srgbClr val="8EB4E3"/>
                </a:solidFill>
                <a:latin typeface="Courier New"/>
                <a:cs typeface="Courier New"/>
              </a:rPr>
              <a:t>=</a:t>
            </a:r>
            <a:r>
              <a:rPr lang="en-US" sz="1800">
                <a:latin typeface="Courier New"/>
                <a:cs typeface="Courier New"/>
              </a:rPr>
              <a:t> F,</a:t>
            </a:r>
          </a:p>
          <a:p>
            <a:pPr>
              <a:buNone/>
            </a:pPr>
            <a:r>
              <a:rPr lang="en-US" sz="1800">
                <a:latin typeface="Courier New"/>
                <a:cs typeface="Courier New"/>
              </a:rPr>
              <a:t>       data    </a:t>
            </a:r>
            <a:r>
              <a:rPr lang="en-US" sz="1800">
                <a:solidFill>
                  <a:srgbClr val="8EB4E3"/>
                </a:solidFill>
                <a:latin typeface="Courier New"/>
                <a:cs typeface="Courier New"/>
              </a:rPr>
              <a:t>=</a:t>
            </a:r>
            <a:r>
              <a:rPr lang="en-US" sz="1800">
                <a:latin typeface="Courier New"/>
                <a:cs typeface="Courier New"/>
              </a:rPr>
              <a:t> data</a:t>
            </a:r>
          </a:p>
          <a:p>
            <a:pPr>
              <a:buNone/>
            </a:pPr>
            <a:r>
              <a:rPr lang="en-US" sz="1800">
                <a:latin typeface="Courier New"/>
                <a:cs typeface="Courier New"/>
              </a:rPr>
              <a:t>       )</a:t>
            </a:r>
          </a:p>
          <a:p>
            <a:pPr>
              <a:buNone/>
            </a:pPr>
            <a:r>
              <a:rPr lang="en-US" sz="180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endParaRPr lang="en-US" sz="1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Introduction</a:t>
            </a:r>
          </a:p>
          <a:p>
            <a:pPr lvl="1"/>
            <a:r>
              <a:rPr lang="en-US"/>
              <a:t>What is a statistical model?</a:t>
            </a:r>
          </a:p>
          <a:p>
            <a:pPr lvl="1"/>
            <a:r>
              <a:rPr lang="en-US"/>
              <a:t>Overview of R packages</a:t>
            </a:r>
          </a:p>
          <a:p>
            <a:r>
              <a:rPr lang="en-US"/>
              <a:t>Model Fitting Functions</a:t>
            </a:r>
          </a:p>
          <a:p>
            <a:pPr lvl="1"/>
            <a:r>
              <a:rPr lang="en-US"/>
              <a:t>Fitting data</a:t>
            </a:r>
          </a:p>
          <a:p>
            <a:pPr lvl="1"/>
            <a:r>
              <a:rPr lang="en-US"/>
              <a:t>Examples</a:t>
            </a:r>
          </a:p>
          <a:p>
            <a:r>
              <a:rPr lang="en-US"/>
              <a:t>The zelig2 method</a:t>
            </a:r>
          </a:p>
          <a:p>
            <a:r>
              <a:rPr lang="en-US"/>
              <a:t>Looking ahead: Design matrices and predictor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 of a zelig2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6343827" cy="2885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zelig2logit &lt;- </a:t>
            </a:r>
            <a:r>
              <a:rPr lang="en-US" sz="1400">
                <a:solidFill>
                  <a:srgbClr val="0000FF"/>
                </a:solidFill>
                <a:latin typeface="Courier New"/>
                <a:cs typeface="Courier New"/>
              </a:rPr>
              <a:t>function</a:t>
            </a:r>
            <a:r>
              <a:rPr lang="en-US" sz="1400">
                <a:latin typeface="Courier New"/>
                <a:cs typeface="Courier New"/>
              </a:rPr>
              <a:t>(formula, weights</a:t>
            </a:r>
            <a:r>
              <a:rPr lang="en-US" sz="1400">
                <a:solidFill>
                  <a:schemeClr val="accent1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NULL, ..., data)   </a:t>
            </a:r>
          </a:p>
          <a:p>
            <a:pPr>
              <a:buNone/>
            </a:pPr>
            <a:endParaRPr lang="en-US" sz="1400">
              <a:solidFill>
                <a:srgbClr val="0000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400">
                <a:solidFill>
                  <a:srgbClr val="0000FF"/>
                </a:solidFill>
                <a:latin typeface="Courier New"/>
                <a:cs typeface="Courier New"/>
              </a:rPr>
              <a:t>  list</a:t>
            </a:r>
            <a:r>
              <a:rPr lang="en-US" sz="1400">
                <a:latin typeface="Courier New"/>
                <a:cs typeface="Courier New"/>
              </a:rPr>
              <a:t>(.function </a:t>
            </a:r>
            <a:r>
              <a:rPr lang="en-US" sz="1400">
                <a:solidFill>
                  <a:schemeClr val="accent1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chemeClr val="accent2"/>
                </a:solidFill>
                <a:latin typeface="Courier New"/>
                <a:cs typeface="Courier New"/>
              </a:rPr>
              <a:t>"glm"</a:t>
            </a:r>
            <a:r>
              <a:rPr lang="en-US" sz="1400">
                <a:latin typeface="Courier New"/>
                <a:cs typeface="Courier New"/>
              </a:rPr>
              <a:t>,</a:t>
            </a:r>
          </a:p>
          <a:p>
            <a:pPr>
              <a:buNone/>
            </a:pPr>
            <a:endParaRPr lang="en-US" sz="140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formula </a:t>
            </a:r>
            <a:r>
              <a:rPr lang="en-US" sz="1400">
                <a:solidFill>
                  <a:schemeClr val="tx2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formula,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weights </a:t>
            </a:r>
            <a:r>
              <a:rPr lang="en-US" sz="1400">
                <a:solidFill>
                  <a:srgbClr val="8EB4E3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weights,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family  </a:t>
            </a:r>
            <a:r>
              <a:rPr lang="en-US" sz="1400">
                <a:solidFill>
                  <a:srgbClr val="8EB4E3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binomial(link=</a:t>
            </a:r>
            <a:r>
              <a:rPr lang="en-US" sz="1400">
                <a:solidFill>
                  <a:srgbClr val="C0504D"/>
                </a:solidFill>
                <a:latin typeface="Courier New"/>
                <a:cs typeface="Courier New"/>
              </a:rPr>
              <a:t>"logit"</a:t>
            </a:r>
            <a:r>
              <a:rPr lang="en-US" sz="1400">
                <a:latin typeface="Courier New"/>
                <a:cs typeface="Courier New"/>
              </a:rPr>
              <a:t>),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model   </a:t>
            </a:r>
            <a:r>
              <a:rPr lang="en-US" sz="1400">
                <a:solidFill>
                  <a:srgbClr val="8EB4E3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chemeClr val="accent2"/>
                </a:solidFill>
                <a:latin typeface="Courier New"/>
                <a:cs typeface="Courier New"/>
              </a:rPr>
              <a:t>F</a:t>
            </a:r>
            <a:r>
              <a:rPr lang="en-US" sz="1400">
                <a:latin typeface="Courier New"/>
                <a:cs typeface="Courier New"/>
              </a:rPr>
              <a:t>,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data    </a:t>
            </a:r>
            <a:r>
              <a:rPr lang="en-US" sz="1400">
                <a:solidFill>
                  <a:srgbClr val="8EB4E3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data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)</a:t>
            </a:r>
          </a:p>
          <a:p>
            <a:pPr>
              <a:buNone/>
            </a:pPr>
            <a:endParaRPr lang="en-US" sz="140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93819" y="1600201"/>
            <a:ext cx="1392981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SIGNATURE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01026" y="2170570"/>
            <a:ext cx="1885774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EXTERNAL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0666" y="3439572"/>
            <a:ext cx="1526134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PARAMETERS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648551"/>
            <a:ext cx="6770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Tip: Use the method "args" to determine the parameters that can be submitted to your external model.</a:t>
            </a:r>
          </a:p>
        </p:txBody>
      </p:sp>
      <p:cxnSp>
        <p:nvCxnSpPr>
          <p:cNvPr id="9" name="Straight Arrow Connector 8"/>
          <p:cNvCxnSpPr>
            <a:stCxn id="4" idx="1"/>
          </p:cNvCxnSpPr>
          <p:nvPr/>
        </p:nvCxnSpPr>
        <p:spPr>
          <a:xfrm rot="10800000" flipV="1">
            <a:off x="6801027" y="1784866"/>
            <a:ext cx="492793" cy="74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>
            <a:off x="3738517" y="2273936"/>
            <a:ext cx="306251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4988103" y="3624604"/>
            <a:ext cx="217256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11047" y="2130238"/>
            <a:ext cx="2396746" cy="317495"/>
          </a:xfrm>
          <a:prstGeom prst="rect">
            <a:avLst/>
          </a:prstGeom>
          <a:noFill/>
          <a:ln>
            <a:solidFill>
              <a:schemeClr val="bg1">
                <a:lumMod val="65000"/>
                <a:alpha val="73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311047" y="2579649"/>
            <a:ext cx="3656570" cy="1373590"/>
          </a:xfrm>
          <a:prstGeom prst="rect">
            <a:avLst/>
          </a:prstGeom>
          <a:noFill/>
          <a:ln>
            <a:solidFill>
              <a:schemeClr val="bg1">
                <a:lumMod val="65000"/>
                <a:alpha val="73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57199" y="1615876"/>
            <a:ext cx="6292612" cy="343415"/>
          </a:xfrm>
          <a:prstGeom prst="rect">
            <a:avLst/>
          </a:prstGeom>
          <a:noFill/>
          <a:ln>
            <a:solidFill>
              <a:schemeClr val="bg1">
                <a:lumMod val="65000"/>
                <a:alpha val="73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6" grpId="0"/>
      <p:bldP spid="6" grpId="1" animBg="1"/>
      <p:bldP spid="7" grpId="0"/>
      <p:bldP spid="17" grpId="0" animBg="1"/>
      <p:bldP spid="17" grpId="1" animBg="1"/>
      <p:bldP spid="17" grpId="2" animBg="1"/>
      <p:bldP spid="18" grpId="0"/>
      <p:bldP spid="18" grpId="1" animBg="1"/>
      <p:bldP spid="19" grpId="0" animBg="1"/>
      <p:bldP spid="19" grpId="1" animBg="1"/>
      <p:bldP spid="19" grpId="2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Family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Store information about link functions</a:t>
            </a:r>
          </a:p>
          <a:p>
            <a:pPr lvl="1"/>
            <a:r>
              <a:rPr lang="en-US"/>
              <a:t>"Link" functions help specify the relationship between the observed value and the underlying linear predictors</a:t>
            </a:r>
          </a:p>
          <a:p>
            <a:pPr lvl="1"/>
            <a:r>
              <a:rPr lang="en-US"/>
              <a:t>"Inverse Link" simply inverse this process</a:t>
            </a:r>
          </a:p>
          <a:p>
            <a:r>
              <a:rPr lang="en-US"/>
              <a:t>Used by model-fitting functions</a:t>
            </a:r>
          </a:p>
          <a:p>
            <a:r>
              <a:rPr lang="en-US"/>
              <a:t>Inverse link functions are used in qi simulation</a:t>
            </a:r>
          </a:p>
          <a:p>
            <a:r>
              <a:rPr lang="en-US"/>
              <a:t>See help documentation: "?family"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Zelig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 any "model" three functions must be written:</a:t>
            </a:r>
          </a:p>
          <a:p>
            <a:pPr lvl="1"/>
            <a:r>
              <a:rPr lang="en-US"/>
              <a:t>zelig2: linearly fit the data</a:t>
            </a:r>
          </a:p>
          <a:p>
            <a:pPr lvl="1"/>
            <a:r>
              <a:rPr lang="en-US"/>
              <a:t>param: simulate parameters</a:t>
            </a:r>
          </a:p>
          <a:p>
            <a:pPr lvl="1"/>
            <a:r>
              <a:rPr lang="en-US"/>
              <a:t>qi: simulate quantities of interest (expected value, etc.)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Naming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Note that "</a:t>
            </a:r>
            <a:r>
              <a:rPr lang="en-US" i="1"/>
              <a:t>&lt;model-name&gt;</a:t>
            </a:r>
            <a:r>
              <a:rPr lang="en-US"/>
              <a:t>" should be replaced with the name of your model.</a:t>
            </a:r>
          </a:p>
          <a:p>
            <a:pPr lvl="1"/>
            <a:r>
              <a:rPr lang="en-US"/>
              <a:t>zelig2&lt;</a:t>
            </a:r>
            <a:r>
              <a:rPr lang="en-US" i="1"/>
              <a:t>model-name&gt;</a:t>
            </a:r>
            <a:endParaRPr lang="en-US"/>
          </a:p>
          <a:p>
            <a:pPr lvl="1"/>
            <a:r>
              <a:rPr lang="en-US"/>
              <a:t>param.</a:t>
            </a:r>
            <a:r>
              <a:rPr lang="en-US" i="1"/>
              <a:t>&lt;model-name&gt;</a:t>
            </a:r>
            <a:endParaRPr lang="en-US"/>
          </a:p>
          <a:p>
            <a:pPr lvl="1"/>
            <a:r>
              <a:rPr lang="en-US"/>
              <a:t>qi.</a:t>
            </a:r>
            <a:r>
              <a:rPr lang="en-US" i="1"/>
              <a:t>&lt;model-name&gt;</a:t>
            </a:r>
            <a:endParaRPr lang="en-US"/>
          </a:p>
          <a:p>
            <a:r>
              <a:rPr lang="en-US"/>
              <a:t>Use "zelig.skeleton" as an aid to generate all these files.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zelig.skeleton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/>
              <a:t>Getting started:</a:t>
            </a:r>
          </a:p>
          <a:p>
            <a:r>
              <a:rPr lang="en-US"/>
              <a:t>Pick a name for the Zelig package. For example:</a:t>
            </a:r>
          </a:p>
          <a:p>
            <a:pPr lvl="1"/>
            <a:r>
              <a:rPr lang="en-US"/>
              <a:t>"ZeligBayesian"</a:t>
            </a:r>
          </a:p>
          <a:p>
            <a:pPr lvl="1"/>
            <a:r>
              <a:rPr lang="en-US"/>
              <a:t>"ZeligLeastSquares"</a:t>
            </a:r>
          </a:p>
          <a:p>
            <a:r>
              <a:rPr lang="en-US"/>
              <a:t>Pick a model name:</a:t>
            </a:r>
          </a:p>
          <a:p>
            <a:pPr lvl="1"/>
            <a:r>
              <a:rPr lang="en-US"/>
              <a:t>"logit"</a:t>
            </a:r>
          </a:p>
          <a:p>
            <a:pPr lvl="1"/>
            <a:r>
              <a:rPr lang="en-US"/>
              <a:t>"gamma"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 Package 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Package Name, e.g. "ZeligLeastSquares"</a:t>
            </a:r>
          </a:p>
          <a:p>
            <a:r>
              <a:rPr lang="en-US"/>
              <a:t>Model Names, e.g. "logit" or "gamma"</a:t>
            </a:r>
          </a:p>
          <a:p>
            <a:r>
              <a:rPr lang="en-US"/>
              <a:t>R-package dependencies, e.g. "lme4"</a:t>
            </a:r>
          </a:p>
          <a:p>
            <a:r>
              <a:rPr lang="en-US"/>
              <a:t>Author Name</a:t>
            </a:r>
          </a:p>
          <a:p>
            <a:r>
              <a:rPr lang="en-US"/>
              <a:t>Author Email (for use with CRAN)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Format for Slides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57200" y="1593850"/>
            <a:ext cx="82296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solidFill>
                  <a:srgbClr val="000000"/>
                </a:solidFill>
              </a:rPr>
              <a:t>Regular text will be presented just like this.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457200" y="2514600"/>
            <a:ext cx="8229600" cy="1130300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Comments will be grayed-out and preceded by a hash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700" dirty="0">
              <a:solidFill>
                <a:srgbClr val="7F7F7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Code will be in preceded by “&gt; ”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sin(</a:t>
            </a:r>
            <a:r>
              <a:rPr lang="en-US" sz="1700" dirty="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1.3</a:t>
            </a: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57200" y="4694238"/>
            <a:ext cx="8229599" cy="368300"/>
          </a:xfrm>
          <a:prstGeom prst="rect">
            <a:avLst/>
          </a:prstGeom>
          <a:solidFill>
            <a:srgbClr val="F2F2F2"/>
          </a:solidFill>
          <a:ln w="9360">
            <a:solidFill>
              <a:srgbClr val="77933C"/>
            </a:solidFill>
            <a:prstDash val="lgDashDotDot"/>
            <a:miter lim="800000"/>
            <a:headEnd/>
            <a:tailEnd/>
          </a:ln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[1] 0.9635582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392113" y="4314825"/>
            <a:ext cx="82296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</a:rPr>
              <a:t>Results from code example will be in a grayed out box with a dashed border.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zelig.skeleton Example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7200" y="1949450"/>
            <a:ext cx="8229600" cy="218739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The first parameter is the package name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pkgName &lt;- "ZeligLeastSquares"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model &lt;- "twostage"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author &lt;- "Matt Owen"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email &lt;- "mowen@iq.harvard.edu"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zelig.skeleton(pkgName, model, author = author, email = email)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7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403868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This example will create a folder named "ZeligLeastSquares" in your current working directory.</a:t>
            </a:r>
          </a:p>
          <a:p>
            <a:endParaRPr lang="en-US"/>
          </a:p>
          <a:p>
            <a:r>
              <a:rPr lang="en-US"/>
              <a:t>If you need to go back later and change these values, they will be saved in the file "ZeligLeastSquares/DESCRIPTION"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 of a Package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Is simply a directory with folders:</a:t>
            </a:r>
          </a:p>
          <a:p>
            <a:pPr lvl="1"/>
            <a:r>
              <a:rPr lang="en-US"/>
              <a:t>R</a:t>
            </a:r>
          </a:p>
          <a:p>
            <a:pPr lvl="1"/>
            <a:r>
              <a:rPr lang="en-US"/>
              <a:t>man</a:t>
            </a:r>
          </a:p>
          <a:p>
            <a:r>
              <a:rPr lang="en-US"/>
              <a:t>And important files:</a:t>
            </a:r>
          </a:p>
          <a:p>
            <a:pPr lvl="1"/>
            <a:r>
              <a:rPr lang="en-US"/>
              <a:t>DESCRIPTION</a:t>
            </a:r>
          </a:p>
          <a:p>
            <a:pPr lvl="1"/>
            <a:r>
              <a:rPr lang="en-US"/>
              <a:t>NAMESPACE</a:t>
            </a:r>
          </a:p>
          <a:p>
            <a:pPr>
              <a:buNone/>
            </a:pP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 of a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important files and folder are:</a:t>
            </a:r>
          </a:p>
          <a:p>
            <a:pPr lvl="1"/>
            <a:r>
              <a:rPr lang="en-US"/>
              <a:t>The "R" folder will contain </a:t>
            </a:r>
            <a:r>
              <a:rPr lang="en-US" b="1"/>
              <a:t>ALL</a:t>
            </a:r>
            <a:r>
              <a:rPr lang="en-US"/>
              <a:t> source code written in R</a:t>
            </a:r>
          </a:p>
          <a:p>
            <a:pPr lvl="1"/>
            <a:r>
              <a:rPr lang="en-US"/>
              <a:t>The "man" folder holds documentation</a:t>
            </a:r>
          </a:p>
          <a:p>
            <a:pPr lvl="1"/>
            <a:r>
              <a:rPr lang="en-US"/>
              <a:t>"DESCRIPTION" gives information about authorship and package dependency</a:t>
            </a:r>
          </a:p>
          <a:p>
            <a:pPr lvl="1"/>
            <a:r>
              <a:rPr lang="en-US"/>
              <a:t>"NAMESPACE" specifies what functions should be visible by </a:t>
            </a:r>
            <a:r>
              <a:rPr lang="en-US" b="1"/>
              <a:t>EXTERNAL</a:t>
            </a:r>
            <a:r>
              <a:rPr lang="en-US"/>
              <a:t> packages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is a statistical package</a:t>
            </a:r>
          </a:p>
          <a:p>
            <a:r>
              <a:rPr lang="en-US"/>
              <a:t>Creating a statistical package</a:t>
            </a:r>
          </a:p>
          <a:p>
            <a:r>
              <a:rPr lang="en-US"/>
              <a:t>Model fitting functions</a:t>
            </a:r>
          </a:p>
          <a:p>
            <a:r>
              <a:rPr lang="en-US"/>
              <a:t>Writing the zelig2 function</a:t>
            </a:r>
          </a:p>
          <a:p>
            <a:r>
              <a:rPr lang="en-US"/>
              <a:t>Looking adhead</a:t>
            </a:r>
          </a:p>
          <a:p>
            <a:pPr lvl="1"/>
            <a:r>
              <a:rPr lang="en-US"/>
              <a:t>Design (a.k.a. model) matrices</a:t>
            </a:r>
          </a:p>
          <a:p>
            <a:pPr lvl="1"/>
            <a:r>
              <a:rPr lang="en-US"/>
              <a:t>Counterfactuals and interaction terms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Structure of a Package</a:t>
            </a:r>
            <a:br>
              <a:rPr lang="en-US"/>
            </a:br>
            <a:r>
              <a:rPr lang="en-US"/>
              <a:t>(The "R" Folder)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Holds all documents ending with ".R"</a:t>
            </a:r>
          </a:p>
          <a:p>
            <a:r>
              <a:rPr lang="en-US"/>
              <a:t>Comprises the R source code for the entire package</a:t>
            </a:r>
          </a:p>
          <a:p>
            <a:r>
              <a:rPr lang="en-US"/>
              <a:t>Code written in R should always be kept in this folder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Structure of a Package</a:t>
            </a:r>
            <a:br>
              <a:rPr lang="en-US"/>
            </a:br>
            <a:r>
              <a:rPr lang="en-US"/>
              <a:t>(The "man" Folder)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Stores the help documentation</a:t>
            </a:r>
          </a:p>
          <a:p>
            <a:r>
              <a:rPr lang="en-US"/>
              <a:t>All files should have the extension "Rd"</a:t>
            </a:r>
          </a:p>
          <a:p>
            <a:r>
              <a:rPr lang="en-US"/>
              <a:t>Rd documents are written in a LaTeX-like language</a:t>
            </a:r>
          </a:p>
          <a:p>
            <a:r>
              <a:rPr lang="en-US" sz="2400"/>
              <a:t>http://cran.r-project.org/doc/manuals/R-exts.html#Rd-format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Structure of a Package</a:t>
            </a:r>
            <a:br>
              <a:rPr lang="en-US"/>
            </a:br>
            <a:r>
              <a:rPr lang="en-US"/>
              <a:t>(The "DESCRIPTION" File)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Contains several fields used to specify information about the statistical package</a:t>
            </a:r>
          </a:p>
          <a:p>
            <a:r>
              <a:rPr lang="en-US"/>
              <a:t>Most important are:</a:t>
            </a:r>
          </a:p>
          <a:p>
            <a:pPr lvl="1"/>
            <a:r>
              <a:rPr lang="en-US"/>
              <a:t>Depends</a:t>
            </a:r>
          </a:p>
          <a:p>
            <a:pPr lvl="1"/>
            <a:r>
              <a:rPr lang="en-US"/>
              <a:t>Author</a:t>
            </a:r>
          </a:p>
          <a:p>
            <a:pPr lvl="1"/>
            <a:r>
              <a:rPr lang="en-US"/>
              <a:t>Version</a:t>
            </a:r>
          </a:p>
          <a:p>
            <a:r>
              <a:rPr lang="en-US" sz="2000"/>
              <a:t>http://cran.r-project.org/doc/manuals/R-exts.html#The-DESCRIPTION-file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Structure of a Package</a:t>
            </a:r>
            <a:br>
              <a:rPr lang="en-US"/>
            </a:br>
            <a:r>
              <a:rPr lang="en-US"/>
              <a:t>(The "NAMESPACE" File)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 the novice, the default "NAMESPACE" file should suffice</a:t>
            </a:r>
          </a:p>
          <a:p>
            <a:r>
              <a:rPr lang="en-US"/>
              <a:t>Advanced users may want to keep some functions hidden from users</a:t>
            </a:r>
          </a:p>
          <a:p>
            <a:r>
              <a:rPr lang="en-US" sz="2000"/>
              <a:t>http://cran.r-project.org/doc/manuals/R-exts.html#Package-namespaces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Installing a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Find the parent directory of your package</a:t>
            </a:r>
          </a:p>
          <a:p>
            <a:r>
              <a:rPr lang="en-US"/>
              <a:t>Type:</a:t>
            </a:r>
            <a:br>
              <a:rPr lang="en-US"/>
            </a:br>
            <a:r>
              <a:rPr lang="en-US"/>
              <a:t>R CMD INSTALL &lt;package-name&gt;</a:t>
            </a:r>
          </a:p>
          <a:p>
            <a:r>
              <a:rPr lang="en-US"/>
              <a:t>Additional useful commands:</a:t>
            </a:r>
          </a:p>
          <a:p>
            <a:pPr lvl="1"/>
            <a:r>
              <a:rPr lang="en-US"/>
              <a:t>R CMD check</a:t>
            </a:r>
          </a:p>
          <a:p>
            <a:pPr lvl="1"/>
            <a:r>
              <a:rPr lang="en-US"/>
              <a:t>R CMD BUILD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Installing a Package</a:t>
            </a:r>
            <a:br>
              <a:rPr lang="en-US"/>
            </a:br>
            <a:r>
              <a:rPr lang="en-US"/>
              <a:t>(Example)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linear regression?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A method for </a:t>
            </a:r>
            <a:r>
              <a:rPr lang="en-US" b="1"/>
              <a:t>explaining</a:t>
            </a:r>
            <a:r>
              <a:rPr lang="en-US"/>
              <a:t> and </a:t>
            </a:r>
            <a:r>
              <a:rPr lang="en-US" b="1"/>
              <a:t>predicting</a:t>
            </a:r>
            <a:r>
              <a:rPr lang="en-US"/>
              <a:t> observations using data</a:t>
            </a:r>
          </a:p>
          <a:p>
            <a:r>
              <a:rPr lang="en-US"/>
              <a:t>A method for determining </a:t>
            </a:r>
            <a:r>
              <a:rPr lang="en-US" b="1"/>
              <a:t>unknown parameters</a:t>
            </a:r>
            <a:r>
              <a:rPr lang="en-US"/>
              <a:t> derived from a data set</a:t>
            </a:r>
          </a:p>
          <a:p>
            <a:pPr lvl="1"/>
            <a:r>
              <a:rPr lang="en-US"/>
              <a:t>How dependent is my response variable on a particular parameter?</a:t>
            </a:r>
          </a:p>
          <a:p>
            <a:r>
              <a:rPr lang="en-US"/>
              <a:t>Specifically, a method for determining </a:t>
            </a:r>
            <a:r>
              <a:rPr lang="en-US" b="1"/>
              <a:t>conditional expected values</a:t>
            </a:r>
          </a:p>
          <a:p>
            <a:pPr lvl="1"/>
            <a:r>
              <a:rPr lang="en-US"/>
              <a:t>"Given x and y, the expected value is…"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Data</a:t>
            </a:r>
          </a:p>
        </p:txBody>
      </p:sp>
      <p:pic>
        <p:nvPicPr>
          <p:cNvPr id="6" name="Content Placeholder 5" descr="Linear_Data.png"/>
          <p:cNvPicPr>
            <a:picLocks noGrp="1" noChangeAspect="1"/>
          </p:cNvPicPr>
          <p:nvPr>
            <p:ph idx="1"/>
          </p:nvPr>
        </p:nvPicPr>
        <p:blipFill>
          <a:blip r:embed="rId2"/>
          <a:srcRect l="-40915" r="-40915"/>
          <a:stretch>
            <a:fillRect/>
          </a:stretch>
        </p:blipFill>
        <p:spPr/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Example: Data</a:t>
            </a:r>
            <a:br>
              <a:rPr lang="en-US"/>
            </a:br>
            <a:r>
              <a:rPr lang="en-US"/>
              <a:t>(and Linear Regression)</a:t>
            </a:r>
          </a:p>
        </p:txBody>
      </p:sp>
      <p:pic>
        <p:nvPicPr>
          <p:cNvPr id="4" name="Content Placeholder 3" descr="Linear_Regression.png"/>
          <p:cNvPicPr>
            <a:picLocks noGrp="1" noChangeAspect="1"/>
          </p:cNvPicPr>
          <p:nvPr>
            <p:ph idx="1"/>
          </p:nvPr>
        </p:nvPicPr>
        <p:blipFill>
          <a:blip r:embed="rId2"/>
          <a:srcRect l="-40915" r="-40915"/>
          <a:stretch>
            <a:fillRect/>
          </a:stretch>
        </p:blipFill>
        <p:spPr/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/>
              <a:t>There are three necessary components to any statistical model:</a:t>
            </a:r>
          </a:p>
          <a:p>
            <a:r>
              <a:rPr lang="en-US"/>
              <a:t>A formula specifying </a:t>
            </a:r>
            <a:r>
              <a:rPr lang="en-US" b="1"/>
              <a:t>predictor</a:t>
            </a:r>
            <a:r>
              <a:rPr lang="en-US"/>
              <a:t> and </a:t>
            </a:r>
            <a:r>
              <a:rPr lang="en-US" b="1"/>
              <a:t>response</a:t>
            </a:r>
            <a:r>
              <a:rPr lang="en-US"/>
              <a:t> variables: </a:t>
            </a:r>
            <a:r>
              <a:rPr lang="en-US" i="1">
                <a:latin typeface="Courier New"/>
                <a:cs typeface="Courier New"/>
              </a:rPr>
              <a:t>y ~ x1 + x2 + x3</a:t>
            </a:r>
            <a:endParaRPr lang="en-US" b="1" i="1">
              <a:latin typeface="Courier New"/>
              <a:cs typeface="Courier New"/>
            </a:endParaRPr>
          </a:p>
          <a:p>
            <a:r>
              <a:rPr lang="en-US"/>
              <a:t>A model – </a:t>
            </a:r>
            <a:r>
              <a:rPr lang="en-US" i="1"/>
              <a:t>logit, probit, gamma, normal</a:t>
            </a:r>
          </a:p>
          <a:p>
            <a:r>
              <a:rPr lang="en-US"/>
              <a:t>Data – </a:t>
            </a:r>
            <a:r>
              <a:rPr lang="en-US" i="1"/>
              <a:t>a data-set stored as a </a:t>
            </a:r>
            <a:r>
              <a:rPr lang="en-US" b="1" i="1"/>
              <a:t>data.frame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Generalized Linear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"least squares" method is the foundation of fitting generalized linear models (GLM's)</a:t>
            </a:r>
          </a:p>
          <a:p>
            <a:r>
              <a:rPr lang="en-US"/>
              <a:t>Provides information on the </a:t>
            </a:r>
            <a:r>
              <a:rPr lang="en-US" b="1"/>
              <a:t>correlation</a:t>
            </a:r>
            <a:r>
              <a:rPr lang="en-US"/>
              <a:t> of predictor variables</a:t>
            </a:r>
          </a:p>
          <a:p>
            <a:r>
              <a:rPr lang="en-US"/>
              <a:t>And information on how significantly the response variables varies with the predictor variables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2224</TotalTime>
  <Words>1330</Words>
  <Application>Microsoft Macintosh PowerPoint</Application>
  <PresentationFormat>On-screen Show (4:3)</PresentationFormat>
  <Paragraphs>201</Paragraphs>
  <Slides>35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Programming Statistical Models with Zelig 4</vt:lpstr>
      <vt:lpstr>Outline</vt:lpstr>
      <vt:lpstr>Outline</vt:lpstr>
      <vt:lpstr>Introduction</vt:lpstr>
      <vt:lpstr>What is linear regression?</vt:lpstr>
      <vt:lpstr>Example: Data</vt:lpstr>
      <vt:lpstr>Example: Data (and Linear Regression)</vt:lpstr>
      <vt:lpstr>Basics</vt:lpstr>
      <vt:lpstr>Generalized Linear Models</vt:lpstr>
      <vt:lpstr>Basics</vt:lpstr>
      <vt:lpstr>Basics</vt:lpstr>
      <vt:lpstr>About Fitting Models</vt:lpstr>
      <vt:lpstr>Overview</vt:lpstr>
      <vt:lpstr>Overview</vt:lpstr>
      <vt:lpstr>zelig2</vt:lpstr>
      <vt:lpstr>zelig2</vt:lpstr>
      <vt:lpstr>Why Zelig2</vt:lpstr>
      <vt:lpstr>Workflow</vt:lpstr>
      <vt:lpstr>Features of a zelig2 function</vt:lpstr>
      <vt:lpstr>Features of a zelig2 function</vt:lpstr>
      <vt:lpstr>Family Objects</vt:lpstr>
      <vt:lpstr>Zelig Format</vt:lpstr>
      <vt:lpstr>Naming files</vt:lpstr>
      <vt:lpstr>Using zelig.skeleton</vt:lpstr>
      <vt:lpstr>R Package Checklist</vt:lpstr>
      <vt:lpstr>Slide 26</vt:lpstr>
      <vt:lpstr>zelig.skeleton Example</vt:lpstr>
      <vt:lpstr>Structure of a Package</vt:lpstr>
      <vt:lpstr>Structure of a Package</vt:lpstr>
      <vt:lpstr>Structure of a Package (The "R" Folder)</vt:lpstr>
      <vt:lpstr>Structure of a Package (The "man" Folder)</vt:lpstr>
      <vt:lpstr>Structure of a Package (The "DESCRIPTION" File)</vt:lpstr>
      <vt:lpstr>Structure of a Package (The "NAMESPACE" File)</vt:lpstr>
      <vt:lpstr>Installing a Package</vt:lpstr>
      <vt:lpstr>Installing a Package (Example)</vt:lpstr>
    </vt:vector>
  </TitlesOfParts>
  <Company>Harvard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Statistical Models with Zelig 4</dc:title>
  <dc:creator>Matt</dc:creator>
  <cp:lastModifiedBy>Matt</cp:lastModifiedBy>
  <cp:revision>123</cp:revision>
  <dcterms:created xsi:type="dcterms:W3CDTF">2011-12-15T15:42:07Z</dcterms:created>
  <dcterms:modified xsi:type="dcterms:W3CDTF">2011-12-16T20:46:28Z</dcterms:modified>
</cp:coreProperties>
</file>