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8" r:id="rId5"/>
    <p:sldId id="266" r:id="rId6"/>
    <p:sldId id="267" r:id="rId7"/>
    <p:sldId id="270" r:id="rId8"/>
    <p:sldId id="271" r:id="rId9"/>
    <p:sldId id="272" r:id="rId10"/>
    <p:sldId id="273" r:id="rId11"/>
    <p:sldId id="258" r:id="rId12"/>
    <p:sldId id="260" r:id="rId13"/>
    <p:sldId id="259" r:id="rId14"/>
    <p:sldId id="261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1688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219-D444-4949-8B82-1A0079A42925}" type="datetimeFigureOut">
              <a:rPr lang="en-US"/>
              <a:pPr/>
              <a:t>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Statistical Models with Zelig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Setting Explanatory Variables and Counterfactuals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229600" cy="246439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Zelig library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library(Zelig)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Specify we will be working with turnout data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data(turnout)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Fit the statistical model using the "logit" regression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zout &lt;- zelig(vote ~ race + educate, model = "logit", data = turnout)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Set explanatory variables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x &lt;- setx(zout, educate=5)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618776"/>
            <a:ext cx="8229600" cy="74084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Set explanatory variables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x &lt;- setx(zout, educate=5)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x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7200" y="2632079"/>
            <a:ext cx="8229599" cy="2587504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Call: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setx.default(obj = zout, educate = 5)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Label      = turnout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Model name = logit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Formula    = vote ~ race + educate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Complete data.frame: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race    age educate  income vote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white 45.296       5 3.88664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1275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 the values of the setx object: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2335074"/>
            <a:ext cx="8229600" cy="95628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Set explanatory variables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mean(turnout$age)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mean(turnout$income)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mean(turnout$educate)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1" y="3925831"/>
            <a:ext cx="8229599" cy="925511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45.296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3.88664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12.06675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1778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 that "mean(turnout$educate)" is not equal to the value specified by the "setx"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quantities of interest can be simulated using statistical simulation</a:t>
            </a:r>
          </a:p>
          <a:p>
            <a:pPr lvl="1"/>
            <a:r>
              <a:rPr lang="en-US"/>
              <a:t>Expected Values</a:t>
            </a:r>
          </a:p>
          <a:p>
            <a:pPr lvl="1"/>
            <a:r>
              <a:rPr lang="en-US"/>
              <a:t>Predicted Values</a:t>
            </a:r>
          </a:p>
          <a:p>
            <a:pPr lvl="1"/>
            <a:r>
              <a:rPr lang="en-US"/>
              <a:t>Risk Ratios</a:t>
            </a:r>
          </a:p>
          <a:p>
            <a:pPr lvl="1"/>
            <a:r>
              <a:rPr lang="en-US"/>
              <a:t>First Differences</a:t>
            </a:r>
          </a:p>
          <a:p>
            <a:pPr lvl="1"/>
            <a:r>
              <a:rPr lang="en-US"/>
              <a:t>Average Treatment Effect</a:t>
            </a:r>
          </a:p>
          <a:p>
            <a:r>
              <a:rPr lang="en-US"/>
              <a:t>Most of these are based on "Expected Values"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be reduced to matrix multiplication</a:t>
            </a:r>
          </a:p>
          <a:p>
            <a:r>
              <a:rPr lang="en-US"/>
              <a:t>Why?</a:t>
            </a:r>
          </a:p>
          <a:p>
            <a:pPr lvl="1"/>
            <a:r>
              <a:rPr lang="en-US"/>
              <a:t>f(y) = b0 + b1 x1 + b2 x2 + … + bn * xn</a:t>
            </a:r>
          </a:p>
          <a:p>
            <a:pPr lvl="1"/>
            <a:r>
              <a:rPr lang="en-US"/>
              <a:t>Where b0 … bn are the simulated parameters</a:t>
            </a:r>
          </a:p>
          <a:p>
            <a:pPr lvl="1"/>
            <a:r>
              <a:rPr lang="en-US"/>
              <a:t>x1 to xn are the values we specied in the "setx" function</a:t>
            </a:r>
          </a:p>
          <a:p>
            <a:pPr lvl="1"/>
            <a:r>
              <a:rPr lang="en-US"/>
              <a:t>The result gives us a value for f(y), applying the inverse function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f(yi) = b0 + xi,1 * b1 + xi,2 * b2 + …</a:t>
            </a:r>
          </a:p>
          <a:p>
            <a:r>
              <a:rPr lang="en-US"/>
              <a:t>The variance-covariance matrix specifies the correlation of parameters to one another of the fitted model</a:t>
            </a:r>
          </a:p>
          <a:p>
            <a:r>
              <a:rPr lang="en-US"/>
              <a:t>The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Explanatory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Specifies values for the predictor variables</a:t>
            </a:r>
          </a:p>
          <a:p>
            <a:r>
              <a:rPr lang="en-US"/>
              <a:t>Used to compute expected values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Explanatory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The Design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Simulating parameters</a:t>
            </a:r>
          </a:p>
          <a:p>
            <a:pPr marL="971550" lvl="1" indent="-514350">
              <a:buFont typeface="Arial"/>
              <a:buChar char="•"/>
            </a:pPr>
            <a:r>
              <a:rPr lang="en-US"/>
              <a:t>Using the fitted model</a:t>
            </a:r>
          </a:p>
          <a:p>
            <a:pPr marL="971550" lvl="1" indent="-514350">
              <a:buFont typeface="Arial"/>
              <a:buChar char="•"/>
            </a:pPr>
            <a:r>
              <a:rPr lang="en-US"/>
              <a:t>Maximum likelihood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Structure of a "param"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Writing the "param"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Looking ahead</a:t>
            </a:r>
          </a:p>
          <a:p>
            <a:pPr lvl="1"/>
            <a:r>
              <a:rPr lang="en-US"/>
              <a:t>Quantities of Interest</a:t>
            </a:r>
          </a:p>
          <a:p>
            <a:pPr lvl="1"/>
            <a:r>
              <a:rPr lang="en-US"/>
              <a:t>Statistical simulation!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Explanatory Variables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Predict the likelihood a sample person will vote, given that they are age 23 and have graduated highschool (finished the 14</a:t>
            </a:r>
            <a:r>
              <a:rPr lang="en-US" baseline="30000"/>
              <a:t>th</a:t>
            </a:r>
            <a:r>
              <a:rPr lang="en-US"/>
              <a:t> grade of school)</a:t>
            </a:r>
          </a:p>
          <a:p>
            <a:r>
              <a:rPr lang="en-US"/>
              <a:t>Three parts:</a:t>
            </a:r>
          </a:p>
          <a:p>
            <a:pPr lvl="1"/>
            <a:r>
              <a:rPr lang="en-US"/>
              <a:t>Fit the statistical data using a regression model</a:t>
            </a:r>
          </a:p>
          <a:p>
            <a:pPr lvl="1"/>
            <a:r>
              <a:rPr lang="en-US"/>
              <a:t>Specify the age and education level of the sample person</a:t>
            </a:r>
          </a:p>
          <a:p>
            <a:pPr lvl="1"/>
            <a:r>
              <a:rPr lang="en-US"/>
              <a:t>Simulate the results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Explanatory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Specify values for the linear predictors</a:t>
            </a:r>
          </a:p>
          <a:p>
            <a:r>
              <a:rPr lang="en-US"/>
              <a:t>Specify conditional values</a:t>
            </a:r>
          </a:p>
          <a:p>
            <a:r>
              <a:rPr lang="en-US"/>
              <a:t>What is the outcome if a variable has a specific value?</a:t>
            </a:r>
          </a:p>
          <a:p>
            <a:r>
              <a:rPr lang="en-US"/>
              <a:t>Specifically, sets the values for X in:</a:t>
            </a:r>
          </a:p>
          <a:p>
            <a:pPr lvl="1"/>
            <a:r>
              <a:rPr lang="en-US"/>
              <a:t>E(Y|X)</a:t>
            </a:r>
          </a:p>
          <a:p>
            <a:r>
              <a:rPr lang="en-US"/>
              <a:t>Expected value of Y given the condition 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do we specify "Explanatory Variables" in Zelig?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890889"/>
            <a:ext cx="8229600" cy="525401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Set explanatory variables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x &lt;- setx(zout, educate=5)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Design Matrix</a:t>
            </a:r>
            <a:br>
              <a:rPr lang="en-US"/>
            </a:br>
            <a:r>
              <a:rPr lang="en-US"/>
              <a:t>(The Model Matrix)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f(y) = β</a:t>
            </a:r>
            <a:r>
              <a:rPr lang="en-US" baseline="-25000">
                <a:latin typeface="Times New Roman"/>
                <a:cs typeface="Times New Roman"/>
              </a:rPr>
              <a:t>1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x</a:t>
            </a:r>
            <a:r>
              <a:rPr lang="en-US" baseline="-25000">
                <a:latin typeface="Times New Roman"/>
                <a:cs typeface="Times New Roman"/>
              </a:rPr>
              <a:t>1 </a:t>
            </a:r>
            <a:r>
              <a:rPr lang="en-US">
                <a:latin typeface="Times New Roman"/>
                <a:cs typeface="Times New Roman"/>
              </a:rPr>
              <a:t>+</a:t>
            </a:r>
            <a:r>
              <a:rPr lang="en-US" baseline="-25000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β</a:t>
            </a:r>
            <a:r>
              <a:rPr lang="en-US" baseline="-25000">
                <a:latin typeface="Times New Roman"/>
                <a:cs typeface="Times New Roman"/>
              </a:rPr>
              <a:t>2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x</a:t>
            </a:r>
            <a:r>
              <a:rPr lang="en-US" baseline="-25000">
                <a:latin typeface="Times New Roman"/>
                <a:cs typeface="Times New Roman"/>
              </a:rPr>
              <a:t>2 </a:t>
            </a:r>
            <a:r>
              <a:rPr lang="en-US">
                <a:latin typeface="Times New Roman"/>
                <a:cs typeface="Times New Roman"/>
              </a:rPr>
              <a:t>+</a:t>
            </a:r>
            <a:r>
              <a:rPr lang="en-US" baseline="-25000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β</a:t>
            </a:r>
            <a:r>
              <a:rPr lang="en-US" baseline="-25000">
                <a:latin typeface="Times New Roman"/>
                <a:cs typeface="Times New Roman"/>
              </a:rPr>
              <a:t>3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x</a:t>
            </a:r>
            <a:r>
              <a:rPr lang="en-US" baseline="-25000">
                <a:latin typeface="Times New Roman"/>
                <a:cs typeface="Times New Roman"/>
              </a:rPr>
              <a:t>3 </a:t>
            </a:r>
            <a:r>
              <a:rPr lang="en-US">
                <a:latin typeface="Times New Roman"/>
                <a:cs typeface="Times New Roman"/>
              </a:rPr>
              <a:t>+</a:t>
            </a:r>
            <a:r>
              <a:rPr lang="en-US" baseline="-25000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β</a:t>
            </a:r>
            <a:r>
              <a:rPr lang="en-US" baseline="-25000">
                <a:latin typeface="Times New Roman"/>
                <a:cs typeface="Times New Roman"/>
              </a:rPr>
              <a:t>4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x</a:t>
            </a:r>
            <a:r>
              <a:rPr lang="en-US" baseline="-25000">
                <a:latin typeface="Times New Roman"/>
                <a:cs typeface="Times New Roman"/>
              </a:rPr>
              <a:t>4 </a:t>
            </a:r>
            <a:r>
              <a:rPr lang="en-US">
                <a:latin typeface="Times New Roman"/>
                <a:cs typeface="Times New Roman"/>
              </a:rPr>
              <a:t>+ … +</a:t>
            </a:r>
            <a:r>
              <a:rPr lang="en-US" baseline="-25000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β</a:t>
            </a:r>
            <a:r>
              <a:rPr lang="en-US" baseline="-25000">
                <a:latin typeface="Times New Roman"/>
                <a:cs typeface="Times New Roman"/>
              </a:rPr>
              <a:t>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x</a:t>
            </a:r>
            <a:r>
              <a:rPr lang="en-US" baseline="-25000">
                <a:latin typeface="Times New Roman"/>
                <a:cs typeface="Times New Roman"/>
              </a:rPr>
              <a:t>n</a:t>
            </a:r>
          </a:p>
          <a:p>
            <a:r>
              <a:rPr lang="en-US">
                <a:latin typeface="Times New Roman"/>
                <a:cs typeface="Times New Roman"/>
              </a:rPr>
              <a:t>f(y) = </a:t>
            </a:r>
            <a:r>
              <a:rPr lang="en-US" b="1">
                <a:latin typeface="Times New Roman"/>
                <a:cs typeface="Times New Roman"/>
              </a:rPr>
              <a:t>X</a:t>
            </a:r>
            <a:r>
              <a:rPr lang="en-US">
                <a:latin typeface="Times New Roman"/>
                <a:cs typeface="Times New Roman"/>
              </a:rPr>
              <a:t> 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 Model Is Fit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571037"/>
            <a:ext cx="8229600" cy="2679837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Display the ChickWeight data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ChickWeight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weight Time Chick Diet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1       42    0     1    1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2       51    2     1    1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3       59    4     1    1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4       64    6     1    1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5       76    8     1    1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6       93   10     1    1</a:t>
            </a:r>
          </a:p>
          <a:p>
            <a:pPr marL="342900" indent="-342900">
              <a:buAutoNum type="arabicPlain" startAt="7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106   12     1    1</a:t>
            </a:r>
          </a:p>
          <a:p>
            <a:pPr marL="342900" indent="-342900">
              <a:buAutoNum type="arabicPlain" startAt="7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etc…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34370"/>
            <a:ext cx="8229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If we try to predict </a:t>
            </a:r>
            <a:r>
              <a:rPr lang="en-US" i="1"/>
              <a:t>weight</a:t>
            </a:r>
            <a:r>
              <a:rPr lang="en-US"/>
              <a:t> as a function of </a:t>
            </a:r>
            <a:r>
              <a:rPr lang="en-US" i="1"/>
              <a:t>Time</a:t>
            </a:r>
            <a:r>
              <a:rPr lang="en-US"/>
              <a:t>, then the formula equation has the formula:</a:t>
            </a:r>
          </a:p>
          <a:p>
            <a:r>
              <a:rPr lang="en-US"/>
              <a:t>	</a:t>
            </a:r>
            <a:r>
              <a:rPr lang="en-US">
                <a:latin typeface="Times New Roman"/>
                <a:cs typeface="Times New Roman"/>
              </a:rPr>
              <a:t>y = β</a:t>
            </a:r>
            <a:r>
              <a:rPr lang="en-US" baseline="-25000">
                <a:latin typeface="Times New Roman"/>
                <a:cs typeface="Times New Roman"/>
              </a:rPr>
              <a:t>0</a:t>
            </a:r>
            <a:r>
              <a:rPr lang="en-US">
                <a:latin typeface="Times New Roman"/>
                <a:cs typeface="Times New Roman"/>
              </a:rPr>
              <a:t> + β</a:t>
            </a:r>
            <a:r>
              <a:rPr lang="en-US" baseline="-25000">
                <a:latin typeface="Times New Roman"/>
                <a:cs typeface="Times New Roman"/>
              </a:rPr>
              <a:t>1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x</a:t>
            </a:r>
            <a:r>
              <a:rPr lang="en-US" baseline="-25000">
                <a:latin typeface="Times New Roman"/>
                <a:cs typeface="Times New Roman"/>
              </a:rPr>
              <a:t>1</a:t>
            </a:r>
          </a:p>
          <a:p>
            <a:endParaRPr lang="en-US" baseline="-25000">
              <a:latin typeface="Times New Roman"/>
              <a:cs typeface="Times New Roman"/>
            </a:endParaRPr>
          </a:p>
          <a:p>
            <a:r>
              <a:rPr lang="en-US"/>
              <a:t>Where:</a:t>
            </a:r>
          </a:p>
          <a:p>
            <a:r>
              <a:rPr lang="en-US"/>
              <a:t>	</a:t>
            </a:r>
            <a:r>
              <a:rPr lang="en-US">
                <a:latin typeface="Times New Roman"/>
                <a:cs typeface="Times New Roman"/>
              </a:rPr>
              <a:t>y </a:t>
            </a:r>
            <a:r>
              <a:rPr lang="en-US"/>
              <a:t>is the weight (in grams)</a:t>
            </a:r>
          </a:p>
          <a:p>
            <a:r>
              <a:rPr lang="en-US"/>
              <a:t>	</a:t>
            </a:r>
            <a:r>
              <a:rPr lang="en-US" b="1">
                <a:latin typeface="Times New Roman"/>
                <a:cs typeface="Times New Roman"/>
              </a:rPr>
              <a:t>x</a:t>
            </a:r>
            <a:r>
              <a:rPr lang="en-US" baseline="-25000">
                <a:latin typeface="Times New Roman"/>
                <a:cs typeface="Times New Roman"/>
              </a:rPr>
              <a:t>1</a:t>
            </a:r>
            <a:r>
              <a:rPr lang="en-US"/>
              <a:t> is the time (in days)</a:t>
            </a:r>
          </a:p>
          <a:p>
            <a:r>
              <a:rPr lang="en-US"/>
              <a:t>	</a:t>
            </a:r>
            <a:r>
              <a:rPr lang="en-US">
                <a:latin typeface="Times New Roman"/>
                <a:cs typeface="Times New Roman"/>
              </a:rPr>
              <a:t>β</a:t>
            </a:r>
            <a:r>
              <a:rPr lang="en-US" baseline="-25000">
                <a:latin typeface="Times New Roman"/>
                <a:cs typeface="Times New Roman"/>
              </a:rPr>
              <a:t>0</a:t>
            </a:r>
            <a:r>
              <a:rPr lang="en-US">
                <a:latin typeface="Times New Roman"/>
                <a:cs typeface="Times New Roman"/>
              </a:rPr>
              <a:t> and β</a:t>
            </a:r>
            <a:r>
              <a:rPr lang="en-US" baseline="-25000">
                <a:latin typeface="Times New Roman"/>
                <a:cs typeface="Times New Roman"/>
              </a:rPr>
              <a:t>1</a:t>
            </a:r>
            <a:r>
              <a:rPr lang="en-US"/>
              <a:t> are the unknown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 Model Is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following two equations are equivalent:</a:t>
            </a:r>
          </a:p>
          <a:p>
            <a:pPr lvl="1"/>
            <a:r>
              <a:rPr lang="en-US">
                <a:latin typeface="Times New Roman"/>
                <a:cs typeface="Times New Roman"/>
              </a:rPr>
              <a:t>y = β</a:t>
            </a:r>
            <a:r>
              <a:rPr lang="en-US" baseline="-25000">
                <a:latin typeface="Times New Roman"/>
                <a:cs typeface="Times New Roman"/>
              </a:rPr>
              <a:t>0</a:t>
            </a:r>
            <a:r>
              <a:rPr lang="en-US">
                <a:latin typeface="Times New Roman"/>
                <a:cs typeface="Times New Roman"/>
              </a:rPr>
              <a:t> + β</a:t>
            </a:r>
            <a:r>
              <a:rPr lang="en-US" baseline="-25000">
                <a:latin typeface="Times New Roman"/>
                <a:cs typeface="Times New Roman"/>
              </a:rPr>
              <a:t>1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x</a:t>
            </a:r>
            <a:r>
              <a:rPr lang="en-US" baseline="-25000">
                <a:latin typeface="Times New Roman"/>
                <a:cs typeface="Times New Roman"/>
              </a:rPr>
              <a:t>1</a:t>
            </a:r>
          </a:p>
          <a:p>
            <a:pPr lvl="1"/>
            <a:r>
              <a:rPr lang="en-US">
                <a:latin typeface="Times New Roman"/>
                <a:cs typeface="Times New Roman"/>
              </a:rPr>
              <a:t>y = </a:t>
            </a:r>
            <a:r>
              <a:rPr lang="en-US" b="1">
                <a:latin typeface="Times New Roman"/>
                <a:cs typeface="Times New Roman"/>
              </a:rPr>
              <a:t>X</a:t>
            </a:r>
            <a:r>
              <a:rPr lang="en-US">
                <a:latin typeface="Times New Roman"/>
                <a:cs typeface="Times New Roman"/>
              </a:rPr>
              <a:t> β</a:t>
            </a:r>
          </a:p>
          <a:p>
            <a:r>
              <a:rPr lang="en-US"/>
              <a:t>If we define</a:t>
            </a:r>
          </a:p>
          <a:p>
            <a:pPr lvl="1"/>
            <a:r>
              <a:rPr lang="en-US" b="1">
                <a:latin typeface="Times New Roman"/>
                <a:cs typeface="Times New Roman"/>
              </a:rPr>
              <a:t>X</a:t>
            </a:r>
            <a:r>
              <a:rPr lang="en-US">
                <a:latin typeface="Times New Roman"/>
                <a:cs typeface="Times New Roman"/>
              </a:rPr>
              <a:t> = (</a:t>
            </a:r>
            <a:r>
              <a:rPr lang="en-US" b="1">
                <a:latin typeface="Times New Roman"/>
                <a:cs typeface="Times New Roman"/>
              </a:rPr>
              <a:t>1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 x</a:t>
            </a:r>
            <a:r>
              <a:rPr lang="en-US" baseline="-25000">
                <a:latin typeface="Times New Roman"/>
                <a:cs typeface="Times New Roman"/>
              </a:rPr>
              <a:t>1</a:t>
            </a:r>
            <a:r>
              <a:rPr lang="en-US">
                <a:latin typeface="Times New Roman"/>
                <a:cs typeface="Times New Roman"/>
              </a:rPr>
              <a:t>)</a:t>
            </a:r>
          </a:p>
          <a:p>
            <a:pPr lvl="1"/>
            <a:r>
              <a:rPr lang="en-US">
                <a:latin typeface="Times New Roman"/>
                <a:cs typeface="Times New Roman"/>
              </a:rPr>
              <a:t>β = (β</a:t>
            </a:r>
            <a:r>
              <a:rPr lang="en-US" baseline="-25000">
                <a:latin typeface="Times New Roman"/>
                <a:cs typeface="Times New Roman"/>
              </a:rPr>
              <a:t>0 </a:t>
            </a:r>
            <a:r>
              <a:rPr lang="en-US">
                <a:latin typeface="Times New Roman"/>
                <a:cs typeface="Times New Roman"/>
              </a:rPr>
              <a:t> β</a:t>
            </a:r>
            <a:r>
              <a:rPr lang="en-US" baseline="-25000">
                <a:latin typeface="Times New Roman"/>
                <a:cs typeface="Times New Roman"/>
              </a:rPr>
              <a:t>1</a:t>
            </a:r>
            <a:r>
              <a:rPr lang="en-US">
                <a:latin typeface="Times New Roman"/>
                <a:cs typeface="Times New Roman"/>
              </a:rPr>
              <a:t> )</a:t>
            </a:r>
          </a:p>
          <a:p>
            <a:r>
              <a:rPr lang="en-US">
                <a:latin typeface="Calibri"/>
                <a:cs typeface="Calibri"/>
              </a:rPr>
              <a:t>This leads to the definition and construction of the model matrix 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729</Words>
  <Application>Microsoft Macintosh PowerPoint</Application>
  <PresentationFormat>On-screen Show (4:3)</PresentationFormat>
  <Paragraphs>119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Programming Statistical Models with Zelig 4</vt:lpstr>
      <vt:lpstr>Outline</vt:lpstr>
      <vt:lpstr>Explanatory Variables</vt:lpstr>
      <vt:lpstr>Example</vt:lpstr>
      <vt:lpstr>What are Explanatory Variables?</vt:lpstr>
      <vt:lpstr>How do we specify "Explanatory Variables" in Zelig?</vt:lpstr>
      <vt:lpstr>The Design Matrix (The Model Matrix)</vt:lpstr>
      <vt:lpstr>How a Model Is Fit</vt:lpstr>
      <vt:lpstr>How a Model Is Fit</vt:lpstr>
      <vt:lpstr>Slide 10</vt:lpstr>
      <vt:lpstr>Examples</vt:lpstr>
      <vt:lpstr>Examples</vt:lpstr>
      <vt:lpstr>Example</vt:lpstr>
      <vt:lpstr>Statistical Simulation</vt:lpstr>
      <vt:lpstr>Statistical Simulation</vt:lpstr>
      <vt:lpstr>Statistical Simulation</vt:lpstr>
      <vt:lpstr>Setting Explanatory Variables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Statistical Models with Zelig 4</dc:title>
  <dc:creator>Matt</dc:creator>
  <cp:lastModifiedBy>Matt</cp:lastModifiedBy>
  <cp:revision>91</cp:revision>
  <dcterms:created xsi:type="dcterms:W3CDTF">2012-01-04T20:03:01Z</dcterms:created>
  <dcterms:modified xsi:type="dcterms:W3CDTF">2012-01-04T21:06:52Z</dcterms:modified>
</cp:coreProperties>
</file>