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68948e0b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9" name="Google Shape;59;g768948e0b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68948e0b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768948e0b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762124f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762124f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762124f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6762124f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cc7ddf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6dcc7ddf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Most of Gis data is thousands to millions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Increasing spatial resolution is changing this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Time is changing this: Multiple observation and predctions for multiple features properties quickly combine into billions of records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Traditional GIS software struggles to access and visualize let alone analyze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Dataset with 1-1000 billion records are becoming common in academics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6762124f3_4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6762124f3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6762124f3_4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76762124f3_4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6762124f3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76762124f3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6762124f3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76762124f3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6762124f3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76762124f3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6762124f3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76762124f3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6762124f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76762124f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6762124f3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76762124f3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6762124f3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76762124f3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762124f3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76762124f3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e5c92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e5c92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762124f3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76762124f3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78da409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7c78da409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62124f3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76762124f3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6762124f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76762124f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ga-harvard/OmniSci_on_HP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enterprise.arcgis.com/en/documentation/install/" TargetMode="External"/><Relationship Id="rId3" Type="http://schemas.openxmlformats.org/officeDocument/2006/relationships/hyperlink" Target="https://www.rc.fas.harvard.edu/wp-content/uploads/2019/12/Intro-to-Cannon.pdf" TargetMode="External"/><Relationship Id="rId7" Type="http://schemas.openxmlformats.org/officeDocument/2006/relationships/hyperlink" Target="https://docs.omnisci.com/latest/4_distributed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c.fas.harvard.edu/resources/documentation/software/singularity-on-the-cluster/#odyssey" TargetMode="External"/><Relationship Id="rId5" Type="http://schemas.openxmlformats.org/officeDocument/2006/relationships/hyperlink" Target="https://slurm.schedmd.com/overview.html" TargetMode="External"/><Relationship Id="rId4" Type="http://schemas.openxmlformats.org/officeDocument/2006/relationships/hyperlink" Target="https://postgis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P5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ak_Ridge_National_Laboratory" TargetMode="External"/><Relationship Id="rId3" Type="http://schemas.openxmlformats.org/officeDocument/2006/relationships/hyperlink" Target="https://en.wikipedia.org/wiki/Installed_base" TargetMode="External"/><Relationship Id="rId7" Type="http://schemas.openxmlformats.org/officeDocument/2006/relationships/hyperlink" Target="https://en.wikipedia.org/wiki/San_Diego_Supercomputer_Ce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xas_Advanced_Computing_Center" TargetMode="External"/><Relationship Id="rId5" Type="http://schemas.openxmlformats.org/officeDocument/2006/relationships/hyperlink" Target="https://en.wikipedia.org/wiki/Michigan_State_University" TargetMode="External"/><Relationship Id="rId4" Type="http://schemas.openxmlformats.org/officeDocument/2006/relationships/hyperlink" Target="https://en.wikipedia.org/wiki/Ohio_State_Univers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58319" y="286399"/>
            <a:ext cx="7646700" cy="14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3600"/>
              <a:t>Scaling geospatial processes on Harvard’s high-performance cluster</a:t>
            </a:r>
            <a:endParaRPr sz="3300" b="0" i="0" u="none" strike="noStrike" cap="none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659462" y="1885655"/>
            <a:ext cx="54444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Devika Kakkar and Ben Lewis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Harvard Center for Geographic Analysis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588500" y="2802450"/>
            <a:ext cx="5586300" cy="84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Datafest 20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Harvard University, January 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5391" y="3973410"/>
            <a:ext cx="834319" cy="74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4901" y="3973410"/>
            <a:ext cx="834318" cy="734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319" y="3912536"/>
            <a:ext cx="1669275" cy="60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45274" y="3437650"/>
            <a:ext cx="1669275" cy="16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2053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Science apps on FASRC</a:t>
            </a:r>
            <a:endParaRPr/>
          </a:p>
        </p:txBody>
      </p:sp>
      <p:pic>
        <p:nvPicPr>
          <p:cNvPr id="125" name="Google Shape;125;p23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2222" b="15237"/>
          <a:stretch/>
        </p:blipFill>
        <p:spPr>
          <a:xfrm>
            <a:off x="602700" y="1140189"/>
            <a:ext cx="8229600" cy="373107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3731079" y="1453244"/>
            <a:ext cx="1992085" cy="3429000"/>
          </a:xfrm>
          <a:prstGeom prst="rect">
            <a:avLst/>
          </a:prstGeom>
          <a:noFill/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GIS Databases for Big Data 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PostGreSQL</a:t>
            </a:r>
            <a:r>
              <a:rPr lang="en-US" sz="1600">
                <a:solidFill>
                  <a:srgbClr val="000000"/>
                </a:solidFill>
              </a:rPr>
              <a:t>: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Powerful, open source object-relational database system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PostGIS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: Provides spatial objects for the PostgreSQL database, allowing storage and query of information about location and mapping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</a:rPr>
              <a:t>OmniSci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Designed to overcome the scalability and performance limitations of legacy analytics tools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Super fast queries/analytics (including machine learning) of unindexed data (open source)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Super fast interactive rendering (free for educational use) of millions or billions of features, on-the-fly on a map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Leverages the massively parallel processing of GPUs alongside traditional CPU compute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GIS apps that will be available in the future</a:t>
            </a:r>
            <a:endParaRPr/>
          </a:p>
        </p:txBody>
      </p:sp>
      <p:pic>
        <p:nvPicPr>
          <p:cNvPr id="139" name="Google Shape;139;p25" descr="A screenshot of a social media pos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1746" b="20317"/>
          <a:stretch/>
        </p:blipFill>
        <p:spPr>
          <a:xfrm>
            <a:off x="457200" y="1115096"/>
            <a:ext cx="8229600" cy="349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/>
          <p:nvPr/>
        </p:nvSpPr>
        <p:spPr>
          <a:xfrm>
            <a:off x="1118506" y="2571749"/>
            <a:ext cx="1436915" cy="1755321"/>
          </a:xfrm>
          <a:prstGeom prst="rect">
            <a:avLst/>
          </a:prstGeom>
          <a:noFill/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GIS Apps on FASRC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An app on FASRC remote desktop vdi.rc.fas.harvard.edu to run the server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Code for the app will be in user home folder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The apps in the personal ~/fasrc/dev/ folder will show up in the "Develop" menu and under "My Interactive Sessions" once you login to  vdi.rc.fas.harvard.edu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One can launch the app, and upon successful start of the job, on the dashboard you will get info on how to connect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The location where the job is staged and the log is stored is reachable clicking next to "session ID"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To make changes in that app,create a branch, make changes and we can then merge it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Github repo: </a:t>
            </a:r>
            <a:r>
              <a:rPr lang="en-US" sz="1600" u="sng">
                <a:solidFill>
                  <a:srgbClr val="0000FF"/>
                </a:solidFill>
                <a:hlinkClick r:id="rId4"/>
              </a:rPr>
              <a:t>https://github.com/cga-harvard/OmniSci_on_HPC</a:t>
            </a:r>
            <a:endParaRPr sz="1600">
              <a:solidFill>
                <a:srgbClr val="0000FF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POSTGRES on FASRC</a:t>
            </a:r>
            <a:endParaRPr/>
          </a:p>
        </p:txBody>
      </p:sp>
      <p:pic>
        <p:nvPicPr>
          <p:cNvPr id="154" name="Google Shape;154;p27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3988" t="19026" r="30953"/>
          <a:stretch/>
        </p:blipFill>
        <p:spPr>
          <a:xfrm>
            <a:off x="182880" y="978604"/>
            <a:ext cx="4389120" cy="40343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7" descr="A screenshot of a cell 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13555" t="11988" r="31386" b="12778"/>
          <a:stretch/>
        </p:blipFill>
        <p:spPr>
          <a:xfrm>
            <a:off x="4700072" y="978604"/>
            <a:ext cx="4206240" cy="359214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/>
          <p:nvPr/>
        </p:nvSpPr>
        <p:spPr>
          <a:xfrm>
            <a:off x="5943600" y="4033156"/>
            <a:ext cx="2962712" cy="318407"/>
          </a:xfrm>
          <a:prstGeom prst="rect">
            <a:avLst/>
          </a:prstGeom>
          <a:noFill/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79829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OmniSci on FASRC</a:t>
            </a:r>
            <a:endParaRPr/>
          </a:p>
        </p:txBody>
      </p:sp>
      <p:pic>
        <p:nvPicPr>
          <p:cNvPr id="168" name="Google Shape;168;p29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3988" t="19787" r="31844"/>
          <a:stretch/>
        </p:blipFill>
        <p:spPr>
          <a:xfrm>
            <a:off x="212271" y="1017725"/>
            <a:ext cx="4248250" cy="39319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29" descr="A screenshot of a social media pos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13653" t="11485" r="31188" b="13351"/>
          <a:stretch/>
        </p:blipFill>
        <p:spPr>
          <a:xfrm>
            <a:off x="4559950" y="1017725"/>
            <a:ext cx="4402075" cy="374904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9"/>
          <p:cNvSpPr/>
          <p:nvPr/>
        </p:nvSpPr>
        <p:spPr>
          <a:xfrm>
            <a:off x="5969017" y="4261755"/>
            <a:ext cx="2962712" cy="318407"/>
          </a:xfrm>
          <a:prstGeom prst="rect">
            <a:avLst/>
          </a:prstGeom>
          <a:noFill/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OmniSci on FASRC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4">
            <a:alphaModFix/>
          </a:blip>
          <a:srcRect t="7706"/>
          <a:stretch/>
        </p:blipFill>
        <p:spPr>
          <a:xfrm>
            <a:off x="540300" y="1227675"/>
            <a:ext cx="6113554" cy="32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Distributed OmniSci on FASRC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0125"/>
            <a:ext cx="4169665" cy="34538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2201075" y="4675775"/>
            <a:ext cx="37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Configuration OmniSci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5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Illustrative Use 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“Big” geospatial data: even a million features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5763" lvl="0" indent="-31591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</a:rPr>
              <a:t>Most sets of geographic features are modest: thousands to millions in size.  But...</a:t>
            </a:r>
            <a:endParaRPr sz="1600">
              <a:solidFill>
                <a:srgbClr val="000000"/>
              </a:solidFill>
            </a:endParaRPr>
          </a:p>
          <a:p>
            <a:pPr marL="385763" lvl="0" indent="-3159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</a:rPr>
              <a:t>Increasing spatial resolution is changing this: e.g. National Hydro Datasets Medium Res -&gt; ~3M reaches, High Res -&gt; ~30M reaches. Similar for gridded data, e.g. 10m DEM -&gt; 1m Lidar-based 3DEP increases volume 100x.</a:t>
            </a:r>
            <a:endParaRPr sz="1600">
              <a:solidFill>
                <a:srgbClr val="000000"/>
              </a:solidFill>
            </a:endParaRPr>
          </a:p>
          <a:p>
            <a:pPr marL="385763" lvl="0" indent="-3159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</a:rPr>
              <a:t>Time is changing this: multiple observations and predictions for multiple feature properties quickly combine into billions of records. </a:t>
            </a:r>
            <a:endParaRPr sz="1600">
              <a:solidFill>
                <a:srgbClr val="000000"/>
              </a:solidFill>
            </a:endParaRPr>
          </a:p>
          <a:p>
            <a:pPr marL="385763" lvl="0" indent="-3159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</a:rPr>
              <a:t>Traditional GIS software struggles to access and visualize, let alone analyze such scales and structures of datasets. </a:t>
            </a:r>
            <a:endParaRPr sz="1600">
              <a:solidFill>
                <a:srgbClr val="000000"/>
              </a:solidFill>
            </a:endParaRPr>
          </a:p>
          <a:p>
            <a:pPr marL="385763" lvl="0" indent="-31591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lang="en-US" sz="1600">
                <a:solidFill>
                  <a:srgbClr val="000000"/>
                </a:solidFill>
              </a:rPr>
              <a:t>Datasets with 1-100 billion records are becoming common in academic, business, and government domains</a:t>
            </a:r>
            <a:endParaRPr sz="16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Problem Introduction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K Nearest Neighbor (KNN</a:t>
            </a:r>
            <a:r>
              <a:rPr lang="en-US" sz="1600" b="1">
                <a:solidFill>
                  <a:srgbClr val="000000"/>
                </a:solidFill>
              </a:rPr>
              <a:t>) </a:t>
            </a:r>
            <a:r>
              <a:rPr lang="en-US" sz="1600">
                <a:solidFill>
                  <a:srgbClr val="000000"/>
                </a:solidFill>
              </a:rPr>
              <a:t>calculation is a well known GIS operation which is hard to scale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The three common methods of finding KNN: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Traditional algorithms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Geohash based KNN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Index-based Search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00" y="1170125"/>
            <a:ext cx="33813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Geohash Clustering with KNN search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Combining two popular spatial index for best results: Geohash and R-tree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A two layer approach: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Bottom layer : Geohash index based clustering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Top layer: R-tree index based searches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Extremely fast: </a:t>
            </a:r>
            <a:r>
              <a:rPr lang="en-US" sz="1600">
                <a:solidFill>
                  <a:srgbClr val="000000"/>
                </a:solidFill>
              </a:rPr>
              <a:t>200,000 distance calculations per second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On moderate resources: </a:t>
            </a:r>
            <a:r>
              <a:rPr lang="en-US" sz="1600">
                <a:solidFill>
                  <a:srgbClr val="000000"/>
                </a:solidFill>
              </a:rPr>
              <a:t>m4.xlarge EC2 with 300 GB EBS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Cost efficient: </a:t>
            </a:r>
            <a:r>
              <a:rPr lang="en-US" sz="1600">
                <a:solidFill>
                  <a:srgbClr val="000000"/>
                </a:solidFill>
              </a:rPr>
              <a:t>$175/month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00" y="1170125"/>
            <a:ext cx="39719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Use Case: Partisan Analysis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Construct individual levels of partisan exposure at several approximated geographies for each voter in US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Performing k-means clustering on a voter dataset of 180 million, with k=1000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Solution wrapped as Amazon AMI for easy and fast implementation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AMI replicates the entire KNN computation environment on launch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User friendly solution with no GIS expertise needed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Results stored as PostGIS dumps on S3 in instead of EBS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87% compression in the result dataset obtained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18TG of DB reduced to 1500 GB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Storage cost reduced form $1800/month to $35/month (98% reduction)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The main objective of this work are as follows: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To make k-means calculations against large datasets fast and easy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A variation on our approach could likely be used to speed up other spatial processes which require neighborhood search operations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Related work elsewhere</a:t>
            </a: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Another way of calculating KNN on a big dataset is distributed processing on Spark using scikit-learn, however: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Spark’s MLlib doesn’t have built-in support for KNN calculations, but scikit-learn does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scikit-learn’s k-NN kneighbors()  method is a computational bottleneck for large datasets and needs parallelization.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scikit-learn’s k-NN kneighbors()  is inserted into a Spark map function and run in a distributed environment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How ours is different</a:t>
            </a: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Extremely Fast: </a:t>
            </a:r>
            <a:r>
              <a:rPr lang="en-US" sz="1600">
                <a:solidFill>
                  <a:srgbClr val="000000"/>
                </a:solidFill>
              </a:rPr>
              <a:t>200,000 distances/sec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Resource Optimized: </a:t>
            </a:r>
            <a:r>
              <a:rPr lang="en-US" sz="1600">
                <a:solidFill>
                  <a:srgbClr val="000000"/>
                </a:solidFill>
              </a:rPr>
              <a:t>Basic EC2 m4.xlarge server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Two layered approach:</a:t>
            </a:r>
            <a:endParaRPr sz="1600" b="1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Bottom layer of Geohash based clustering assisting fast data retrieval by the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Top layer of R-tree based KNN search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Dimensional reduction: </a:t>
            </a:r>
            <a:r>
              <a:rPr lang="en-US" sz="1600">
                <a:solidFill>
                  <a:srgbClr val="000000"/>
                </a:solidFill>
              </a:rPr>
              <a:t>2D coordinates reduced to 1D Geohash providing compressed storage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Cost Effective: </a:t>
            </a:r>
            <a:r>
              <a:rPr lang="en-US" sz="1600">
                <a:solidFill>
                  <a:srgbClr val="000000"/>
                </a:solidFill>
              </a:rPr>
              <a:t>Infrastructure costs only $175/month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Hardware and Software Optimization: </a:t>
            </a:r>
            <a:r>
              <a:rPr lang="en-US" sz="1600">
                <a:solidFill>
                  <a:srgbClr val="000000"/>
                </a:solidFill>
              </a:rPr>
              <a:t>Optimization of search algorithm and hard disk storage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Customized AMI: </a:t>
            </a:r>
            <a:r>
              <a:rPr lang="en-US" sz="1600">
                <a:solidFill>
                  <a:srgbClr val="000000"/>
                </a:solidFill>
              </a:rPr>
              <a:t>Ready to use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Compressed Storage: </a:t>
            </a:r>
            <a:r>
              <a:rPr lang="en-US" sz="1600">
                <a:solidFill>
                  <a:srgbClr val="000000"/>
                </a:solidFill>
              </a:rPr>
              <a:t>18 TB reduced to 1.5 TB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GPU based:</a:t>
            </a:r>
            <a:r>
              <a:rPr lang="en-US" sz="1600">
                <a:solidFill>
                  <a:srgbClr val="000000"/>
                </a:solidFill>
              </a:rPr>
              <a:t> Extremely fast GPU based processing of results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Related work using OmniSci</a:t>
            </a: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Challenge: </a:t>
            </a:r>
            <a:r>
              <a:rPr lang="en-US" sz="1600">
                <a:solidFill>
                  <a:srgbClr val="000000"/>
                </a:solidFill>
              </a:rPr>
              <a:t>Processing 180 billion distances to calculate the partisan weights of each voter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Goal: </a:t>
            </a:r>
            <a:r>
              <a:rPr lang="en-US" sz="1600">
                <a:solidFill>
                  <a:srgbClr val="000000"/>
                </a:solidFill>
              </a:rPr>
              <a:t>Minimize overall time for geospatial analysis of big data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Method: </a:t>
            </a:r>
            <a:r>
              <a:rPr lang="en-US" sz="1600">
                <a:solidFill>
                  <a:srgbClr val="000000"/>
                </a:solidFill>
              </a:rPr>
              <a:t>Use GPUs instead of CPUs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b="1">
                <a:solidFill>
                  <a:srgbClr val="000000"/>
                </a:solidFill>
              </a:rPr>
              <a:t>Platform: </a:t>
            </a:r>
            <a:r>
              <a:rPr lang="en-US" sz="1600">
                <a:solidFill>
                  <a:srgbClr val="000000"/>
                </a:solidFill>
              </a:rPr>
              <a:t>OmniSci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Real time interactive visualization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Time and cost saving over traditional approach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400" y="1064725"/>
            <a:ext cx="41823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Solution using FASRC</a:t>
            </a: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AWS setup is efficient but expensive to use long term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FASRC provides a more sustainable long term solution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Our plan is to install PostGIS and OmniSci as public apps on the FASRC cluster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Thereafter, transfer the PostGIS based KNN solution to FASRC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Transfer Omnisci based modelling solution to FASRC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I/O is a big overhead in problems of these scales so loading the data once and utilizing it over and over again makes it more efficient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Divide and Conquer approach: Currently, multiple AWS instances are launched using the AMI to replicate the database over multiple instances and hence save I/O time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Replicate AWS: Run several asynchronous jobs on FASRC which will run independent calculations and then combine the results in the end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8" y="1588"/>
            <a:ext cx="1588" cy="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Future Plans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Installing ArcGIS Enterprise which consists of: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ArcGIS Enterprise Portal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ArcGIS Server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ArcGIS Data Store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Exploring other possible use cases such as: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Disease Surveillance 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Global Internet access mapping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National Water Model 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EPA Air Quality Modeling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Buying paid infrastructure on FASRC for hosted apps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00" y="1170125"/>
            <a:ext cx="3977640" cy="305108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5034900" y="4149100"/>
            <a:ext cx="37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ArcGIS Enterprise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/>
              <a:t>4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[1] Introduction to Cluster Computing: 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 u="sng">
                <a:solidFill>
                  <a:srgbClr val="0000FF"/>
                </a:solidFill>
                <a:hlinkClick r:id="rId3"/>
              </a:rPr>
              <a:t>https://www.rc.fas.harvard.edu/wp-content/uploads/2019/12/Intro-to-Cannon.pdf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[2] Postgis-</a:t>
            </a:r>
            <a:r>
              <a:rPr lang="en-US" sz="1400">
                <a:solidFill>
                  <a:srgbClr val="0000FF"/>
                </a:solidFill>
              </a:rPr>
              <a:t> </a:t>
            </a:r>
            <a:r>
              <a:rPr lang="en-US" sz="1400" u="sng">
                <a:solidFill>
                  <a:srgbClr val="0000FF"/>
                </a:solidFill>
                <a:hlinkClick r:id="rId4"/>
              </a:rPr>
              <a:t>https://postgis.net/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[3] Slurm Workload Manager: </a:t>
            </a:r>
            <a:r>
              <a:rPr lang="en-US" sz="1400" u="sng">
                <a:solidFill>
                  <a:srgbClr val="0000FF"/>
                </a:solidFill>
                <a:hlinkClick r:id="rId5"/>
              </a:rPr>
              <a:t>https://slurm.schedmd.com/overview.html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[4] Singularity on Cluster: </a:t>
            </a:r>
            <a:r>
              <a:rPr lang="en-US" sz="1400" u="sng">
                <a:solidFill>
                  <a:srgbClr val="0000FF"/>
                </a:solidFill>
                <a:hlinkClick r:id="rId6"/>
              </a:rPr>
              <a:t>https://www.rc.fas.harvard.edu/resources/documentation/software/singularity-on-the-cluster/#odyssey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[5] OmniSci Overview: </a:t>
            </a:r>
            <a:r>
              <a:rPr lang="en-US" sz="1400" u="sng">
                <a:solidFill>
                  <a:srgbClr val="0000FF"/>
                </a:solidFill>
                <a:hlinkClick r:id="rId7"/>
              </a:rPr>
              <a:t>https://docs.omnisci.com/latest/4_distributed.html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[6] ArcGIS Enterprise: </a:t>
            </a:r>
            <a:r>
              <a:rPr lang="en-US" sz="1400" u="sng">
                <a:solidFill>
                  <a:srgbClr val="0000FF"/>
                </a:solidFill>
                <a:hlinkClick r:id="rId8"/>
              </a:rPr>
              <a:t>https://enterprise.arcgis.com/en/documentation/install/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FF"/>
                </a:solidFill>
              </a:rPr>
              <a:t>Evaluation: http://bit.ly/datafest_eval</a:t>
            </a: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FAS Research Computing (FASRC)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FAS Research Computing offers: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Supercomputing Environment (Cannon HPC Cluster)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Lab Storage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Instrument Computing Support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Hosted Machines (Virtual and Physical)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t="7820" r="1332" b="1138"/>
          <a:stretch/>
        </p:blipFill>
        <p:spPr>
          <a:xfrm>
            <a:off x="1371600" y="402175"/>
            <a:ext cx="5669280" cy="3914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Supercomputing Environment: Cannon [1]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56124" t="25535" r="23119" b="32032"/>
          <a:stretch/>
        </p:blipFill>
        <p:spPr>
          <a:xfrm>
            <a:off x="5320300" y="941525"/>
            <a:ext cx="2843786" cy="367654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824050" y="4694275"/>
            <a:ext cx="37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Cannon Cluster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Compute: 100,000 compute nodes, 8-64 cores/node, 12Gb to 512Gb memory/node, 2,500,000 NVIDIA GPU cores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Software: CentOS 7 operating system, Slurm job manager, Singularity, 1000+ scientific tools and programs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Storage: 100 GB (Home dir), 4TB+ (Lab storage), 70Gb/node (Local scratch), 2.4PB (Global scratch), 3PB (Persistent Research data)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#144 in TOP500 Supercomputers in world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Cluster Basics</a:t>
            </a:r>
            <a:endParaRPr/>
          </a:p>
        </p:txBody>
      </p:sp>
      <p:pic>
        <p:nvPicPr>
          <p:cNvPr id="99" name="Google Shape;99;p19" descr="Screen Shot 2020-01-14 at 3.21.01 PM.png"/>
          <p:cNvPicPr preferRelativeResize="0"/>
          <p:nvPr/>
        </p:nvPicPr>
        <p:blipFill rotWithShape="1">
          <a:blip r:embed="rId3">
            <a:alphaModFix/>
          </a:blip>
          <a:srcRect l="22249" t="31217" r="16899" b="22189"/>
          <a:stretch/>
        </p:blipFill>
        <p:spPr>
          <a:xfrm>
            <a:off x="1820475" y="1384388"/>
            <a:ext cx="5695636" cy="27256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495475" y="4305975"/>
            <a:ext cx="379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Architecture of FASRC Cluster</a:t>
            </a:r>
            <a:r>
              <a:rPr lang="en-US"/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Slurm Workload Manager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Slurm is an open-source cluster management and job scheduling system for Linux clusters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Slurm is the workload manager on about 60% of the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TOP500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 supercomputers.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It performs the following key functions: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Allocates resources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Provides a framework for managing jobs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Resolves conflicts for resources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FASRC uses Slurm to manage workload on the Cannon cluster</a:t>
            </a:r>
            <a:endParaRPr sz="1600">
              <a:solidFill>
                <a:srgbClr val="00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</a:rPr>
              <a:t>Slurm scheduler</a:t>
            </a:r>
            <a:endParaRPr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FASRC uses Slurm built-in job accounting and fairshare system to ensure that resources are used fairly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Every lab has a base Share of the community-wide system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Fairshare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 score of a lab is then calculated based off of their Share versus the amount of the cluster they have actually used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Fairshare score is then utilized to assign priority to their jobs relative to other users on the cluster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TRES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: allows the scheduler to charge back users for how much they have used different features on the cluster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FF"/>
                </a:solidFill>
                <a:highlight>
                  <a:srgbClr val="FFFFFF"/>
                </a:highlight>
              </a:rPr>
              <a:t>sshare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: A tool that can be used to see your current fairshare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Singularity on the cluster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Singularity is a </a:t>
            </a: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free, cross-platform and open-source technology used for containerization of workloads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As of 2018, the Singularity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user base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 is estimated to be greater than 25,000 installations and includes users at academic institutions such as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Ohio State University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Michigan State University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, as well as top HPC centers like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Texas Advanced Computing Center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San Diego Supercomputer Center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, and </a:t>
            </a:r>
            <a:r>
              <a:rPr lang="en-US" sz="16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Oak Ridge National Laboratory</a:t>
            </a:r>
            <a:r>
              <a:rPr lang="en-US" sz="16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Singularity has been deployed on FASRC cluster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</a:rPr>
              <a:t>Singularity enables users to have full control of their operating system environment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FASRC uses Singularity instead of Docker for security reasons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Singularity can import Docker containers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Microsoft Office PowerPoint</Application>
  <PresentationFormat>On-screen Show (16:9)</PresentationFormat>
  <Paragraphs>170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Simple Light</vt:lpstr>
      <vt:lpstr>Scaling geospatial processes on Harvard’s high-performance cluster</vt:lpstr>
      <vt:lpstr>“Big” geospatial data: even a million features</vt:lpstr>
      <vt:lpstr>FAS Research Computing (FASRC)</vt:lpstr>
      <vt:lpstr>PowerPoint Presentation</vt:lpstr>
      <vt:lpstr>Supercomputing Environment: Cannon [1]</vt:lpstr>
      <vt:lpstr>Cluster Basics</vt:lpstr>
      <vt:lpstr>Slurm Workload Manager</vt:lpstr>
      <vt:lpstr>Slurm scheduler </vt:lpstr>
      <vt:lpstr>Singularity on the cluster</vt:lpstr>
      <vt:lpstr>Data Science apps on FASRC</vt:lpstr>
      <vt:lpstr>GIS Databases for Big Data </vt:lpstr>
      <vt:lpstr>GIS apps that will be available in the future</vt:lpstr>
      <vt:lpstr>GIS Apps on FASRC</vt:lpstr>
      <vt:lpstr>POSTGRES on FASRC</vt:lpstr>
      <vt:lpstr>PowerPoint Presentation</vt:lpstr>
      <vt:lpstr>OmniSci on FASRC</vt:lpstr>
      <vt:lpstr>OmniSci on FASRC</vt:lpstr>
      <vt:lpstr>Distributed OmniSci on FASRC</vt:lpstr>
      <vt:lpstr>Illustrative Use Case</vt:lpstr>
      <vt:lpstr>Problem Introduction</vt:lpstr>
      <vt:lpstr>Geohash Clustering with KNN search</vt:lpstr>
      <vt:lpstr>Use Case: Partisan Analysis</vt:lpstr>
      <vt:lpstr>Objective</vt:lpstr>
      <vt:lpstr>Related work elsewhere</vt:lpstr>
      <vt:lpstr>How ours is different</vt:lpstr>
      <vt:lpstr>Related work using OmniSci</vt:lpstr>
      <vt:lpstr>Solution using FASRC</vt:lpstr>
      <vt:lpstr>Future Plans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geospatial processes on Harvard’s high-performance cluster</dc:title>
  <dc:creator>Ben Lewis</dc:creator>
  <cp:lastModifiedBy>Lewis, Benjamin</cp:lastModifiedBy>
  <cp:revision>1</cp:revision>
  <dcterms:modified xsi:type="dcterms:W3CDTF">2020-01-23T23:15:07Z</dcterms:modified>
</cp:coreProperties>
</file>