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761B6C1-59D6-4DA7-B8B0-4D2D43B28E31}">
  <a:tblStyle styleId="{4761B6C1-59D6-4DA7-B8B0-4D2D43B28E3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 Permission Helper contains Role Objects.  Single query to get all of the Role objects.  Used over and over.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send this back w/o making it into Java again?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60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Pre-launch attempts taking minutes to check object by object...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a direct assignment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to ask for every direct assignment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verse.harvard.edu/role_permission_helper.xhtml" TargetMode="External"/><Relationship Id="rId4" Type="http://schemas.openxmlformats.org/officeDocument/2006/relationships/hyperlink" Target="https://dataverse.harvard.edu/role_permission_helper.xhtml" TargetMode="External"/><Relationship Id="rId5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IQSS/dataverse/blob/master/src/main/java/edu/harvard/iq/dataverse/authorization/DataverseRolePermissionHelper.java#L3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IQSS/dataverse/blob/master/src/main/java/edu/harvard/iq/dataverse/mydata/MyDataFinder.java" TargetMode="External"/><Relationship Id="rId4" Type="http://schemas.openxmlformats.org/officeDocument/2006/relationships/hyperlink" Target="https://github.com/IQSS/dataverse/blob/master/src/main/java/edu/harvard/iq/dataverse/mydata/MyDataFinder.java#L445" TargetMode="External"/><Relationship Id="rId5" Type="http://schemas.openxmlformats.org/officeDocument/2006/relationships/hyperlink" Target="https://github.com/IQSS/dataverse/blob/master/src/main/java/edu/harvard/iq/dataverse/mydata/MyDataFinder.java#L501" TargetMode="External"/><Relationship Id="rId6" Type="http://schemas.openxmlformats.org/officeDocument/2006/relationships/hyperlink" Target="https://github.com/IQSS/dataverse/blob/master/src/main/java/edu/harvard/iq/dataverse/mydata/MyDataFinder.java#L578" TargetMode="External"/><Relationship Id="rId7" Type="http://schemas.openxmlformats.org/officeDocument/2006/relationships/hyperlink" Target="https://github.com/IQSS/dataverse/blob/master/src/main/java/edu/harvard/iq/dataverse/mydata/MyDataFinder.java#L578" TargetMode="External"/><Relationship Id="rId8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8080/dataverseuser.xhtml?selectTab=dataRelatedToMe" TargetMode="External"/><Relationship Id="rId4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pullara/mustache.java" TargetMode="External"/><Relationship Id="rId4" Type="http://schemas.openxmlformats.org/officeDocument/2006/relationships/hyperlink" Target="http://jinja.pocoo.org/" TargetMode="External"/><Relationship Id="rId5" Type="http://schemas.openxmlformats.org/officeDocument/2006/relationships/hyperlink" Target="https://github.com/HubSpot/jinjav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inja.pocoo.org/" TargetMode="External"/><Relationship Id="rId4" Type="http://schemas.openxmlformats.org/officeDocument/2006/relationships/hyperlink" Target="https://github.com/HubSpot/jinjava" TargetMode="External"/><Relationship Id="rId5" Type="http://schemas.openxmlformats.org/officeDocument/2006/relationships/hyperlink" Target="https://mozilla.github.io/nunjuck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IQSS/dataverse/blob/master/src/main/webapp/resources/js/mydata.js" TargetMode="External"/><Relationship Id="rId4" Type="http://schemas.openxmlformats.org/officeDocument/2006/relationships/hyperlink" Target="https://github.com/IQSS/dataverse/blob/master/src/main/webapp/resources/js/mydata.js#L351" TargetMode="External"/><Relationship Id="rId5" Type="http://schemas.openxmlformats.org/officeDocument/2006/relationships/hyperlink" Target="https://github.com/IQSS/dataverse/blob/master/src/main/webapp/resources/js/mydata.js#L418" TargetMode="External"/><Relationship Id="rId6" Type="http://schemas.openxmlformats.org/officeDocument/2006/relationships/hyperlink" Target="https://github.com/IQSS/dataverse/tree/master/src/main/webapp/mydata_templates" TargetMode="External"/><Relationship Id="rId7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%5C%22http://dx.doi.org/10.5072/FK2/OWJOSP%5C%22" TargetMode="External"/><Relationship Id="rId4" Type="http://schemas.openxmlformats.org/officeDocument/2006/relationships/hyperlink" Target="http://localhost:8080/%5C%22http://dx.doi.org/10.5072/FK2/OWJOSP%5C%2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MyData Overview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Dataverse 4.1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Answering the Questions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RoleAssignmentTable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DvObject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object 101?  					</a:t>
            </a:r>
            <a:r>
              <a:rPr lang="en" sz="2400">
                <a:solidFill>
                  <a:srgbClr val="FF0000"/>
                </a:solidFill>
              </a:rPr>
              <a:t>Dataset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Can it have child objects?  				</a:t>
            </a:r>
            <a:r>
              <a:rPr lang="en" sz="2400">
                <a:solidFill>
                  <a:srgbClr val="FF0000"/>
                </a:solidFill>
              </a:rPr>
              <a:t>Yes, Files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Does the role apply to child objects?  </a:t>
            </a:r>
            <a:r>
              <a:rPr lang="en" sz="2400">
                <a:solidFill>
                  <a:srgbClr val="FF0000"/>
                </a:solidFill>
              </a:rPr>
              <a:t>???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3790700" y="2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558425"/>
                <a:gridCol w="1558425"/>
                <a:gridCol w="1558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dtype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Parent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Dataset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2" name="Shape 112"/>
          <p:cNvCxnSpPr/>
          <p:nvPr/>
        </p:nvCxnSpPr>
        <p:spPr>
          <a:xfrm flipH="1">
            <a:off x="4818924" y="2196225"/>
            <a:ext cx="2047500" cy="8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13" name="Shape 113"/>
          <p:cNvGraphicFramePr/>
          <p:nvPr/>
        </p:nvGraphicFramePr>
        <p:xfrm>
          <a:off x="3036725" y="1312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Assignee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user: Fred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role: Administrator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DvObject 101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Answering the Questions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object 101?  					</a:t>
            </a:r>
            <a:r>
              <a:rPr lang="en" sz="2400">
                <a:solidFill>
                  <a:srgbClr val="FF0000"/>
                </a:solidFill>
              </a:rPr>
              <a:t>Dataset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Can it have child objects?  				</a:t>
            </a:r>
            <a:r>
              <a:rPr lang="en" sz="2400">
                <a:solidFill>
                  <a:srgbClr val="FF0000"/>
                </a:solidFill>
              </a:rPr>
              <a:t>Yes, Files</a:t>
            </a:r>
            <a:r>
              <a:rPr lang="en"/>
              <a:t>	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Does the </a:t>
            </a:r>
            <a:r>
              <a:rPr lang="en" sz="2400" u="sng">
                <a:solidFill>
                  <a:srgbClr val="FF0000"/>
                </a:solidFill>
                <a:hlinkClick r:id="rId3"/>
              </a:rPr>
              <a:t>Administrator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2400"/>
              <a:t>role apply to </a:t>
            </a:r>
            <a:r>
              <a:rPr lang="en" sz="2400" u="sng">
                <a:solidFill>
                  <a:srgbClr val="FF0000"/>
                </a:solidFill>
                <a:hlinkClick r:id="rId4"/>
              </a:rPr>
              <a:t>File</a:t>
            </a:r>
            <a:r>
              <a:rPr lang="en" sz="2400"/>
              <a:t> objects?  </a:t>
            </a:r>
            <a:r>
              <a:rPr lang="en" sz="2400">
                <a:solidFill>
                  <a:srgbClr val="FF0000"/>
                </a:solidFill>
              </a:rPr>
              <a:t>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687" y="2568175"/>
            <a:ext cx="5156624" cy="2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Retrieval: How does this relate to Solr?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what we know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solr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(id : 101) 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((parent id : 101)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get Dataset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get Files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632000" y="20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700100"/>
                <a:gridCol w="1700100"/>
              </a:tblGrid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</a:t>
                      </a:r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Type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Dataset</a:t>
                      </a:r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Administrator</a:t>
                      </a:r>
                    </a:p>
                  </a:txBody>
                  <a:tcPr marT="91425" marB="91425" marR="91425" marL="91425"/>
                </a:tc>
              </a:tr>
              <a:tr h="626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Can object have Children?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Yes, Files</a:t>
                      </a:r>
                    </a:p>
                  </a:txBody>
                  <a:tcPr marT="91425" marB="91425" marR="91425" marL="91425"/>
                </a:tc>
              </a:tr>
              <a:tr h="844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Does Role Apply to Children? (Files)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Another Example (#2)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what we know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solr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(id : 7)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get Dataverse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632000" y="20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700100"/>
                <a:gridCol w="1700100"/>
              </a:tblGrid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Type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Dataverse</a:t>
                      </a:r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Dataset Creator</a:t>
                      </a:r>
                    </a:p>
                  </a:txBody>
                  <a:tcPr marT="91425" marB="91425" marR="91425" marL="91425"/>
                </a:tc>
              </a:tr>
              <a:tr h="626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Can object have Children?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Yes, Datasets + Files</a:t>
                      </a:r>
                    </a:p>
                  </a:txBody>
                  <a:tcPr marT="91425" marB="91425" marR="91425" marL="91425"/>
                </a:tc>
              </a:tr>
              <a:tr h="84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Does Role Apply to Children? (Files)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Another Example (#3)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what we know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solr 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(id : 9) or  (parent id : 9)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rgbClr val="000000"/>
                </a:solidFill>
              </a:rPr>
              <a:t>or</a:t>
            </a:r>
            <a:r>
              <a:rPr i="1" lang="en" sz="2400">
                <a:solidFill>
                  <a:srgbClr val="0000FF"/>
                </a:solidFill>
              </a:rPr>
              <a:t> (parent id : dataset ids)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get Dataverse + Datasets </a:t>
            </a:r>
          </a:p>
          <a:p>
            <a:pPr indent="-381000" lvl="0" marL="457200" rtl="0">
              <a:spcBef>
                <a:spcPts val="0"/>
              </a:spcBef>
              <a:buClr>
                <a:srgbClr val="0000FF"/>
              </a:buClr>
              <a:buSzPct val="100000"/>
              <a:buChar char="-"/>
            </a:pPr>
            <a:r>
              <a:rPr i="1" lang="en" sz="2400">
                <a:solidFill>
                  <a:srgbClr val="0000FF"/>
                </a:solidFill>
              </a:rPr>
              <a:t>files: extra postgres query to get dataset ids 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632000" y="20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700100"/>
                <a:gridCol w="1700100"/>
              </a:tblGrid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Type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Dataverse</a:t>
                      </a:r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Contributor</a:t>
                      </a:r>
                    </a:p>
                  </a:txBody>
                  <a:tcPr marT="91425" marB="91425" marR="91425" marL="91425"/>
                </a:tc>
              </a:tr>
              <a:tr h="626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Can object have Children?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Yes: Datasets,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Files</a:t>
                      </a:r>
                    </a:p>
                  </a:txBody>
                  <a:tcPr marT="91425" marB="91425" marR="91425" marL="91425"/>
                </a:tc>
              </a:tr>
              <a:tr h="84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Does Role Apply to Children? (Files)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Yes: Datasets,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Files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How do we do this “en masse”?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RoleAssignmentTable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DvObject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object 101?  					</a:t>
            </a:r>
            <a:r>
              <a:rPr lang="en" sz="2400">
                <a:solidFill>
                  <a:srgbClr val="FF0000"/>
                </a:solidFill>
              </a:rPr>
              <a:t>Dataset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Can it have child objects?  				</a:t>
            </a:r>
            <a:r>
              <a:rPr lang="en" sz="2400">
                <a:solidFill>
                  <a:srgbClr val="FF0000"/>
                </a:solidFill>
              </a:rPr>
              <a:t>Yes, Files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Does the role apply to child objects?  </a:t>
            </a:r>
            <a:r>
              <a:rPr lang="en" sz="2400">
                <a:solidFill>
                  <a:srgbClr val="FF0000"/>
                </a:solidFill>
              </a:rPr>
              <a:t>???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3790700" y="2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558425"/>
                <a:gridCol w="1558425"/>
                <a:gridCol w="1558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dtype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Parent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Dataset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2" name="Shape 152"/>
          <p:cNvCxnSpPr/>
          <p:nvPr/>
        </p:nvCxnSpPr>
        <p:spPr>
          <a:xfrm flipH="1">
            <a:off x="4818924" y="2196225"/>
            <a:ext cx="2047500" cy="8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53" name="Shape 153"/>
          <p:cNvGraphicFramePr/>
          <p:nvPr/>
        </p:nvGraphicFramePr>
        <p:xfrm>
          <a:off x="3036725" y="1312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Assignee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user: Fred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role: Administrator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DvObject 101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Retrieval: How do we do this “en masse”?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Assumptions: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dataverses are permission root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Limited inheritance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How do we do this “en masse”?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Role Permission Helper</a:t>
            </a:r>
            <a:r>
              <a:rPr lang="en"/>
              <a:t> (1 query)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IDs Directly or by Parent (2 queries)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via </a:t>
            </a:r>
            <a:r>
              <a:rPr lang="en">
                <a:solidFill>
                  <a:srgbClr val="FF0000"/>
                </a:solidFill>
              </a:rPr>
              <a:t>Grandparent </a:t>
            </a:r>
            <a:r>
              <a:rPr lang="en">
                <a:solidFill>
                  <a:srgbClr val="000000"/>
                </a:solidFill>
              </a:rPr>
              <a:t>(1 query)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977450" y="27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478400"/>
                <a:gridCol w="1637275"/>
                <a:gridCol w="1783925"/>
                <a:gridCol w="1783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Direct Assignment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Via Dataverse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Via Dataset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Dataverse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Dataset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(parent)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File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Yes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(grandparent)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(parent)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“DvObject Sorting”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MyDataFinder.java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Step 1 - Role Assignments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Step 2 - Direct + Parent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Step 3 - Grandparent 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- File Perms @ Dataverse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Create Solr Query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6275" y="1231375"/>
            <a:ext cx="1950749" cy="36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#2: Rendering	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82" y="1161425"/>
            <a:ext cx="78806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Display/Filter/Search a User’s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this (relatively) fast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Rendering: Basic Flow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local example</a:t>
            </a:r>
            <a:r>
              <a:rPr lang="en" sz="1100"/>
              <a:t> 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250" y="1200150"/>
            <a:ext cx="59055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Rendering: JSON -&gt; String	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mustache (java server side, twitter)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https://github.com/spullara/mustache.java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handlebars: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https://github.com/jknack/handlebars.java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Jinja</a:t>
            </a:r>
            <a:r>
              <a:rPr lang="en" sz="2400"/>
              <a:t> (very nice): 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http://jinja.pocoo.org/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java server side: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https://github.com/HubSpot/jinjava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only Java 8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Rendering: JSON -&gt; String	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Jinja</a:t>
            </a:r>
            <a:r>
              <a:rPr lang="en" sz="2400"/>
              <a:t> (very nice): 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http://jinja.pocoo.org/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/>
              <a:t>used by interns (python)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java server side: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https://github.com/HubSpot/jinjava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only Java 8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Nunjucks -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https://mozilla.github.io/nunjucks/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client side, .js file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mydata.js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submit search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card rendering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.js templates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800" y="2406925"/>
            <a:ext cx="3348299" cy="2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462" y="303075"/>
            <a:ext cx="7103074" cy="47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436875" y="106975"/>
            <a:ext cx="5134500" cy="59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Main Challenges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#1 - Retrieval: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How do we find all of a user’s data?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#2 - Rendering: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Can we use JSON instead of XHTML?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Retrieval: Postgres + Solr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48" y="1337423"/>
            <a:ext cx="8179650" cy="347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Retrieval: JSON for a Dataset Card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FF"/>
                </a:solidFill>
              </a:rPr>
              <a:t>{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"name": "Wouldn't Take Nothing for My Journey Now",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"type": "dataset",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"url": "http://dx.doi.org/10.5072/FK2/OWJOSP",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"image_url": "https://localhost/api/access/dsCardImage/431",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"global_id": "doi:10.5072/FK2/OWJOSP",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"description": "description test dataset for the book: Wouldn't Take Nothing for My Journey Now",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"citation": "MAYA ANGELOU, 2015, \"Wouldn't Take Nothing for My Journey Now\",</a:t>
            </a:r>
            <a:r>
              <a:rPr lang="en" sz="1100">
                <a:solidFill>
                  <a:srgbClr val="0000FF"/>
                </a:solidFill>
                <a:hlinkClick r:id="rId3"/>
              </a:rPr>
              <a:t> </a:t>
            </a:r>
            <a:r>
              <a:rPr lang="en" sz="1100" u="sng">
                <a:solidFill>
                  <a:srgbClr val="0000FF"/>
                </a:solidFill>
                <a:hlinkClick r:id="rId4"/>
              </a:rPr>
              <a:t>http://dx.doi.org/10.5072/FK2/OWJOSP</a:t>
            </a:r>
            <a:r>
              <a:rPr lang="en" sz="1100">
                <a:solidFill>
                  <a:srgbClr val="0000FF"/>
                </a:solidFill>
              </a:rPr>
              <a:t>,  Root Dataverse,  DRAFT VERSION 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"matches": [],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"score": 1,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"entity_id": 456,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"api_url": "https://RAD-rprasad/api/datasets/456",</a:t>
            </a:r>
            <a:br>
              <a:rPr lang="en" sz="1100"/>
            </a:br>
            <a:r>
              <a:rPr lang="en" sz="1100"/>
              <a:t>                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0000FF"/>
                </a:solidFill>
              </a:rPr>
              <a:t>     "authors": [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    "MAYA ANGELOU"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],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"publication_statuses": [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    "Unpublished",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    "Draft"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],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"is_draft_state": true,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"is_unpublished_state": true,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"is_published": false,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"is_deaccesioned": false,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"date_to_display_on_card": "Jun 8, 2015",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"parentId": "1",</a:t>
            </a:r>
            <a:br>
              <a:rPr lang="en" sz="1100">
                <a:solidFill>
                  <a:srgbClr val="0000FF"/>
                </a:solidFill>
              </a:rPr>
            </a:br>
            <a:r>
              <a:rPr lang="en" sz="1100">
                <a:solidFill>
                  <a:srgbClr val="0000FF"/>
                </a:solidFill>
              </a:rPr>
              <a:t>                "parentName": "Root</a:t>
            </a:r>
            <a:r>
              <a:rPr lang="en" sz="1100"/>
              <a:t>",</a:t>
            </a:r>
            <a:br>
              <a:rPr lang="en" sz="1100"/>
            </a:br>
            <a:r>
              <a:rPr lang="en" sz="1100"/>
              <a:t>              </a:t>
            </a: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 "user_roles": [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>
                <a:solidFill>
                  <a:srgbClr val="FF0000"/>
                </a:solidFill>
              </a:rPr>
              <a:t>                    "Admin",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>
                <a:solidFill>
                  <a:srgbClr val="FF0000"/>
                </a:solidFill>
              </a:rPr>
              <a:t>                    "Contributor",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>
                <a:solidFill>
                  <a:srgbClr val="FF0000"/>
                </a:solidFill>
              </a:rPr>
              <a:t>                    "File Downloader"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>
                <a:solidFill>
                  <a:srgbClr val="FF0000"/>
                </a:solidFill>
              </a:rPr>
              <a:t>                ]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100"/>
              <a:t>          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7203500" y="2109950"/>
            <a:ext cx="2176800" cy="72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FF0000"/>
                </a:solidFill>
              </a:rPr>
              <a:t>#3 - Postgres</a:t>
            </a:r>
          </a:p>
        </p:txBody>
      </p:sp>
      <p:cxnSp>
        <p:nvCxnSpPr>
          <p:cNvPr id="71" name="Shape 71"/>
          <p:cNvCxnSpPr/>
          <p:nvPr/>
        </p:nvCxnSpPr>
        <p:spPr>
          <a:xfrm flipH="1">
            <a:off x="6686074" y="2418675"/>
            <a:ext cx="1185900" cy="141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258725" y="4517150"/>
            <a:ext cx="2176800" cy="72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0000FF"/>
                </a:solidFill>
              </a:rPr>
              <a:t>#2 - SOLR</a:t>
            </a:r>
          </a:p>
        </p:txBody>
      </p:sp>
      <p:cxnSp>
        <p:nvCxnSpPr>
          <p:cNvPr id="73" name="Shape 73"/>
          <p:cNvCxnSpPr/>
          <p:nvPr/>
        </p:nvCxnSpPr>
        <p:spPr>
          <a:xfrm flipH="1" rot="10800000">
            <a:off x="1548150" y="3418549"/>
            <a:ext cx="3071099" cy="109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stCxn id="72" idx="0"/>
          </p:cNvCxnSpPr>
          <p:nvPr/>
        </p:nvCxnSpPr>
        <p:spPr>
          <a:xfrm flipH="1" rot="10800000">
            <a:off x="1347125" y="4025450"/>
            <a:ext cx="177300" cy="4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Retrieval: Permissions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IDs of a User’s DvObjects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sz="2400"/>
              <a:t>How do you find Gary King’s 1,981 objects?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 a timely way, can we</a:t>
            </a:r>
            <a:r>
              <a:rPr lang="en" sz="2400"/>
              <a:t> find Sonia’s 37,614 objects?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62" y="2603550"/>
            <a:ext cx="5620673" cy="238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Retrieval: 1st Query - Role Assignments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RoleAssignment Table: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8" name="Shape 88"/>
          <p:cNvGraphicFramePr/>
          <p:nvPr/>
        </p:nvGraphicFramePr>
        <p:xfrm>
          <a:off x="952500" y="19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Assignee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Sample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@fred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What it means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user: Fred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role: Administrator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DvObject 101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Retrieval: Questions to Answer for Role Assignments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1876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object 101?  (Dataverse? Dataset? File?)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Can it have child objects?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Does the role* apply to child objects?  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including custom roles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802050" y="13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Assignee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user: Fred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role: Administrator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DvObject 101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Retrieval: Answering the Questions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RoleAssignmentTable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DvObject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02" name="Shape 102"/>
          <p:cNvGraphicFramePr/>
          <p:nvPr/>
        </p:nvGraphicFramePr>
        <p:xfrm>
          <a:off x="3790700" y="2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558425"/>
                <a:gridCol w="1558425"/>
                <a:gridCol w="1558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dtype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Parent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Dataset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3" name="Shape 103"/>
          <p:cNvCxnSpPr/>
          <p:nvPr/>
        </p:nvCxnSpPr>
        <p:spPr>
          <a:xfrm flipH="1">
            <a:off x="4819024" y="2072525"/>
            <a:ext cx="1972500" cy="935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04" name="Shape 104"/>
          <p:cNvGraphicFramePr/>
          <p:nvPr/>
        </p:nvGraphicFramePr>
        <p:xfrm>
          <a:off x="3036725" y="1312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{4761B6C1-59D6-4DA7-B8B0-4D2D43B28E31}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Assignee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DV Object ID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user: Fred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role: Administrator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DvObject 101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