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0" r:id="rId9"/>
    <p:sldId id="261" r:id="rId10"/>
    <p:sldId id="265" r:id="rId11"/>
    <p:sldId id="266" r:id="rId12"/>
    <p:sldId id="267" r:id="rId13"/>
    <p:sldId id="269" r:id="rId14"/>
    <p:sldId id="270" r:id="rId15"/>
    <p:sldId id="272" r:id="rId16"/>
    <p:sldId id="271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2" d="100"/>
          <a:sy n="152" d="100"/>
        </p:scale>
        <p:origin x="-196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6339-219A-4EB0-BEF4-B9F0A18A8D34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3BFC-9FC4-4256-946D-14D74BBDE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3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6339-219A-4EB0-BEF4-B9F0A18A8D34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3BFC-9FC4-4256-946D-14D74BBDE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5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6339-219A-4EB0-BEF4-B9F0A18A8D34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3BFC-9FC4-4256-946D-14D74BBDE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9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6339-219A-4EB0-BEF4-B9F0A18A8D34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3BFC-9FC4-4256-946D-14D74BBDE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7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6339-219A-4EB0-BEF4-B9F0A18A8D34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3BFC-9FC4-4256-946D-14D74BBDE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3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6339-219A-4EB0-BEF4-B9F0A18A8D34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3BFC-9FC4-4256-946D-14D74BBDE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8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6339-219A-4EB0-BEF4-B9F0A18A8D34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3BFC-9FC4-4256-946D-14D74BBDE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6339-219A-4EB0-BEF4-B9F0A18A8D34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3BFC-9FC4-4256-946D-14D74BBDE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0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6339-219A-4EB0-BEF4-B9F0A18A8D34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3BFC-9FC4-4256-946D-14D74BBDE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4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6339-219A-4EB0-BEF4-B9F0A18A8D34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3BFC-9FC4-4256-946D-14D74BBDE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5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6339-219A-4EB0-BEF4-B9F0A18A8D34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3BFC-9FC4-4256-946D-14D74BBDE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1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06339-219A-4EB0-BEF4-B9F0A18A8D34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23BFC-9FC4-4256-946D-14D74BBDE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7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i2.cns.iu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ps.webofknowledge.com.ezp-prod1.hul.harvard.edu/" TargetMode="Externa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Citation Analysis with Sci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Ista</a:t>
            </a:r>
            <a:r>
              <a:rPr lang="en-US" dirty="0" smtClean="0"/>
              <a:t> Zahn and Steve Worthington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649" y="4495800"/>
            <a:ext cx="6412699" cy="15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12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Burst Detection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/>
          <a:lstStyle/>
          <a:p>
            <a:r>
              <a:rPr lang="en-US" dirty="0" smtClean="0"/>
              <a:t>Often you will need to export data from Sci2, perform calculations/manipulations in another program, and reload the data</a:t>
            </a:r>
          </a:p>
          <a:p>
            <a:r>
              <a:rPr lang="en-US" dirty="0" smtClean="0"/>
              <a:t>In this case we need to add the end date for authors who published in 2012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962400"/>
            <a:ext cx="2963109" cy="1734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4572000"/>
            <a:ext cx="4388571" cy="125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45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Author Longevity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752600"/>
            <a:ext cx="5896535" cy="375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91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plot showing the temporal extent of </a:t>
            </a:r>
            <a:r>
              <a:rPr lang="en-US" dirty="0" err="1" smtClean="0"/>
              <a:t>Scientometrics</a:t>
            </a:r>
            <a:r>
              <a:rPr lang="en-US" dirty="0" smtClean="0"/>
              <a:t> article keywords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84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</a:t>
            </a:r>
            <a:r>
              <a:rPr lang="en-US" dirty="0" smtClean="0"/>
              <a:t>Geospatial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/>
              <a:t>Examine </a:t>
            </a:r>
            <a:r>
              <a:rPr lang="en-US" dirty="0" smtClean="0"/>
              <a:t>origin of “</a:t>
            </a:r>
            <a:r>
              <a:rPr lang="en-US" dirty="0" err="1" smtClean="0"/>
              <a:t>Scientometrics</a:t>
            </a:r>
            <a:r>
              <a:rPr lang="en-US" dirty="0" smtClean="0"/>
              <a:t>” publications</a:t>
            </a:r>
          </a:p>
          <a:p>
            <a:r>
              <a:rPr lang="en-US" dirty="0" smtClean="0"/>
              <a:t>Start by extracting zip codes: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743200"/>
            <a:ext cx="3848100" cy="162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886200"/>
            <a:ext cx="49784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75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Extraneous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76599"/>
          </a:xfrm>
        </p:spPr>
        <p:txBody>
          <a:bodyPr>
            <a:normAutofit/>
          </a:bodyPr>
          <a:lstStyle/>
          <a:p>
            <a:r>
              <a:rPr lang="en-US" dirty="0" smtClean="0"/>
              <a:t>Open the data in a spreadsheet and remove all but the zip code column</a:t>
            </a:r>
          </a:p>
          <a:p>
            <a:r>
              <a:rPr lang="en-US" dirty="0" smtClean="0"/>
              <a:t>Create a new column named “Records” and set all values to 1</a:t>
            </a:r>
          </a:p>
          <a:p>
            <a:r>
              <a:rPr lang="en-US" dirty="0" smtClean="0"/>
              <a:t>Save the file and load it in Sci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198513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Records by Zip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00200"/>
            <a:ext cx="4483100" cy="156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819400"/>
            <a:ext cx="36830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87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Latitude and Longitude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24000"/>
            <a:ext cx="3987800" cy="1358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667000"/>
            <a:ext cx="45847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86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Article Origins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47800"/>
            <a:ext cx="5181600" cy="13333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971800"/>
            <a:ext cx="7391400" cy="357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1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Visualize influence (operationalized as number of times cited) by geographical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664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7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Sci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sci2.cns.iu.edu</a:t>
            </a:r>
            <a:endParaRPr lang="en-US" dirty="0" smtClean="0"/>
          </a:p>
          <a:p>
            <a:r>
              <a:rPr lang="en-US" dirty="0"/>
              <a:t>Free </a:t>
            </a:r>
            <a:r>
              <a:rPr lang="en-US" dirty="0" err="1"/>
              <a:t>registraton</a:t>
            </a:r>
            <a:r>
              <a:rPr lang="en-US" dirty="0"/>
              <a:t> required </a:t>
            </a:r>
          </a:p>
          <a:p>
            <a:r>
              <a:rPr lang="en-US" dirty="0"/>
              <a:t>Download then unzip </a:t>
            </a:r>
          </a:p>
          <a:p>
            <a:r>
              <a:rPr lang="en-US" dirty="0"/>
              <a:t>No need to install just run the sci2 executable </a:t>
            </a:r>
            <a:r>
              <a:rPr lang="en-US" dirty="0" smtClean="0"/>
              <a:t>from the </a:t>
            </a:r>
            <a:r>
              <a:rPr lang="en-US" dirty="0" err="1"/>
              <a:t>unziped</a:t>
            </a:r>
            <a:r>
              <a:rPr lang="en-US" dirty="0"/>
              <a:t> sci2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0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Analyses Available in Sci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Temporal: When did activity occur?</a:t>
            </a:r>
          </a:p>
          <a:p>
            <a:r>
              <a:rPr lang="en-US" dirty="0"/>
              <a:t>Geospatial: Where did activity occur?</a:t>
            </a:r>
          </a:p>
          <a:p>
            <a:r>
              <a:rPr lang="en-US" dirty="0"/>
              <a:t>Topical: What occurred?</a:t>
            </a:r>
          </a:p>
          <a:p>
            <a:r>
              <a:rPr lang="en-US" dirty="0"/>
              <a:t>Network: How are entities related?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2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 </a:t>
            </a:r>
            <a:r>
              <a:rPr lang="en-US" dirty="0" smtClean="0"/>
              <a:t>citation </a:t>
            </a:r>
            <a:r>
              <a:rPr lang="en-US" dirty="0"/>
              <a:t>data to be analyzed </a:t>
            </a:r>
          </a:p>
          <a:p>
            <a:r>
              <a:rPr lang="en-US" dirty="0"/>
              <a:t>Load data in Sci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r>
              <a:rPr lang="en-US" dirty="0"/>
              <a:t>Prepare and pre-process data: remove duplicates, extract networks, aggregate etc. </a:t>
            </a:r>
          </a:p>
          <a:p>
            <a:r>
              <a:rPr lang="en-US" dirty="0"/>
              <a:t>Analyze: burst </a:t>
            </a:r>
            <a:r>
              <a:rPr lang="en-US" dirty="0" smtClean="0"/>
              <a:t>detection</a:t>
            </a:r>
            <a:r>
              <a:rPr lang="en-US" dirty="0"/>
              <a:t>, geocoding, clustering etc. </a:t>
            </a:r>
          </a:p>
          <a:p>
            <a:r>
              <a:rPr lang="en-US" dirty="0"/>
              <a:t>Visualize: Time series, </a:t>
            </a:r>
            <a:r>
              <a:rPr lang="en-US" dirty="0" smtClean="0"/>
              <a:t>geospatial</a:t>
            </a:r>
            <a:r>
              <a:rPr lang="en-US" dirty="0"/>
              <a:t>, network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0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Temporal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 trends in </a:t>
            </a:r>
            <a:r>
              <a:rPr lang="en-US" dirty="0" smtClean="0"/>
              <a:t>publications </a:t>
            </a:r>
            <a:r>
              <a:rPr lang="en-US" dirty="0"/>
              <a:t>in the Journal </a:t>
            </a:r>
            <a:r>
              <a:rPr lang="en-US" dirty="0" smtClean="0"/>
              <a:t>“</a:t>
            </a:r>
            <a:r>
              <a:rPr lang="en-US" dirty="0" err="1" smtClean="0"/>
              <a:t>Scientometrics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/>
              <a:t>Main </a:t>
            </a:r>
            <a:r>
              <a:rPr lang="en-US" dirty="0" smtClean="0"/>
              <a:t>questions</a:t>
            </a:r>
            <a:r>
              <a:rPr lang="en-US" dirty="0"/>
              <a:t>: </a:t>
            </a:r>
          </a:p>
          <a:p>
            <a:r>
              <a:rPr lang="en-US" dirty="0"/>
              <a:t>What are the trends in topics studied over </a:t>
            </a:r>
            <a:r>
              <a:rPr lang="en-US" dirty="0" smtClean="0"/>
              <a:t>time</a:t>
            </a:r>
            <a:r>
              <a:rPr lang="en-US" dirty="0"/>
              <a:t>? </a:t>
            </a:r>
          </a:p>
          <a:p>
            <a:r>
              <a:rPr lang="en-US" dirty="0" smtClean="0"/>
              <a:t>Who are the authors with the most longevity?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55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Locate Citations to be Analyzed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153400" cy="1143000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http://apps.webofknowledge.com.ezp-prod1.hul.harvard.edu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362200"/>
            <a:ext cx="7315200" cy="423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02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990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Download to a delimited plain text format</a:t>
            </a:r>
          </a:p>
          <a:p>
            <a:r>
              <a:rPr lang="en-US" dirty="0" err="1" smtClean="0"/>
              <a:t>WoS</a:t>
            </a:r>
            <a:r>
              <a:rPr lang="en-US" dirty="0" smtClean="0"/>
              <a:t> only allows 500 records to be exported at a time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86001"/>
            <a:ext cx="7162800" cy="441761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600200" y="4724400"/>
            <a:ext cx="2057400" cy="6096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05200" y="4800600"/>
            <a:ext cx="1828800" cy="533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7800" y="4724400"/>
            <a:ext cx="2209800" cy="6096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47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 and Load Saved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Rename the save records from “</a:t>
            </a:r>
            <a:r>
              <a:rPr lang="en-US" dirty="0" err="1" smtClean="0"/>
              <a:t>filename.txt</a:t>
            </a:r>
            <a:r>
              <a:rPr lang="en-US" dirty="0" smtClean="0"/>
              <a:t>” to “</a:t>
            </a:r>
            <a:r>
              <a:rPr lang="en-US" dirty="0" err="1" smtClean="0"/>
              <a:t>filename.isi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If you have multiple record files, merge them</a:t>
            </a:r>
          </a:p>
          <a:p>
            <a:r>
              <a:rPr lang="en-US" dirty="0" smtClean="0"/>
              <a:t>Load records in Sci</a:t>
            </a:r>
            <a:r>
              <a:rPr lang="en-US" baseline="30000" dirty="0" smtClean="0"/>
              <a:t>2 </a:t>
            </a:r>
          </a:p>
          <a:p>
            <a:endParaRPr lang="en-US" baseline="30000" dirty="0"/>
          </a:p>
          <a:p>
            <a:r>
              <a:rPr lang="en-US" dirty="0" smtClean="0"/>
              <a:t>Check console log for errors or warnings</a:t>
            </a:r>
            <a:endParaRPr lang="en-US" baseline="30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200400"/>
            <a:ext cx="3454400" cy="65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00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Temporal Analysis: </a:t>
            </a:r>
            <a:r>
              <a:rPr lang="en-US" dirty="0" smtClean="0"/>
              <a:t>Author Longevity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r>
              <a:rPr lang="en-US" dirty="0" smtClean="0"/>
              <a:t>Burst detection for authors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362200"/>
            <a:ext cx="3182209" cy="16105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971800"/>
            <a:ext cx="5028676" cy="334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51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</TotalTime>
  <Words>378</Words>
  <Application>Microsoft Macintosh PowerPoint</Application>
  <PresentationFormat>On-screen Show (4:3)</PresentationFormat>
  <Paragraphs>54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Introduction to Citation Analysis with Sci2</vt:lpstr>
      <vt:lpstr>Download Sci2</vt:lpstr>
      <vt:lpstr>Analyses Available in Sci2</vt:lpstr>
      <vt:lpstr>Workflow Overview</vt:lpstr>
      <vt:lpstr>Example 1: Temporal Analysis </vt:lpstr>
      <vt:lpstr>Locate Citations to be Analyzed</vt:lpstr>
      <vt:lpstr>Download Citations</vt:lpstr>
      <vt:lpstr>Rename and Load Saved Records</vt:lpstr>
      <vt:lpstr>Temporal Analysis: Author Longevity</vt:lpstr>
      <vt:lpstr>Clean Burst Detection Results</vt:lpstr>
      <vt:lpstr>Plot Author Longevity</vt:lpstr>
      <vt:lpstr>Your Turn!</vt:lpstr>
      <vt:lpstr>Example 1: Geospatial Analysis</vt:lpstr>
      <vt:lpstr>Remove Extraneous Data</vt:lpstr>
      <vt:lpstr>Aggregate Records by Zip Code</vt:lpstr>
      <vt:lpstr>Extract Latitude and Longitude</vt:lpstr>
      <vt:lpstr>Visualize Article Origins</vt:lpstr>
      <vt:lpstr>Your Turn!</vt:lpstr>
      <vt:lpstr>PowerPoint Presentation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Citation Analysis with Sci2</dc:title>
  <dc:creator>IQSS</dc:creator>
  <cp:lastModifiedBy>Ista Zahn</cp:lastModifiedBy>
  <cp:revision>21</cp:revision>
  <dcterms:created xsi:type="dcterms:W3CDTF">2012-12-07T15:04:53Z</dcterms:created>
  <dcterms:modified xsi:type="dcterms:W3CDTF">2012-12-12T22:27:18Z</dcterms:modified>
</cp:coreProperties>
</file>