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12/12/12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31E111-8131-4161-9171-91C131814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12/12/12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B161-D161-4131-9161-11C1C141D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ci2.cns.iu.edu/" TargetMode="External"/><Relationship Id="rId2" Type="http://schemas.openxmlformats.org/officeDocument/2006/relationships/hyperlink" Target="https://sci2.cns.iu.edu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apps.webofknowledge.com.ezp-prod1.hul.harvard.edu/" TargetMode="External"/><Relationship Id="rId2" Type="http://schemas.openxmlformats.org/officeDocument/2006/relationships/hyperlink" Target="http://apps.webofknowledge.com.ezp-prod1.hul.harvard.edu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Introduction to Citation Analysis with Sci2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533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Calibri"/>
              </a:rPr>
              <a:t>Ista Zahn and Steve Worthington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7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65480" y="4495680"/>
            <a:ext cx="6412320" cy="157428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Temporal Analysis: Author Prominence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640080" y="1645920"/>
            <a:ext cx="8229240" cy="548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Clean up burst detection results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103120"/>
            <a:ext cx="2961720" cy="1733040"/>
          </a:xfrm>
          <a:prstGeom prst="rect">
            <a:avLst/>
          </a:prstGeom>
        </p:spPr>
      </p:pic>
      <p:pic>
        <p:nvPicPr>
          <p:cNvPr descr="" id="10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45920" y="4389120"/>
            <a:ext cx="4388400" cy="1258920"/>
          </a:xfrm>
          <a:prstGeom prst="rect">
            <a:avLst/>
          </a:prstGeom>
        </p:spPr>
      </p:pic>
      <p:sp>
        <p:nvSpPr>
          <p:cNvPr id="105" name="TextShape 3"/>
          <p:cNvSpPr txBox="1"/>
          <p:nvPr/>
        </p:nvSpPr>
        <p:spPr>
          <a:xfrm>
            <a:off x="640080" y="3931920"/>
            <a:ext cx="8229240" cy="548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Replace blank End date with “2012”</a:t>
            </a:r>
            <a:endParaRPr/>
          </a:p>
        </p:txBody>
      </p:sp>
      <p:sp>
        <p:nvSpPr>
          <p:cNvPr id="106" name="TextShape 4"/>
          <p:cNvSpPr txBox="1"/>
          <p:nvPr/>
        </p:nvSpPr>
        <p:spPr>
          <a:xfrm>
            <a:off x="548640" y="5760720"/>
            <a:ext cx="8229240" cy="548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Save and re-load into Sci2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Temporal Analysis: Author Longevity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640440" y="1463040"/>
            <a:ext cx="8229240" cy="548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Visualize author longevity</a:t>
            </a:r>
            <a:endParaRPr/>
          </a:p>
        </p:txBody>
      </p:sp>
      <p:pic>
        <p:nvPicPr>
          <p:cNvPr descr="" id="10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011680"/>
            <a:ext cx="3504240" cy="1704240"/>
          </a:xfrm>
          <a:prstGeom prst="rect">
            <a:avLst/>
          </a:prstGeom>
        </p:spPr>
      </p:pic>
      <p:pic>
        <p:nvPicPr>
          <p:cNvPr descr="" id="11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9080" y="2881080"/>
            <a:ext cx="5780520" cy="38854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Temporal Analysis: Author Longevity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640440" y="1463040"/>
            <a:ext cx="8229240" cy="548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Visualize author longevity</a:t>
            </a:r>
            <a:endParaRPr/>
          </a:p>
        </p:txBody>
      </p:sp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191680"/>
            <a:ext cx="5895000" cy="37519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Download Sci2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1"/>
              </a:rPr>
              <a:t>https://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2"/>
              </a:rPr>
              <a:t>sci2.cns.iu.edu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Free registration required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Download then unzip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need to install – just run the sci2 executable from the unziped sci2 directory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Analyses Available in Sci2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Temporal: When did activity occur?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Geospatial: Where did activity occur?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Topical: What occurred?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Network: How are entities related?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Workflow Overview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Obtain citation data to be analyzed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Load data in Sci2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Prepare and pre-process data: remove duplicates, extract networks, aggregate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Analyze: burst detection, geocoding, clustering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Visualize: Time series, geospatial, network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Example 1: Temporal Analysis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Examine trends in publications in the Journal “Scientometics”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Main questions: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are the trends in topics studied over time?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did top authors rise to prominance?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Locate Citations to be Analyzed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33520" y="1295280"/>
            <a:ext cx="815292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1"/>
              </a:rPr>
              <a:t>http://apps.webofknowledge.com.ezp-prod1.hul.harvard.edu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2362320"/>
            <a:ext cx="7314840" cy="42350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Download Citations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219320"/>
            <a:ext cx="8229240" cy="99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Download to a delimited plain text format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WoS only allows 500 records to be exported at a time</a:t>
            </a:r>
            <a:endParaRPr/>
          </a:p>
        </p:txBody>
      </p:sp>
      <p:pic>
        <p:nvPicPr>
          <p:cNvPr descr="" id="90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286000"/>
            <a:ext cx="7162560" cy="4417200"/>
          </a:xfrm>
          <a:prstGeom prst="rect">
            <a:avLst/>
          </a:prstGeom>
        </p:spPr>
      </p:pic>
      <p:sp>
        <p:nvSpPr>
          <p:cNvPr id="91" name="CustomShape 3"/>
          <p:cNvSpPr/>
          <p:nvPr/>
        </p:nvSpPr>
        <p:spPr>
          <a:xfrm>
            <a:off x="1600200" y="4724280"/>
            <a:ext cx="2057040" cy="60912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3505320" y="4800600"/>
            <a:ext cx="1828440" cy="53316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93" name="CustomShape 5"/>
          <p:cNvSpPr/>
          <p:nvPr/>
        </p:nvSpPr>
        <p:spPr>
          <a:xfrm>
            <a:off x="5257800" y="4724280"/>
            <a:ext cx="2209320" cy="60912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Rename and Load Saved Records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Rename the save records from “filename.txt” to “filename.isi”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you have multiple record files, merge them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Load records in Sci2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Check console log for errors or warnings</a:t>
            </a:r>
            <a:endParaRPr/>
          </a:p>
        </p:txBody>
      </p:sp>
      <p:pic>
        <p:nvPicPr>
          <p:cNvPr descr="" id="9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312360" y="4191480"/>
            <a:ext cx="3454200" cy="6548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Temporal Analysis: Author Longevity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Burst detection for authors </a:t>
            </a:r>
            <a:endParaRPr/>
          </a:p>
        </p:txBody>
      </p:sp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2760" y="2103120"/>
            <a:ext cx="3180600" cy="1609200"/>
          </a:xfrm>
          <a:prstGeom prst="rect">
            <a:avLst/>
          </a:prstGeom>
        </p:spPr>
      </p:pic>
      <p:pic>
        <p:nvPicPr>
          <p:cNvPr descr="" id="10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69960" y="2743200"/>
            <a:ext cx="5028120" cy="3342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