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QisFisco/Stylized-Facts-for-Assets-Retur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DE39-ED2B-4C89-8C7F-401374EAC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Investigating Stylized Facts in Assets Returns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46CF3-8135-41EE-857E-37255E65F3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Using python</a:t>
            </a:r>
          </a:p>
        </p:txBody>
      </p:sp>
    </p:spTree>
    <p:extLst>
      <p:ext uri="{BB962C8B-B14F-4D97-AF65-F5344CB8AC3E}">
        <p14:creationId xmlns:p14="http://schemas.microsoft.com/office/powerpoint/2010/main" val="156463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6F0B-3E46-4361-A14B-66E7C48C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did I do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FAC82-C796-46FC-851A-A7454874E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I used Python to extract S&amp;P 500 data from Yahoo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The time period was between 01May1990 to 31May2020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The inspiration of this analysis was the book Python for Finance Cookbook by Erik </a:t>
            </a:r>
            <a:r>
              <a:rPr lang="en-AU" dirty="0" err="1"/>
              <a:t>Lewinson</a:t>
            </a:r>
            <a:endParaRPr lang="en-AU" dirty="0"/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The </a:t>
            </a:r>
            <a:r>
              <a:rPr lang="en-AU" dirty="0" err="1"/>
              <a:t>jupyter</a:t>
            </a:r>
            <a:r>
              <a:rPr lang="en-AU" dirty="0"/>
              <a:t> notebook is also available at </a:t>
            </a:r>
            <a:r>
              <a:rPr lang="en-AU" dirty="0">
                <a:hlinkClick r:id="rId2"/>
              </a:rPr>
              <a:t>https://github.com/IQisFisco/Stylized-Facts-for-Assets-Returns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628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70F7-2183-42EC-B44A-DEED85A0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Fact #1: The returns are not normally distributed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BF5A5E-35F2-4474-9F39-50C9AE3120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96320" y="1846263"/>
            <a:ext cx="3539998" cy="402272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3DAB5-D110-434B-8DFD-469A8F5896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The S&amp;P 500 logarithmic returns are not normally distributed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The left tail is heavier indicating that negative return are more frequent</a:t>
            </a:r>
          </a:p>
        </p:txBody>
      </p:sp>
    </p:spTree>
    <p:extLst>
      <p:ext uri="{BB962C8B-B14F-4D97-AF65-F5344CB8AC3E}">
        <p14:creationId xmlns:p14="http://schemas.microsoft.com/office/powerpoint/2010/main" val="35362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70F7-2183-42EC-B44A-DEED85A0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Fact #1: The returns are not normally distributed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3DAB5-D110-434B-8DFD-469A8F5896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The QQ plot of S&amp;P 500 logarithmic returns further corroborates this fact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Both the ends of the line are significantly away from the red line – indicating very extreme outliers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182F2C-A3A2-47AC-8C41-6667F96168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63788" y="1846263"/>
            <a:ext cx="3805062" cy="4022725"/>
          </a:xfrm>
        </p:spPr>
      </p:pic>
    </p:spTree>
    <p:extLst>
      <p:ext uri="{BB962C8B-B14F-4D97-AF65-F5344CB8AC3E}">
        <p14:creationId xmlns:p14="http://schemas.microsoft.com/office/powerpoint/2010/main" val="393561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EBF7-5BF2-4D57-9D9F-A47C0748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Fact #1: The returns are not normally distributed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90A06-0111-4F1B-9D34-4862C5165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The most significant test of checking normality in python is </a:t>
            </a:r>
            <a:r>
              <a:rPr lang="en-AU" dirty="0" err="1"/>
              <a:t>Jarque-Bera</a:t>
            </a:r>
            <a:r>
              <a:rPr lang="en-AU" dirty="0"/>
              <a:t> test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err="1"/>
              <a:t>Jarque-Bera</a:t>
            </a:r>
            <a:r>
              <a:rPr lang="en-AU" dirty="0"/>
              <a:t> statistic is 42176.121 with p-value of 0.000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Since the p value is less than 0.05 we can safely reject the null hypothesis that that S&amp;P 500 returns are normally distributed</a:t>
            </a:r>
          </a:p>
        </p:txBody>
      </p:sp>
    </p:spTree>
    <p:extLst>
      <p:ext uri="{BB962C8B-B14F-4D97-AF65-F5344CB8AC3E}">
        <p14:creationId xmlns:p14="http://schemas.microsoft.com/office/powerpoint/2010/main" val="264480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D3763-0CC5-4FDC-9F92-9A5504ED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Fact #2: Volatility occurs in clusters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A2D24C-250F-4DF6-B46B-DD3325287A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2269435"/>
            <a:ext cx="4938712" cy="1331845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CE4822-1D68-44C8-BD47-2CD006927D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97280" y="3601280"/>
            <a:ext cx="4937125" cy="1619832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FE59EA9-BC68-4A86-BD85-586F4DD079CB}"/>
              </a:ext>
            </a:extLst>
          </p:cNvPr>
          <p:cNvSpPr txBox="1">
            <a:spLocks/>
          </p:cNvSpPr>
          <p:nvPr/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AU" dirty="0"/>
              <a:t>The first plot is adjusted closed prices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The second plot is of the logarithmic returns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The windows indicate two sample areas of volatility. Note that both areas are accompanied by more blotches of volatility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5CB442-E251-447E-94A8-E73C78DD817D}"/>
              </a:ext>
            </a:extLst>
          </p:cNvPr>
          <p:cNvSpPr/>
          <p:nvPr/>
        </p:nvSpPr>
        <p:spPr>
          <a:xfrm>
            <a:off x="2796209" y="2372139"/>
            <a:ext cx="384313" cy="2848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0F179C-3257-485E-8497-2A2EB064CB12}"/>
              </a:ext>
            </a:extLst>
          </p:cNvPr>
          <p:cNvSpPr/>
          <p:nvPr/>
        </p:nvSpPr>
        <p:spPr>
          <a:xfrm>
            <a:off x="3954794" y="2372139"/>
            <a:ext cx="384313" cy="2848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616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1AAF1-3D17-437F-9D2A-8CC4A7C3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Fact #3: There is no autocorrelation in logarithmic returns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2E31-31EE-4C02-8021-BCCC8BE771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Autocorrelation of returns is associated with time series analysis with a certain lag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Most of the points in this 100 day lag autocorrelation are in the significance zone indicated by blue shading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All the points are around 0 indicating no correlation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BC1776-9981-4E65-BA1B-7EB5151F673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579183"/>
            <a:ext cx="4938712" cy="255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2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FAAC-9CC5-4707-8F85-0CDB8153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Fact #4: Squared or absolute logarithmic returns produce small and decreasing autocorrelations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FC308-2174-4148-A12B-33ED03AC0F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The first graph is of the squared values of logarithmic returns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The bottom graph is of absolute logarithmic returns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Squaring or taking the absolute values allows for the easier interpretation of values from mean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Simple logarithmic returns are either negative or positive which complicates decision making – how far away they are from mean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55F4AF0D-E342-4087-8123-A1A2B202731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598123"/>
            <a:ext cx="4938712" cy="251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604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FAAC-9CC5-4707-8F85-0CDB8153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Fact #5: Volatility and increasing returns are inversely related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FC308-2174-4148-A12B-33ED03AC0F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As highlighted in the two windows, increasing prices lead to declining or reduced volatility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Note the declining prices after 2008 lead to increased volatility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6394B3-EEAC-4ADB-A136-50DE6FC3A5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1829863"/>
            <a:ext cx="4938712" cy="133184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58B078-BFC9-49D4-B7B0-064515AE6BB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96792" y="3161708"/>
            <a:ext cx="4939200" cy="1332000"/>
          </a:xfrm>
          <a:prstGeom prst="rect">
            <a:avLst/>
          </a:prstGeom>
        </p:spPr>
      </p:pic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C9359A9D-0D06-4598-BE64-66CA5F18C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867" y="4493553"/>
            <a:ext cx="4937125" cy="161983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30D18D-312A-43DB-A667-392920865996}"/>
              </a:ext>
            </a:extLst>
          </p:cNvPr>
          <p:cNvSpPr/>
          <p:nvPr/>
        </p:nvSpPr>
        <p:spPr>
          <a:xfrm>
            <a:off x="2761529" y="2001543"/>
            <a:ext cx="384313" cy="3867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D10A52-6E23-4EF8-82F3-E2E2A5ADA3EA}"/>
              </a:ext>
            </a:extLst>
          </p:cNvPr>
          <p:cNvSpPr/>
          <p:nvPr/>
        </p:nvSpPr>
        <p:spPr>
          <a:xfrm>
            <a:off x="4810578" y="1982263"/>
            <a:ext cx="384313" cy="3867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53348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</TotalTime>
  <Words>393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Investigating Stylized Facts in Assets Returns</vt:lpstr>
      <vt:lpstr>How did I do it</vt:lpstr>
      <vt:lpstr>Fact #1: The returns are not normally distributed</vt:lpstr>
      <vt:lpstr>Fact #1: The returns are not normally distributed</vt:lpstr>
      <vt:lpstr>Fact #1: The returns are not normally distributed</vt:lpstr>
      <vt:lpstr>Fact #2: Volatility occurs in clusters</vt:lpstr>
      <vt:lpstr>Fact #3: There is no autocorrelation in logarithmic returns</vt:lpstr>
      <vt:lpstr>Fact #4: Squared or absolute logarithmic returns produce small and decreasing autocorrelations</vt:lpstr>
      <vt:lpstr>Fact #5: Volatility and increasing returns are inversely related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Stylized Facts in Assets Returns</dc:title>
  <dc:creator>Faisal Iqbal</dc:creator>
  <cp:lastModifiedBy>Faisal Iqbal</cp:lastModifiedBy>
  <cp:revision>16</cp:revision>
  <dcterms:created xsi:type="dcterms:W3CDTF">2020-07-26T17:29:14Z</dcterms:created>
  <dcterms:modified xsi:type="dcterms:W3CDTF">2020-07-26T19:57:10Z</dcterms:modified>
</cp:coreProperties>
</file>