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7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7851-0F83-4B7B-B83B-414C2B637BB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D2D5-5B9F-4DDB-94BA-CD6D06DC22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6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7851-0F83-4B7B-B83B-414C2B637BB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D2D5-5B9F-4DDB-94BA-CD6D06DC22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6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7851-0F83-4B7B-B83B-414C2B637BB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D2D5-5B9F-4DDB-94BA-CD6D06DC22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6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7851-0F83-4B7B-B83B-414C2B637BB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D2D5-5B9F-4DDB-94BA-CD6D06DC22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7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7851-0F83-4B7B-B83B-414C2B637BB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D2D5-5B9F-4DDB-94BA-CD6D06DC22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2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7851-0F83-4B7B-B83B-414C2B637BB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D2D5-5B9F-4DDB-94BA-CD6D06DC22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7851-0F83-4B7B-B83B-414C2B637BB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D2D5-5B9F-4DDB-94BA-CD6D06DC22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6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7851-0F83-4B7B-B83B-414C2B637BB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D2D5-5B9F-4DDB-94BA-CD6D06DC22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2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7851-0F83-4B7B-B83B-414C2B637BB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D2D5-5B9F-4DDB-94BA-CD6D06DC22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2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7851-0F83-4B7B-B83B-414C2B637BB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D2D5-5B9F-4DDB-94BA-CD6D06DC22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7851-0F83-4B7B-B83B-414C2B637BB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D2D5-5B9F-4DDB-94BA-CD6D06DC22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D7851-0F83-4B7B-B83B-414C2B637BB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3D2D5-5B9F-4DDB-94BA-CD6D06DC22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hteck 66"/>
          <p:cNvSpPr/>
          <p:nvPr/>
        </p:nvSpPr>
        <p:spPr>
          <a:xfrm>
            <a:off x="386340" y="2788747"/>
            <a:ext cx="6392289" cy="39858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Python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5003800" y="233589"/>
            <a:ext cx="1772436" cy="10532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JS Web UI</a:t>
            </a:r>
          </a:p>
        </p:txBody>
      </p:sp>
      <p:sp>
        <p:nvSpPr>
          <p:cNvPr id="5" name="Rechteck 4"/>
          <p:cNvSpPr/>
          <p:nvPr/>
        </p:nvSpPr>
        <p:spPr>
          <a:xfrm>
            <a:off x="383947" y="1389147"/>
            <a:ext cx="6392289" cy="126769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vert270" rtlCol="0" anchor="t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10" name="Rechteck 9"/>
          <p:cNvSpPr/>
          <p:nvPr/>
        </p:nvSpPr>
        <p:spPr>
          <a:xfrm>
            <a:off x="1234440" y="1624013"/>
            <a:ext cx="4818377" cy="31973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Stop-Word-Removal, Lemmatization</a:t>
            </a:r>
          </a:p>
        </p:txBody>
      </p:sp>
      <p:sp>
        <p:nvSpPr>
          <p:cNvPr id="11" name="Rechteck 10"/>
          <p:cNvSpPr/>
          <p:nvPr/>
        </p:nvSpPr>
        <p:spPr>
          <a:xfrm>
            <a:off x="1234440" y="2981105"/>
            <a:ext cx="4818377" cy="30433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TF-IDF</a:t>
            </a:r>
          </a:p>
        </p:txBody>
      </p:sp>
      <p:sp>
        <p:nvSpPr>
          <p:cNvPr id="12" name="Ellipse 11"/>
          <p:cNvSpPr/>
          <p:nvPr/>
        </p:nvSpPr>
        <p:spPr>
          <a:xfrm>
            <a:off x="856680" y="2168044"/>
            <a:ext cx="1640756" cy="4191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Clean Train Corpus</a:t>
            </a:r>
          </a:p>
        </p:txBody>
      </p:sp>
      <p:sp>
        <p:nvSpPr>
          <p:cNvPr id="13" name="Rechteck 12"/>
          <p:cNvSpPr/>
          <p:nvPr/>
        </p:nvSpPr>
        <p:spPr>
          <a:xfrm>
            <a:off x="1023665" y="5148266"/>
            <a:ext cx="1306784" cy="47625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SVD and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Rank-Reduction </a:t>
            </a:r>
          </a:p>
        </p:txBody>
      </p:sp>
      <p:sp>
        <p:nvSpPr>
          <p:cNvPr id="16" name="Ellipse 15"/>
          <p:cNvSpPr/>
          <p:nvPr/>
        </p:nvSpPr>
        <p:spPr>
          <a:xfrm>
            <a:off x="856680" y="624187"/>
            <a:ext cx="1640756" cy="4191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Train Corpus</a:t>
            </a:r>
          </a:p>
        </p:txBody>
      </p:sp>
      <p:cxnSp>
        <p:nvCxnSpPr>
          <p:cNvPr id="18" name="Gerade Verbindung mit Pfeil 17"/>
          <p:cNvCxnSpPr>
            <a:stCxn id="16" idx="4"/>
          </p:cNvCxnSpPr>
          <p:nvPr/>
        </p:nvCxnSpPr>
        <p:spPr>
          <a:xfrm>
            <a:off x="1677058" y="1043287"/>
            <a:ext cx="0" cy="580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cxnSpLocks/>
            <a:endCxn id="12" idx="0"/>
          </p:cNvCxnSpPr>
          <p:nvPr/>
        </p:nvCxnSpPr>
        <p:spPr>
          <a:xfrm>
            <a:off x="1677058" y="1942783"/>
            <a:ext cx="0" cy="225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cxnSpLocks/>
            <a:stCxn id="12" idx="4"/>
          </p:cNvCxnSpPr>
          <p:nvPr/>
        </p:nvCxnSpPr>
        <p:spPr>
          <a:xfrm flipH="1">
            <a:off x="1677057" y="2587144"/>
            <a:ext cx="1" cy="3939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cxnSpLocks/>
            <a:stCxn id="45" idx="4"/>
            <a:endCxn id="13" idx="0"/>
          </p:cNvCxnSpPr>
          <p:nvPr/>
        </p:nvCxnSpPr>
        <p:spPr>
          <a:xfrm flipH="1">
            <a:off x="1677057" y="3930245"/>
            <a:ext cx="9195" cy="1218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1187675" y="3470169"/>
            <a:ext cx="997153" cy="46007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Sparse Matrix</a:t>
            </a:r>
          </a:p>
        </p:txBody>
      </p:sp>
      <p:sp>
        <p:nvSpPr>
          <p:cNvPr id="46" name="Ellipse 45"/>
          <p:cNvSpPr/>
          <p:nvPr/>
        </p:nvSpPr>
        <p:spPr>
          <a:xfrm>
            <a:off x="2657033" y="5652904"/>
            <a:ext cx="868568" cy="60388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Dense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Matrix</a:t>
            </a:r>
          </a:p>
        </p:txBody>
      </p:sp>
      <p:sp>
        <p:nvSpPr>
          <p:cNvPr id="51" name="Ellipse 50"/>
          <p:cNvSpPr/>
          <p:nvPr/>
        </p:nvSpPr>
        <p:spPr>
          <a:xfrm>
            <a:off x="2786022" y="4577673"/>
            <a:ext cx="612207" cy="59535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</a:rPr>
              <a:t>S</a:t>
            </a:r>
            <a:r>
              <a:rPr lang="en-US" sz="1200" baseline="-25000" dirty="0" err="1">
                <a:solidFill>
                  <a:sysClr val="windowText" lastClr="000000"/>
                </a:solidFill>
              </a:rPr>
              <a:t>k</a:t>
            </a:r>
            <a:r>
              <a:rPr lang="en-US" sz="1200" dirty="0">
                <a:solidFill>
                  <a:sysClr val="windowText" lastClr="000000"/>
                </a:solidFill>
              </a:rPr>
              <a:t>  </a:t>
            </a:r>
            <a:r>
              <a:rPr lang="en-US" sz="1200" dirty="0" err="1">
                <a:solidFill>
                  <a:sysClr val="windowText" lastClr="000000"/>
                </a:solidFill>
              </a:rPr>
              <a:t>U</a:t>
            </a:r>
            <a:r>
              <a:rPr lang="en-US" sz="1200" baseline="-25000" dirty="0" err="1">
                <a:solidFill>
                  <a:sysClr val="windowText" lastClr="000000"/>
                </a:solidFill>
              </a:rPr>
              <a:t>k</a:t>
            </a:r>
            <a:r>
              <a:rPr lang="en-US" sz="1200" baseline="30000" dirty="0" err="1">
                <a:solidFill>
                  <a:sysClr val="windowText" lastClr="000000"/>
                </a:solidFill>
              </a:rPr>
              <a:t>T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65" name="Ellipse 64"/>
          <p:cNvSpPr/>
          <p:nvPr/>
        </p:nvSpPr>
        <p:spPr>
          <a:xfrm>
            <a:off x="5087863" y="622618"/>
            <a:ext cx="964954" cy="4191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Query</a:t>
            </a:r>
          </a:p>
        </p:txBody>
      </p:sp>
      <p:cxnSp>
        <p:nvCxnSpPr>
          <p:cNvPr id="66" name="Gerade Verbindung mit Pfeil 65"/>
          <p:cNvCxnSpPr>
            <a:cxnSpLocks/>
            <a:stCxn id="65" idx="4"/>
          </p:cNvCxnSpPr>
          <p:nvPr/>
        </p:nvCxnSpPr>
        <p:spPr>
          <a:xfrm>
            <a:off x="5570340" y="1041718"/>
            <a:ext cx="0" cy="582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5061210" y="2164620"/>
            <a:ext cx="1057432" cy="4191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Clean Query</a:t>
            </a:r>
          </a:p>
        </p:txBody>
      </p:sp>
      <p:cxnSp>
        <p:nvCxnSpPr>
          <p:cNvPr id="70" name="Gerade Verbindung mit Pfeil 69"/>
          <p:cNvCxnSpPr>
            <a:cxnSpLocks/>
            <a:endCxn id="69" idx="0"/>
          </p:cNvCxnSpPr>
          <p:nvPr/>
        </p:nvCxnSpPr>
        <p:spPr>
          <a:xfrm>
            <a:off x="5589926" y="1947171"/>
            <a:ext cx="0" cy="217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Ellipse 76"/>
          <p:cNvSpPr/>
          <p:nvPr/>
        </p:nvSpPr>
        <p:spPr>
          <a:xfrm>
            <a:off x="5057150" y="3495455"/>
            <a:ext cx="1053875" cy="43454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Sparse Vector</a:t>
            </a:r>
          </a:p>
        </p:txBody>
      </p:sp>
      <p:cxnSp>
        <p:nvCxnSpPr>
          <p:cNvPr id="93" name="Gerade Verbindung mit Pfeil 92"/>
          <p:cNvCxnSpPr>
            <a:cxnSpLocks/>
            <a:endCxn id="45" idx="0"/>
          </p:cNvCxnSpPr>
          <p:nvPr/>
        </p:nvCxnSpPr>
        <p:spPr>
          <a:xfrm>
            <a:off x="1686252" y="3305182"/>
            <a:ext cx="0" cy="164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cxnSpLocks/>
            <a:stCxn id="69" idx="4"/>
          </p:cNvCxnSpPr>
          <p:nvPr/>
        </p:nvCxnSpPr>
        <p:spPr>
          <a:xfrm>
            <a:off x="5589926" y="2583720"/>
            <a:ext cx="0" cy="397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cxnSpLocks/>
            <a:endCxn id="77" idx="0"/>
          </p:cNvCxnSpPr>
          <p:nvPr/>
        </p:nvCxnSpPr>
        <p:spPr>
          <a:xfrm flipH="1">
            <a:off x="5584088" y="3285444"/>
            <a:ext cx="5838" cy="210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4" name="Ellipse 113"/>
          <p:cNvSpPr/>
          <p:nvPr/>
        </p:nvSpPr>
        <p:spPr>
          <a:xfrm>
            <a:off x="5059532" y="5039533"/>
            <a:ext cx="1052220" cy="43454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Dense Vector</a:t>
            </a:r>
          </a:p>
        </p:txBody>
      </p:sp>
      <p:cxnSp>
        <p:nvCxnSpPr>
          <p:cNvPr id="115" name="Gerade Verbindung mit Pfeil 114"/>
          <p:cNvCxnSpPr>
            <a:cxnSpLocks/>
            <a:endCxn id="114" idx="0"/>
          </p:cNvCxnSpPr>
          <p:nvPr/>
        </p:nvCxnSpPr>
        <p:spPr>
          <a:xfrm>
            <a:off x="5585642" y="4555214"/>
            <a:ext cx="0" cy="4843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/>
          <p:cNvCxnSpPr>
            <a:cxnSpLocks/>
            <a:stCxn id="114" idx="4"/>
          </p:cNvCxnSpPr>
          <p:nvPr/>
        </p:nvCxnSpPr>
        <p:spPr>
          <a:xfrm>
            <a:off x="5585642" y="5474079"/>
            <a:ext cx="0" cy="370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Rechteck 139"/>
          <p:cNvSpPr/>
          <p:nvPr/>
        </p:nvSpPr>
        <p:spPr>
          <a:xfrm>
            <a:off x="2307829" y="3504375"/>
            <a:ext cx="1019768" cy="3982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Calc. </a:t>
            </a:r>
            <a:r>
              <a:rPr lang="en-US" sz="1200" dirty="0" err="1">
                <a:solidFill>
                  <a:sysClr val="windowText" lastClr="000000"/>
                </a:solidFill>
              </a:rPr>
              <a:t>Similari</a:t>
            </a:r>
            <a:r>
              <a:rPr lang="en-US" sz="1200" dirty="0">
                <a:solidFill>
                  <a:sysClr val="windowText" lastClr="000000"/>
                </a:solidFill>
              </a:rPr>
              <a:t>-ties (VSM)</a:t>
            </a:r>
          </a:p>
        </p:txBody>
      </p:sp>
      <p:cxnSp>
        <p:nvCxnSpPr>
          <p:cNvPr id="158" name="Verbinder: gewinkelt 157"/>
          <p:cNvCxnSpPr>
            <a:cxnSpLocks/>
            <a:stCxn id="133" idx="3"/>
            <a:endCxn id="62" idx="4"/>
          </p:cNvCxnSpPr>
          <p:nvPr/>
        </p:nvCxnSpPr>
        <p:spPr>
          <a:xfrm flipV="1">
            <a:off x="6052817" y="2309416"/>
            <a:ext cx="322236" cy="36433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5511800" y="1014044"/>
            <a:ext cx="59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REST ?</a:t>
            </a:r>
          </a:p>
        </p:txBody>
      </p:sp>
      <p:sp>
        <p:nvSpPr>
          <p:cNvPr id="181" name="Textfeld 180"/>
          <p:cNvSpPr txBox="1"/>
          <p:nvPr/>
        </p:nvSpPr>
        <p:spPr>
          <a:xfrm>
            <a:off x="6940192" y="160059"/>
            <a:ext cx="1466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Training</a:t>
            </a:r>
          </a:p>
          <a:p>
            <a:r>
              <a:rPr lang="en-US" dirty="0">
                <a:solidFill>
                  <a:schemeClr val="accent2"/>
                </a:solidFill>
              </a:rPr>
              <a:t>Evaluation</a:t>
            </a:r>
          </a:p>
          <a:p>
            <a:r>
              <a:rPr lang="en-US" dirty="0">
                <a:solidFill>
                  <a:schemeClr val="accent1"/>
                </a:solidFill>
              </a:rPr>
              <a:t>Runtime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Cross-Process</a:t>
            </a:r>
          </a:p>
        </p:txBody>
      </p:sp>
      <p:sp>
        <p:nvSpPr>
          <p:cNvPr id="184" name="Ellipse 183"/>
          <p:cNvSpPr/>
          <p:nvPr/>
        </p:nvSpPr>
        <p:spPr>
          <a:xfrm>
            <a:off x="3518262" y="616451"/>
            <a:ext cx="1119778" cy="4191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Test Corpus</a:t>
            </a:r>
          </a:p>
        </p:txBody>
      </p:sp>
      <p:cxnSp>
        <p:nvCxnSpPr>
          <p:cNvPr id="185" name="Gerade Verbindung mit Pfeil 184"/>
          <p:cNvCxnSpPr>
            <a:cxnSpLocks/>
            <a:stCxn id="184" idx="4"/>
          </p:cNvCxnSpPr>
          <p:nvPr/>
        </p:nvCxnSpPr>
        <p:spPr>
          <a:xfrm>
            <a:off x="4078151" y="1035551"/>
            <a:ext cx="8830" cy="588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8" name="Gerade Verbindung mit Pfeil 187"/>
          <p:cNvCxnSpPr>
            <a:cxnSpLocks/>
            <a:endCxn id="191" idx="0"/>
          </p:cNvCxnSpPr>
          <p:nvPr/>
        </p:nvCxnSpPr>
        <p:spPr>
          <a:xfrm>
            <a:off x="4102991" y="1939573"/>
            <a:ext cx="0" cy="180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1" name="Ellipse 190"/>
          <p:cNvSpPr/>
          <p:nvPr/>
        </p:nvSpPr>
        <p:spPr>
          <a:xfrm>
            <a:off x="3452061" y="2120390"/>
            <a:ext cx="1301859" cy="4191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Clean Test Corpus</a:t>
            </a:r>
          </a:p>
        </p:txBody>
      </p:sp>
      <p:cxnSp>
        <p:nvCxnSpPr>
          <p:cNvPr id="194" name="Gerade Verbindung mit Pfeil 193"/>
          <p:cNvCxnSpPr>
            <a:cxnSpLocks/>
            <a:stCxn id="191" idx="4"/>
          </p:cNvCxnSpPr>
          <p:nvPr/>
        </p:nvCxnSpPr>
        <p:spPr>
          <a:xfrm>
            <a:off x="4102991" y="2539490"/>
            <a:ext cx="0" cy="441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9" name="Ellipse 198"/>
          <p:cNvSpPr/>
          <p:nvPr/>
        </p:nvSpPr>
        <p:spPr>
          <a:xfrm>
            <a:off x="3618239" y="3470169"/>
            <a:ext cx="997153" cy="46007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Sparse Matrix</a:t>
            </a:r>
          </a:p>
        </p:txBody>
      </p:sp>
      <p:cxnSp>
        <p:nvCxnSpPr>
          <p:cNvPr id="200" name="Gerade Verbindung mit Pfeil 199"/>
          <p:cNvCxnSpPr>
            <a:cxnSpLocks/>
            <a:endCxn id="199" idx="0"/>
          </p:cNvCxnSpPr>
          <p:nvPr/>
        </p:nvCxnSpPr>
        <p:spPr>
          <a:xfrm flipH="1">
            <a:off x="4116816" y="3285444"/>
            <a:ext cx="1" cy="184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5" name="Gerade Verbindung mit Pfeil 204"/>
          <p:cNvCxnSpPr>
            <a:cxnSpLocks/>
            <a:stCxn id="45" idx="6"/>
            <a:endCxn id="140" idx="1"/>
          </p:cNvCxnSpPr>
          <p:nvPr/>
        </p:nvCxnSpPr>
        <p:spPr>
          <a:xfrm>
            <a:off x="2184828" y="3700207"/>
            <a:ext cx="123001" cy="3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9" name="Gerade Verbindung mit Pfeil 208"/>
          <p:cNvCxnSpPr>
            <a:cxnSpLocks/>
            <a:stCxn id="199" idx="4"/>
          </p:cNvCxnSpPr>
          <p:nvPr/>
        </p:nvCxnSpPr>
        <p:spPr>
          <a:xfrm>
            <a:off x="4116816" y="3930245"/>
            <a:ext cx="3686" cy="353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0" name="Gerade Verbindung mit Pfeil 219"/>
          <p:cNvCxnSpPr>
            <a:cxnSpLocks/>
            <a:stCxn id="199" idx="2"/>
            <a:endCxn id="140" idx="3"/>
          </p:cNvCxnSpPr>
          <p:nvPr/>
        </p:nvCxnSpPr>
        <p:spPr>
          <a:xfrm flipH="1">
            <a:off x="3327597" y="3700207"/>
            <a:ext cx="290642" cy="3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3" name="Rechteck 232"/>
          <p:cNvSpPr/>
          <p:nvPr/>
        </p:nvSpPr>
        <p:spPr>
          <a:xfrm>
            <a:off x="3728721" y="4283841"/>
            <a:ext cx="2324096" cy="27347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Calc. Dense Matrix/Vector</a:t>
            </a:r>
          </a:p>
        </p:txBody>
      </p:sp>
      <p:sp>
        <p:nvSpPr>
          <p:cNvPr id="249" name="Ellipse 248"/>
          <p:cNvSpPr/>
          <p:nvPr/>
        </p:nvSpPr>
        <p:spPr>
          <a:xfrm>
            <a:off x="3657152" y="4985063"/>
            <a:ext cx="937919" cy="60388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Dense</a:t>
            </a:r>
            <a:br>
              <a:rPr lang="en-US" sz="1400" dirty="0">
                <a:solidFill>
                  <a:sysClr val="windowText" lastClr="000000"/>
                </a:solidFill>
              </a:rPr>
            </a:br>
            <a:r>
              <a:rPr lang="en-US" sz="1400" dirty="0">
                <a:solidFill>
                  <a:sysClr val="windowText" lastClr="000000"/>
                </a:solidFill>
              </a:rPr>
              <a:t>Matrix</a:t>
            </a:r>
          </a:p>
        </p:txBody>
      </p:sp>
      <p:cxnSp>
        <p:nvCxnSpPr>
          <p:cNvPr id="250" name="Gerade Verbindung mit Pfeil 249"/>
          <p:cNvCxnSpPr>
            <a:cxnSpLocks/>
            <a:endCxn id="249" idx="0"/>
          </p:cNvCxnSpPr>
          <p:nvPr/>
        </p:nvCxnSpPr>
        <p:spPr>
          <a:xfrm>
            <a:off x="4126112" y="4555214"/>
            <a:ext cx="0" cy="429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4" name="Gerade Verbindung mit Pfeil 253"/>
          <p:cNvCxnSpPr>
            <a:cxnSpLocks/>
            <a:stCxn id="249" idx="4"/>
          </p:cNvCxnSpPr>
          <p:nvPr/>
        </p:nvCxnSpPr>
        <p:spPr>
          <a:xfrm>
            <a:off x="4126112" y="5588951"/>
            <a:ext cx="0" cy="256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2" name="Rechteck 261"/>
          <p:cNvSpPr/>
          <p:nvPr/>
        </p:nvSpPr>
        <p:spPr>
          <a:xfrm>
            <a:off x="2238097" y="6461820"/>
            <a:ext cx="2353311" cy="24019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Calc. Perf. Measures and Compare</a:t>
            </a:r>
          </a:p>
        </p:txBody>
      </p:sp>
      <p:cxnSp>
        <p:nvCxnSpPr>
          <p:cNvPr id="276" name="Gerade Verbindung mit Pfeil 275"/>
          <p:cNvCxnSpPr>
            <a:cxnSpLocks/>
          </p:cNvCxnSpPr>
          <p:nvPr/>
        </p:nvCxnSpPr>
        <p:spPr>
          <a:xfrm>
            <a:off x="2580569" y="3899323"/>
            <a:ext cx="0" cy="2562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Gerade Verbindung mit Pfeil 177"/>
          <p:cNvCxnSpPr>
            <a:cxnSpLocks/>
            <a:stCxn id="46" idx="6"/>
            <a:endCxn id="133" idx="1"/>
          </p:cNvCxnSpPr>
          <p:nvPr/>
        </p:nvCxnSpPr>
        <p:spPr>
          <a:xfrm flipV="1">
            <a:off x="3525601" y="5952812"/>
            <a:ext cx="203120" cy="2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0" name="Verbinder: gewinkelt 289"/>
          <p:cNvCxnSpPr>
            <a:cxnSpLocks/>
            <a:stCxn id="13" idx="3"/>
            <a:endCxn id="51" idx="4"/>
          </p:cNvCxnSpPr>
          <p:nvPr/>
        </p:nvCxnSpPr>
        <p:spPr>
          <a:xfrm flipV="1">
            <a:off x="2330449" y="5173023"/>
            <a:ext cx="761677" cy="2133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9" name="Verbinder: gewinkelt 298"/>
          <p:cNvCxnSpPr>
            <a:cxnSpLocks/>
            <a:stCxn id="13" idx="3"/>
            <a:endCxn id="46" idx="0"/>
          </p:cNvCxnSpPr>
          <p:nvPr/>
        </p:nvCxnSpPr>
        <p:spPr>
          <a:xfrm>
            <a:off x="2330449" y="5386391"/>
            <a:ext cx="760868" cy="2665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6" name="Verbinder: gewinkelt 305"/>
          <p:cNvCxnSpPr>
            <a:cxnSpLocks/>
            <a:stCxn id="51" idx="0"/>
            <a:endCxn id="233" idx="1"/>
          </p:cNvCxnSpPr>
          <p:nvPr/>
        </p:nvCxnSpPr>
        <p:spPr>
          <a:xfrm rot="5400000" flipH="1" flipV="1">
            <a:off x="3331875" y="4180828"/>
            <a:ext cx="157097" cy="63659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6" name="Geschweifte Klammer rechts 325"/>
          <p:cNvSpPr/>
          <p:nvPr/>
        </p:nvSpPr>
        <p:spPr>
          <a:xfrm>
            <a:off x="6725888" y="1452057"/>
            <a:ext cx="360500" cy="1174834"/>
          </a:xfrm>
          <a:prstGeom prst="rightBrace">
            <a:avLst>
              <a:gd name="adj1" fmla="val 47659"/>
              <a:gd name="adj2" fmla="val 4833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Textfeld 326"/>
          <p:cNvSpPr txBox="1"/>
          <p:nvPr/>
        </p:nvSpPr>
        <p:spPr>
          <a:xfrm>
            <a:off x="7172310" y="1708992"/>
            <a:ext cx="19906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Handling / Logic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Preprocessing </a:t>
            </a:r>
            <a:br>
              <a:rPr lang="en-US" dirty="0"/>
            </a:br>
            <a:r>
              <a:rPr lang="en-US" sz="1400" dirty="0"/>
              <a:t>-&gt; Stanford </a:t>
            </a:r>
            <a:r>
              <a:rPr lang="en-US" sz="1400" dirty="0" err="1"/>
              <a:t>CoreNLP</a:t>
            </a:r>
            <a:endParaRPr lang="en-US" dirty="0"/>
          </a:p>
        </p:txBody>
      </p:sp>
      <p:sp>
        <p:nvSpPr>
          <p:cNvPr id="329" name="Geschweifte Klammer rechts 328"/>
          <p:cNvSpPr/>
          <p:nvPr/>
        </p:nvSpPr>
        <p:spPr>
          <a:xfrm>
            <a:off x="6715612" y="2806453"/>
            <a:ext cx="360500" cy="3969734"/>
          </a:xfrm>
          <a:prstGeom prst="rightBrace">
            <a:avLst>
              <a:gd name="adj1" fmla="val 47659"/>
              <a:gd name="adj2" fmla="val 4833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Textfeld 329"/>
          <p:cNvSpPr txBox="1"/>
          <p:nvPr/>
        </p:nvSpPr>
        <p:spPr>
          <a:xfrm>
            <a:off x="7162370" y="4278741"/>
            <a:ext cx="387798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Mining </a:t>
            </a:r>
            <a:br>
              <a:rPr lang="en-US" dirty="0"/>
            </a:br>
            <a:r>
              <a:rPr lang="en-US" sz="1400" dirty="0"/>
              <a:t>-&gt; Line Algebra: Python </a:t>
            </a:r>
            <a:r>
              <a:rPr lang="en-US" sz="1400" dirty="0" err="1"/>
              <a:t>SciPy</a:t>
            </a:r>
            <a:br>
              <a:rPr lang="en-US" sz="1400" dirty="0"/>
            </a:br>
            <a:r>
              <a:rPr lang="en-US" sz="1400" dirty="0"/>
              <a:t>-&gt; Analysis/Visualization: Python </a:t>
            </a:r>
            <a:r>
              <a:rPr lang="en-US" sz="1400" dirty="0" err="1"/>
              <a:t>Matplotlib</a:t>
            </a:r>
            <a:r>
              <a:rPr lang="en-US" sz="1400" dirty="0"/>
              <a:t> 	</a:t>
            </a:r>
            <a:endParaRPr lang="en-US" dirty="0"/>
          </a:p>
        </p:txBody>
      </p:sp>
      <p:sp>
        <p:nvSpPr>
          <p:cNvPr id="133" name="Rechteck 132"/>
          <p:cNvSpPr/>
          <p:nvPr/>
        </p:nvSpPr>
        <p:spPr>
          <a:xfrm>
            <a:off x="3728721" y="5830467"/>
            <a:ext cx="2324096" cy="2446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Calc. Similarities (LSI)</a:t>
            </a:r>
          </a:p>
        </p:txBody>
      </p:sp>
      <p:cxnSp>
        <p:nvCxnSpPr>
          <p:cNvPr id="343" name="Gerade Verbindung mit Pfeil 342"/>
          <p:cNvCxnSpPr>
            <a:cxnSpLocks/>
          </p:cNvCxnSpPr>
          <p:nvPr/>
        </p:nvCxnSpPr>
        <p:spPr>
          <a:xfrm flipH="1">
            <a:off x="4123310" y="6075157"/>
            <a:ext cx="1" cy="386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>
            <a:cxnSpLocks/>
            <a:stCxn id="77" idx="4"/>
          </p:cNvCxnSpPr>
          <p:nvPr/>
        </p:nvCxnSpPr>
        <p:spPr>
          <a:xfrm>
            <a:off x="5584088" y="3930001"/>
            <a:ext cx="0" cy="353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5997215" y="1890316"/>
            <a:ext cx="755676" cy="4191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Response</a:t>
            </a:r>
          </a:p>
        </p:txBody>
      </p:sp>
      <p:cxnSp>
        <p:nvCxnSpPr>
          <p:cNvPr id="64" name="Gerade Verbindung mit Pfeil 63"/>
          <p:cNvCxnSpPr>
            <a:cxnSpLocks/>
            <a:stCxn id="62" idx="0"/>
          </p:cNvCxnSpPr>
          <p:nvPr/>
        </p:nvCxnSpPr>
        <p:spPr>
          <a:xfrm flipV="1">
            <a:off x="6375053" y="1283234"/>
            <a:ext cx="0" cy="607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01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Breitbild</PresentationFormat>
  <Paragraphs>32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Sascha Ulbrich</dc:creator>
  <cp:lastModifiedBy>Sascha Ulbrich</cp:lastModifiedBy>
  <cp:revision>19</cp:revision>
  <dcterms:created xsi:type="dcterms:W3CDTF">2017-03-22T19:10:33Z</dcterms:created>
  <dcterms:modified xsi:type="dcterms:W3CDTF">2017-03-23T16:18:31Z</dcterms:modified>
</cp:coreProperties>
</file>