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26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6" r:id="rId111"/>
    <p:sldId id="365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8" r:id="rId140"/>
    <p:sldId id="399" r:id="rId141"/>
    <p:sldId id="400" r:id="rId142"/>
    <p:sldId id="401" r:id="rId143"/>
    <p:sldId id="402" r:id="rId144"/>
    <p:sldId id="403" r:id="rId145"/>
    <p:sldId id="404" r:id="rId146"/>
    <p:sldId id="405" r:id="rId147"/>
    <p:sldId id="406" r:id="rId148"/>
    <p:sldId id="407" r:id="rId149"/>
    <p:sldId id="408" r:id="rId150"/>
    <p:sldId id="409" r:id="rId151"/>
    <p:sldId id="410" r:id="rId152"/>
    <p:sldId id="411" r:id="rId153"/>
    <p:sldId id="394" r:id="rId154"/>
    <p:sldId id="412" r:id="rId155"/>
    <p:sldId id="413" r:id="rId156"/>
    <p:sldId id="414" r:id="rId157"/>
    <p:sldId id="415" r:id="rId158"/>
    <p:sldId id="416" r:id="rId159"/>
    <p:sldId id="417" r:id="rId160"/>
    <p:sldId id="418" r:id="rId161"/>
    <p:sldId id="419" r:id="rId162"/>
    <p:sldId id="420" r:id="rId163"/>
    <p:sldId id="421" r:id="rId164"/>
    <p:sldId id="395" r:id="rId165"/>
    <p:sldId id="422" r:id="rId166"/>
    <p:sldId id="423" r:id="rId167"/>
    <p:sldId id="424" r:id="rId168"/>
    <p:sldId id="425" r:id="rId169"/>
    <p:sldId id="426" r:id="rId170"/>
    <p:sldId id="427" r:id="rId171"/>
    <p:sldId id="428" r:id="rId172"/>
    <p:sldId id="429" r:id="rId173"/>
    <p:sldId id="430" r:id="rId174"/>
    <p:sldId id="431" r:id="rId175"/>
    <p:sldId id="432" r:id="rId176"/>
    <p:sldId id="433" r:id="rId177"/>
    <p:sldId id="396" r:id="rId178"/>
    <p:sldId id="434" r:id="rId179"/>
    <p:sldId id="435" r:id="rId180"/>
    <p:sldId id="436" r:id="rId181"/>
    <p:sldId id="437" r:id="rId182"/>
    <p:sldId id="438" r:id="rId183"/>
    <p:sldId id="439" r:id="rId184"/>
    <p:sldId id="440" r:id="rId185"/>
    <p:sldId id="397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9" Type="http://schemas.openxmlformats.org/officeDocument/2006/relationships/tableStyles" Target="tableStyles.xml"/><Relationship Id="rId198" Type="http://schemas.openxmlformats.org/officeDocument/2006/relationships/viewProps" Target="viewProps.xml"/><Relationship Id="rId197" Type="http://schemas.openxmlformats.org/officeDocument/2006/relationships/presProps" Target="presProps.xml"/><Relationship Id="rId196" Type="http://schemas.openxmlformats.org/officeDocument/2006/relationships/slide" Target="slides/slide194.xml"/><Relationship Id="rId195" Type="http://schemas.openxmlformats.org/officeDocument/2006/relationships/slide" Target="slides/slide193.xml"/><Relationship Id="rId194" Type="http://schemas.openxmlformats.org/officeDocument/2006/relationships/slide" Target="slides/slide192.xml"/><Relationship Id="rId193" Type="http://schemas.openxmlformats.org/officeDocument/2006/relationships/slide" Target="slides/slide191.xml"/><Relationship Id="rId192" Type="http://schemas.openxmlformats.org/officeDocument/2006/relationships/slide" Target="slides/slide190.xml"/><Relationship Id="rId191" Type="http://schemas.openxmlformats.org/officeDocument/2006/relationships/slide" Target="slides/slide189.xml"/><Relationship Id="rId190" Type="http://schemas.openxmlformats.org/officeDocument/2006/relationships/slide" Target="slides/slide188.xml"/><Relationship Id="rId19" Type="http://schemas.openxmlformats.org/officeDocument/2006/relationships/slide" Target="slides/slide17.xml"/><Relationship Id="rId189" Type="http://schemas.openxmlformats.org/officeDocument/2006/relationships/slide" Target="slides/slide187.xml"/><Relationship Id="rId188" Type="http://schemas.openxmlformats.org/officeDocument/2006/relationships/slide" Target="slides/slide186.xml"/><Relationship Id="rId187" Type="http://schemas.openxmlformats.org/officeDocument/2006/relationships/slide" Target="slides/slide185.xml"/><Relationship Id="rId186" Type="http://schemas.openxmlformats.org/officeDocument/2006/relationships/slide" Target="slides/slide184.xml"/><Relationship Id="rId185" Type="http://schemas.openxmlformats.org/officeDocument/2006/relationships/slide" Target="slides/slide183.xml"/><Relationship Id="rId184" Type="http://schemas.openxmlformats.org/officeDocument/2006/relationships/slide" Target="slides/slide182.xml"/><Relationship Id="rId183" Type="http://schemas.openxmlformats.org/officeDocument/2006/relationships/slide" Target="slides/slide181.xml"/><Relationship Id="rId182" Type="http://schemas.openxmlformats.org/officeDocument/2006/relationships/slide" Target="slides/slide180.xml"/><Relationship Id="rId181" Type="http://schemas.openxmlformats.org/officeDocument/2006/relationships/slide" Target="slides/slide179.xml"/><Relationship Id="rId180" Type="http://schemas.openxmlformats.org/officeDocument/2006/relationships/slide" Target="slides/slide178.xml"/><Relationship Id="rId18" Type="http://schemas.openxmlformats.org/officeDocument/2006/relationships/slide" Target="slides/slide16.xml"/><Relationship Id="rId179" Type="http://schemas.openxmlformats.org/officeDocument/2006/relationships/slide" Target="slides/slide177.xml"/><Relationship Id="rId178" Type="http://schemas.openxmlformats.org/officeDocument/2006/relationships/slide" Target="slides/slide176.xml"/><Relationship Id="rId177" Type="http://schemas.openxmlformats.org/officeDocument/2006/relationships/slide" Target="slides/slide175.xml"/><Relationship Id="rId176" Type="http://schemas.openxmlformats.org/officeDocument/2006/relationships/slide" Target="slides/slide174.xml"/><Relationship Id="rId175" Type="http://schemas.openxmlformats.org/officeDocument/2006/relationships/slide" Target="slides/slide173.xml"/><Relationship Id="rId174" Type="http://schemas.openxmlformats.org/officeDocument/2006/relationships/slide" Target="slides/slide172.xml"/><Relationship Id="rId173" Type="http://schemas.openxmlformats.org/officeDocument/2006/relationships/slide" Target="slides/slide171.xml"/><Relationship Id="rId172" Type="http://schemas.openxmlformats.org/officeDocument/2006/relationships/slide" Target="slides/slide170.xml"/><Relationship Id="rId171" Type="http://schemas.openxmlformats.org/officeDocument/2006/relationships/slide" Target="slides/slide169.xml"/><Relationship Id="rId170" Type="http://schemas.openxmlformats.org/officeDocument/2006/relationships/slide" Target="slides/slide168.xml"/><Relationship Id="rId17" Type="http://schemas.openxmlformats.org/officeDocument/2006/relationships/slide" Target="slides/slide15.xml"/><Relationship Id="rId169" Type="http://schemas.openxmlformats.org/officeDocument/2006/relationships/slide" Target="slides/slide167.xml"/><Relationship Id="rId168" Type="http://schemas.openxmlformats.org/officeDocument/2006/relationships/slide" Target="slides/slide166.xml"/><Relationship Id="rId167" Type="http://schemas.openxmlformats.org/officeDocument/2006/relationships/slide" Target="slides/slide165.xml"/><Relationship Id="rId166" Type="http://schemas.openxmlformats.org/officeDocument/2006/relationships/slide" Target="slides/slide164.xml"/><Relationship Id="rId165" Type="http://schemas.openxmlformats.org/officeDocument/2006/relationships/slide" Target="slides/slide163.xml"/><Relationship Id="rId164" Type="http://schemas.openxmlformats.org/officeDocument/2006/relationships/slide" Target="slides/slide162.xml"/><Relationship Id="rId163" Type="http://schemas.openxmlformats.org/officeDocument/2006/relationships/slide" Target="slides/slide161.xml"/><Relationship Id="rId162" Type="http://schemas.openxmlformats.org/officeDocument/2006/relationships/slide" Target="slides/slide160.xml"/><Relationship Id="rId161" Type="http://schemas.openxmlformats.org/officeDocument/2006/relationships/slide" Target="slides/slide159.xml"/><Relationship Id="rId160" Type="http://schemas.openxmlformats.org/officeDocument/2006/relationships/slide" Target="slides/slide158.xml"/><Relationship Id="rId16" Type="http://schemas.openxmlformats.org/officeDocument/2006/relationships/slide" Target="slides/slide14.xml"/><Relationship Id="rId159" Type="http://schemas.openxmlformats.org/officeDocument/2006/relationships/slide" Target="slides/slide157.xml"/><Relationship Id="rId158" Type="http://schemas.openxmlformats.org/officeDocument/2006/relationships/slide" Target="slides/slide156.xml"/><Relationship Id="rId157" Type="http://schemas.openxmlformats.org/officeDocument/2006/relationships/slide" Target="slides/slide155.xml"/><Relationship Id="rId156" Type="http://schemas.openxmlformats.org/officeDocument/2006/relationships/slide" Target="slides/slide154.xml"/><Relationship Id="rId155" Type="http://schemas.openxmlformats.org/officeDocument/2006/relationships/slide" Target="slides/slide153.xml"/><Relationship Id="rId154" Type="http://schemas.openxmlformats.org/officeDocument/2006/relationships/slide" Target="slides/slide152.xml"/><Relationship Id="rId153" Type="http://schemas.openxmlformats.org/officeDocument/2006/relationships/slide" Target="slides/slide151.xml"/><Relationship Id="rId152" Type="http://schemas.openxmlformats.org/officeDocument/2006/relationships/slide" Target="slides/slide150.xml"/><Relationship Id="rId151" Type="http://schemas.openxmlformats.org/officeDocument/2006/relationships/slide" Target="slides/slide149.xml"/><Relationship Id="rId150" Type="http://schemas.openxmlformats.org/officeDocument/2006/relationships/slide" Target="slides/slide148.xml"/><Relationship Id="rId15" Type="http://schemas.openxmlformats.org/officeDocument/2006/relationships/slide" Target="slides/slide13.xml"/><Relationship Id="rId149" Type="http://schemas.openxmlformats.org/officeDocument/2006/relationships/slide" Target="slides/slide147.xml"/><Relationship Id="rId148" Type="http://schemas.openxmlformats.org/officeDocument/2006/relationships/slide" Target="slides/slide146.xml"/><Relationship Id="rId147" Type="http://schemas.openxmlformats.org/officeDocument/2006/relationships/slide" Target="slides/slide145.xml"/><Relationship Id="rId146" Type="http://schemas.openxmlformats.org/officeDocument/2006/relationships/slide" Target="slides/slide144.xml"/><Relationship Id="rId145" Type="http://schemas.openxmlformats.org/officeDocument/2006/relationships/slide" Target="slides/slide143.xml"/><Relationship Id="rId144" Type="http://schemas.openxmlformats.org/officeDocument/2006/relationships/slide" Target="slides/slide142.xml"/><Relationship Id="rId143" Type="http://schemas.openxmlformats.org/officeDocument/2006/relationships/slide" Target="slides/slide141.xml"/><Relationship Id="rId142" Type="http://schemas.openxmlformats.org/officeDocument/2006/relationships/slide" Target="slides/slide140.xml"/><Relationship Id="rId141" Type="http://schemas.openxmlformats.org/officeDocument/2006/relationships/slide" Target="slides/slide139.xml"/><Relationship Id="rId140" Type="http://schemas.openxmlformats.org/officeDocument/2006/relationships/slide" Target="slides/slide138.xml"/><Relationship Id="rId14" Type="http://schemas.openxmlformats.org/officeDocument/2006/relationships/slide" Target="slides/slide12.xml"/><Relationship Id="rId139" Type="http://schemas.openxmlformats.org/officeDocument/2006/relationships/slide" Target="slides/slide137.xml"/><Relationship Id="rId138" Type="http://schemas.openxmlformats.org/officeDocument/2006/relationships/slide" Target="slides/slide136.xml"/><Relationship Id="rId137" Type="http://schemas.openxmlformats.org/officeDocument/2006/relationships/slide" Target="slides/slide135.xml"/><Relationship Id="rId136" Type="http://schemas.openxmlformats.org/officeDocument/2006/relationships/slide" Target="slides/slide134.xml"/><Relationship Id="rId135" Type="http://schemas.openxmlformats.org/officeDocument/2006/relationships/slide" Target="slides/slide133.xml"/><Relationship Id="rId134" Type="http://schemas.openxmlformats.org/officeDocument/2006/relationships/slide" Target="slides/slide132.xml"/><Relationship Id="rId133" Type="http://schemas.openxmlformats.org/officeDocument/2006/relationships/slide" Target="slides/slide131.xml"/><Relationship Id="rId132" Type="http://schemas.openxmlformats.org/officeDocument/2006/relationships/slide" Target="slides/slide130.xml"/><Relationship Id="rId131" Type="http://schemas.openxmlformats.org/officeDocument/2006/relationships/slide" Target="slides/slide129.xml"/><Relationship Id="rId130" Type="http://schemas.openxmlformats.org/officeDocument/2006/relationships/slide" Target="slides/slide128.xml"/><Relationship Id="rId13" Type="http://schemas.openxmlformats.org/officeDocument/2006/relationships/slide" Target="slides/slide11.xml"/><Relationship Id="rId129" Type="http://schemas.openxmlformats.org/officeDocument/2006/relationships/slide" Target="slides/slide127.xml"/><Relationship Id="rId128" Type="http://schemas.openxmlformats.org/officeDocument/2006/relationships/slide" Target="slides/slide126.xml"/><Relationship Id="rId127" Type="http://schemas.openxmlformats.org/officeDocument/2006/relationships/slide" Target="slides/slide125.xml"/><Relationship Id="rId126" Type="http://schemas.openxmlformats.org/officeDocument/2006/relationships/slide" Target="slides/slide124.xml"/><Relationship Id="rId125" Type="http://schemas.openxmlformats.org/officeDocument/2006/relationships/slide" Target="slides/slide123.xml"/><Relationship Id="rId124" Type="http://schemas.openxmlformats.org/officeDocument/2006/relationships/slide" Target="slides/slide122.xml"/><Relationship Id="rId123" Type="http://schemas.openxmlformats.org/officeDocument/2006/relationships/slide" Target="slides/slide121.xml"/><Relationship Id="rId122" Type="http://schemas.openxmlformats.org/officeDocument/2006/relationships/slide" Target="slides/slide120.xml"/><Relationship Id="rId121" Type="http://schemas.openxmlformats.org/officeDocument/2006/relationships/slide" Target="slides/slide119.xml"/><Relationship Id="rId120" Type="http://schemas.openxmlformats.org/officeDocument/2006/relationships/slide" Target="slides/slide118.xml"/><Relationship Id="rId12" Type="http://schemas.openxmlformats.org/officeDocument/2006/relationships/slide" Target="slides/slide10.xml"/><Relationship Id="rId119" Type="http://schemas.openxmlformats.org/officeDocument/2006/relationships/slide" Target="slides/slide117.xml"/><Relationship Id="rId118" Type="http://schemas.openxmlformats.org/officeDocument/2006/relationships/slide" Target="slides/slide116.xml"/><Relationship Id="rId117" Type="http://schemas.openxmlformats.org/officeDocument/2006/relationships/slide" Target="slides/slide115.xml"/><Relationship Id="rId116" Type="http://schemas.openxmlformats.org/officeDocument/2006/relationships/slide" Target="slides/slide114.xml"/><Relationship Id="rId115" Type="http://schemas.openxmlformats.org/officeDocument/2006/relationships/slide" Target="slides/slide113.xml"/><Relationship Id="rId114" Type="http://schemas.openxmlformats.org/officeDocument/2006/relationships/slide" Target="slides/slide112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98830"/>
            <a:ext cx="9225280" cy="2711450"/>
          </a:xfr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p>
            <a:r>
              <a:rPr lang="en-US" sz="8800"/>
              <a:t>Introduction to HTML,CSS,JS</a:t>
            </a:r>
            <a:endParaRPr lang="en-US" sz="8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201545"/>
          </a:xfr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 sz="4000"/>
              <a:t>Understanding the Structure of Web Pages</a:t>
            </a:r>
            <a:endParaRPr lang="en-US" sz="4000"/>
          </a:p>
          <a:p>
            <a:r>
              <a:rPr lang="en-US" sz="4000"/>
              <a:t>BY IT Eng. IRAHARI Soso                       </a:t>
            </a:r>
            <a:endParaRPr lang="en-US" sz="4000"/>
          </a:p>
          <a:p>
            <a:r>
              <a:rPr lang="en-US" sz="4000"/>
              <a:t> 2024.</a:t>
            </a:r>
            <a:endParaRPr lang="en-US"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Lists in HTML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Ordered List (&lt;ol&gt;) for numbered items.</a:t>
            </a:r>
            <a:endParaRPr lang="en-US"/>
          </a:p>
          <a:p>
            <a:r>
              <a:rPr lang="en-US"/>
              <a:t>Unordered List (&lt;ul&gt;) for bullet points.</a:t>
            </a:r>
            <a:endParaRPr lang="en-US"/>
          </a:p>
          <a:p>
            <a:r>
              <a:rPr lang="en-US"/>
              <a:t>Each item is enclosed in &lt;li&gt; tags.</a:t>
            </a:r>
            <a:endParaRPr lang="en-US"/>
          </a:p>
          <a:p>
            <a:pPr marL="0" indent="0">
              <a:buNone/>
            </a:pPr>
            <a:r>
              <a:rPr lang="en-US" b="1"/>
              <a:t>Example: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&lt;ul&gt;</a:t>
            </a:r>
            <a:endParaRPr lang="en-US" b="1"/>
          </a:p>
          <a:p>
            <a:pPr marL="0" indent="0">
              <a:buNone/>
            </a:pPr>
            <a:r>
              <a:rPr lang="en-US" b="1"/>
              <a:t>  &lt;li&gt;Item 1&lt;/li&gt;</a:t>
            </a:r>
            <a:endParaRPr lang="en-US" b="1"/>
          </a:p>
          <a:p>
            <a:pPr marL="0" indent="0">
              <a:buNone/>
            </a:pPr>
            <a:r>
              <a:rPr lang="en-US" b="1"/>
              <a:t>  &lt;li&gt;Item 2&lt;/li&gt;</a:t>
            </a:r>
            <a:endParaRPr lang="en-US" b="1"/>
          </a:p>
          <a:p>
            <a:pPr marL="0" indent="0">
              <a:buNone/>
            </a:pPr>
            <a:r>
              <a:rPr lang="en-US" b="1"/>
              <a:t>&lt;/ul&gt;</a:t>
            </a:r>
            <a:endParaRPr lang="en-US" b="1"/>
          </a:p>
          <a:p>
            <a:pPr marL="0" indent="0">
              <a:buNone/>
            </a:pPr>
            <a:endParaRPr lang="en-US" b="1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380365"/>
            <a:ext cx="10868025" cy="5796915"/>
          </a:xfrm>
        </p:spPr>
        <p:txBody>
          <a:bodyPr/>
          <a:p>
            <a:pPr marL="0" indent="0">
              <a:buNone/>
            </a:pPr>
            <a:r>
              <a:rPr lang="en-US" sz="4800" b="1"/>
              <a:t>Comments:</a:t>
            </a:r>
            <a:endParaRPr lang="en-US" sz="4800" b="1"/>
          </a:p>
          <a:p>
            <a:pPr marL="0" indent="0">
              <a:buNone/>
            </a:pPr>
            <a:r>
              <a:rPr lang="en-US" sz="4800"/>
              <a:t>Single-line: // comment.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Multi-line: /* comment */.</a:t>
            </a:r>
            <a:endParaRPr lang="en-US" sz="4800"/>
          </a:p>
          <a:p>
            <a:pPr marL="0" indent="0">
              <a:buNone/>
            </a:pPr>
            <a:r>
              <a:rPr lang="en-US" sz="4800" b="1"/>
              <a:t>Visual: </a:t>
            </a:r>
            <a:r>
              <a:rPr lang="en-US" sz="4800"/>
              <a:t>Example of variable declarations and comments.</a:t>
            </a:r>
            <a:endParaRPr lang="en-US" sz="480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Operators in JavaScript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2125"/>
            <a:ext cx="10515600" cy="503237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1. Arithmetic Operators:</a:t>
            </a:r>
            <a:endParaRPr lang="en-US"/>
          </a:p>
          <a:p>
            <a:pPr marL="0" indent="0">
              <a:buNone/>
            </a:pPr>
            <a:r>
              <a:rPr lang="en-US"/>
              <a:t>+, -, *, /, %</a:t>
            </a:r>
            <a:endParaRPr lang="en-US"/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let total = 5 + 10;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2. Comparison Operators:</a:t>
            </a:r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pPr marL="0" indent="0">
              <a:buNone/>
            </a:pPr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==, ===, !=, !==, &gt;, &lt;</a:t>
            </a:r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if (score === 100) { console.log("Perfect score!"); }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Logical Operators: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&amp;&amp; (AND), || (OR), ! (NOT).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if (isPassed &amp;&amp; score &gt; 80) { console.log("Great Job!"); }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Visual:</a:t>
            </a:r>
            <a:r>
              <a:rPr lang="en-US">
                <a:solidFill>
                  <a:schemeClr val="tx1"/>
                </a:solidFill>
              </a:rPr>
              <a:t> Code examples showing how operators are used in condition checks.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Functions in JavaScript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Functions: </a:t>
            </a:r>
            <a:r>
              <a:rPr lang="en-US"/>
              <a:t>Block of reusable code defined using the function keyword.</a:t>
            </a:r>
            <a:endParaRPr lang="en-US"/>
          </a:p>
          <a:p>
            <a:pPr marL="0" indent="0">
              <a:buNone/>
            </a:pPr>
            <a:r>
              <a:rPr lang="en-US" b="1"/>
              <a:t>function greet(name) {</a:t>
            </a:r>
            <a:endParaRPr lang="en-US" b="1"/>
          </a:p>
          <a:p>
            <a:pPr marL="0" indent="0">
              <a:buNone/>
            </a:pPr>
            <a:r>
              <a:rPr lang="en-US" b="1"/>
              <a:t>  return "Hello, " + name;</a:t>
            </a:r>
            <a:endParaRPr lang="en-US" b="1"/>
          </a:p>
          <a:p>
            <a:pPr marL="0" indent="0">
              <a:buNone/>
            </a:pPr>
            <a:r>
              <a:rPr lang="en-US" b="1"/>
              <a:t>}</a:t>
            </a:r>
            <a:endParaRPr lang="en-US" b="1"/>
          </a:p>
          <a:p>
            <a:pPr marL="0" indent="0">
              <a:buNone/>
            </a:pPr>
            <a:r>
              <a:rPr lang="en-US"/>
              <a:t>Parameters and return values.</a:t>
            </a:r>
            <a:endParaRPr lang="en-US"/>
          </a:p>
          <a:p>
            <a:pPr marL="0" indent="0">
              <a:buNone/>
            </a:pPr>
            <a:r>
              <a:rPr lang="en-US" b="1"/>
              <a:t>Scope:</a:t>
            </a:r>
            <a:endParaRPr lang="en-US" b="1"/>
          </a:p>
          <a:p>
            <a:pPr marL="0" indent="0">
              <a:buNone/>
            </a:pPr>
            <a:r>
              <a:rPr lang="en-US"/>
              <a:t>Local vs global variables.</a:t>
            </a:r>
            <a:endParaRPr lang="en-US"/>
          </a:p>
          <a:p>
            <a:pPr marL="0" indent="0">
              <a:buNone/>
            </a:pPr>
            <a:r>
              <a:rPr lang="en-US" b="1"/>
              <a:t>Visual:</a:t>
            </a:r>
            <a:r>
              <a:rPr lang="en-US"/>
              <a:t> Example of function definition and calling a function.</a:t>
            </a:r>
            <a:endParaRPr 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7745"/>
            <a:ext cx="12192000" cy="3943985"/>
          </a:xfr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Autofit/>
          </a:bodyPr>
          <a:p>
            <a:pPr algn="ctr"/>
            <a:r>
              <a:rPr lang="en-US" sz="16600"/>
              <a:t>Control Flow</a:t>
            </a:r>
            <a:endParaRPr lang="en-US" sz="1660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>
                <a:sym typeface="+mn-ea"/>
              </a:rPr>
              <a:t>If statements: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if (score &gt;= 90) {</a:t>
            </a:r>
            <a:endParaRPr lang="en-US"/>
          </a:p>
          <a:p>
            <a:pPr marL="0" indent="0">
              <a:buNone/>
            </a:pPr>
            <a:r>
              <a:rPr lang="en-US"/>
              <a:t>  console.log("Excellent");</a:t>
            </a:r>
            <a:endParaRPr lang="en-US"/>
          </a:p>
          <a:p>
            <a:pPr marL="0" indent="0">
              <a:buNone/>
            </a:pPr>
            <a:r>
              <a:rPr lang="en-US"/>
              <a:t>} else if (score &gt;= 70) {</a:t>
            </a:r>
            <a:endParaRPr lang="en-US"/>
          </a:p>
          <a:p>
            <a:pPr marL="0" indent="0">
              <a:buNone/>
            </a:pPr>
            <a:r>
              <a:rPr lang="en-US"/>
              <a:t>  console.log("Good");</a:t>
            </a:r>
            <a:endParaRPr lang="en-US"/>
          </a:p>
          <a:p>
            <a:pPr marL="0" indent="0">
              <a:buNone/>
            </a:pPr>
            <a:r>
              <a:rPr lang="en-US"/>
              <a:t>} else {</a:t>
            </a:r>
            <a:endParaRPr lang="en-US"/>
          </a:p>
          <a:p>
            <a:pPr marL="0" indent="0">
              <a:buNone/>
            </a:pPr>
            <a:r>
              <a:rPr lang="en-US"/>
              <a:t>  console.log("Try Again");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Switch statement: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switch(day) {</a:t>
            </a:r>
            <a:endParaRPr lang="en-US"/>
          </a:p>
          <a:p>
            <a:pPr marL="0" indent="0">
              <a:buNone/>
            </a:pPr>
            <a:r>
              <a:rPr lang="en-US"/>
              <a:t>  case 1: console.log("Monday"); break;</a:t>
            </a:r>
            <a:endParaRPr lang="en-US"/>
          </a:p>
          <a:p>
            <a:pPr marL="0" indent="0">
              <a:buNone/>
            </a:pPr>
            <a:r>
              <a:rPr lang="en-US"/>
              <a:t>  case 2: console.log("Tuesday"); break;</a:t>
            </a:r>
            <a:endParaRPr lang="en-US"/>
          </a:p>
          <a:p>
            <a:pPr marL="0" indent="0">
              <a:buNone/>
            </a:pPr>
            <a:r>
              <a:rPr lang="en-US"/>
              <a:t>  default: console.log("Unknown day");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>
                <a:sym typeface="+mn-ea"/>
              </a:rPr>
              <a:t>Loops: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for, while, do...while loops.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for (let i = 0; i &lt; 5; i++) {</a:t>
            </a:r>
            <a:endParaRPr lang="en-US" b="1"/>
          </a:p>
          <a:p>
            <a:pPr marL="0" indent="0">
              <a:buNone/>
            </a:pPr>
            <a:r>
              <a:rPr lang="en-US" b="1"/>
              <a:t>  console.log(i);</a:t>
            </a:r>
            <a:endParaRPr lang="en-US" b="1"/>
          </a:p>
          <a:p>
            <a:pPr marL="0" indent="0">
              <a:buNone/>
            </a:pPr>
            <a:r>
              <a:rPr lang="en-US" b="1"/>
              <a:t>}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Visual: </a:t>
            </a:r>
            <a:r>
              <a:rPr lang="en-US"/>
              <a:t>Flowchart or diagram of if-else and switch-case logic.</a:t>
            </a:r>
            <a:endParaRPr 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73200"/>
            <a:ext cx="12192000" cy="3526790"/>
          </a:xfr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sz="6600"/>
              <a:t>Phase 2: Intermediate JavaScript</a:t>
            </a:r>
            <a:endParaRPr lang="en-US" sz="660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Arrays in JavaScript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4800"/>
              <a:t>1. </a:t>
            </a:r>
            <a:r>
              <a:rPr lang="en-US" sz="4800" b="1"/>
              <a:t>Creating arrays: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let fruits = ['Apple', 'Banana', 'Mango'];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2. </a:t>
            </a:r>
            <a:r>
              <a:rPr lang="en-US" sz="4800" b="1"/>
              <a:t>Accessing array elements: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console.log(fruits[0]); // 'Apple'</a:t>
            </a:r>
            <a:endParaRPr lang="en-US" sz="4800"/>
          </a:p>
          <a:p>
            <a:pPr marL="0" indent="0">
              <a:buNone/>
            </a:pPr>
            <a:endParaRPr lang="en-US" sz="480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Array methods: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440" y="1825625"/>
            <a:ext cx="10627360" cy="5032375"/>
          </a:xfrm>
        </p:spPr>
        <p:txBody>
          <a:bodyPr/>
          <a:p>
            <a:pPr marL="0" indent="0">
              <a:buNone/>
            </a:pPr>
            <a:r>
              <a:rPr lang="en-US" sz="3200" b="1"/>
              <a:t>push(): </a:t>
            </a:r>
            <a:r>
              <a:rPr lang="en-US" sz="3200"/>
              <a:t>Add an element to the end.</a:t>
            </a:r>
            <a:endParaRPr lang="en-US" sz="3200"/>
          </a:p>
          <a:p>
            <a:pPr marL="0" indent="0">
              <a:buNone/>
            </a:pPr>
            <a:r>
              <a:rPr lang="en-US" sz="3200" b="1"/>
              <a:t>pop():</a:t>
            </a:r>
            <a:r>
              <a:rPr lang="en-US" sz="3200"/>
              <a:t> Remove the last element.</a:t>
            </a:r>
            <a:endParaRPr lang="en-US" sz="3200"/>
          </a:p>
          <a:p>
            <a:pPr marL="0" indent="0">
              <a:buNone/>
            </a:pPr>
            <a:r>
              <a:rPr lang="en-US" sz="3200" b="1"/>
              <a:t>shift():</a:t>
            </a:r>
            <a:r>
              <a:rPr lang="en-US" sz="3200"/>
              <a:t> Remove the first element.</a:t>
            </a:r>
            <a:endParaRPr lang="en-US" sz="3200"/>
          </a:p>
          <a:p>
            <a:pPr marL="0" indent="0">
              <a:buNone/>
            </a:pPr>
            <a:r>
              <a:rPr lang="en-US" sz="3200" b="1"/>
              <a:t>unshift():</a:t>
            </a:r>
            <a:r>
              <a:rPr lang="en-US" sz="3200"/>
              <a:t> Add an element to the beginning.</a:t>
            </a:r>
            <a:endParaRPr lang="en-US" sz="3200"/>
          </a:p>
          <a:p>
            <a:pPr marL="0" indent="0">
              <a:buNone/>
            </a:pPr>
            <a:r>
              <a:rPr lang="en-US" sz="3200" b="1"/>
              <a:t>length:</a:t>
            </a:r>
            <a:r>
              <a:rPr lang="en-US" sz="3200"/>
              <a:t> Get the number of elements in an array.</a:t>
            </a:r>
            <a:endParaRPr lang="en-US" sz="3200"/>
          </a:p>
          <a:p>
            <a:pPr marL="0" indent="0">
              <a:buNone/>
            </a:pPr>
            <a:r>
              <a:rPr lang="en-US" sz="3200">
                <a:solidFill>
                  <a:schemeClr val="accent6">
                    <a:lumMod val="75000"/>
                  </a:schemeClr>
                </a:solidFill>
              </a:rPr>
              <a:t>fruits.push('Orange');</a:t>
            </a:r>
            <a:endParaRPr lang="en-US" sz="320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3200">
                <a:solidFill>
                  <a:schemeClr val="accent6">
                    <a:lumMod val="75000"/>
                  </a:schemeClr>
                </a:solidFill>
              </a:rPr>
              <a:t>console.log(fruits.length); // 4</a:t>
            </a:r>
            <a:endParaRPr lang="en-US" sz="320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3200" b="1">
                <a:solidFill>
                  <a:schemeClr val="tx1"/>
                </a:solidFill>
              </a:rPr>
              <a:t>Visual:</a:t>
            </a:r>
            <a:r>
              <a:rPr lang="en-US" sz="3200">
                <a:solidFill>
                  <a:schemeClr val="tx1"/>
                </a:solidFill>
              </a:rPr>
              <a:t> Example of an array with elements and methods like push/pop in action.</a:t>
            </a:r>
            <a:endParaRPr 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HTML is the foundation of web development.</a:t>
            </a:r>
            <a:endParaRPr lang="en-US"/>
          </a:p>
          <a:p>
            <a:r>
              <a:rPr lang="en-US"/>
              <a:t>By understanding HTML, you can create and structure web pages.</a:t>
            </a:r>
            <a:endParaRPr lang="en-US"/>
          </a:p>
          <a:p>
            <a:r>
              <a:rPr lang="en-US"/>
              <a:t>Next steps: Explore CSS to style your HTML pages.</a:t>
            </a:r>
            <a:endParaRPr lang="en-US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29690"/>
            <a:ext cx="12192000" cy="4055745"/>
          </a:xfr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sz="9600"/>
              <a:t>Objects in JavaScript</a:t>
            </a:r>
            <a:endParaRPr lang="en-US" sz="960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Creating objects: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let person = {</a:t>
            </a:r>
            <a:endParaRPr lang="en-US"/>
          </a:p>
          <a:p>
            <a:pPr marL="0" indent="0">
              <a:buNone/>
            </a:pPr>
            <a:r>
              <a:rPr lang="en-US"/>
              <a:t>  name: 'John',</a:t>
            </a:r>
            <a:endParaRPr lang="en-US"/>
          </a:p>
          <a:p>
            <a:pPr marL="0" indent="0">
              <a:buNone/>
            </a:pPr>
            <a:r>
              <a:rPr lang="en-US"/>
              <a:t>  age: 30,</a:t>
            </a:r>
            <a:endParaRPr lang="en-US"/>
          </a:p>
          <a:p>
            <a:pPr marL="0" indent="0">
              <a:buNone/>
            </a:pPr>
            <a:r>
              <a:rPr lang="en-US"/>
              <a:t>  greet: function() {</a:t>
            </a:r>
            <a:endParaRPr lang="en-US"/>
          </a:p>
          <a:p>
            <a:pPr marL="0" indent="0">
              <a:buNone/>
            </a:pPr>
            <a:r>
              <a:rPr lang="en-US"/>
              <a:t>    return 'Hello, ' + this.name;</a:t>
            </a:r>
            <a:endParaRPr lang="en-US"/>
          </a:p>
          <a:p>
            <a:pPr marL="0" indent="0">
              <a:buNone/>
            </a:pPr>
            <a:r>
              <a:rPr lang="en-US"/>
              <a:t>  }</a:t>
            </a:r>
            <a:endParaRPr lang="en-US"/>
          </a:p>
          <a:p>
            <a:pPr marL="0" indent="0">
              <a:buNone/>
            </a:pPr>
            <a:r>
              <a:rPr lang="en-US"/>
              <a:t>};</a:t>
            </a:r>
            <a:endParaRPr 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Accessing properties: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Dot notation: </a:t>
            </a:r>
            <a:r>
              <a:rPr lang="en-US"/>
              <a:t>person.name.</a:t>
            </a:r>
            <a:endParaRPr lang="en-US"/>
          </a:p>
          <a:p>
            <a:pPr marL="0" indent="0">
              <a:buNone/>
            </a:pPr>
            <a:r>
              <a:rPr lang="en-US" b="1"/>
              <a:t>Bracket notation:</a:t>
            </a:r>
            <a:r>
              <a:rPr lang="en-US"/>
              <a:t> person['name'].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console.log(person.name); // 'John'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Methods inside objects: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4000">
                <a:solidFill>
                  <a:schemeClr val="accent6">
                    <a:lumMod val="75000"/>
                  </a:schemeClr>
                </a:solidFill>
              </a:rPr>
              <a:t>console.log(person.greet()); // 'Hello, John'</a:t>
            </a:r>
            <a:endParaRPr lang="en-US" sz="400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400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4000" b="1">
                <a:solidFill>
                  <a:schemeClr val="tx1"/>
                </a:solidFill>
              </a:rPr>
              <a:t>Visual: </a:t>
            </a:r>
            <a:r>
              <a:rPr lang="en-US" sz="4000">
                <a:solidFill>
                  <a:schemeClr val="tx1"/>
                </a:solidFill>
              </a:rPr>
              <a:t>Diagram showing an object with properties and methods.</a:t>
            </a:r>
            <a:endParaRPr lang="en-US" sz="4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DOM Manipulation (Document Object Model)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Selecting elements:</a:t>
            </a:r>
            <a:endParaRPr lang="en-US"/>
          </a:p>
          <a:p>
            <a:pPr marL="0" indent="0">
              <a:buNone/>
            </a:pPr>
            <a:r>
              <a:rPr lang="en-US"/>
              <a:t>1. getElementById():</a:t>
            </a:r>
            <a:endParaRPr lang="en-US"/>
          </a:p>
          <a:p>
            <a:pPr marL="0" indent="0">
              <a:buNone/>
            </a:pPr>
            <a:r>
              <a:rPr lang="en-US" b="1"/>
              <a:t>let title = document.getElementById('title');</a:t>
            </a:r>
            <a:endParaRPr lang="en-US" b="1"/>
          </a:p>
          <a:p>
            <a:pPr marL="0" indent="0">
              <a:buNone/>
            </a:pPr>
            <a:r>
              <a:rPr lang="en-US" b="1"/>
              <a:t>2.</a:t>
            </a:r>
            <a:r>
              <a:rPr lang="en-US"/>
              <a:t> querySelector():</a:t>
            </a:r>
            <a:endParaRPr lang="en-US" b="1"/>
          </a:p>
          <a:p>
            <a:pPr marL="0" indent="0">
              <a:buNone/>
            </a:pPr>
            <a:r>
              <a:rPr lang="en-US" b="1"/>
              <a:t>let button = document.querySelector('.button');</a:t>
            </a:r>
            <a:endParaRPr lang="en-US" b="1"/>
          </a:p>
          <a:p>
            <a:pPr marL="0" indent="0">
              <a:buNone/>
            </a:pPr>
            <a:endParaRPr lang="en-US" b="1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Changing element content: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1. innerHTML vs textContent:</a:t>
            </a:r>
            <a:endParaRPr lang="en-US"/>
          </a:p>
          <a:p>
            <a:pPr marL="0" indent="0">
              <a:buNone/>
            </a:pPr>
            <a:r>
              <a:rPr lang="en-US"/>
              <a:t>            title.innerHTML = 'New Title';</a:t>
            </a:r>
            <a:endParaRPr lang="en-US"/>
          </a:p>
          <a:p>
            <a:pPr marL="0" indent="0">
              <a:buNone/>
            </a:pPr>
            <a:r>
              <a:rPr lang="en-US"/>
              <a:t>2. Adding and removing elements:</a:t>
            </a:r>
            <a:endParaRPr lang="en-US"/>
          </a:p>
          <a:p>
            <a:pPr marL="0" indent="0">
              <a:buNone/>
            </a:pPr>
            <a:r>
              <a:rPr lang="en-US"/>
              <a:t>            createElement(), remove().</a:t>
            </a:r>
            <a:endParaRPr lang="en-US"/>
          </a:p>
          <a:p>
            <a:pPr marL="0" indent="0">
              <a:buNone/>
            </a:pPr>
            <a:r>
              <a:rPr lang="en-US"/>
              <a:t>3. Changing CSS styles with JavaScript:</a:t>
            </a:r>
            <a:endParaRPr lang="en-US"/>
          </a:p>
          <a:p>
            <a:pPr marL="0" indent="0">
              <a:buNone/>
            </a:pPr>
            <a:r>
              <a:rPr lang="en-US"/>
              <a:t>            title.style.color = 'blue';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Visual:</a:t>
            </a:r>
            <a:r>
              <a:rPr lang="en-US"/>
              <a:t> DOM tree structure with examples of elements being modified.</a:t>
            </a:r>
            <a:endParaRPr 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Events in JavaScript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Event listeners:</a:t>
            </a:r>
            <a:endParaRPr lang="en-US"/>
          </a:p>
          <a:p>
            <a:pPr marL="0" indent="0">
              <a:buNone/>
            </a:pPr>
            <a:r>
              <a:rPr lang="en-US"/>
              <a:t>addEventListener():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button.addEventListener('click', function() {</a:t>
            </a:r>
            <a:endParaRPr lang="en-US"/>
          </a:p>
          <a:p>
            <a:pPr marL="0" indent="0">
              <a:buNone/>
            </a:pPr>
            <a:r>
              <a:rPr lang="en-US"/>
              <a:t>  console.log('Button clicked!');</a:t>
            </a:r>
            <a:endParaRPr lang="en-US"/>
          </a:p>
          <a:p>
            <a:pPr marL="0" indent="0">
              <a:buNone/>
            </a:pPr>
            <a:r>
              <a:rPr lang="en-US"/>
              <a:t>});</a:t>
            </a:r>
            <a:endParaRPr lang="en-US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>
                <a:sym typeface="+mn-ea"/>
              </a:rPr>
              <a:t>Handling user input: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Click events, form submit, keypress.</a:t>
            </a:r>
            <a:endParaRPr lang="en-US"/>
          </a:p>
          <a:p>
            <a:pPr marL="0" indent="0">
              <a:buNone/>
            </a:pPr>
            <a:r>
              <a:rPr lang="en-US"/>
              <a:t>Preventing default behavior:</a:t>
            </a:r>
            <a:endParaRPr lang="en-US"/>
          </a:p>
          <a:p>
            <a:pPr marL="0" indent="0">
              <a:buNone/>
            </a:pPr>
            <a:r>
              <a:rPr lang="en-US"/>
              <a:t>event.preventDefault():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form.addEventListener('submit', function(e) {</a:t>
            </a:r>
            <a:endParaRPr lang="en-US" b="1"/>
          </a:p>
          <a:p>
            <a:pPr marL="0" indent="0">
              <a:buNone/>
            </a:pPr>
            <a:r>
              <a:rPr lang="en-US" b="1"/>
              <a:t>  e.preventDefault();</a:t>
            </a:r>
            <a:endParaRPr lang="en-US" b="1"/>
          </a:p>
          <a:p>
            <a:pPr marL="0" indent="0">
              <a:buNone/>
            </a:pPr>
            <a:r>
              <a:rPr lang="en-US" b="1"/>
              <a:t>});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Visual:</a:t>
            </a:r>
            <a:r>
              <a:rPr lang="en-US"/>
              <a:t> Diagram of an event listener tied to a button with click event.</a:t>
            </a:r>
            <a:endParaRPr lang="en-US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Functions in Detail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1. Anonymous functions: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setTimeout(function() {</a:t>
            </a:r>
            <a:endParaRPr lang="en-US" b="1"/>
          </a:p>
          <a:p>
            <a:pPr marL="0" indent="0">
              <a:buNone/>
            </a:pPr>
            <a:r>
              <a:rPr lang="en-US" b="1"/>
              <a:t>  console.log('Hello');</a:t>
            </a:r>
            <a:endParaRPr lang="en-US" b="1"/>
          </a:p>
          <a:p>
            <a:pPr marL="0" indent="0">
              <a:buNone/>
            </a:pPr>
            <a:r>
              <a:rPr lang="en-US" b="1"/>
              <a:t>}, 1000);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/>
              <a:t>2. Arrow functions: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let greet = () =&gt; 'Hello';</a:t>
            </a:r>
            <a:endParaRPr lang="en-US" b="1"/>
          </a:p>
          <a:p>
            <a:pPr marL="0" indent="0">
              <a:buNone/>
            </a:pPr>
            <a:endParaRPr lang="en-US" b="1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>
                <a:sym typeface="+mn-ea"/>
              </a:rPr>
              <a:t>Callback functions: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Functions passed as arguments to other functions: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function showMessage(callback) {</a:t>
            </a:r>
            <a:endParaRPr lang="en-US" b="1"/>
          </a:p>
          <a:p>
            <a:pPr marL="0" indent="0">
              <a:buNone/>
            </a:pPr>
            <a:r>
              <a:rPr lang="en-US" b="1"/>
              <a:t>  callback();</a:t>
            </a:r>
            <a:endParaRPr lang="en-US" b="1"/>
          </a:p>
          <a:p>
            <a:pPr marL="0" indent="0">
              <a:buNone/>
            </a:pPr>
            <a:r>
              <a:rPr lang="en-US" b="1"/>
              <a:t>}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Visual: </a:t>
            </a:r>
            <a:r>
              <a:rPr lang="en-US"/>
              <a:t>Code examples showing the differences between normal and arrow functions.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Autofit/>
          </a:bodyPr>
          <a:p>
            <a:r>
              <a:rPr lang="en-US" sz="7200"/>
              <a:t>HTML Semantic Elements</a:t>
            </a:r>
            <a:endParaRPr lang="en-US" sz="7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7430"/>
          </a:xfr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Autofit/>
          </a:bodyPr>
          <a:p>
            <a:r>
              <a:rPr lang="en-US" sz="3600"/>
              <a:t>Enhancing the Structure and Meaning of Web Pages</a:t>
            </a:r>
            <a:endParaRPr lang="en-US" sz="360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62760"/>
            <a:ext cx="12192000" cy="3204845"/>
          </a:xfr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sz="8000"/>
              <a:t>Error Handling in JavaScript</a:t>
            </a:r>
            <a:endParaRPr lang="en-US" sz="800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try, catch, finally: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try {</a:t>
            </a:r>
            <a:endParaRPr lang="en-US"/>
          </a:p>
          <a:p>
            <a:pPr marL="0" indent="0">
              <a:buNone/>
            </a:pPr>
            <a:r>
              <a:rPr lang="en-US"/>
              <a:t>  let result = riskyOperation();</a:t>
            </a:r>
            <a:endParaRPr lang="en-US"/>
          </a:p>
          <a:p>
            <a:pPr marL="0" indent="0">
              <a:buNone/>
            </a:pPr>
            <a:r>
              <a:rPr lang="en-US"/>
              <a:t>} catch (error) {</a:t>
            </a:r>
            <a:endParaRPr lang="en-US"/>
          </a:p>
          <a:p>
            <a:pPr marL="0" indent="0">
              <a:buNone/>
            </a:pPr>
            <a:r>
              <a:rPr lang="en-US"/>
              <a:t>  console.error(error);</a:t>
            </a:r>
            <a:endParaRPr lang="en-US"/>
          </a:p>
          <a:p>
            <a:pPr marL="0" indent="0">
              <a:buNone/>
            </a:pPr>
            <a:r>
              <a:rPr lang="en-US"/>
              <a:t>} finally {</a:t>
            </a:r>
            <a:endParaRPr lang="en-US"/>
          </a:p>
          <a:p>
            <a:pPr marL="0" indent="0">
              <a:buNone/>
            </a:pPr>
            <a:r>
              <a:rPr lang="en-US"/>
              <a:t>  console.log('Cleanup');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Throwing custom errors: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throw new Error('Something went wrong!');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Visual: </a:t>
            </a:r>
            <a:r>
              <a:rPr lang="en-US"/>
              <a:t>Example of code with try-catch-finally block for error handling.</a:t>
            </a:r>
            <a:endParaRPr lang="en-US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2985"/>
            <a:ext cx="12192000" cy="4072890"/>
          </a:xfr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sz="8000"/>
              <a:t>Phase 3: Advanced JavaScript</a:t>
            </a:r>
            <a:endParaRPr lang="en-US" sz="800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Advanced Array Methods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1. map(): Create a new array by applying a function to each element.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let numbers = [1, 2, 3];</a:t>
            </a:r>
            <a:endParaRPr lang="en-US" b="1"/>
          </a:p>
          <a:p>
            <a:pPr marL="0" indent="0">
              <a:buNone/>
            </a:pPr>
            <a:r>
              <a:rPr lang="en-US" b="1"/>
              <a:t>let doubled = numbers.map(n =&gt; n * 2);</a:t>
            </a:r>
            <a:endParaRPr lang="en-US" b="1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2. filter(): Create a new array with elements that pass a test.</a:t>
            </a:r>
            <a:endParaRPr lang="en-US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let even = numbers.filter(n =&gt; n % 2 === 0);</a:t>
            </a:r>
            <a:endParaRPr lang="en-US" b="1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92125"/>
            <a:ext cx="10820400" cy="5685155"/>
          </a:xfrm>
        </p:spPr>
        <p:txBody>
          <a:bodyPr/>
          <a:p>
            <a:pPr marL="0" indent="0">
              <a:buNone/>
            </a:pPr>
            <a:r>
              <a:rPr lang="en-US"/>
              <a:t>3. reduce(): Reduce the array to a single value.</a:t>
            </a:r>
            <a:endParaRPr lang="en-US"/>
          </a:p>
          <a:p>
            <a:pPr marL="0" indent="0">
              <a:buNone/>
            </a:pPr>
            <a:r>
              <a:rPr lang="en-US"/>
              <a:t>              let sum = numbers.reduce((acc, n) =&gt; acc + n, 0);</a:t>
            </a:r>
            <a:endParaRPr lang="en-US"/>
          </a:p>
          <a:p>
            <a:pPr marL="0" indent="0">
              <a:buNone/>
            </a:pPr>
            <a:r>
              <a:rPr lang="en-US"/>
              <a:t>4. forEach(): Execute a function for each element.</a:t>
            </a:r>
            <a:endParaRPr lang="en-US"/>
          </a:p>
          <a:p>
            <a:pPr marL="0" indent="0">
              <a:buNone/>
            </a:pPr>
            <a:r>
              <a:rPr lang="en-US"/>
              <a:t>              numbers.forEach(n =&gt; console.log(n));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5. find(), some(), every():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 b="1"/>
              <a:t>find():</a:t>
            </a:r>
            <a:r>
              <a:rPr lang="en-US"/>
              <a:t> Find the first element that matches a condition.</a:t>
            </a:r>
            <a:endParaRPr lang="en-US"/>
          </a:p>
          <a:p>
            <a:pPr marL="457200" lvl="1" indent="0">
              <a:buNone/>
            </a:pPr>
            <a:r>
              <a:rPr lang="en-US" b="1"/>
              <a:t>some():</a:t>
            </a:r>
            <a:r>
              <a:rPr lang="en-US"/>
              <a:t> Check if at least one element meets a condition.</a:t>
            </a:r>
            <a:endParaRPr lang="en-US"/>
          </a:p>
          <a:p>
            <a:pPr marL="457200" lvl="1" indent="0">
              <a:buNone/>
            </a:pPr>
            <a:r>
              <a:rPr lang="en-US" b="1"/>
              <a:t>every():</a:t>
            </a:r>
            <a:r>
              <a:rPr lang="en-US"/>
              <a:t> Check if all elements meet a condition.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Visual:</a:t>
            </a:r>
            <a:r>
              <a:rPr lang="en-US"/>
              <a:t> Examples showing the output of each array method.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Closures and Scope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1. </a:t>
            </a:r>
            <a:r>
              <a:rPr lang="en-US" b="1"/>
              <a:t>Local and global scope:</a:t>
            </a:r>
            <a:endParaRPr lang="en-US"/>
          </a:p>
          <a:p>
            <a:pPr marL="457200" lvl="1" indent="0">
              <a:buNone/>
            </a:pPr>
            <a:r>
              <a:rPr lang="en-US"/>
              <a:t>let globalVar = 'global';</a:t>
            </a:r>
            <a:endParaRPr lang="en-US"/>
          </a:p>
          <a:p>
            <a:pPr marL="457200" lvl="1" indent="0">
              <a:buNone/>
            </a:pPr>
            <a:r>
              <a:rPr lang="en-US"/>
              <a:t>function myFunction() {</a:t>
            </a:r>
            <a:endParaRPr lang="en-US"/>
          </a:p>
          <a:p>
            <a:pPr marL="457200" lvl="1" indent="0">
              <a:buNone/>
            </a:pPr>
            <a:r>
              <a:rPr lang="en-US"/>
              <a:t>  let localVar = 'local';</a:t>
            </a:r>
            <a:endParaRPr lang="en-US"/>
          </a:p>
          <a:p>
            <a:pPr marL="457200" lvl="1" indent="0">
              <a:buNone/>
            </a:pPr>
            <a:r>
              <a:rPr lang="en-US"/>
              <a:t>  console.log(globalVar); // Accessible</a:t>
            </a:r>
            <a:endParaRPr lang="en-US"/>
          </a:p>
          <a:p>
            <a:pPr marL="457200" lvl="1" indent="0">
              <a:buNone/>
            </a:pPr>
            <a:r>
              <a:rPr lang="en-US"/>
              <a:t>}</a:t>
            </a:r>
            <a:endParaRPr lang="en-US"/>
          </a:p>
          <a:p>
            <a:pPr marL="0" lvl="0" indent="0">
              <a:buNone/>
            </a:pPr>
            <a:r>
              <a:rPr lang="en-US"/>
              <a:t>2. </a:t>
            </a:r>
            <a:r>
              <a:rPr lang="en-US" b="1"/>
              <a:t>Understanding closures:</a:t>
            </a:r>
            <a:endParaRPr lang="en-US"/>
          </a:p>
          <a:p>
            <a:pPr marL="0" lvl="0" indent="0">
              <a:buNone/>
            </a:pPr>
            <a:r>
              <a:rPr lang="en-US"/>
              <a:t>A closure is a function that remembers its outer variables even after the outer function has completed.</a:t>
            </a:r>
            <a:endParaRPr lang="en-US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75" y="332105"/>
            <a:ext cx="11414760" cy="629412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function outer() {</a:t>
            </a:r>
            <a:endParaRPr lang="en-US"/>
          </a:p>
          <a:p>
            <a:pPr marL="0" indent="0">
              <a:buNone/>
            </a:pPr>
            <a:r>
              <a:rPr lang="en-US"/>
              <a:t>  let count = 0;</a:t>
            </a:r>
            <a:endParaRPr lang="en-US"/>
          </a:p>
          <a:p>
            <a:pPr marL="0" indent="0">
              <a:buNone/>
            </a:pPr>
            <a:r>
              <a:rPr lang="en-US"/>
              <a:t>  return function() {</a:t>
            </a:r>
            <a:endParaRPr lang="en-US"/>
          </a:p>
          <a:p>
            <a:pPr marL="0" indent="0">
              <a:buNone/>
            </a:pPr>
            <a:r>
              <a:rPr lang="en-US"/>
              <a:t>    count++;</a:t>
            </a:r>
            <a:endParaRPr lang="en-US"/>
          </a:p>
          <a:p>
            <a:pPr marL="0" indent="0">
              <a:buNone/>
            </a:pPr>
            <a:r>
              <a:rPr lang="en-US"/>
              <a:t>    return count;</a:t>
            </a:r>
            <a:endParaRPr lang="en-US"/>
          </a:p>
          <a:p>
            <a:pPr marL="0" indent="0">
              <a:buNone/>
            </a:pPr>
            <a:r>
              <a:rPr lang="en-US"/>
              <a:t>  };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r>
              <a:rPr lang="en-US"/>
              <a:t>let increment = outer();</a:t>
            </a:r>
            <a:endParaRPr lang="en-US"/>
          </a:p>
          <a:p>
            <a:pPr marL="0" indent="0">
              <a:buNone/>
            </a:pPr>
            <a:r>
              <a:rPr lang="en-US"/>
              <a:t>console.log(increment()); // 1</a:t>
            </a:r>
            <a:endParaRPr lang="en-US"/>
          </a:p>
          <a:p>
            <a:pPr marL="0" indent="0">
              <a:buNone/>
            </a:pPr>
            <a:r>
              <a:rPr lang="en-US"/>
              <a:t>console.log(increment()); // 2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Visual: </a:t>
            </a:r>
            <a:r>
              <a:rPr lang="en-US"/>
              <a:t>Diagram showing how a closure works, with the nested functions retaining access to outer variables.</a:t>
            </a:r>
            <a:endParaRPr lang="en-US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rmAutofit fontScale="90000"/>
          </a:bodyPr>
          <a:p>
            <a:r>
              <a:rPr lang="en-US"/>
              <a:t>JavaScript Object-Oriented Programming (OOP)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1. Creating classes with the class keyword:</a:t>
            </a:r>
            <a:endParaRPr lang="en-US"/>
          </a:p>
          <a:p>
            <a:pPr marL="0" indent="0">
              <a:buNone/>
            </a:pPr>
            <a:r>
              <a:rPr lang="en-US"/>
              <a:t>     class Animal {</a:t>
            </a:r>
            <a:endParaRPr lang="en-US"/>
          </a:p>
          <a:p>
            <a:pPr marL="0" indent="0">
              <a:buNone/>
            </a:pPr>
            <a:r>
              <a:rPr lang="en-US"/>
              <a:t>  constructor(name) {</a:t>
            </a:r>
            <a:endParaRPr lang="en-US"/>
          </a:p>
          <a:p>
            <a:pPr marL="0" indent="0">
              <a:buNone/>
            </a:pPr>
            <a:r>
              <a:rPr lang="en-US"/>
              <a:t>    this.name = name;</a:t>
            </a:r>
            <a:endParaRPr lang="en-US"/>
          </a:p>
          <a:p>
            <a:pPr marL="0" indent="0">
              <a:buNone/>
            </a:pPr>
            <a:r>
              <a:rPr lang="en-US"/>
              <a:t>  }</a:t>
            </a:r>
            <a:endParaRPr lang="en-US"/>
          </a:p>
          <a:p>
            <a:pPr marL="0" indent="0">
              <a:buNone/>
            </a:pPr>
            <a:r>
              <a:rPr lang="en-US"/>
              <a:t>  speak() {</a:t>
            </a:r>
            <a:endParaRPr lang="en-US"/>
          </a:p>
          <a:p>
            <a:pPr marL="0" indent="0">
              <a:buNone/>
            </a:pPr>
            <a:r>
              <a:rPr lang="en-US"/>
              <a:t>    console.log(`${this.name} makes a sound`);</a:t>
            </a:r>
            <a:endParaRPr lang="en-US"/>
          </a:p>
          <a:p>
            <a:pPr marL="0" indent="0">
              <a:buNone/>
            </a:pPr>
            <a:r>
              <a:rPr lang="en-US"/>
              <a:t>  }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Class constructors and methods: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5400"/>
              <a:t>Constructor for initializing properties.</a:t>
            </a:r>
            <a:endParaRPr lang="en-US" sz="5400"/>
          </a:p>
          <a:p>
            <a:pPr marL="0" indent="0">
              <a:buNone/>
            </a:pPr>
            <a:r>
              <a:rPr lang="en-US" sz="5400"/>
              <a:t>Methods for defining behaviors.</a:t>
            </a:r>
            <a:endParaRPr lang="en-US" sz="5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en-US"/>
              <a:t>What Are Semantic Elements?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Semantic elements are HTML tags that clearly describe their meaning in a human- and machine-readable way.</a:t>
            </a:r>
            <a:endParaRPr lang="en-US"/>
          </a:p>
          <a:p>
            <a:r>
              <a:rPr lang="en-US"/>
              <a:t>They help both browsers and developers understand the structure of the webpage better.</a:t>
            </a:r>
            <a:endParaRPr lang="en-US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Inheritance using extends: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class Dog extends Animal {</a:t>
            </a:r>
            <a:endParaRPr lang="en-US"/>
          </a:p>
          <a:p>
            <a:pPr marL="0" indent="0">
              <a:buNone/>
            </a:pPr>
            <a:r>
              <a:rPr lang="en-US"/>
              <a:t>  speak() {</a:t>
            </a:r>
            <a:endParaRPr lang="en-US"/>
          </a:p>
          <a:p>
            <a:pPr marL="0" indent="0">
              <a:buNone/>
            </a:pPr>
            <a:r>
              <a:rPr lang="en-US"/>
              <a:t>    console.log(`${this.name} barks`);</a:t>
            </a:r>
            <a:endParaRPr lang="en-US"/>
          </a:p>
          <a:p>
            <a:pPr marL="0" indent="0">
              <a:buNone/>
            </a:pPr>
            <a:r>
              <a:rPr lang="en-US"/>
              <a:t>  }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Visual:</a:t>
            </a:r>
            <a:r>
              <a:rPr lang="en-US"/>
              <a:t> Example showing the relationship between a base class and an extended class.</a:t>
            </a:r>
            <a:endParaRPr lang="en-US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Asynchronous JavaScript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Synchronous vs asynchronous code:</a:t>
            </a:r>
            <a:endParaRPr lang="en-US"/>
          </a:p>
          <a:p>
            <a:pPr marL="0" indent="0">
              <a:buNone/>
            </a:pPr>
            <a:r>
              <a:rPr lang="en-US" b="1"/>
              <a:t>Synchronous:</a:t>
            </a:r>
            <a:r>
              <a:rPr lang="en-US"/>
              <a:t> Executes line by line.</a:t>
            </a:r>
            <a:endParaRPr lang="en-US"/>
          </a:p>
          <a:p>
            <a:pPr marL="0" indent="0">
              <a:buNone/>
            </a:pPr>
            <a:r>
              <a:rPr lang="en-US" b="1"/>
              <a:t>Asynchronous: </a:t>
            </a:r>
            <a:r>
              <a:rPr lang="en-US"/>
              <a:t>Code that runs in the background (e.g., API calls).</a:t>
            </a:r>
            <a:endParaRPr lang="en-US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Callbacks and callback hell: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function fetchData(callback) {</a:t>
            </a:r>
            <a:endParaRPr lang="en-US"/>
          </a:p>
          <a:p>
            <a:pPr marL="0" indent="0">
              <a:buNone/>
            </a:pPr>
            <a:r>
              <a:rPr lang="en-US"/>
              <a:t>  setTimeout(() =&gt; {</a:t>
            </a:r>
            <a:endParaRPr lang="en-US"/>
          </a:p>
          <a:p>
            <a:pPr marL="0" indent="0">
              <a:buNone/>
            </a:pPr>
            <a:r>
              <a:rPr lang="en-US"/>
              <a:t>    callback('Data received');</a:t>
            </a:r>
            <a:endParaRPr lang="en-US"/>
          </a:p>
          <a:p>
            <a:pPr marL="0" indent="0">
              <a:buNone/>
            </a:pPr>
            <a:r>
              <a:rPr lang="en-US"/>
              <a:t>  }, 1000);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r>
              <a:rPr lang="en-US"/>
              <a:t>fetchData(console.log);</a:t>
            </a:r>
            <a:endParaRPr lang="en-US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>
                <a:sym typeface="+mn-ea"/>
              </a:rPr>
              <a:t>Promises: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Promises handle asynchronous operations with resolve() and reject().</a:t>
            </a:r>
            <a:endParaRPr lang="en-US"/>
          </a:p>
          <a:p>
            <a:pPr marL="0" indent="0">
              <a:buNone/>
            </a:pPr>
            <a:r>
              <a:rPr lang="en-US"/>
              <a:t>then() and catch() for success and error handling.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let promise = new Promise((resolve, reject) =&gt; {</a:t>
            </a:r>
            <a:endParaRPr lang="en-US" b="1"/>
          </a:p>
          <a:p>
            <a:pPr marL="0" indent="0">
              <a:buNone/>
            </a:pPr>
            <a:r>
              <a:rPr lang="en-US" b="1"/>
              <a:t>  setTimeout(() =&gt; resolve('Success!'), 1000);</a:t>
            </a:r>
            <a:endParaRPr lang="en-US" b="1"/>
          </a:p>
          <a:p>
            <a:pPr marL="0" indent="0">
              <a:buNone/>
            </a:pPr>
            <a:r>
              <a:rPr lang="en-US" b="1"/>
              <a:t>});</a:t>
            </a:r>
            <a:endParaRPr lang="en-US" b="1"/>
          </a:p>
          <a:p>
            <a:pPr marL="0" indent="0">
              <a:buNone/>
            </a:pPr>
            <a:r>
              <a:rPr lang="en-US" b="1"/>
              <a:t>promise.then(result =&gt; console.log(result));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Visual: </a:t>
            </a:r>
            <a:r>
              <a:rPr lang="en-US"/>
              <a:t>Illustration showing callback hell vs promises for handling asynchronous operations.</a:t>
            </a:r>
            <a:endParaRPr lang="en-US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Fetch API and Ajax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Using fetch() for API requests: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fetch('https://api.example.com/data')</a:t>
            </a:r>
            <a:endParaRPr lang="en-US"/>
          </a:p>
          <a:p>
            <a:pPr marL="0" indent="0">
              <a:buNone/>
            </a:pPr>
            <a:r>
              <a:rPr lang="en-US"/>
              <a:t>  .then(response =&gt; response.json())</a:t>
            </a:r>
            <a:endParaRPr lang="en-US"/>
          </a:p>
          <a:p>
            <a:pPr marL="0" indent="0">
              <a:buNone/>
            </a:pPr>
            <a:r>
              <a:rPr lang="en-US"/>
              <a:t>  .then(data =&gt; console.log(data));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>
                <a:sym typeface="+mn-ea"/>
              </a:rPr>
              <a:t>Handling JSON responses: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/>
          <a:p>
            <a:pPr marL="0" indent="0">
              <a:buNone/>
            </a:pPr>
            <a:r>
              <a:rPr lang="en-US"/>
              <a:t>Convert the response into JSON using .json().</a:t>
            </a:r>
            <a:endParaRPr lang="en-US"/>
          </a:p>
          <a:p>
            <a:pPr marL="0" indent="0">
              <a:buNone/>
            </a:pPr>
            <a:r>
              <a:rPr lang="en-US"/>
              <a:t>Introduction to XMLHttpRequest and its role in AJAX:</a:t>
            </a:r>
            <a:endParaRPr lang="en-US"/>
          </a:p>
          <a:p>
            <a:pPr marL="0" indent="0">
              <a:buNone/>
            </a:pPr>
            <a:r>
              <a:rPr lang="en-US"/>
              <a:t>AJAX allows asynchronous data exchange between a client and a server without refreshing the page.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let xhr = new XMLHttpRequest();</a:t>
            </a:r>
            <a:endParaRPr lang="en-US" b="1"/>
          </a:p>
          <a:p>
            <a:pPr marL="0" indent="0">
              <a:buNone/>
            </a:pPr>
            <a:r>
              <a:rPr lang="en-US" b="1"/>
              <a:t>xhr.open('GET', 'https://api.example.com/data');</a:t>
            </a:r>
            <a:endParaRPr lang="en-US" b="1"/>
          </a:p>
          <a:p>
            <a:pPr marL="0" indent="0">
              <a:buNone/>
            </a:pPr>
            <a:r>
              <a:rPr lang="en-US" b="1"/>
              <a:t>xhr.send();</a:t>
            </a:r>
            <a:endParaRPr lang="en-US" b="1"/>
          </a:p>
          <a:p>
            <a:pPr marL="0" indent="0">
              <a:buNone/>
            </a:pPr>
            <a:r>
              <a:rPr lang="en-US" b="1"/>
              <a:t>Visual: </a:t>
            </a:r>
            <a:r>
              <a:rPr lang="en-US"/>
              <a:t>Flowchart showing how fetch() works to make API calls and handle responses.</a:t>
            </a:r>
            <a:endParaRPr lang="en-US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Local Storage and Session Storage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1. Using localStorage to store key-value pairs:</a:t>
            </a:r>
            <a:endParaRPr lang="en-US"/>
          </a:p>
          <a:p>
            <a:pPr marL="457200" lvl="1" indent="0">
              <a:buNone/>
            </a:pPr>
            <a:r>
              <a:rPr lang="en-US" b="1"/>
              <a:t>localStorage.setItem('username', 'John');</a:t>
            </a:r>
            <a:endParaRPr lang="en-US" b="1"/>
          </a:p>
          <a:p>
            <a:pPr marL="457200" lvl="1" indent="0">
              <a:buNone/>
            </a:pPr>
            <a:r>
              <a:rPr lang="en-US" b="1"/>
              <a:t>let username = localStorage.getItem('username');</a:t>
            </a:r>
            <a:endParaRPr lang="en-US" b="1"/>
          </a:p>
          <a:p>
            <a:pPr marL="457200" lvl="1" indent="0">
              <a:buNone/>
            </a:pPr>
            <a:r>
              <a:rPr lang="en-US" b="1"/>
              <a:t>console.log(username); // 'John'</a:t>
            </a:r>
            <a:endParaRPr lang="en-US" b="1"/>
          </a:p>
          <a:p>
            <a:pPr marL="0" indent="0">
              <a:buNone/>
            </a:pPr>
            <a:r>
              <a:rPr lang="en-US" b="1"/>
              <a:t>2. </a:t>
            </a:r>
            <a:r>
              <a:rPr lang="en-US"/>
              <a:t>Using sessionStorage for session-based data:</a:t>
            </a:r>
            <a:endParaRPr lang="en-US"/>
          </a:p>
          <a:p>
            <a:pPr marL="457200" lvl="1" indent="0">
              <a:buNone/>
            </a:pPr>
            <a:r>
              <a:rPr lang="en-US" b="1"/>
              <a:t>sessionStorage.setItem('sessionID', '12345');</a:t>
            </a:r>
            <a:endParaRPr lang="en-US" b="1"/>
          </a:p>
          <a:p>
            <a:pPr marL="457200" lvl="1" indent="0">
              <a:buNone/>
            </a:pPr>
            <a:endParaRPr lang="en-US" b="1"/>
          </a:p>
          <a:p>
            <a:pPr marL="0" lvl="0" indent="0">
              <a:buNone/>
            </a:pPr>
            <a:r>
              <a:rPr lang="en-US"/>
              <a:t>Differences between localStorage (persistent data) and sessionStorage (temporary data for a single session).</a:t>
            </a:r>
            <a:endParaRPr lang="en-US"/>
          </a:p>
          <a:p>
            <a:pPr marL="0" lvl="0" indent="0">
              <a:buNone/>
            </a:pPr>
            <a:r>
              <a:rPr lang="en-US" b="1"/>
              <a:t>Visual: </a:t>
            </a:r>
            <a:r>
              <a:rPr lang="en-US"/>
              <a:t>Examples showing how to store and retrieve data from local and session storage.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" y="1678940"/>
            <a:ext cx="12189460" cy="3075940"/>
          </a:xfr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sz="5400"/>
              <a:t>Phase 4: JavaScript ES6+ (Modern JavaScript)</a:t>
            </a:r>
            <a:endParaRPr lang="en-US" sz="540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ES6 Syntax and Features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8870"/>
          </a:xfrm>
        </p:spPr>
        <p:txBody>
          <a:bodyPr/>
          <a:p>
            <a:pPr marL="0" indent="0">
              <a:buNone/>
            </a:pPr>
            <a:r>
              <a:rPr lang="en-US" b="1"/>
              <a:t>1. let and const vs var:</a:t>
            </a:r>
            <a:endParaRPr lang="en-US" b="1"/>
          </a:p>
          <a:p>
            <a:pPr marL="0" indent="0">
              <a:buNone/>
            </a:pPr>
            <a:r>
              <a:rPr lang="en-US"/>
              <a:t>let and const provide block scope.</a:t>
            </a:r>
            <a:endParaRPr lang="en-US"/>
          </a:p>
          <a:p>
            <a:pPr marL="0" indent="0">
              <a:buNone/>
            </a:pPr>
            <a:r>
              <a:rPr lang="en-US"/>
              <a:t>const for constants that don’t change.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let x = 10;</a:t>
            </a:r>
            <a:endParaRPr lang="en-US" b="1"/>
          </a:p>
          <a:p>
            <a:pPr marL="0" indent="0">
              <a:buNone/>
            </a:pPr>
            <a:r>
              <a:rPr lang="en-US" b="1"/>
              <a:t>const y = 20;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Template literals with backticks: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1. Allow embedding expressions using ${}.</a:t>
            </a:r>
            <a:endParaRPr lang="en-US"/>
          </a:p>
          <a:p>
            <a:pPr marL="457200" lvl="1" indent="0">
              <a:buNone/>
            </a:pPr>
            <a:r>
              <a:rPr lang="en-US"/>
              <a:t>let name = 'John';</a:t>
            </a:r>
            <a:endParaRPr lang="en-US"/>
          </a:p>
          <a:p>
            <a:pPr marL="457200" lvl="1" indent="0">
              <a:buNone/>
            </a:pPr>
            <a:r>
              <a:rPr lang="en-US"/>
              <a:t>console.log(`Hello, ${name}!`);</a:t>
            </a:r>
            <a:endParaRPr lang="en-US"/>
          </a:p>
          <a:p>
            <a:pPr marL="0" lvl="0" indent="0">
              <a:buNone/>
            </a:pPr>
            <a:r>
              <a:rPr lang="en-US"/>
              <a:t>2. Destructuring arrays and objects:</a:t>
            </a:r>
            <a:endParaRPr lang="en-US"/>
          </a:p>
          <a:p>
            <a:pPr marL="457200" lvl="1" indent="0">
              <a:buNone/>
            </a:pPr>
            <a:r>
              <a:rPr lang="en-US"/>
              <a:t>let [a, b] = [1, 2];</a:t>
            </a:r>
            <a:endParaRPr lang="en-US"/>
          </a:p>
          <a:p>
            <a:pPr marL="457200" lvl="1" indent="0">
              <a:buNone/>
            </a:pPr>
            <a:r>
              <a:rPr lang="en-US"/>
              <a:t>let {name, age} = {name: 'John', age: 30};</a:t>
            </a:r>
            <a:endParaRPr lang="en-US"/>
          </a:p>
          <a:p>
            <a:pPr marL="0" lvl="0" indent="0">
              <a:buNone/>
            </a:pPr>
            <a:r>
              <a:rPr lang="en-US"/>
              <a:t>3. Spread and Rest operators (...):</a:t>
            </a:r>
            <a:endParaRPr lang="en-US"/>
          </a:p>
          <a:p>
            <a:pPr marL="457200" lvl="1" indent="0">
              <a:buNone/>
            </a:pPr>
            <a:r>
              <a:rPr lang="en-US"/>
              <a:t>Spread operator for expanding arrays/objects.</a:t>
            </a:r>
            <a:endParaRPr lang="en-US"/>
          </a:p>
          <a:p>
            <a:pPr marL="457200" lvl="1" indent="0">
              <a:buNone/>
            </a:pPr>
            <a:r>
              <a:rPr lang="en-US"/>
              <a:t>Rest operator for gathering function arguments.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Why Use Semantic Elements?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Improves accessibility for screen readers.</a:t>
            </a:r>
            <a:endParaRPr lang="en-US"/>
          </a:p>
          <a:p>
            <a:r>
              <a:rPr lang="en-US"/>
              <a:t>Makes the code more readable and easier to maintain.</a:t>
            </a:r>
            <a:endParaRPr lang="en-US"/>
          </a:p>
          <a:p>
            <a:r>
              <a:rPr lang="en-US"/>
              <a:t>Helps search engines understand your content for better SEO.</a:t>
            </a:r>
            <a:endParaRPr lang="en-US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30" y="573405"/>
            <a:ext cx="10885170" cy="5603875"/>
          </a:xfrm>
        </p:spPr>
        <p:txBody>
          <a:bodyPr/>
          <a:p>
            <a:pPr marL="0" indent="0">
              <a:buNone/>
            </a:pPr>
            <a:r>
              <a:rPr lang="en-US"/>
              <a:t>let arr = [1, 2, 3];</a:t>
            </a:r>
            <a:endParaRPr lang="en-US"/>
          </a:p>
          <a:p>
            <a:pPr marL="0" indent="0">
              <a:buNone/>
            </a:pPr>
            <a:r>
              <a:rPr lang="en-US"/>
              <a:t>let newArr = [...arr, 4];</a:t>
            </a:r>
            <a:endParaRPr lang="en-US"/>
          </a:p>
          <a:p>
            <a:pPr marL="0" indent="0">
              <a:buNone/>
            </a:pPr>
            <a:r>
              <a:rPr lang="en-US"/>
              <a:t>function sum(...nums) { return nums.reduce((acc, n) =&gt; acc + n); }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Visual: </a:t>
            </a:r>
            <a:r>
              <a:rPr lang="en-US"/>
              <a:t>Examples demonstrating each feature.</a:t>
            </a:r>
            <a:endParaRPr lang="en-US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Modules in JavaScript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Exporting and importing modules:</a:t>
            </a:r>
            <a:endParaRPr lang="en-US"/>
          </a:p>
          <a:p>
            <a:pPr marL="457200" lvl="1" indent="0">
              <a:buNone/>
            </a:pPr>
            <a:r>
              <a:rPr lang="en-US"/>
              <a:t>Export functions, objects, or values from a file.</a:t>
            </a:r>
            <a:endParaRPr lang="en-US"/>
          </a:p>
          <a:p>
            <a:pPr marL="457200" lvl="1" indent="0">
              <a:buNone/>
            </a:pPr>
            <a:r>
              <a:rPr lang="en-US"/>
              <a:t>Import them into other files.</a:t>
            </a:r>
            <a:endParaRPr lang="en-US"/>
          </a:p>
          <a:p>
            <a:pPr marL="0" lvl="0" indent="0">
              <a:buNone/>
            </a:pPr>
            <a:r>
              <a:rPr lang="en-US"/>
              <a:t>// exporting</a:t>
            </a:r>
            <a:endParaRPr lang="en-US"/>
          </a:p>
          <a:p>
            <a:pPr marL="0" lvl="0" indent="0">
              <a:buNone/>
            </a:pPr>
            <a:r>
              <a:rPr lang="en-US"/>
              <a:t>export const greet = () =&gt; console.log('Hello!');</a:t>
            </a:r>
            <a:endParaRPr lang="en-US"/>
          </a:p>
          <a:p>
            <a:pPr marL="0" lvl="0" indent="0">
              <a:buNone/>
            </a:pPr>
            <a:r>
              <a:rPr lang="en-US"/>
              <a:t>// importing</a:t>
            </a:r>
            <a:endParaRPr lang="en-US"/>
          </a:p>
          <a:p>
            <a:pPr marL="0" lvl="0" indent="0">
              <a:buNone/>
            </a:pPr>
            <a:r>
              <a:rPr lang="en-US"/>
              <a:t>import { greet } from './module.js';</a:t>
            </a:r>
            <a:endParaRPr lang="en-US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Default exports vs named exports: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Default exports allow exporting a single value.</a:t>
            </a:r>
            <a:endParaRPr lang="en-US"/>
          </a:p>
          <a:p>
            <a:pPr marL="0" indent="0">
              <a:buNone/>
            </a:pPr>
            <a:r>
              <a:rPr lang="en-US"/>
              <a:t>Named exports allow exporting multiple values.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// Default export</a:t>
            </a:r>
            <a:endParaRPr lang="en-US" b="1"/>
          </a:p>
          <a:p>
            <a:pPr marL="0" indent="0">
              <a:buNone/>
            </a:pPr>
            <a:r>
              <a:rPr lang="en-US" b="1"/>
              <a:t>export default function() { ... }</a:t>
            </a:r>
            <a:endParaRPr lang="en-US" b="1"/>
          </a:p>
          <a:p>
            <a:pPr marL="0" indent="0">
              <a:buNone/>
            </a:pPr>
            <a:r>
              <a:rPr lang="en-US" b="1"/>
              <a:t>// Named export</a:t>
            </a:r>
            <a:endParaRPr lang="en-US" b="1"/>
          </a:p>
          <a:p>
            <a:pPr marL="0" indent="0">
              <a:buNone/>
            </a:pPr>
            <a:r>
              <a:rPr lang="en-US" b="1"/>
              <a:t>export const PI = 3.14;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Visual: </a:t>
            </a:r>
            <a:r>
              <a:rPr lang="en-US"/>
              <a:t>Diagram showing how to structure files with exports and imports.</a:t>
            </a:r>
            <a:endParaRPr lang="en-US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Async/Await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188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b="1"/>
              <a:t>1. Introduction to async and await:</a:t>
            </a:r>
            <a:endParaRPr lang="en-US" b="1"/>
          </a:p>
          <a:p>
            <a:pPr marL="0" indent="0">
              <a:buNone/>
            </a:pPr>
            <a:r>
              <a:rPr lang="en-US"/>
              <a:t>Async functions make working with Promises easier.</a:t>
            </a:r>
            <a:endParaRPr lang="en-US"/>
          </a:p>
          <a:p>
            <a:pPr marL="0" indent="0">
              <a:buNone/>
            </a:pPr>
            <a:r>
              <a:rPr lang="en-US"/>
              <a:t>await pauses the execution until the promise is resolved.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async function fetchData() {</a:t>
            </a:r>
            <a:endParaRPr lang="en-US" b="1"/>
          </a:p>
          <a:p>
            <a:pPr marL="0" indent="0">
              <a:buNone/>
            </a:pPr>
            <a:r>
              <a:rPr lang="en-US" b="1"/>
              <a:t>  let response = await fetch('https://api.example.com');</a:t>
            </a:r>
            <a:endParaRPr lang="en-US" b="1"/>
          </a:p>
          <a:p>
            <a:pPr marL="0" indent="0">
              <a:buNone/>
            </a:pPr>
            <a:r>
              <a:rPr lang="en-US" b="1"/>
              <a:t>  let data = await response.json();</a:t>
            </a:r>
            <a:endParaRPr lang="en-US" b="1"/>
          </a:p>
          <a:p>
            <a:pPr marL="0" indent="0">
              <a:buNone/>
            </a:pPr>
            <a:r>
              <a:rPr lang="en-US" b="1"/>
              <a:t>  console.log(data);</a:t>
            </a:r>
            <a:endParaRPr lang="en-US" b="1"/>
          </a:p>
          <a:p>
            <a:pPr marL="0" indent="0">
              <a:buNone/>
            </a:pPr>
            <a:r>
              <a:rPr lang="en-US" b="1"/>
              <a:t>}</a:t>
            </a:r>
            <a:endParaRPr lang="en-US" b="1"/>
          </a:p>
          <a:p>
            <a:pPr marL="0" indent="0">
              <a:buNone/>
            </a:pPr>
            <a:endParaRPr lang="en-US" b="1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565" y="445135"/>
            <a:ext cx="10643235" cy="5732145"/>
          </a:xfrm>
        </p:spPr>
        <p:txBody>
          <a:bodyPr/>
          <a:p>
            <a:pPr marL="0" indent="0">
              <a:buNone/>
            </a:pPr>
            <a:r>
              <a:rPr lang="en-US" sz="4000" b="1"/>
              <a:t>Using async functions with Promises:</a:t>
            </a:r>
            <a:endParaRPr lang="en-US" sz="4000" b="1"/>
          </a:p>
          <a:p>
            <a:pPr marL="0" indent="0">
              <a:buNone/>
            </a:pPr>
            <a:r>
              <a:rPr lang="en-US" sz="4000"/>
              <a:t>No more chaining then() and catch().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Code looks more like synchronous code but remains non-blocking.</a:t>
            </a:r>
            <a:endParaRPr lang="en-US" sz="4000"/>
          </a:p>
          <a:p>
            <a:pPr marL="0" indent="0">
              <a:buNone/>
            </a:pPr>
            <a:r>
              <a:rPr lang="en-US" sz="4000" b="1"/>
              <a:t>Visual:</a:t>
            </a:r>
            <a:r>
              <a:rPr lang="en-US" sz="4000"/>
              <a:t> Flowchart showing how async/await works with Promises.</a:t>
            </a:r>
            <a:endParaRPr lang="en-US" sz="400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Classes and Inheritance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295" y="1825625"/>
            <a:ext cx="10644505" cy="484949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b="1"/>
              <a:t>1. Advanced usage of classes in JavaScript:</a:t>
            </a:r>
            <a:endParaRPr lang="en-US" b="1"/>
          </a:p>
          <a:p>
            <a:pPr marL="0" indent="0">
              <a:buNone/>
            </a:pPr>
            <a:r>
              <a:rPr lang="en-US"/>
              <a:t>Classes are templates for creating objects.</a:t>
            </a:r>
            <a:endParaRPr lang="en-US"/>
          </a:p>
          <a:p>
            <a:pPr marL="0" indent="0">
              <a:buNone/>
            </a:pPr>
            <a:r>
              <a:rPr lang="en-US"/>
              <a:t>Define methods directly inside classes.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class Car {</a:t>
            </a:r>
            <a:endParaRPr lang="en-US" b="1"/>
          </a:p>
          <a:p>
            <a:pPr marL="0" indent="0">
              <a:buNone/>
            </a:pPr>
            <a:r>
              <a:rPr lang="en-US" b="1"/>
              <a:t>  constructor(brand) {</a:t>
            </a:r>
            <a:endParaRPr lang="en-US" b="1"/>
          </a:p>
          <a:p>
            <a:pPr marL="0" indent="0">
              <a:buNone/>
            </a:pPr>
            <a:r>
              <a:rPr lang="en-US" b="1"/>
              <a:t>    this.brand = brand;</a:t>
            </a:r>
            <a:endParaRPr lang="en-US" b="1"/>
          </a:p>
          <a:p>
            <a:pPr marL="0" indent="0">
              <a:buNone/>
            </a:pPr>
            <a:r>
              <a:rPr lang="en-US" b="1"/>
              <a:t>  }</a:t>
            </a:r>
            <a:endParaRPr lang="en-US" b="1"/>
          </a:p>
          <a:p>
            <a:pPr marL="0" indent="0">
              <a:buNone/>
            </a:pPr>
            <a:r>
              <a:rPr lang="en-US" b="1"/>
              <a:t>  drive() {</a:t>
            </a:r>
            <a:endParaRPr lang="en-US" b="1"/>
          </a:p>
          <a:p>
            <a:pPr marL="0" indent="0">
              <a:buNone/>
            </a:pPr>
            <a:r>
              <a:rPr lang="en-US" b="1"/>
              <a:t>    console.log(`${this.brand} is driving.`);</a:t>
            </a:r>
            <a:endParaRPr lang="en-US" b="1"/>
          </a:p>
          <a:p>
            <a:pPr marL="0" indent="0">
              <a:buNone/>
            </a:pPr>
            <a:r>
              <a:rPr lang="en-US" b="1"/>
              <a:t>  }</a:t>
            </a:r>
            <a:endParaRPr lang="en-US" b="1"/>
          </a:p>
          <a:p>
            <a:pPr marL="0" indent="0">
              <a:buNone/>
            </a:pPr>
            <a:r>
              <a:rPr lang="en-US" b="1"/>
              <a:t>}</a:t>
            </a:r>
            <a:endParaRPr lang="en-US" b="1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>
                <a:sym typeface="+mn-ea"/>
              </a:rPr>
              <a:t>Static methods: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Methods that belong to the class, not the instance.</a:t>
            </a:r>
            <a:endParaRPr lang="en-US"/>
          </a:p>
          <a:p>
            <a:pPr marL="0" indent="0">
              <a:buNone/>
            </a:pPr>
            <a:r>
              <a:rPr lang="en-US" b="1"/>
              <a:t>class MathUtil {</a:t>
            </a:r>
            <a:endParaRPr lang="en-US" b="1"/>
          </a:p>
          <a:p>
            <a:pPr marL="0" indent="0">
              <a:buNone/>
            </a:pPr>
            <a:r>
              <a:rPr lang="en-US" b="1"/>
              <a:t>  static add(a, b) {</a:t>
            </a:r>
            <a:endParaRPr lang="en-US" b="1"/>
          </a:p>
          <a:p>
            <a:pPr marL="0" indent="0">
              <a:buNone/>
            </a:pPr>
            <a:r>
              <a:rPr lang="en-US" b="1"/>
              <a:t>    return a + b;</a:t>
            </a:r>
            <a:endParaRPr lang="en-US" b="1"/>
          </a:p>
          <a:p>
            <a:pPr marL="0" indent="0">
              <a:buNone/>
            </a:pPr>
            <a:r>
              <a:rPr lang="en-US" b="1"/>
              <a:t>  }</a:t>
            </a:r>
            <a:endParaRPr lang="en-US" b="1"/>
          </a:p>
          <a:p>
            <a:pPr marL="0" indent="0">
              <a:buNone/>
            </a:pPr>
            <a:r>
              <a:rPr lang="en-US" b="1"/>
              <a:t>}</a:t>
            </a:r>
            <a:endParaRPr lang="en-US" b="1"/>
          </a:p>
          <a:p>
            <a:pPr marL="0" indent="0">
              <a:buNone/>
            </a:pPr>
            <a:r>
              <a:rPr lang="en-US" b="1"/>
              <a:t>console.log(MathUtil.add(2, 3)); // 5</a:t>
            </a:r>
            <a:endParaRPr lang="en-US" b="1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>
                <a:sym typeface="+mn-ea"/>
              </a:rPr>
              <a:t>Inheritance using extends: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363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Create subclasses by extending a parent class.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class ElectricCar extends Car {</a:t>
            </a:r>
            <a:endParaRPr lang="en-US" b="1"/>
          </a:p>
          <a:p>
            <a:pPr marL="0" indent="0">
              <a:buNone/>
            </a:pPr>
            <a:r>
              <a:rPr lang="en-US" b="1"/>
              <a:t>  charge() {</a:t>
            </a:r>
            <a:endParaRPr lang="en-US" b="1"/>
          </a:p>
          <a:p>
            <a:pPr marL="0" indent="0">
              <a:buNone/>
            </a:pPr>
            <a:r>
              <a:rPr lang="en-US" b="1"/>
              <a:t>    console.log(`${this.brand} is charging.`);</a:t>
            </a:r>
            <a:endParaRPr lang="en-US" b="1"/>
          </a:p>
          <a:p>
            <a:pPr marL="0" indent="0">
              <a:buNone/>
            </a:pPr>
            <a:r>
              <a:rPr lang="en-US" b="1"/>
              <a:t>  }</a:t>
            </a:r>
            <a:endParaRPr lang="en-US" b="1"/>
          </a:p>
          <a:p>
            <a:pPr marL="0" indent="0">
              <a:buNone/>
            </a:pPr>
            <a:r>
              <a:rPr lang="en-US" b="1"/>
              <a:t>}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Visual:</a:t>
            </a:r>
            <a:r>
              <a:rPr lang="en-US"/>
              <a:t> Example showing how inheritance works between parent and child classes.</a:t>
            </a:r>
            <a:endParaRPr lang="en-US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Set and Map Data Structures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1. Working with Set for unique values:</a:t>
            </a:r>
            <a:endParaRPr lang="en-US" b="1"/>
          </a:p>
          <a:p>
            <a:pPr marL="0" indent="0">
              <a:buNone/>
            </a:pPr>
            <a:r>
              <a:rPr lang="en-US"/>
              <a:t>Set stores unique values of any type.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let mySet = new Set([1, 2, 2, 3]);</a:t>
            </a:r>
            <a:endParaRPr lang="en-US" b="1"/>
          </a:p>
          <a:p>
            <a:pPr marL="0" indent="0">
              <a:buNone/>
            </a:pPr>
            <a:r>
              <a:rPr lang="en-US" b="1"/>
              <a:t>mySet.add(4); // Set now contains 1, 2, 3, 4</a:t>
            </a:r>
            <a:endParaRPr lang="en-US" b="1"/>
          </a:p>
          <a:p>
            <a:pPr marL="0" indent="0">
              <a:buNone/>
            </a:pPr>
            <a:endParaRPr lang="en-US" b="1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>
                <a:sym typeface="+mn-ea"/>
              </a:rPr>
              <a:t>2. Using Map for key-value pairs: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Map stores key-value pairs where keys can be any type.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let myMap = new Map();</a:t>
            </a:r>
            <a:endParaRPr lang="en-US" b="1"/>
          </a:p>
          <a:p>
            <a:pPr marL="0" indent="0">
              <a:buNone/>
            </a:pPr>
            <a:r>
              <a:rPr lang="en-US" b="1"/>
              <a:t>myMap.set('name', 'John');</a:t>
            </a:r>
            <a:endParaRPr lang="en-US" b="1"/>
          </a:p>
          <a:p>
            <a:pPr marL="0" indent="0">
              <a:buNone/>
            </a:pPr>
            <a:r>
              <a:rPr lang="en-US" b="1"/>
              <a:t>console.log(myMap.get('name')); // 'John'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Visual: </a:t>
            </a:r>
            <a:r>
              <a:rPr lang="en-US"/>
              <a:t>Tables showing how Set ensures unique values and how Map stores key-value pairs.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en-US"/>
              <a:t>Common Semantic Elements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&lt;header&gt;: Defines a header for a document or section.</a:t>
            </a:r>
            <a:endParaRPr lang="en-US"/>
          </a:p>
          <a:p>
            <a:r>
              <a:rPr lang="en-US"/>
              <a:t>&lt;nav&gt;: Defines a block of navigation links.</a:t>
            </a:r>
            <a:endParaRPr lang="en-US"/>
          </a:p>
          <a:p>
            <a:r>
              <a:rPr lang="en-US"/>
              <a:t>&lt;section&gt;: Defines a section in a document.</a:t>
            </a:r>
            <a:endParaRPr lang="en-US"/>
          </a:p>
          <a:p>
            <a:r>
              <a:rPr lang="en-US"/>
              <a:t>&lt;article&gt;: Represents independent content.</a:t>
            </a:r>
            <a:endParaRPr lang="en-US"/>
          </a:p>
          <a:p>
            <a:r>
              <a:rPr lang="en-US"/>
              <a:t>&lt;footer&gt;: Defines a footer for a document or section.</a:t>
            </a:r>
            <a:endParaRPr lang="en-US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Error Handling (Advanced)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b="1"/>
              <a:t>Using finally and catch effectively:</a:t>
            </a:r>
            <a:endParaRPr lang="en-US" b="1"/>
          </a:p>
          <a:p>
            <a:pPr marL="0" indent="0">
              <a:buNone/>
            </a:pPr>
            <a:r>
              <a:rPr lang="en-US"/>
              <a:t>finally executes code after try and catch, regardless of the outcome.</a:t>
            </a:r>
            <a:endParaRPr lang="en-US"/>
          </a:p>
          <a:p>
            <a:pPr marL="0" indent="0">
              <a:buNone/>
            </a:pPr>
            <a:r>
              <a:rPr lang="en-US"/>
              <a:t>Use catch to handle errors without breaking the program.</a:t>
            </a:r>
            <a:endParaRPr lang="en-US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try {</a:t>
            </a:r>
            <a:endParaRPr lang="en-US" b="1"/>
          </a:p>
          <a:p>
            <a:pPr marL="0" indent="0">
              <a:buNone/>
            </a:pPr>
            <a:r>
              <a:rPr lang="en-US" b="1"/>
              <a:t>  let result = riskyOperation();</a:t>
            </a:r>
            <a:endParaRPr lang="en-US" b="1"/>
          </a:p>
          <a:p>
            <a:pPr marL="0" indent="0">
              <a:buNone/>
            </a:pPr>
            <a:r>
              <a:rPr lang="en-US" b="1"/>
              <a:t>} catch (error) {</a:t>
            </a:r>
            <a:endParaRPr lang="en-US" b="1"/>
          </a:p>
          <a:p>
            <a:pPr marL="0" indent="0">
              <a:buNone/>
            </a:pPr>
            <a:r>
              <a:rPr lang="en-US" b="1"/>
              <a:t>  console.error(error);</a:t>
            </a:r>
            <a:endParaRPr lang="en-US" b="1"/>
          </a:p>
          <a:p>
            <a:pPr marL="0" indent="0">
              <a:buNone/>
            </a:pPr>
            <a:r>
              <a:rPr lang="en-US" b="1"/>
              <a:t>} finally {</a:t>
            </a:r>
            <a:endParaRPr lang="en-US" b="1"/>
          </a:p>
          <a:p>
            <a:pPr marL="0" indent="0">
              <a:buNone/>
            </a:pPr>
            <a:r>
              <a:rPr lang="en-US" b="1"/>
              <a:t>  console.log('Cleanup code here.');</a:t>
            </a:r>
            <a:endParaRPr lang="en-US" b="1"/>
          </a:p>
          <a:p>
            <a:pPr marL="0" indent="0">
              <a:buNone/>
            </a:pPr>
            <a:r>
              <a:rPr lang="en-US" b="1"/>
              <a:t>}</a:t>
            </a:r>
            <a:endParaRPr lang="en-US" b="1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>
                <a:sym typeface="+mn-ea"/>
              </a:rPr>
              <a:t>Throwing custom errors: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/>
              <a:t>Define custom error messages and throw errors for specific cases.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if (!valid) {</a:t>
            </a:r>
            <a:endParaRPr lang="en-US" b="1"/>
          </a:p>
          <a:p>
            <a:pPr marL="0" indent="0">
              <a:buNone/>
            </a:pPr>
            <a:r>
              <a:rPr lang="en-US" b="1"/>
              <a:t>  throw new Error('Invalid input');</a:t>
            </a:r>
            <a:endParaRPr lang="en-US" b="1"/>
          </a:p>
          <a:p>
            <a:pPr marL="0" indent="0">
              <a:buNone/>
            </a:pPr>
            <a:r>
              <a:rPr lang="en-US" b="1"/>
              <a:t>}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Visual: </a:t>
            </a:r>
            <a:r>
              <a:rPr lang="en-US"/>
              <a:t>Example showing try-catch-finally with error messages.</a:t>
            </a:r>
            <a:endParaRPr lang="en-US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210" y="1806575"/>
            <a:ext cx="12221845" cy="2948305"/>
          </a:xfr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sz="8000"/>
              <a:t>Phase 5: Practical JavaScript</a:t>
            </a:r>
            <a:endParaRPr lang="en-US" sz="8000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DOM Projects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1. Building a simple to-do list app:</a:t>
            </a:r>
            <a:endParaRPr lang="en-US" b="1"/>
          </a:p>
          <a:p>
            <a:pPr marL="0" indent="0">
              <a:buNone/>
            </a:pPr>
            <a:r>
              <a:rPr lang="en-US"/>
              <a:t>Add, remove, and mark tasks as complete.</a:t>
            </a:r>
            <a:endParaRPr lang="en-US"/>
          </a:p>
          <a:p>
            <a:pPr marL="0" indent="0">
              <a:buNone/>
            </a:pPr>
            <a:r>
              <a:rPr lang="en-US"/>
              <a:t>Store tasks in local storage.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document.getElementById('add-btn').addEventListener('click', addTask);</a:t>
            </a:r>
            <a:endParaRPr lang="en-US" b="1"/>
          </a:p>
          <a:p>
            <a:pPr marL="0" indent="0">
              <a:buNone/>
            </a:pPr>
            <a:endParaRPr lang="en-US" b="1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Creating interactive forms: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Validate user input dynamically (e.g., email, password).</a:t>
            </a:r>
            <a:endParaRPr lang="en-US"/>
          </a:p>
          <a:p>
            <a:pPr marL="0" indent="0">
              <a:buNone/>
            </a:pPr>
            <a:r>
              <a:rPr lang="en-US"/>
              <a:t>Show error messages for invalid inputs.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if (input.value === '') {</a:t>
            </a:r>
            <a:endParaRPr lang="en-US" b="1"/>
          </a:p>
          <a:p>
            <a:pPr marL="0" indent="0">
              <a:buNone/>
            </a:pPr>
            <a:r>
              <a:rPr lang="en-US" b="1"/>
              <a:t>  error.textContent = 'Field cannot be empty';</a:t>
            </a:r>
            <a:endParaRPr lang="en-US" b="1"/>
          </a:p>
          <a:p>
            <a:pPr marL="0" indent="0">
              <a:buNone/>
            </a:pPr>
            <a:r>
              <a:rPr lang="en-US" b="1"/>
              <a:t>}</a:t>
            </a:r>
            <a:endParaRPr lang="en-US" b="1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Building a simple calculator: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Use buttons and input fields to create basic calculator functions.</a:t>
            </a:r>
            <a:endParaRPr lang="en-US"/>
          </a:p>
          <a:p>
            <a:pPr marL="0" indent="0">
              <a:buNone/>
            </a:pPr>
            <a:r>
              <a:rPr lang="en-US"/>
              <a:t>Implement DOM manipulation to display results.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let result = eval(inputValue);</a:t>
            </a:r>
            <a:endParaRPr lang="en-US" b="1"/>
          </a:p>
          <a:p>
            <a:pPr marL="0" indent="0">
              <a:buNone/>
            </a:pPr>
            <a:r>
              <a:rPr lang="en-US" b="1"/>
              <a:t>document.getElementById('output').textContent = result;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Visual: </a:t>
            </a:r>
            <a:r>
              <a:rPr lang="en-US"/>
              <a:t>Screenshots of the to-do list app, form validation, and calculator project.</a:t>
            </a:r>
            <a:endParaRPr lang="en-US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Working with APIs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Fetching data from public APIs:</a:t>
            </a:r>
            <a:endParaRPr lang="en-US" b="1"/>
          </a:p>
          <a:p>
            <a:pPr marL="0" indent="0">
              <a:buNone/>
            </a:pPr>
            <a:r>
              <a:rPr lang="en-US"/>
              <a:t>Use fetch() to get data from an API (e.g., weather API, movie database API).</a:t>
            </a:r>
            <a:endParaRPr lang="en-US"/>
          </a:p>
          <a:p>
            <a:pPr marL="0" indent="0">
              <a:buNone/>
            </a:pPr>
            <a:r>
              <a:rPr lang="en-US"/>
              <a:t>Convert the response to JSON and display it on the webpage.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fetch('https://api.example.com/data')</a:t>
            </a:r>
            <a:endParaRPr lang="en-US" b="1"/>
          </a:p>
          <a:p>
            <a:pPr marL="0" indent="0">
              <a:buNone/>
            </a:pPr>
            <a:r>
              <a:rPr lang="en-US" b="1"/>
              <a:t>  .then(response =&gt; response.json())</a:t>
            </a:r>
            <a:endParaRPr lang="en-US" b="1"/>
          </a:p>
          <a:p>
            <a:pPr marL="0" indent="0">
              <a:buNone/>
            </a:pPr>
            <a:r>
              <a:rPr lang="en-US" b="1"/>
              <a:t>  .then(data =&gt; console.log(data));</a:t>
            </a:r>
            <a:endParaRPr lang="en-US" b="1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>
                <a:sym typeface="+mn-ea"/>
              </a:rPr>
              <a:t>Displaying fetched data on the webpage: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Dynamically generate HTML elements to show the fetched data.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document.getElementById('weather').textContent = data.temperature;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Visual: </a:t>
            </a:r>
            <a:r>
              <a:rPr lang="en-US"/>
              <a:t>API response displayed on a webpage (e.g., weather data or movie list).</a:t>
            </a:r>
            <a:endParaRPr lang="en-US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Building a Quiz App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Dynamic question generation:</a:t>
            </a:r>
            <a:endParaRPr lang="en-US" b="1"/>
          </a:p>
          <a:p>
            <a:pPr marL="0" indent="0">
              <a:buNone/>
            </a:pPr>
            <a:r>
              <a:rPr lang="en-US"/>
              <a:t>Load questions from an array or API and display them one by one.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questions.forEach(question =&gt; displayQuestion(question));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 b="1">
                <a:sym typeface="+mn-ea"/>
              </a:rPr>
              <a:t>Keeping track of user scores: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>
                <a:sym typeface="+mn-ea"/>
              </a:rPr>
              <a:t>Calculate and store the user’s score as they answer questions.</a:t>
            </a:r>
            <a:endParaRPr lang="en-US" b="1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let score = 0;</a:t>
            </a:r>
            <a:endParaRPr lang="en-US" b="1"/>
          </a:p>
          <a:p>
            <a:pPr marL="0" indent="0">
              <a:buNone/>
            </a:pPr>
            <a:r>
              <a:rPr lang="en-US" b="1"/>
              <a:t>if (answer === correctAnswer) {</a:t>
            </a:r>
            <a:endParaRPr lang="en-US" b="1"/>
          </a:p>
          <a:p>
            <a:pPr marL="0" indent="0">
              <a:buNone/>
            </a:pPr>
            <a:r>
              <a:rPr lang="en-US" b="1"/>
              <a:t>  score++;</a:t>
            </a:r>
            <a:endParaRPr lang="en-US" b="1"/>
          </a:p>
          <a:p>
            <a:pPr marL="0" indent="0">
              <a:buNone/>
            </a:pPr>
            <a:r>
              <a:rPr lang="en-US" b="1"/>
              <a:t>}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en-US"/>
              <a:t>Example of a Semantic HTML Structure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en-US"/>
              <a:t>&lt;header&gt;</a:t>
            </a:r>
            <a:endParaRPr lang="en-US"/>
          </a:p>
          <a:p>
            <a:pPr marL="0" indent="0">
              <a:buNone/>
            </a:pPr>
            <a:r>
              <a:rPr lang="en-US"/>
              <a:t>  &lt;h1&gt;Website Title&lt;/h1&gt;</a:t>
            </a:r>
            <a:endParaRPr lang="en-US"/>
          </a:p>
          <a:p>
            <a:pPr marL="0" indent="0">
              <a:buNone/>
            </a:pPr>
            <a:r>
              <a:rPr lang="en-US"/>
              <a:t>  &lt;nav&gt;</a:t>
            </a:r>
            <a:endParaRPr lang="en-US"/>
          </a:p>
          <a:p>
            <a:pPr marL="0" indent="0">
              <a:buNone/>
            </a:pPr>
            <a:r>
              <a:rPr lang="en-US"/>
              <a:t>    &lt;a href="#"&gt;Home&lt;/a&gt;</a:t>
            </a:r>
            <a:endParaRPr lang="en-US"/>
          </a:p>
          <a:p>
            <a:pPr marL="0" indent="0">
              <a:buNone/>
            </a:pPr>
            <a:r>
              <a:rPr lang="en-US"/>
              <a:t>    &lt;a href="#"&gt;About&lt;/a&gt;</a:t>
            </a:r>
            <a:endParaRPr lang="en-US"/>
          </a:p>
          <a:p>
            <a:pPr marL="0" indent="0">
              <a:buNone/>
            </a:pPr>
            <a:r>
              <a:rPr lang="en-US"/>
              <a:t>    &lt;a href="#"&gt;Contact&lt;/a&gt;</a:t>
            </a:r>
            <a:endParaRPr lang="en-US"/>
          </a:p>
          <a:p>
            <a:pPr marL="0" indent="0">
              <a:buNone/>
            </a:pPr>
            <a:r>
              <a:rPr lang="en-US"/>
              <a:t>  &lt;/nav&gt;</a:t>
            </a:r>
            <a:endParaRPr lang="en-US"/>
          </a:p>
          <a:p>
            <a:pPr marL="0" indent="0">
              <a:buNone/>
            </a:pPr>
            <a:r>
              <a:rPr lang="en-US"/>
              <a:t>&lt;/header&gt;</a:t>
            </a:r>
            <a:endParaRPr lang="en-US"/>
          </a:p>
          <a:p>
            <a:pPr marL="0" indent="0">
              <a:buNone/>
            </a:pPr>
            <a:r>
              <a:rPr lang="en-US"/>
              <a:t>&lt;section&gt;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>
                <a:sym typeface="+mn-ea"/>
              </a:rPr>
              <a:t>Final score display and interaction: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Show the user's final score and a personalized message based on performance.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document.getElementById('final-score').textContent = `Your score: ${score}`;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Visual: </a:t>
            </a:r>
            <a:r>
              <a:rPr lang="en-US"/>
              <a:t>Screenshot of a working quiz app with questions and a final score display.</a:t>
            </a:r>
            <a:endParaRPr lang="en-US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Building an E-commerce Cart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Adding and removing items from the cart:</a:t>
            </a:r>
            <a:endParaRPr lang="en-US" b="1"/>
          </a:p>
          <a:p>
            <a:pPr marL="0" indent="0">
              <a:buNone/>
            </a:pPr>
            <a:r>
              <a:rPr lang="en-US"/>
              <a:t>Add functionality to dynamically add or remove products to the cart.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cart.push(item);</a:t>
            </a:r>
            <a:endParaRPr lang="en-US" b="1"/>
          </a:p>
          <a:p>
            <a:pPr marL="0" indent="0">
              <a:buNone/>
            </a:pPr>
            <a:r>
              <a:rPr lang="en-US" b="1"/>
              <a:t>cart.splice(index, 1);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>
                <a:sym typeface="+mn-ea"/>
              </a:rPr>
              <a:t>Storing cart items in local storage: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Persist the cart data even when the page is refreshed.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localStorage.setItem('cart', JSON.stringify(cart));</a:t>
            </a:r>
            <a:endParaRPr lang="en-US" b="1"/>
          </a:p>
          <a:p>
            <a:pPr marL="0" indent="0">
              <a:buNone/>
            </a:pPr>
            <a:r>
              <a:rPr lang="en-US" b="1"/>
              <a:t>let cart = JSON.parse(localStorage.getItem('cart'));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Visual: </a:t>
            </a:r>
            <a:r>
              <a:rPr lang="en-US"/>
              <a:t>Example showing items being added/removed from the cart and stored in local storage.</a:t>
            </a:r>
            <a:endParaRPr lang="en-US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63395"/>
            <a:ext cx="12192000" cy="3124835"/>
          </a:xfr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sz="7200"/>
              <a:t>Phase 6: Advanced JavaScript Concepts</a:t>
            </a:r>
            <a:endParaRPr lang="en-US" sz="7200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JavaScript Design Patterns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 b="1"/>
              <a:t>Module Pattern:</a:t>
            </a:r>
            <a:endParaRPr lang="en-US" b="1"/>
          </a:p>
          <a:p>
            <a:pPr marL="0" indent="0">
              <a:buNone/>
            </a:pPr>
            <a:r>
              <a:rPr lang="en-US"/>
              <a:t>Encapsulate code in a self-contained module to avoid global scope pollution.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const module = (function () {</a:t>
            </a:r>
            <a:endParaRPr lang="en-US" b="1"/>
          </a:p>
          <a:p>
            <a:pPr marL="0" indent="0">
              <a:buNone/>
            </a:pPr>
            <a:r>
              <a:rPr lang="en-US" b="1"/>
              <a:t>  let privateVar = 'I am private';</a:t>
            </a:r>
            <a:endParaRPr lang="en-US" b="1"/>
          </a:p>
          <a:p>
            <a:pPr marL="0" indent="0">
              <a:buNone/>
            </a:pPr>
            <a:r>
              <a:rPr lang="en-US" b="1"/>
              <a:t>  return {</a:t>
            </a:r>
            <a:endParaRPr lang="en-US" b="1"/>
          </a:p>
          <a:p>
            <a:pPr marL="0" indent="0">
              <a:buNone/>
            </a:pPr>
            <a:r>
              <a:rPr lang="en-US" b="1"/>
              <a:t>    getVar: () =&gt; privateVar</a:t>
            </a:r>
            <a:endParaRPr lang="en-US" b="1"/>
          </a:p>
          <a:p>
            <a:pPr marL="0" indent="0">
              <a:buNone/>
            </a:pPr>
            <a:r>
              <a:rPr lang="en-US" b="1"/>
              <a:t>  };</a:t>
            </a:r>
            <a:endParaRPr lang="en-US" b="1"/>
          </a:p>
          <a:p>
            <a:pPr marL="0" indent="0">
              <a:buNone/>
            </a:pPr>
            <a:r>
              <a:rPr lang="en-US" b="1"/>
              <a:t>})();</a:t>
            </a:r>
            <a:endParaRPr lang="en-US" b="1"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>
                <a:sym typeface="+mn-ea"/>
              </a:rPr>
              <a:t>Singleton Pattern: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const singleton = (function () {</a:t>
            </a:r>
            <a:endParaRPr lang="en-US"/>
          </a:p>
          <a:p>
            <a:pPr marL="0" indent="0">
              <a:buNone/>
            </a:pPr>
            <a:r>
              <a:rPr lang="en-US"/>
              <a:t>  let instance;</a:t>
            </a:r>
            <a:endParaRPr lang="en-US"/>
          </a:p>
          <a:p>
            <a:pPr marL="0" indent="0">
              <a:buNone/>
            </a:pPr>
            <a:r>
              <a:rPr lang="en-US"/>
              <a:t>  function createInstance() {</a:t>
            </a:r>
            <a:endParaRPr lang="en-US"/>
          </a:p>
          <a:p>
            <a:pPr marL="0" indent="0">
              <a:buNone/>
            </a:pPr>
            <a:r>
              <a:rPr lang="en-US"/>
              <a:t>    return { name: 'UniqueInstance' };</a:t>
            </a:r>
            <a:endParaRPr lang="en-US"/>
          </a:p>
          <a:p>
            <a:pPr marL="0" indent="0">
              <a:buNone/>
            </a:pPr>
            <a:r>
              <a:rPr lang="en-US"/>
              <a:t>  }</a:t>
            </a:r>
            <a:endParaRPr lang="en-US"/>
          </a:p>
          <a:p>
            <a:pPr marL="0" indent="0">
              <a:buNone/>
            </a:pPr>
            <a:r>
              <a:rPr lang="en-US"/>
              <a:t>  return {</a:t>
            </a:r>
            <a:endParaRPr lang="en-US"/>
          </a:p>
          <a:p>
            <a:pPr marL="0" indent="0">
              <a:buNone/>
            </a:pPr>
            <a:r>
              <a:rPr lang="en-US"/>
              <a:t>    getInstance: () =&gt; instance || (instance = createInstance())</a:t>
            </a:r>
            <a:endParaRPr lang="en-US"/>
          </a:p>
          <a:p>
            <a:pPr marL="0" indent="0">
              <a:buNone/>
            </a:pPr>
            <a:r>
              <a:rPr lang="en-US"/>
              <a:t>  };</a:t>
            </a:r>
            <a:endParaRPr lang="en-US"/>
          </a:p>
          <a:p>
            <a:pPr marL="0" indent="0">
              <a:buNone/>
            </a:pPr>
            <a:r>
              <a:rPr lang="en-US"/>
              <a:t>})();</a:t>
            </a:r>
            <a:endParaRPr lang="en-US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>
                <a:sym typeface="+mn-ea"/>
              </a:rPr>
              <a:t>Observer Pattern: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/>
          <a:p>
            <a:pPr marL="0" indent="0">
              <a:buNone/>
            </a:pPr>
            <a:r>
              <a:rPr lang="en-US" sz="4800"/>
              <a:t>Create a system where one object (subject) maintains a list of dependents (observers) and automatically notifies them of state changes.</a:t>
            </a:r>
            <a:endParaRPr lang="en-US" sz="4800"/>
          </a:p>
          <a:p>
            <a:pPr marL="0" indent="0">
              <a:buNone/>
            </a:pPr>
            <a:endParaRPr lang="en-US" sz="4800"/>
          </a:p>
          <a:p>
            <a:pPr marL="0" indent="0">
              <a:buNone/>
            </a:pPr>
            <a:endParaRPr lang="en-US" sz="4800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45" y="267335"/>
            <a:ext cx="10739755" cy="659066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>
                <a:sym typeface="+mn-ea"/>
              </a:rPr>
              <a:t>class Subject {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constructor() {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this.observers = [];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}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addObserver(observer) {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this.observers.push(observer);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}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notify() {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this.observers.forEach(observer =&gt; observer.update());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}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}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JavaScript Frameworks 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Modern JavaScript Frameworks:</a:t>
            </a:r>
            <a:endParaRPr lang="en-US" b="1"/>
          </a:p>
          <a:p>
            <a:pPr marL="0" indent="0">
              <a:buNone/>
            </a:pPr>
            <a:r>
              <a:rPr lang="en-US" b="1"/>
              <a:t>React:</a:t>
            </a:r>
            <a:endParaRPr lang="en-US" b="1"/>
          </a:p>
          <a:p>
            <a:pPr marL="0" indent="0">
              <a:buNone/>
            </a:pPr>
            <a:r>
              <a:rPr lang="en-US"/>
              <a:t>Introduction to component-based architecture.</a:t>
            </a:r>
            <a:endParaRPr lang="en-US"/>
          </a:p>
          <a:p>
            <a:pPr marL="0" indent="0">
              <a:buNone/>
            </a:pPr>
            <a:r>
              <a:rPr lang="en-US"/>
              <a:t>Managing state with hooks (useState, useEffect).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const [count, setCount] = useState(0);</a:t>
            </a:r>
            <a:endParaRPr lang="en-US" b="1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348615"/>
            <a:ext cx="10530840" cy="5828665"/>
          </a:xfrm>
        </p:spPr>
        <p:txBody>
          <a:bodyPr>
            <a:noAutofit/>
          </a:bodyPr>
          <a:p>
            <a:r>
              <a:rPr lang="en-US" sz="4400"/>
              <a:t>Angular:</a:t>
            </a:r>
            <a:endParaRPr lang="en-US" sz="4400"/>
          </a:p>
          <a:p>
            <a:pPr marL="0" indent="0">
              <a:buNone/>
            </a:pPr>
            <a:r>
              <a:rPr lang="en-US" sz="4400"/>
              <a:t>          Understanding two-way data binding and directives.</a:t>
            </a:r>
            <a:endParaRPr lang="en-US" sz="4400"/>
          </a:p>
          <a:p>
            <a:r>
              <a:rPr lang="en-US" sz="4400"/>
              <a:t>Vue:</a:t>
            </a:r>
            <a:endParaRPr lang="en-US" sz="4400"/>
          </a:p>
          <a:p>
            <a:pPr marL="0" indent="0">
              <a:buNone/>
            </a:pPr>
            <a:r>
              <a:rPr lang="en-US" sz="4400"/>
              <a:t>        Simple, flexible, and reactive framework.</a:t>
            </a:r>
            <a:endParaRPr lang="en-US" sz="4400"/>
          </a:p>
          <a:p>
            <a:r>
              <a:rPr lang="en-US" sz="4400"/>
              <a:t>React Example:</a:t>
            </a:r>
            <a:endParaRPr lang="en-US" sz="4400"/>
          </a:p>
          <a:p>
            <a:pPr marL="0" indent="0">
              <a:buNone/>
            </a:pPr>
            <a:r>
              <a:rPr lang="en-US" sz="4400"/>
              <a:t>       Creating a functional React component:</a:t>
            </a:r>
            <a:endParaRPr lang="en-US" sz="4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495" y="492125"/>
            <a:ext cx="10949305" cy="5685155"/>
          </a:xfrm>
        </p:spPr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 &lt;article&gt;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&lt;h2&gt;Article Title&lt;/h2&gt;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&lt;p&gt;This is the content of the article.&lt;/p&gt;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&lt;/article&gt;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&lt;/section&gt;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&lt;footer&gt;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&lt;p&gt;© 2024 Your Website&lt;/p&gt;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&lt;/footer&gt;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45" y="492125"/>
            <a:ext cx="10676255" cy="5685155"/>
          </a:xfrm>
        </p:spPr>
        <p:txBody>
          <a:bodyPr/>
          <a:p>
            <a:pPr marL="0" indent="0">
              <a:buNone/>
            </a:pPr>
            <a:r>
              <a:rPr lang="en-US" sz="4800"/>
              <a:t>function Counter() {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  const [count, setCount] = useState(0);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  return &lt;button onClick={() =&gt; setCount(count + 1)}&gt;{count}&lt;/button&gt;;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}</a:t>
            </a:r>
            <a:endParaRPr lang="en-US" sz="4800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Web APIs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Geolocation API:</a:t>
            </a:r>
            <a:endParaRPr lang="en-US" b="1"/>
          </a:p>
          <a:p>
            <a:pPr marL="0" indent="0">
              <a:buNone/>
            </a:pPr>
            <a:r>
              <a:rPr lang="en-US"/>
              <a:t>Get the user's current location using navigator.geolocation.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navigator.geolocation.getCurrentPosition(position =&gt; {</a:t>
            </a:r>
            <a:endParaRPr lang="en-US" b="1"/>
          </a:p>
          <a:p>
            <a:pPr marL="0" indent="0">
              <a:buNone/>
            </a:pPr>
            <a:r>
              <a:rPr lang="en-US" b="1"/>
              <a:t>  console.log(position.coords.latitude, position.coords.longitude);</a:t>
            </a:r>
            <a:endParaRPr lang="en-US" b="1"/>
          </a:p>
          <a:p>
            <a:pPr marL="0" indent="0">
              <a:buNone/>
            </a:pPr>
            <a:r>
              <a:rPr lang="en-US" b="1"/>
              <a:t>});</a:t>
            </a:r>
            <a:endParaRPr lang="en-US" b="1"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>
                <a:sym typeface="+mn-ea"/>
              </a:rPr>
              <a:t>Canvas API: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Drawing graphics and shapes on a webpage using the &lt;canvas&gt; element.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const canvas = document.getElementById('canvas');</a:t>
            </a:r>
            <a:endParaRPr lang="en-US" b="1"/>
          </a:p>
          <a:p>
            <a:pPr marL="0" indent="0">
              <a:buNone/>
            </a:pPr>
            <a:r>
              <a:rPr lang="en-US" b="1"/>
              <a:t>const ctx = canvas.getContext('2d');</a:t>
            </a:r>
            <a:endParaRPr lang="en-US" b="1"/>
          </a:p>
          <a:p>
            <a:pPr marL="0" indent="0">
              <a:buNone/>
            </a:pPr>
            <a:r>
              <a:rPr lang="en-US" b="1"/>
              <a:t>ctx.fillStyle = 'blue';</a:t>
            </a:r>
            <a:endParaRPr lang="en-US" b="1"/>
          </a:p>
          <a:p>
            <a:pPr marL="0" indent="0">
              <a:buNone/>
            </a:pPr>
            <a:r>
              <a:rPr lang="en-US" b="1"/>
              <a:t>ctx.fillRect(10, 10, 150, 100);</a:t>
            </a:r>
            <a:endParaRPr lang="en-US" b="1"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Web Storage API: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Store and retrieve data with localStorage and sessionStorage.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localStorage.setItem('username', 'JohnDoe');</a:t>
            </a:r>
            <a:endParaRPr lang="en-US" b="1"/>
          </a:p>
          <a:p>
            <a:pPr marL="0" indent="0">
              <a:buNone/>
            </a:pPr>
            <a:r>
              <a:rPr lang="en-US" b="1"/>
              <a:t>let user = localStorage.getItem('username');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Regular Expressions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Using Regex in JavaScript:</a:t>
            </a:r>
            <a:endParaRPr lang="en-US" b="1"/>
          </a:p>
          <a:p>
            <a:pPr marL="0" indent="0">
              <a:buNone/>
            </a:pPr>
            <a:r>
              <a:rPr lang="en-US"/>
              <a:t>Find patterns in strings using RegExp.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const regex = /hello/i;</a:t>
            </a:r>
            <a:endParaRPr lang="en-US" b="1"/>
          </a:p>
          <a:p>
            <a:pPr marL="0" indent="0">
              <a:buNone/>
            </a:pPr>
            <a:r>
              <a:rPr lang="en-US" b="1"/>
              <a:t>const result = regex.test('Hello World');</a:t>
            </a:r>
            <a:endParaRPr lang="en-US" b="1"/>
          </a:p>
          <a:p>
            <a:pPr marL="0" indent="0">
              <a:buNone/>
            </a:pPr>
            <a:r>
              <a:rPr lang="en-US" b="1"/>
              <a:t>console.log(result);  // true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Basic Regex Syntax: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Special characters: ^, $, *, +, ?, [ ], ( ).</a:t>
            </a:r>
            <a:endParaRPr lang="en-US"/>
          </a:p>
          <a:p>
            <a:pPr marL="0" indent="0">
              <a:buNone/>
            </a:pPr>
            <a:r>
              <a:rPr lang="en-US"/>
              <a:t>Example: Matching email format.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const emailPattern = /^[a-zA-Z0-9._%+-]+@[a-zA-Z0-9.-]+\.[a-z]{2,}$/;</a:t>
            </a:r>
            <a:endParaRPr lang="en-US" b="1"/>
          </a:p>
          <a:p>
            <a:pPr marL="0" indent="0">
              <a:buNone/>
            </a:pPr>
            <a:r>
              <a:rPr lang="en-US" b="1"/>
              <a:t>const isValid = emailPattern.test('example@mail.com');</a:t>
            </a:r>
            <a:endParaRPr lang="en-US" b="1"/>
          </a:p>
          <a:p>
            <a:pPr marL="0" indent="0">
              <a:buNone/>
            </a:pPr>
            <a:r>
              <a:rPr lang="en-US" b="1"/>
              <a:t>console.log(isValid);  // true</a:t>
            </a:r>
            <a:endParaRPr lang="en-US" b="1"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98625"/>
            <a:ext cx="12192000" cy="3268980"/>
          </a:xfr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sz="7200"/>
              <a:t>Phase 7: Project-Based Learning</a:t>
            </a:r>
            <a:endParaRPr lang="en-US" sz="7200"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Build a JavaScript Game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Creating a Simple Game:</a:t>
            </a:r>
            <a:endParaRPr lang="en-US" b="1"/>
          </a:p>
          <a:p>
            <a:pPr marL="0" indent="0">
              <a:buNone/>
            </a:pPr>
            <a:r>
              <a:rPr lang="en-US"/>
              <a:t>Examples: Tic-Tac-Toe, Rock-Paper-Scissors.</a:t>
            </a:r>
            <a:endParaRPr lang="en-US"/>
          </a:p>
          <a:p>
            <a:pPr marL="0" indent="0">
              <a:buNone/>
            </a:pPr>
            <a:r>
              <a:rPr lang="en-US" b="1"/>
              <a:t>Game Elements:</a:t>
            </a:r>
            <a:endParaRPr lang="en-US" b="1"/>
          </a:p>
          <a:p>
            <a:pPr marL="0" indent="0">
              <a:buNone/>
            </a:pPr>
            <a:r>
              <a:rPr lang="en-US"/>
              <a:t>Managing game states (player turns, wins/losses).</a:t>
            </a:r>
            <a:endParaRPr lang="en-US"/>
          </a:p>
          <a:p>
            <a:pPr marL="0" indent="0">
              <a:buNone/>
            </a:pPr>
            <a:r>
              <a:rPr lang="en-US"/>
              <a:t>Handling user interactions (mouse clicks, keyboard inputs).</a:t>
            </a:r>
            <a:endParaRPr lang="en-US"/>
          </a:p>
          <a:p>
            <a:pPr marL="0" indent="0">
              <a:buNone/>
            </a:pPr>
            <a:r>
              <a:rPr lang="en-US"/>
              <a:t>Providing feedback to the user (score updates, win/loss messages).</a:t>
            </a:r>
            <a:endParaRPr lang="en-US"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335" y="1887855"/>
            <a:ext cx="12205970" cy="2867025"/>
          </a:xfr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sz="6600"/>
              <a:t>Code Example (Rock-Paper-Scissors)</a:t>
            </a:r>
            <a:endParaRPr lang="en-US" sz="6600"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785" y="267335"/>
            <a:ext cx="10788015" cy="659066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/>
              <a:t>const choices = ['rock', 'paper', 'scissors'];</a:t>
            </a:r>
            <a:endParaRPr lang="en-US"/>
          </a:p>
          <a:p>
            <a:pPr marL="0" indent="0">
              <a:buNone/>
            </a:pPr>
            <a:r>
              <a:rPr lang="en-US"/>
              <a:t>const userChoice = 'rock';  // For example</a:t>
            </a:r>
            <a:endParaRPr lang="en-US"/>
          </a:p>
          <a:p>
            <a:pPr marL="0" indent="0">
              <a:buNone/>
            </a:pPr>
            <a:r>
              <a:rPr lang="en-US"/>
              <a:t>const computerChoice = choices[Math.floor(Math.random() * choices.length)];</a:t>
            </a:r>
            <a:endParaRPr lang="en-US"/>
          </a:p>
          <a:p>
            <a:pPr marL="0" indent="0">
              <a:buNone/>
            </a:pPr>
            <a:r>
              <a:rPr lang="en-US"/>
              <a:t>function checkWinner(user, computer) {</a:t>
            </a:r>
            <a:endParaRPr lang="en-US"/>
          </a:p>
          <a:p>
            <a:pPr marL="0" indent="0">
              <a:buNone/>
            </a:pPr>
            <a:r>
              <a:rPr lang="en-US"/>
              <a:t>  if (user === computer) return 'It\'s a tie!';</a:t>
            </a:r>
            <a:endParaRPr lang="en-US"/>
          </a:p>
          <a:p>
            <a:pPr marL="0" indent="0">
              <a:buNone/>
            </a:pPr>
            <a:r>
              <a:rPr lang="en-US"/>
              <a:t>  if ((user === 'rock' &amp;&amp; computer === 'scissors') || </a:t>
            </a:r>
            <a:endParaRPr lang="en-US"/>
          </a:p>
          <a:p>
            <a:pPr marL="0" indent="0">
              <a:buNone/>
            </a:pPr>
            <a:r>
              <a:rPr lang="en-US"/>
              <a:t>      (user === 'scissors' &amp;&amp; computer === 'paper') || </a:t>
            </a:r>
            <a:endParaRPr lang="en-US"/>
          </a:p>
          <a:p>
            <a:pPr marL="0" indent="0">
              <a:buNone/>
            </a:pPr>
            <a:r>
              <a:rPr lang="en-US"/>
              <a:t>      (user === 'paper' &amp;&amp; computer === 'rock')) {</a:t>
            </a:r>
            <a:endParaRPr lang="en-US"/>
          </a:p>
          <a:p>
            <a:pPr marL="0" indent="0">
              <a:buNone/>
            </a:pPr>
            <a:r>
              <a:rPr lang="en-US"/>
              <a:t>    return 'You win!';</a:t>
            </a:r>
            <a:endParaRPr lang="en-US"/>
          </a:p>
          <a:p>
            <a:pPr marL="0" indent="0">
              <a:buNone/>
            </a:pPr>
            <a:r>
              <a:rPr lang="en-US"/>
              <a:t>  } else {</a:t>
            </a:r>
            <a:endParaRPr lang="en-US"/>
          </a:p>
          <a:p>
            <a:pPr marL="0" indent="0">
              <a:buNone/>
            </a:pPr>
            <a:r>
              <a:rPr lang="en-US"/>
              <a:t>    return 'Computer wins!';</a:t>
            </a:r>
            <a:endParaRPr lang="en-US"/>
          </a:p>
          <a:p>
            <a:pPr marL="0" indent="0">
              <a:buNone/>
            </a:pPr>
            <a:r>
              <a:rPr lang="en-US"/>
              <a:t>  }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en-US"/>
              <a:t>&lt;header&gt; Element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&lt;header&gt; element represents introductory content.</a:t>
            </a:r>
            <a:endParaRPr lang="en-US"/>
          </a:p>
          <a:p>
            <a:r>
              <a:rPr lang="en-US"/>
              <a:t>It typically contains headings, logos, and navigation links.</a:t>
            </a:r>
            <a:endParaRPr lang="en-US"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31010"/>
            <a:ext cx="12192000" cy="3606800"/>
          </a:xfr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sz="6600" b="1"/>
              <a:t>Full Stack JavaScript Project (MERN Stack)</a:t>
            </a:r>
            <a:endParaRPr lang="en-US" sz="6600" b="1"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170" y="427990"/>
            <a:ext cx="10547350" cy="623062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4400" b="1"/>
              <a:t>Introduction to the MERN Stack:</a:t>
            </a:r>
            <a:endParaRPr lang="en-US" sz="4400" b="1"/>
          </a:p>
          <a:p>
            <a:pPr marL="457200" lvl="1" indent="0">
              <a:buNone/>
            </a:pPr>
            <a:r>
              <a:rPr lang="en-US" sz="3765"/>
              <a:t>MongoDB for database management.</a:t>
            </a:r>
            <a:endParaRPr lang="en-US" sz="3765"/>
          </a:p>
          <a:p>
            <a:pPr marL="457200" lvl="1" indent="0">
              <a:buNone/>
            </a:pPr>
            <a:r>
              <a:rPr lang="en-US" sz="3765"/>
              <a:t>Express for building the server.</a:t>
            </a:r>
            <a:endParaRPr lang="en-US" sz="3765"/>
          </a:p>
          <a:p>
            <a:pPr marL="457200" lvl="1" indent="0">
              <a:buNone/>
            </a:pPr>
            <a:r>
              <a:rPr lang="en-US" sz="3765"/>
              <a:t>React for the front-end.</a:t>
            </a:r>
            <a:endParaRPr lang="en-US" sz="3765"/>
          </a:p>
          <a:p>
            <a:pPr marL="457200" lvl="1" indent="0">
              <a:buNone/>
            </a:pPr>
            <a:r>
              <a:rPr lang="en-US" sz="3765"/>
              <a:t>Node.js as the back-end runtime environment.</a:t>
            </a:r>
            <a:endParaRPr lang="en-US" sz="3765"/>
          </a:p>
          <a:p>
            <a:pPr marL="0" indent="0">
              <a:buNone/>
            </a:pPr>
            <a:r>
              <a:rPr lang="en-US" sz="4400" b="1"/>
              <a:t>Building a Simple RESTful API:</a:t>
            </a:r>
            <a:endParaRPr lang="en-US" sz="4400" b="1"/>
          </a:p>
          <a:p>
            <a:pPr marL="457200" lvl="1" indent="0">
              <a:buNone/>
            </a:pPr>
            <a:r>
              <a:rPr lang="en-US" sz="3765" b="1"/>
              <a:t>Example:</a:t>
            </a:r>
            <a:r>
              <a:rPr lang="en-US" sz="3765"/>
              <a:t> Creating routes in Express for a to-do list API.</a:t>
            </a:r>
            <a:endParaRPr lang="en-US" sz="3765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890" y="139065"/>
            <a:ext cx="10963910" cy="658431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/>
              <a:t>const express = require('express');</a:t>
            </a:r>
            <a:endParaRPr lang="en-US"/>
          </a:p>
          <a:p>
            <a:pPr marL="0" indent="0">
              <a:buNone/>
            </a:pPr>
            <a:r>
              <a:rPr lang="en-US"/>
              <a:t>const app = express();</a:t>
            </a:r>
            <a:endParaRPr lang="en-US"/>
          </a:p>
          <a:p>
            <a:pPr marL="0" indent="0">
              <a:buNone/>
            </a:pPr>
            <a:r>
              <a:rPr lang="en-US"/>
              <a:t>app.use(express.json());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let todos = [{ id: 1, task: 'Learn JavaScript', completed: false }];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app.get('/todos', (req, res) =&gt; res.json(todos));</a:t>
            </a:r>
            <a:endParaRPr lang="en-US"/>
          </a:p>
          <a:p>
            <a:pPr marL="0" indent="0">
              <a:buNone/>
            </a:pPr>
            <a:r>
              <a:rPr lang="en-US"/>
              <a:t>app.post('/todos', (req, res) =&gt; {</a:t>
            </a:r>
            <a:endParaRPr lang="en-US"/>
          </a:p>
          <a:p>
            <a:pPr marL="0" indent="0">
              <a:buNone/>
            </a:pPr>
            <a:r>
              <a:rPr lang="en-US"/>
              <a:t>  const newTodo = { id: todos.length + 1, task: req.body.task, completed: false };</a:t>
            </a:r>
            <a:endParaRPr lang="en-US"/>
          </a:p>
          <a:p>
            <a:pPr marL="0" indent="0">
              <a:buNone/>
            </a:pPr>
            <a:r>
              <a:rPr lang="en-US"/>
              <a:t>  todos.push(newTodo);</a:t>
            </a:r>
            <a:endParaRPr lang="en-US"/>
          </a:p>
          <a:p>
            <a:pPr marL="0" indent="0">
              <a:buNone/>
            </a:pPr>
            <a:r>
              <a:rPr lang="en-US"/>
              <a:t>  res.status(201).json(newTodo);</a:t>
            </a:r>
            <a:endParaRPr lang="en-US"/>
          </a:p>
          <a:p>
            <a:pPr marL="0" indent="0">
              <a:buNone/>
            </a:pPr>
            <a:r>
              <a:rPr lang="en-US"/>
              <a:t>});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app.listen(3000, () =&gt; console.log('Server running on port 3000'));</a:t>
            </a:r>
            <a:endParaRPr lang="en-US"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rmAutofit fontScale="90000"/>
          </a:bodyPr>
          <a:p>
            <a:pPr algn="ctr"/>
            <a:r>
              <a:rPr lang="en-US"/>
              <a:t>Connecting Front-End (React) and Back-End (Node.js):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Fetching data from the API and displaying it in a React component.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useEffect(() =&gt; {</a:t>
            </a:r>
            <a:endParaRPr lang="en-US" b="1"/>
          </a:p>
          <a:p>
            <a:pPr marL="0" indent="0">
              <a:buNone/>
            </a:pPr>
            <a:r>
              <a:rPr lang="en-US" b="1"/>
              <a:t>  fetch('/todos')</a:t>
            </a:r>
            <a:endParaRPr lang="en-US" b="1"/>
          </a:p>
          <a:p>
            <a:pPr marL="0" indent="0">
              <a:buNone/>
            </a:pPr>
            <a:r>
              <a:rPr lang="en-US" b="1"/>
              <a:t>    .then(res =&gt; res.json())</a:t>
            </a:r>
            <a:endParaRPr lang="en-US" b="1"/>
          </a:p>
          <a:p>
            <a:pPr marL="0" indent="0">
              <a:buNone/>
            </a:pPr>
            <a:r>
              <a:rPr lang="en-US" b="1"/>
              <a:t>    .then(data =&gt; setTodos(data));</a:t>
            </a:r>
            <a:endParaRPr lang="en-US" b="1"/>
          </a:p>
          <a:p>
            <a:pPr marL="0" indent="0">
              <a:buNone/>
            </a:pPr>
            <a:r>
              <a:rPr lang="en-US" b="1"/>
              <a:t>}, []);</a:t>
            </a:r>
            <a:endParaRPr lang="en-US" b="1"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10335"/>
            <a:ext cx="12192000" cy="3654425"/>
          </a:xfr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sz="9600"/>
              <a:t>Additional Resources:</a:t>
            </a:r>
            <a:endParaRPr lang="en-US" sz="9600"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Additional Resources 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457200" lvl="1" indent="0">
              <a:buNone/>
            </a:pPr>
            <a:r>
              <a:rPr lang="en-US" sz="3600"/>
              <a:t>JavaScript Documentation (MDN)</a:t>
            </a:r>
            <a:endParaRPr lang="en-US" sz="3600"/>
          </a:p>
          <a:p>
            <a:pPr marL="457200" lvl="1" indent="0">
              <a:buNone/>
            </a:pPr>
            <a:r>
              <a:rPr lang="en-US" sz="3600"/>
              <a:t>Online Editors (CodePen, JSFiddle)</a:t>
            </a:r>
            <a:endParaRPr lang="en-US" sz="3600"/>
          </a:p>
          <a:p>
            <a:pPr marL="457200" lvl="1" indent="0">
              <a:buNone/>
            </a:pPr>
            <a:r>
              <a:rPr lang="en-US" sz="3600"/>
              <a:t>JavaScript Libraries (jQuery, Lodash, Moment.js)</a:t>
            </a:r>
            <a:endParaRPr lang="en-US" sz="3600"/>
          </a:p>
          <a:p>
            <a:pPr marL="0" indent="0">
              <a:buNone/>
            </a:pPr>
            <a:r>
              <a:rPr lang="en-US" sz="4000"/>
              <a:t>Practice Task:</a:t>
            </a:r>
            <a:endParaRPr lang="en-US" sz="4000"/>
          </a:p>
          <a:p>
            <a:pPr marL="457200" lvl="1" indent="0">
              <a:buNone/>
            </a:pPr>
            <a:r>
              <a:rPr lang="en-US" sz="3600"/>
              <a:t>Visit MDN JavaScript Docs.</a:t>
            </a:r>
            <a:endParaRPr lang="en-US" sz="3600"/>
          </a:p>
          <a:p>
            <a:pPr marL="457200" lvl="1" indent="0">
              <a:buNone/>
            </a:pPr>
            <a:r>
              <a:rPr lang="en-US" sz="3600"/>
              <a:t>Look up the documentation for Array.map() and write a simple program that uses it to double the numbers in an array.</a:t>
            </a:r>
            <a:endParaRPr lang="en-US" sz="3600"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MDN JavaScript Documentation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457200" lvl="1" indent="0">
              <a:buNone/>
            </a:pPr>
            <a:r>
              <a:rPr lang="en-US" sz="3600"/>
              <a:t>Comprehensive guide for learning JavaScript.</a:t>
            </a:r>
            <a:endParaRPr lang="en-US" sz="3600"/>
          </a:p>
          <a:p>
            <a:pPr marL="457200" lvl="1" indent="0">
              <a:buNone/>
            </a:pPr>
            <a:r>
              <a:rPr lang="en-US" sz="3600"/>
              <a:t>Official JavaScript documentation with examples and code snippets.</a:t>
            </a:r>
            <a:endParaRPr lang="en-US" sz="3600"/>
          </a:p>
          <a:p>
            <a:pPr marL="0" indent="0">
              <a:buNone/>
            </a:pPr>
            <a:r>
              <a:rPr lang="en-US" sz="4000" b="1"/>
              <a:t>Practice Task:</a:t>
            </a:r>
            <a:endParaRPr lang="en-US" sz="4000" b="1"/>
          </a:p>
          <a:p>
            <a:pPr marL="457200" lvl="1" indent="0">
              <a:buNone/>
            </a:pPr>
            <a:r>
              <a:rPr lang="en-US" sz="3600"/>
              <a:t>Go to MDN and search for "JavaScript String Methods."</a:t>
            </a:r>
            <a:endParaRPr lang="en-US" sz="3600"/>
          </a:p>
          <a:p>
            <a:pPr marL="457200" lvl="1" indent="0">
              <a:buNone/>
            </a:pPr>
            <a:r>
              <a:rPr lang="en-US" sz="3600"/>
              <a:t>Use one of the string methods you found (e.g., toUpperCase()) in a program that converts user input into uppercase.</a:t>
            </a:r>
            <a:endParaRPr lang="en-US" sz="3600"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CodePen and JSFiddle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en-US" sz="3200" b="1"/>
              <a:t>CodePen:</a:t>
            </a:r>
            <a:endParaRPr lang="en-US" sz="3200" b="1"/>
          </a:p>
          <a:p>
            <a:pPr marL="457200" lvl="1" indent="0">
              <a:buNone/>
            </a:pPr>
            <a:r>
              <a:rPr lang="en-US" sz="2800"/>
              <a:t>Live code editing with HTML, CSS, and JavaScript.</a:t>
            </a:r>
            <a:endParaRPr lang="en-US" sz="2800"/>
          </a:p>
          <a:p>
            <a:pPr marL="457200" lvl="1" indent="0">
              <a:buNone/>
            </a:pPr>
            <a:r>
              <a:rPr lang="en-US" sz="2800"/>
              <a:t>Great for testing ideas quickly.</a:t>
            </a:r>
            <a:endParaRPr lang="en-US" sz="2800"/>
          </a:p>
          <a:p>
            <a:pPr marL="0" indent="0">
              <a:buNone/>
            </a:pPr>
            <a:r>
              <a:rPr lang="en-US" sz="3200" b="1"/>
              <a:t>JSFiddle:</a:t>
            </a:r>
            <a:endParaRPr lang="en-US" sz="3200" b="1"/>
          </a:p>
          <a:p>
            <a:pPr marL="457200" lvl="1" indent="0">
              <a:buNone/>
            </a:pPr>
            <a:r>
              <a:rPr lang="en-US" sz="2800"/>
              <a:t>Similar to CodePen, with built-in collaboration features.</a:t>
            </a:r>
            <a:endParaRPr lang="en-US" sz="2800"/>
          </a:p>
          <a:p>
            <a:pPr marL="0" indent="0">
              <a:buNone/>
            </a:pPr>
            <a:r>
              <a:rPr lang="en-US" sz="3200" b="1"/>
              <a:t>Practice Task:</a:t>
            </a:r>
            <a:endParaRPr lang="en-US" sz="3200" b="1"/>
          </a:p>
          <a:p>
            <a:pPr marL="457200" lvl="1" indent="0">
              <a:buNone/>
            </a:pPr>
            <a:r>
              <a:rPr lang="en-US" sz="2800"/>
              <a:t>Create a CodePen project that changes the background color of the page when a button is clicked.</a:t>
            </a:r>
            <a:endParaRPr lang="en-US" sz="2800"/>
          </a:p>
          <a:p>
            <a:pPr marL="457200" lvl="1" indent="0">
              <a:buNone/>
            </a:pPr>
            <a:r>
              <a:rPr lang="en-US" sz="2800"/>
              <a:t>Use JSFiddle to create a simple form where clicking “Submit” shows an alert with the form data.</a:t>
            </a:r>
            <a:endParaRPr lang="en-US" sz="2800"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JavaScript Libraries 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b="1"/>
              <a:t>jQuery:</a:t>
            </a:r>
            <a:endParaRPr lang="en-US" b="1"/>
          </a:p>
          <a:p>
            <a:pPr marL="0" indent="0">
              <a:buNone/>
            </a:pPr>
            <a:r>
              <a:rPr lang="en-US"/>
              <a:t>Simplifies HTML document traversal and manipulation.</a:t>
            </a:r>
            <a:endParaRPr lang="en-US"/>
          </a:p>
          <a:p>
            <a:pPr marL="0" indent="0">
              <a:buNone/>
            </a:pPr>
            <a:r>
              <a:rPr lang="en-US"/>
              <a:t>Example: $("#element").hide(); to hide an element.</a:t>
            </a:r>
            <a:endParaRPr lang="en-US"/>
          </a:p>
          <a:p>
            <a:pPr marL="0" indent="0">
              <a:buNone/>
            </a:pPr>
            <a:r>
              <a:rPr lang="en-US" b="1"/>
              <a:t>Lodash:</a:t>
            </a:r>
            <a:endParaRPr lang="en-US" b="1"/>
          </a:p>
          <a:p>
            <a:pPr marL="0" indent="0">
              <a:buNone/>
            </a:pPr>
            <a:r>
              <a:rPr lang="en-US"/>
              <a:t>Provides utility functions for arrays, objects, etc.</a:t>
            </a:r>
            <a:endParaRPr lang="en-US"/>
          </a:p>
          <a:p>
            <a:pPr marL="0" indent="0">
              <a:buNone/>
            </a:pPr>
            <a:r>
              <a:rPr lang="en-US" b="1"/>
              <a:t>Moment.js:</a:t>
            </a:r>
            <a:endParaRPr lang="en-US" b="1"/>
          </a:p>
          <a:p>
            <a:pPr marL="0" indent="0">
              <a:buNone/>
            </a:pPr>
            <a:r>
              <a:rPr lang="en-US"/>
              <a:t>Makes date and time manipulation easier.</a:t>
            </a:r>
            <a:endParaRPr lang="en-US"/>
          </a:p>
          <a:p>
            <a:pPr marL="0" indent="0">
              <a:buNone/>
            </a:pPr>
            <a:r>
              <a:rPr lang="en-US" b="1"/>
              <a:t>Practice Task:</a:t>
            </a:r>
            <a:endParaRPr lang="en-US" b="1"/>
          </a:p>
          <a:p>
            <a:pPr marL="0" indent="0">
              <a:buNone/>
            </a:pPr>
            <a:r>
              <a:rPr lang="en-US"/>
              <a:t>Using jQuery, create a button that toggles between showing and hiding a paragraph.</a:t>
            </a:r>
            <a:endParaRPr lang="en-US"/>
          </a:p>
          <a:p>
            <a:pPr marL="0" indent="0">
              <a:buNone/>
            </a:pPr>
            <a:r>
              <a:rPr lang="en-US"/>
              <a:t>Using Lodash, create an array and use _.filter() to return values greater than a specified number.</a:t>
            </a:r>
            <a:endParaRPr lang="en-US"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Practice Task – Using jQuery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5400"/>
              <a:t>Create a webpage with a list of items.</a:t>
            </a:r>
            <a:endParaRPr lang="en-US" sz="5400"/>
          </a:p>
          <a:p>
            <a:pPr marL="0" indent="0">
              <a:buNone/>
            </a:pPr>
            <a:r>
              <a:rPr lang="en-US" sz="5400"/>
              <a:t>When clicking an item, it should disappear using jQuery.</a:t>
            </a:r>
            <a:endParaRPr lang="en-US" sz="5400"/>
          </a:p>
          <a:p>
            <a:pPr marL="0" indent="0">
              <a:buNone/>
            </a:pPr>
            <a:r>
              <a:rPr lang="en-US" sz="5400" b="1"/>
              <a:t>Code example:</a:t>
            </a:r>
            <a:endParaRPr lang="en-US" sz="54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en-US"/>
              <a:t>&lt;nav&gt; Element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The &lt;nav&gt; element represents a section of navigation links.</a:t>
            </a:r>
            <a:endParaRPr lang="en-US"/>
          </a:p>
          <a:p>
            <a:r>
              <a:rPr lang="en-US"/>
              <a:t>Use it to group the main navigation areas of the website.</a:t>
            </a:r>
            <a:endParaRPr lang="en-US"/>
          </a:p>
          <a:p>
            <a:pPr marL="0" indent="0">
              <a:buNone/>
            </a:pPr>
            <a:r>
              <a:rPr lang="en-US" b="1"/>
              <a:t>Example: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&lt;nav&gt;</a:t>
            </a:r>
            <a:endParaRPr lang="en-US" b="1"/>
          </a:p>
          <a:p>
            <a:pPr marL="0" indent="0">
              <a:buNone/>
            </a:pPr>
            <a:r>
              <a:rPr lang="en-US" b="1"/>
              <a:t>  &lt;a href="#"&gt;Home&lt;/a&gt;</a:t>
            </a:r>
            <a:endParaRPr lang="en-US" b="1"/>
          </a:p>
          <a:p>
            <a:pPr marL="0" indent="0">
              <a:buNone/>
            </a:pPr>
            <a:r>
              <a:rPr lang="en-US" b="1"/>
              <a:t>  &lt;a href="#"&gt;Services&lt;/a&gt;</a:t>
            </a:r>
            <a:endParaRPr lang="en-US" b="1"/>
          </a:p>
          <a:p>
            <a:pPr marL="0" indent="0">
              <a:buNone/>
            </a:pPr>
            <a:r>
              <a:rPr lang="en-US" b="1"/>
              <a:t>  &lt;a href="#"&gt;Contact&lt;/a&gt;</a:t>
            </a:r>
            <a:endParaRPr lang="en-US" b="1"/>
          </a:p>
          <a:p>
            <a:pPr marL="0" indent="0">
              <a:buNone/>
            </a:pPr>
            <a:r>
              <a:rPr lang="en-US" b="1"/>
              <a:t>&lt;/nav&gt;</a:t>
            </a:r>
            <a:endParaRPr lang="en-US" b="1"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75310" y="318770"/>
            <a:ext cx="10591800" cy="5835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3600"/>
              <a:t>&lt;ul&gt;</a:t>
            </a:r>
            <a:endParaRPr lang="en-US" sz="3600"/>
          </a:p>
          <a:p>
            <a:r>
              <a:rPr lang="en-US" sz="3600"/>
              <a:t>  &lt;li&gt;Item 1&lt;/li&gt;</a:t>
            </a:r>
            <a:endParaRPr lang="en-US" sz="3600"/>
          </a:p>
          <a:p>
            <a:r>
              <a:rPr lang="en-US" sz="3600"/>
              <a:t>  &lt;li&gt;Item 2&lt;/li&gt;</a:t>
            </a:r>
            <a:endParaRPr lang="en-US" sz="3600"/>
          </a:p>
          <a:p>
            <a:r>
              <a:rPr lang="en-US" sz="3600"/>
              <a:t>  &lt;li&gt;Item 3&lt;/li&gt;</a:t>
            </a:r>
            <a:endParaRPr lang="en-US" sz="3600"/>
          </a:p>
          <a:p>
            <a:r>
              <a:rPr lang="en-US" sz="3600"/>
              <a:t>&lt;/ul&gt;</a:t>
            </a:r>
            <a:endParaRPr lang="en-US" sz="3600"/>
          </a:p>
          <a:p>
            <a:endParaRPr lang="en-US" sz="3600"/>
          </a:p>
          <a:p>
            <a:r>
              <a:rPr lang="en-US" sz="3600"/>
              <a:t>&lt;script&gt;</a:t>
            </a:r>
            <a:endParaRPr lang="en-US" sz="3600"/>
          </a:p>
          <a:p>
            <a:r>
              <a:rPr lang="en-US" sz="3600"/>
              <a:t>  $("li").click(function() {</a:t>
            </a:r>
            <a:endParaRPr lang="en-US" sz="3600"/>
          </a:p>
          <a:p>
            <a:r>
              <a:rPr lang="en-US" sz="3600"/>
              <a:t>    $(this).hide();</a:t>
            </a:r>
            <a:endParaRPr lang="en-US" sz="3600"/>
          </a:p>
          <a:p>
            <a:r>
              <a:rPr lang="en-US" sz="3600"/>
              <a:t>  });</a:t>
            </a:r>
            <a:endParaRPr lang="en-US" sz="3600"/>
          </a:p>
          <a:p>
            <a:r>
              <a:rPr lang="en-US" sz="3600"/>
              <a:t>&lt;/script&gt;</a:t>
            </a:r>
            <a:endParaRPr lang="en-US" sz="3600"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>
                <a:sym typeface="+mn-ea"/>
              </a:rPr>
              <a:t>Practice Task – Using Lodash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4800"/>
              <a:t>Create an array of numbers [2, 5, 8, 12].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Use Lodash to filter out numbers less than 10 and display the remaining ones in the console.</a:t>
            </a:r>
            <a:endParaRPr lang="en-US" sz="4800"/>
          </a:p>
          <a:p>
            <a:pPr marL="0" indent="0">
              <a:buNone/>
            </a:pPr>
            <a:r>
              <a:rPr lang="en-US" sz="4800" b="1"/>
              <a:t>Code example:</a:t>
            </a:r>
            <a:endParaRPr lang="en-US" sz="4800" b="1"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749300"/>
            <a:ext cx="10530840" cy="5427980"/>
          </a:xfrm>
        </p:spPr>
        <p:txBody>
          <a:bodyPr/>
          <a:p>
            <a:pPr marL="0" indent="0">
              <a:buNone/>
            </a:pPr>
            <a:r>
              <a:rPr lang="en-US" sz="4000"/>
              <a:t>const numbers = [2, 5, 8, 12];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const filtered = _.filter(numbers, function(num) {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  return num &gt; 10;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});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console.log(filtered); // [12]</a:t>
            </a:r>
            <a:endParaRPr lang="en-US" sz="4000"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Practice Task – Using Moment.js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Display the current date and time using Moment.js.</a:t>
            </a:r>
            <a:endParaRPr lang="en-US"/>
          </a:p>
          <a:p>
            <a:pPr marL="0" indent="0">
              <a:buNone/>
            </a:pPr>
            <a:r>
              <a:rPr lang="en-US" b="1"/>
              <a:t>Code example: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const now = moment().format('MMMM Do YYYY, h:mm:ss a');</a:t>
            </a:r>
            <a:endParaRPr lang="en-US" b="1"/>
          </a:p>
          <a:p>
            <a:pPr marL="0" indent="0">
              <a:buNone/>
            </a:pPr>
            <a:r>
              <a:rPr lang="en-US" b="1"/>
              <a:t>console.log(now); // October 15th 2024, 2:30:45 pm</a:t>
            </a:r>
            <a:endParaRPr lang="en-US" b="1"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Conclusion and Further Practice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457200" lvl="1" indent="0">
              <a:buNone/>
            </a:pPr>
            <a:r>
              <a:rPr lang="en-US" sz="3600"/>
              <a:t>Explore more resources on MDN, CodePen, and JSFiddle.</a:t>
            </a:r>
            <a:endParaRPr lang="en-US" sz="3600"/>
          </a:p>
          <a:p>
            <a:pPr marL="457200" lvl="1" indent="0">
              <a:buNone/>
            </a:pPr>
            <a:r>
              <a:rPr lang="en-US" sz="3600"/>
              <a:t>Try building your own projects using jQuery, Lodash, and Moment.js.</a:t>
            </a:r>
            <a:endParaRPr lang="en-US" sz="3600"/>
          </a:p>
          <a:p>
            <a:pPr marL="0" indent="0">
              <a:buNone/>
            </a:pPr>
            <a:r>
              <a:rPr lang="en-US" sz="4000" b="1"/>
              <a:t>Additional Practice Task:</a:t>
            </a:r>
            <a:endParaRPr lang="en-US" sz="4000" b="1"/>
          </a:p>
          <a:p>
            <a:pPr marL="457200" lvl="1" indent="0">
              <a:buNone/>
            </a:pPr>
            <a:r>
              <a:rPr lang="en-US" sz="3600"/>
              <a:t>Create a small app using any two of the mentioned libraries, like a to-do list or a simple weather app using API data with Moment.js for time formatting.</a:t>
            </a:r>
            <a:endParaRPr 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What is HTML?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600"/>
              <a:t>HTML stands for HyperText Markup Language.</a:t>
            </a:r>
            <a:endParaRPr lang="en-US" sz="3600"/>
          </a:p>
          <a:p>
            <a:r>
              <a:rPr lang="en-US" sz="3600"/>
              <a:t>It is the standard language for creating web pages.</a:t>
            </a:r>
            <a:endParaRPr lang="en-US" sz="3600"/>
          </a:p>
          <a:p>
            <a:r>
              <a:rPr lang="en-US" sz="3600"/>
              <a:t>HTML describes the structure of a webpage using tags.</a:t>
            </a:r>
            <a:endParaRPr lang="en-US"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&lt;section&gt; Element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buFont typeface="Wingdings" panose="05000000000000000000" charset="0"/>
              <a:buChar char="ü"/>
            </a:pPr>
            <a:r>
              <a:rPr lang="en-US"/>
              <a:t>The &lt;section&gt; element defines a section of content on a webpage.</a:t>
            </a:r>
            <a:endParaRPr lang="en-US"/>
          </a:p>
          <a:p>
            <a:pPr>
              <a:buFont typeface="Wingdings" panose="05000000000000000000" charset="0"/>
              <a:buChar char="ü"/>
            </a:pPr>
            <a:r>
              <a:rPr lang="en-US"/>
              <a:t>Each section typically has a heading and is used to group related content.</a:t>
            </a:r>
            <a:endParaRPr lang="en-US"/>
          </a:p>
          <a:p>
            <a:pPr marL="0" indent="0">
              <a:buNone/>
            </a:pPr>
            <a:r>
              <a:rPr lang="en-US" b="1"/>
              <a:t>Example: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&lt;section&gt;</a:t>
            </a:r>
            <a:endParaRPr lang="en-US" b="1"/>
          </a:p>
          <a:p>
            <a:pPr marL="0" indent="0">
              <a:buNone/>
            </a:pPr>
            <a:r>
              <a:rPr lang="en-US" b="1"/>
              <a:t>  &lt;h2&gt;Services&lt;/h2&gt;</a:t>
            </a:r>
            <a:endParaRPr lang="en-US" b="1"/>
          </a:p>
          <a:p>
            <a:pPr marL="0" indent="0">
              <a:buNone/>
            </a:pPr>
            <a:r>
              <a:rPr lang="en-US" b="1"/>
              <a:t>  &lt;p&gt;We offer web development services.&lt;/p&gt;</a:t>
            </a:r>
            <a:endParaRPr lang="en-US" b="1"/>
          </a:p>
          <a:p>
            <a:pPr marL="0" indent="0">
              <a:buNone/>
            </a:pPr>
            <a:r>
              <a:rPr lang="en-US" b="1"/>
              <a:t>&lt;/section&gt;</a:t>
            </a:r>
            <a:endParaRPr lang="en-US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&lt;article&gt; Element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The &lt;article&gt; element represents independent, self-contained content.</a:t>
            </a:r>
            <a:endParaRPr lang="en-US"/>
          </a:p>
          <a:p>
            <a:r>
              <a:rPr lang="en-US"/>
              <a:t>It could be a blog post, news article, or forum post.</a:t>
            </a:r>
            <a:endParaRPr lang="en-US"/>
          </a:p>
          <a:p>
            <a:pPr marL="0" indent="0">
              <a:buNone/>
            </a:pPr>
            <a:r>
              <a:rPr lang="en-US" b="1"/>
              <a:t>Example: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&lt;article&gt;</a:t>
            </a:r>
            <a:endParaRPr lang="en-US" b="1"/>
          </a:p>
          <a:p>
            <a:pPr marL="0" indent="0">
              <a:buNone/>
            </a:pPr>
            <a:r>
              <a:rPr lang="en-US" b="1"/>
              <a:t>  &lt;h2&gt;Latest News&lt;/h2&gt;</a:t>
            </a:r>
            <a:endParaRPr lang="en-US" b="1"/>
          </a:p>
          <a:p>
            <a:pPr marL="0" indent="0">
              <a:buNone/>
            </a:pPr>
            <a:r>
              <a:rPr lang="en-US" b="1"/>
              <a:t>  &lt;p&gt;This is a news article on our website.&lt;/p&gt;</a:t>
            </a:r>
            <a:endParaRPr lang="en-US" b="1"/>
          </a:p>
          <a:p>
            <a:pPr marL="0" indent="0">
              <a:buNone/>
            </a:pPr>
            <a:r>
              <a:rPr lang="en-US" b="1"/>
              <a:t>&lt;/article&gt;</a:t>
            </a:r>
            <a:endParaRPr lang="en-US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&lt;footer&gt; Element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The &lt;footer&gt; element defines the footer for a document or section.</a:t>
            </a:r>
            <a:endParaRPr lang="en-US"/>
          </a:p>
          <a:p>
            <a:pPr marL="0" indent="0">
              <a:buNone/>
            </a:pPr>
            <a:r>
              <a:rPr lang="en-US"/>
              <a:t>Usually contains copyright information, links, or contact details.</a:t>
            </a:r>
            <a:endParaRPr lang="en-US"/>
          </a:p>
          <a:p>
            <a:pPr marL="0" indent="0">
              <a:buNone/>
            </a:pPr>
            <a:r>
              <a:rPr lang="en-US" b="1"/>
              <a:t>Example: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&lt;footer&gt;</a:t>
            </a:r>
            <a:endParaRPr lang="en-US" b="1"/>
          </a:p>
          <a:p>
            <a:pPr marL="0" indent="0">
              <a:buNone/>
            </a:pPr>
            <a:r>
              <a:rPr lang="en-US" b="1"/>
              <a:t>  &lt;p&gt;© 2024 MyWebsite. All rights reserved.&lt;/p&gt;</a:t>
            </a:r>
            <a:endParaRPr lang="en-US" b="1"/>
          </a:p>
          <a:p>
            <a:pPr marL="0" indent="0">
              <a:buNone/>
            </a:pPr>
            <a:r>
              <a:rPr lang="en-US" b="1"/>
              <a:t>&lt;/footer&gt;</a:t>
            </a: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en-US"/>
              <a:t>Other Semantic Elements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&lt;aside&gt;: Represents content indirectly related to the main content (like a sidebar).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&lt;figure&gt;: Specifies self-contained content like images or diagrams, often with a &lt;figcaption&gt;.</a:t>
            </a:r>
            <a:endParaRPr lang="en-US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Semantic elements make your HTML code more meaningful.</a:t>
            </a:r>
            <a:endParaRPr lang="en-US"/>
          </a:p>
          <a:p>
            <a:pPr marL="0" indent="0">
              <a:buNone/>
            </a:pPr>
            <a:r>
              <a:rPr lang="en-US"/>
              <a:t>They improve the structure and accessibility of your webpage.</a:t>
            </a:r>
            <a:endParaRPr lang="en-US"/>
          </a:p>
          <a:p>
            <a:pPr marL="0" indent="0">
              <a:buNone/>
            </a:pPr>
            <a:r>
              <a:rPr lang="en-US"/>
              <a:t>Use them to create cleaner, more organized HTML.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" y="1457960"/>
            <a:ext cx="12191365" cy="2915920"/>
          </a:xfr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Autofit/>
          </a:bodyPr>
          <a:p>
            <a:pPr algn="ctr"/>
            <a:r>
              <a:rPr lang="en-US" sz="41300"/>
              <a:t>css</a:t>
            </a:r>
            <a:endParaRPr lang="en-US" sz="413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7540"/>
            <a:ext cx="12192000" cy="3028315"/>
          </a:xfr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sz="8000"/>
              <a:t>CSS (Cascading Style Sheets)</a:t>
            </a:r>
            <a:endParaRPr lang="en-US" sz="8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>
                <a:sym typeface="+mn-ea"/>
              </a:rPr>
              <a:t>Phase 1: Introduction to CSS (Basics)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Subtitle:</a:t>
            </a:r>
            <a:r>
              <a:rPr lang="en-US"/>
              <a:t> Understanding the Role and Purpose of CSS in Web Development</a:t>
            </a:r>
            <a:endParaRPr lang="en-US"/>
          </a:p>
          <a:p>
            <a:pPr marL="0" indent="0">
              <a:buNone/>
            </a:pPr>
            <a:r>
              <a:rPr lang="en-US" b="1"/>
              <a:t>Visual:</a:t>
            </a:r>
            <a:r>
              <a:rPr lang="en-US"/>
              <a:t> Simple background, maybe an image of a web browser and HTML/CSS code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What is CSS?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CSS stands for Cascading Style Sheets.</a:t>
            </a:r>
            <a:endParaRPr lang="en-US"/>
          </a:p>
          <a:p>
            <a:pPr marL="0" indent="0">
              <a:buNone/>
            </a:pPr>
            <a:r>
              <a:rPr lang="en-US"/>
              <a:t>It is used to style and design web pages.</a:t>
            </a:r>
            <a:endParaRPr lang="en-US"/>
          </a:p>
          <a:p>
            <a:pPr marL="0" indent="0">
              <a:buNone/>
            </a:pPr>
            <a:r>
              <a:rPr lang="en-US"/>
              <a:t>CSS controls the layout, colors, fonts, and overall appearance.</a:t>
            </a:r>
            <a:endParaRPr lang="en-US"/>
          </a:p>
          <a:p>
            <a:pPr marL="0" indent="0">
              <a:buNone/>
            </a:pPr>
            <a:r>
              <a:rPr lang="en-US" b="1"/>
              <a:t>Visual:</a:t>
            </a:r>
            <a:r>
              <a:rPr lang="en-US"/>
              <a:t> A code snippet showing a basic HTML page styled with CSS (e.g., changing text color).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Purpose of CSS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Separates content (HTML) from presentation (CSS).</a:t>
            </a:r>
            <a:endParaRPr lang="en-US"/>
          </a:p>
          <a:p>
            <a:pPr marL="0" indent="0">
              <a:buNone/>
            </a:pPr>
            <a:r>
              <a:rPr lang="en-US"/>
              <a:t>Allows web developers to create visually appealing web pages.</a:t>
            </a:r>
            <a:endParaRPr lang="en-US"/>
          </a:p>
          <a:p>
            <a:pPr marL="0" indent="0">
              <a:buNone/>
            </a:pPr>
            <a:r>
              <a:rPr lang="en-US"/>
              <a:t>Ensures consistent design across multiple web pages.</a:t>
            </a:r>
            <a:endParaRPr lang="en-US"/>
          </a:p>
          <a:p>
            <a:pPr marL="0" indent="0">
              <a:buNone/>
            </a:pPr>
            <a:r>
              <a:rPr lang="en-US" b="1"/>
              <a:t>Visual: </a:t>
            </a:r>
            <a:r>
              <a:rPr lang="en-US"/>
              <a:t>Before and after images of a basic HTML page without and with CSS styling.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en-US"/>
              <a:t>Basic Structure of an HTML Document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Doctype declaration: &lt;!DOCTYPE html&gt;</a:t>
            </a:r>
            <a:endParaRPr lang="en-US"/>
          </a:p>
          <a:p>
            <a:r>
              <a:rPr lang="en-US"/>
              <a:t>HTML element: &lt;html&gt;</a:t>
            </a:r>
            <a:endParaRPr lang="en-US"/>
          </a:p>
          <a:p>
            <a:r>
              <a:rPr lang="en-US"/>
              <a:t>Head section: &lt;head&gt; (contains metadata)</a:t>
            </a:r>
            <a:endParaRPr lang="en-US"/>
          </a:p>
          <a:p>
            <a:r>
              <a:rPr lang="en-US"/>
              <a:t>Body section: &lt;body&gt; (contains visible content)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Role of CSS in Web Development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CSS enables responsive designs that work across devices.</a:t>
            </a:r>
            <a:endParaRPr lang="en-US"/>
          </a:p>
          <a:p>
            <a:pPr marL="0" indent="0">
              <a:buNone/>
            </a:pPr>
            <a:r>
              <a:rPr lang="en-US"/>
              <a:t>It enhances user experience through modern layouts, animations, and interactivity.</a:t>
            </a:r>
            <a:endParaRPr lang="en-US"/>
          </a:p>
          <a:p>
            <a:pPr marL="0" indent="0">
              <a:buNone/>
            </a:pPr>
            <a:r>
              <a:rPr lang="en-US"/>
              <a:t>CSS helps in making web pages faster to load and easier to maintain.</a:t>
            </a:r>
            <a:endParaRPr lang="en-US"/>
          </a:p>
          <a:p>
            <a:pPr marL="0" indent="0">
              <a:buNone/>
            </a:pPr>
            <a:r>
              <a:rPr lang="en-US" b="1"/>
              <a:t>Visual:</a:t>
            </a:r>
            <a:r>
              <a:rPr lang="en-US"/>
              <a:t> Diagram showing HTML structure (content), CSS (styling), and JavaScript (functionality) working together.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Linking CSS to HTML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3600" b="1"/>
              <a:t>Three ways to link CSS to HTML:</a:t>
            </a:r>
            <a:endParaRPr lang="en-US" sz="3600" b="1"/>
          </a:p>
          <a:p>
            <a:pPr marL="457200" lvl="1" indent="0">
              <a:buNone/>
            </a:pPr>
            <a:r>
              <a:rPr lang="en-US" sz="3200"/>
              <a:t>Inline CSS – Adding styles directly inside HTML elements.</a:t>
            </a:r>
            <a:endParaRPr lang="en-US" sz="3200"/>
          </a:p>
          <a:p>
            <a:pPr marL="457200" lvl="1" indent="0">
              <a:buNone/>
            </a:pPr>
            <a:r>
              <a:rPr lang="en-US" sz="3200"/>
              <a:t>Internal CSS – Styles are placed inside the &lt;style&gt; tag in the &lt;head&gt;.</a:t>
            </a:r>
            <a:endParaRPr lang="en-US" sz="3200"/>
          </a:p>
          <a:p>
            <a:pPr marL="457200" lvl="1" indent="0">
              <a:buNone/>
            </a:pPr>
            <a:r>
              <a:rPr lang="en-US" sz="3200"/>
              <a:t>External CSS – Linking an external .css file to the HTML document.</a:t>
            </a:r>
            <a:endParaRPr lang="en-US" sz="3200"/>
          </a:p>
          <a:p>
            <a:pPr marL="0" indent="0">
              <a:buNone/>
            </a:pPr>
            <a:r>
              <a:rPr lang="en-US" sz="3600"/>
              <a:t>Visual: Examples of each method with simple code snippets.</a:t>
            </a:r>
            <a:endParaRPr lang="en-US" sz="3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Inline CSS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Styles are added directly in the HTML element using the style attribute.</a:t>
            </a:r>
            <a:endParaRPr lang="en-US"/>
          </a:p>
          <a:p>
            <a:pPr marL="0" indent="0">
              <a:buNone/>
            </a:pPr>
            <a:r>
              <a:rPr lang="en-US"/>
              <a:t>          Example: &lt;h1 style="color:blue;"&gt;This is a heading&lt;/h1&gt;</a:t>
            </a:r>
            <a:endParaRPr lang="en-US"/>
          </a:p>
          <a:p>
            <a:pPr marL="0" indent="0">
              <a:buNone/>
            </a:pPr>
            <a:r>
              <a:rPr lang="en-US" b="1"/>
              <a:t>Visual:</a:t>
            </a:r>
            <a:r>
              <a:rPr lang="en-US"/>
              <a:t> Show the HTML structure with inline CSS and the output.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Internal CSS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Styles are written in the &lt;style&gt; tag within the &lt;head&gt; section of the HTML file.</a:t>
            </a:r>
            <a:endParaRPr lang="en-US"/>
          </a:p>
          <a:p>
            <a:pPr marL="0" indent="0">
              <a:buNone/>
            </a:pPr>
            <a:r>
              <a:rPr lang="en-US" b="1"/>
              <a:t>Example:</a:t>
            </a:r>
            <a:endParaRPr lang="en-US" b="1"/>
          </a:p>
          <a:p>
            <a:pPr marL="0" indent="0">
              <a:buNone/>
            </a:pPr>
            <a:r>
              <a:rPr lang="en-US" b="1"/>
              <a:t>&lt;style&gt;</a:t>
            </a:r>
            <a:endParaRPr lang="en-US" b="1"/>
          </a:p>
          <a:p>
            <a:pPr marL="0" indent="0">
              <a:buNone/>
            </a:pPr>
            <a:r>
              <a:rPr lang="en-US" b="1"/>
              <a:t>  h1 { color: blue; }</a:t>
            </a:r>
            <a:endParaRPr lang="en-US" b="1"/>
          </a:p>
          <a:p>
            <a:pPr marL="0" indent="0">
              <a:buNone/>
            </a:pPr>
            <a:r>
              <a:rPr lang="en-US" b="1"/>
              <a:t>&lt;/style&gt;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Visual: </a:t>
            </a:r>
            <a:r>
              <a:rPr lang="en-US"/>
              <a:t>Show an HTML structure with internal CSS and its output.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External CSS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Styles are written in a separate .css file and linked to the HTML file using a &lt;link&gt; tag in the &lt;head&gt;.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r>
              <a:rPr lang="en-US"/>
              <a:t>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&lt;link rel="stylesheet" href="styles.css"&gt;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Visual: Show the HTML structure and external CSS file with output.</a:t>
            </a:r>
            <a:endParaRPr lang="en-US"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CSS Syntax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/>
              <a:t>CSS rules consist of selectors, properties, and values.</a:t>
            </a:r>
            <a:endParaRPr lang="en-US"/>
          </a:p>
          <a:p>
            <a:pPr marL="0" indent="0">
              <a:buNone/>
            </a:pPr>
            <a:r>
              <a:rPr lang="en-US"/>
              <a:t>Syntax: selector { property: value; }</a:t>
            </a:r>
            <a:endParaRPr lang="en-US"/>
          </a:p>
          <a:p>
            <a:pPr marL="0" indent="0">
              <a:buNone/>
            </a:pPr>
            <a:r>
              <a:rPr lang="en-US" b="1"/>
              <a:t>Example: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h1 {</a:t>
            </a:r>
            <a:endParaRPr lang="en-US" b="1"/>
          </a:p>
          <a:p>
            <a:pPr marL="0" indent="0">
              <a:buNone/>
            </a:pPr>
            <a:r>
              <a:rPr lang="en-US" b="1"/>
              <a:t>  color: blue;</a:t>
            </a:r>
            <a:endParaRPr lang="en-US" b="1"/>
          </a:p>
          <a:p>
            <a:pPr marL="0" indent="0">
              <a:buNone/>
            </a:pPr>
            <a:r>
              <a:rPr lang="en-US" b="1"/>
              <a:t>  font-size: 20px;</a:t>
            </a:r>
            <a:endParaRPr lang="en-US" b="1"/>
          </a:p>
          <a:p>
            <a:pPr marL="0" indent="0">
              <a:buNone/>
            </a:pPr>
            <a:r>
              <a:rPr lang="en-US" b="1"/>
              <a:t>}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Visual: A labeled diagram breaking down the parts of a CSS rule (selector, property, and value).</a:t>
            </a:r>
            <a:endParaRPr lang="en-US"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CSS Selectors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b="1"/>
              <a:t>Element Selector:</a:t>
            </a:r>
            <a:r>
              <a:rPr lang="en-US"/>
              <a:t> Targets all elements of a specified type.</a:t>
            </a:r>
            <a:endParaRPr lang="en-US"/>
          </a:p>
          <a:p>
            <a:pPr marL="0" indent="0">
              <a:buNone/>
            </a:pPr>
            <a:r>
              <a:rPr lang="en-US" b="1"/>
              <a:t>            Example:</a:t>
            </a:r>
            <a:r>
              <a:rPr lang="en-US"/>
              <a:t> h1 { color: red; }</a:t>
            </a:r>
            <a:endParaRPr lang="en-US"/>
          </a:p>
          <a:p>
            <a:pPr marL="0" indent="0">
              <a:buNone/>
            </a:pPr>
            <a:r>
              <a:rPr lang="en-US" b="1"/>
              <a:t>Class Selector:</a:t>
            </a:r>
            <a:r>
              <a:rPr lang="en-US"/>
              <a:t> Targets elements with a specific class.</a:t>
            </a:r>
            <a:endParaRPr lang="en-US"/>
          </a:p>
          <a:p>
            <a:pPr marL="0" indent="0">
              <a:buNone/>
            </a:pPr>
            <a:r>
              <a:rPr lang="en-US" b="1"/>
              <a:t>           Example: </a:t>
            </a:r>
            <a:r>
              <a:rPr lang="en-US"/>
              <a:t>.class-name { color: blue; }</a:t>
            </a:r>
            <a:endParaRPr lang="en-US"/>
          </a:p>
          <a:p>
            <a:pPr marL="0" indent="0">
              <a:buNone/>
            </a:pPr>
            <a:r>
              <a:rPr lang="en-US" b="1"/>
              <a:t>ID Selector:</a:t>
            </a:r>
            <a:r>
              <a:rPr lang="en-US"/>
              <a:t> Targets a single element with a specific ID.</a:t>
            </a:r>
            <a:endParaRPr lang="en-US"/>
          </a:p>
          <a:p>
            <a:pPr marL="0" indent="0">
              <a:buNone/>
            </a:pPr>
            <a:r>
              <a:rPr lang="en-US" b="1"/>
              <a:t>           Example:</a:t>
            </a:r>
            <a:r>
              <a:rPr lang="en-US"/>
              <a:t> #id-name { color: green; }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Visual: </a:t>
            </a:r>
            <a:r>
              <a:rPr lang="en-US"/>
              <a:t>A code snippet highlighting how element, class, and ID selectors are used.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Advanced Selectors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Grouping Selectors:</a:t>
            </a:r>
            <a:r>
              <a:rPr lang="en-US"/>
              <a:t> Combine multiple selectors to apply the same style.</a:t>
            </a:r>
            <a:endParaRPr lang="en-US"/>
          </a:p>
          <a:p>
            <a:pPr marL="0" indent="0">
              <a:buNone/>
            </a:pPr>
            <a:r>
              <a:rPr lang="en-US" b="1"/>
              <a:t>                Example:</a:t>
            </a:r>
            <a:r>
              <a:rPr lang="en-US"/>
              <a:t> h1, h2, p { color: red; }</a:t>
            </a:r>
            <a:endParaRPr lang="en-US"/>
          </a:p>
          <a:p>
            <a:pPr marL="0" indent="0">
              <a:buNone/>
            </a:pPr>
            <a:r>
              <a:rPr lang="en-US" b="1"/>
              <a:t>Universal Selector: </a:t>
            </a:r>
            <a:r>
              <a:rPr lang="en-US"/>
              <a:t>Targets all elements on the page.</a:t>
            </a:r>
            <a:endParaRPr lang="en-US"/>
          </a:p>
          <a:p>
            <a:pPr marL="0" indent="0">
              <a:buNone/>
            </a:pPr>
            <a:r>
              <a:rPr lang="en-US" b="1"/>
              <a:t>Example: </a:t>
            </a:r>
            <a:r>
              <a:rPr lang="en-US"/>
              <a:t>* { margin: 0; }</a:t>
            </a:r>
            <a:endParaRPr lang="en-US"/>
          </a:p>
          <a:p>
            <a:pPr marL="0" indent="0">
              <a:buNone/>
            </a:pPr>
            <a:r>
              <a:rPr lang="en-US" b="1"/>
              <a:t>Visual:</a:t>
            </a:r>
            <a:r>
              <a:rPr lang="en-US"/>
              <a:t> Example of code and output showing the effect of grouping and universal selectors.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Colors and Backgrounds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en-US" sz="3600"/>
              <a:t>Use the color property to set text color.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Use the background-color property to set background color.</a:t>
            </a:r>
            <a:endParaRPr lang="en-US" sz="3600"/>
          </a:p>
          <a:p>
            <a:pPr marL="0" indent="0">
              <a:buNone/>
            </a:pPr>
            <a:r>
              <a:rPr lang="en-US" sz="3600" b="1"/>
              <a:t>Color formats:</a:t>
            </a:r>
            <a:endParaRPr lang="en-US" sz="3600" b="1"/>
          </a:p>
          <a:p>
            <a:pPr marL="914400" lvl="2" indent="0">
              <a:buNone/>
            </a:pPr>
            <a:r>
              <a:rPr 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</a:rPr>
              <a:t>Hex: #ff5733</a:t>
            </a:r>
            <a:endParaRPr lang="en-US" sz="28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/>
            </a:endParaRPr>
          </a:p>
          <a:p>
            <a:pPr marL="914400" lvl="2" indent="0">
              <a:buNone/>
            </a:pPr>
            <a:r>
              <a:rPr 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</a:rPr>
              <a:t>RGB: rgb(255, 87, 51)</a:t>
            </a:r>
            <a:endParaRPr lang="en-US" sz="28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/>
            </a:endParaRPr>
          </a:p>
          <a:p>
            <a:pPr marL="914400" lvl="2" indent="0">
              <a:buNone/>
            </a:pPr>
            <a:r>
              <a:rPr 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</a:rPr>
              <a:t>HSL: hsl(9, 100%, 60%)</a:t>
            </a:r>
            <a:endParaRPr lang="en-US" sz="28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/>
            </a:endParaRPr>
          </a:p>
          <a:p>
            <a:pPr marL="0" indent="0">
              <a:buNone/>
            </a:pPr>
            <a:r>
              <a:rPr lang="en-US" sz="3600" b="1"/>
              <a:t>Visual:</a:t>
            </a:r>
            <a:r>
              <a:rPr lang="en-US" sz="3600"/>
              <a:t> Color blocks demonstrating the use of different color formats.</a:t>
            </a:r>
            <a:endParaRPr lang="en-US" sz="3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Background Images and Patterns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Use background-image to set an image as the background.</a:t>
            </a:r>
            <a:endParaRPr lang="en-US"/>
          </a:p>
          <a:p>
            <a:pPr marL="0" indent="0">
              <a:buNone/>
            </a:pPr>
            <a:r>
              <a:rPr lang="en-US"/>
              <a:t>Customize with properties like background-repeat, background-size, and background-position.</a:t>
            </a:r>
            <a:endParaRPr lang="en-US"/>
          </a:p>
          <a:p>
            <a:pPr marL="0" indent="0">
              <a:buNone/>
            </a:pPr>
            <a:r>
              <a:rPr lang="en-US" b="1"/>
              <a:t>Example:</a:t>
            </a:r>
            <a:endParaRPr lang="en-US" b="1"/>
          </a:p>
          <a:p>
            <a:pPr marL="0" indent="0">
              <a:buNone/>
            </a:pPr>
            <a:r>
              <a:rPr lang="en-US" b="1"/>
              <a:t>body {</a:t>
            </a:r>
            <a:endParaRPr lang="en-US" b="1"/>
          </a:p>
          <a:p>
            <a:pPr marL="0" indent="0">
              <a:buNone/>
            </a:pPr>
            <a:r>
              <a:rPr lang="en-US" b="1"/>
              <a:t>  background-image: url('image.jpg');</a:t>
            </a:r>
            <a:endParaRPr lang="en-US" b="1"/>
          </a:p>
          <a:p>
            <a:pPr marL="0" indent="0">
              <a:buNone/>
            </a:pPr>
            <a:r>
              <a:rPr lang="en-US" b="1"/>
              <a:t>  background-size: cover;</a:t>
            </a:r>
            <a:endParaRPr lang="en-US" b="1"/>
          </a:p>
          <a:p>
            <a:pPr marL="0" indent="0">
              <a:buNone/>
            </a:pPr>
            <a:r>
              <a:rPr lang="en-US" b="1"/>
              <a:t>}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Visual:</a:t>
            </a:r>
            <a:r>
              <a:rPr lang="en-US"/>
              <a:t> Example of a web page with a background image and patterns.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en-US"/>
              <a:t>Syntax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&lt;!DOCTYPE html&gt;</a:t>
            </a:r>
            <a:endParaRPr lang="en-US"/>
          </a:p>
          <a:p>
            <a:r>
              <a:rPr lang="en-US"/>
              <a:t>&lt;html&gt;</a:t>
            </a:r>
            <a:endParaRPr lang="en-US"/>
          </a:p>
          <a:p>
            <a:r>
              <a:rPr lang="en-US"/>
              <a:t>  &lt;head&gt;</a:t>
            </a:r>
            <a:endParaRPr lang="en-US"/>
          </a:p>
          <a:p>
            <a:r>
              <a:rPr lang="en-US"/>
              <a:t>    &lt;title&gt;Page Title&lt;/title&gt;</a:t>
            </a:r>
            <a:endParaRPr lang="en-US"/>
          </a:p>
          <a:p>
            <a:r>
              <a:rPr lang="en-US"/>
              <a:t>  &lt;/head&gt;</a:t>
            </a:r>
            <a:endParaRPr lang="en-US"/>
          </a:p>
          <a:p>
            <a:r>
              <a:rPr lang="en-US"/>
              <a:t>  &lt;body&gt;</a:t>
            </a:r>
            <a:endParaRPr lang="en-US"/>
          </a:p>
          <a:p>
            <a:r>
              <a:rPr lang="en-US"/>
              <a:t>    &lt;h1&gt;Welcome to HTML!&lt;/h1&gt;</a:t>
            </a:r>
            <a:endParaRPr lang="en-US"/>
          </a:p>
          <a:p>
            <a:r>
              <a:rPr lang="en-US"/>
              <a:t>    &lt;p&gt;This is a paragraph.&lt;/p&gt;</a:t>
            </a:r>
            <a:endParaRPr lang="en-US"/>
          </a:p>
          <a:p>
            <a:r>
              <a:rPr lang="en-US"/>
              <a:t>  &lt;/body&gt;</a:t>
            </a:r>
            <a:endParaRPr lang="en-US"/>
          </a:p>
          <a:p>
            <a:r>
              <a:rPr lang="en-US"/>
              <a:t>&lt;/html&gt;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Fonts and Text Styling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3620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en-US" sz="3600" b="1"/>
              <a:t>Heading:</a:t>
            </a:r>
            <a:r>
              <a:rPr lang="en-US" sz="3600"/>
              <a:t> Font Properties</a:t>
            </a:r>
            <a:endParaRPr lang="en-US" sz="3600"/>
          </a:p>
          <a:p>
            <a:pPr marL="0" indent="0">
              <a:buNone/>
            </a:pPr>
            <a:r>
              <a:rPr lang="en-US" sz="3600" b="1"/>
              <a:t>     Content:</a:t>
            </a:r>
            <a:endParaRPr lang="en-US" sz="3600" b="1"/>
          </a:p>
          <a:p>
            <a:pPr marL="914400" lvl="2" indent="0">
              <a:buNone/>
            </a:pPr>
            <a:r>
              <a:rPr lang="en-US" sz="2800"/>
              <a:t>Define fonts with font-family.</a:t>
            </a:r>
            <a:endParaRPr lang="en-US" sz="2800"/>
          </a:p>
          <a:p>
            <a:pPr marL="914400" lvl="2" indent="0">
              <a:buNone/>
            </a:pPr>
            <a:r>
              <a:rPr lang="en-US" sz="2800"/>
              <a:t>Adjust font size with font-size and style with font-style or font-weight.</a:t>
            </a:r>
            <a:endParaRPr lang="en-US" sz="2800"/>
          </a:p>
          <a:p>
            <a:pPr marL="0" indent="0">
              <a:buNone/>
            </a:pPr>
            <a:r>
              <a:rPr lang="en-US" sz="3600" b="1"/>
              <a:t>Example:</a:t>
            </a:r>
            <a:endParaRPr lang="en-US" sz="3600" b="1"/>
          </a:p>
          <a:p>
            <a:pPr marL="0" indent="0">
              <a:buNone/>
            </a:pPr>
            <a:r>
              <a:rPr lang="en-US" sz="3600" b="1"/>
              <a:t>p {</a:t>
            </a:r>
            <a:endParaRPr lang="en-US" sz="3600" b="1"/>
          </a:p>
          <a:p>
            <a:pPr marL="0" indent="0">
              <a:buNone/>
            </a:pPr>
            <a:r>
              <a:rPr lang="en-US" sz="3600" b="1"/>
              <a:t>  font-family: Arial, sans-serif;</a:t>
            </a:r>
            <a:endParaRPr lang="en-US" sz="3600" b="1"/>
          </a:p>
          <a:p>
            <a:pPr marL="0" indent="0">
              <a:buNone/>
            </a:pPr>
            <a:r>
              <a:rPr lang="en-US" sz="3600" b="1"/>
              <a:t>  font-size: 16px;</a:t>
            </a:r>
            <a:endParaRPr lang="en-US" sz="3600" b="1"/>
          </a:p>
          <a:p>
            <a:pPr marL="0" indent="0">
              <a:buNone/>
            </a:pPr>
            <a:r>
              <a:rPr lang="en-US" sz="3600" b="1"/>
              <a:t>  font-weight: bold;</a:t>
            </a:r>
            <a:endParaRPr lang="en-US" sz="3600" b="1"/>
          </a:p>
          <a:p>
            <a:pPr marL="0" indent="0">
              <a:buNone/>
            </a:pPr>
            <a:r>
              <a:rPr lang="en-US" sz="3600" b="1"/>
              <a:t>}</a:t>
            </a:r>
            <a:endParaRPr lang="en-US" sz="3600" b="1"/>
          </a:p>
          <a:p>
            <a:pPr marL="0" indent="0">
              <a:buNone/>
            </a:pPr>
            <a:endParaRPr lang="en-US" sz="3600" b="1"/>
          </a:p>
          <a:p>
            <a:pPr marL="0" indent="0">
              <a:buNone/>
            </a:pPr>
            <a:endParaRPr lang="en-US" sz="3600" b="1"/>
          </a:p>
          <a:p>
            <a:pPr marL="0" indent="0">
              <a:buNone/>
            </a:pPr>
            <a:r>
              <a:rPr lang="en-US" sz="3600" b="1"/>
              <a:t>Visual: </a:t>
            </a:r>
            <a:r>
              <a:rPr lang="en-US" sz="3600"/>
              <a:t>Examples of text styled with different font properties.</a:t>
            </a:r>
            <a:endParaRPr lang="en-US" sz="36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Text Alignment and Spacing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Align text with text-align (left, right, center).</a:t>
            </a:r>
            <a:endParaRPr lang="en-US"/>
          </a:p>
          <a:p>
            <a:pPr marL="0" indent="0">
              <a:buNone/>
            </a:pPr>
            <a:r>
              <a:rPr lang="en-US"/>
              <a:t>Adjust spacing with line-height, letter-spacing, etc.</a:t>
            </a:r>
            <a:endParaRPr lang="en-US"/>
          </a:p>
          <a:p>
            <a:pPr marL="0" indent="0">
              <a:buNone/>
            </a:pPr>
            <a:r>
              <a:rPr lang="en-US" b="1"/>
              <a:t>Example:</a:t>
            </a:r>
            <a:endParaRPr lang="en-US" b="1"/>
          </a:p>
          <a:p>
            <a:pPr marL="0" indent="0">
              <a:buNone/>
            </a:pPr>
            <a:r>
              <a:rPr lang="en-US" b="1"/>
              <a:t>h1 {</a:t>
            </a:r>
            <a:endParaRPr lang="en-US" b="1"/>
          </a:p>
          <a:p>
            <a:pPr marL="0" indent="0">
              <a:buNone/>
            </a:pPr>
            <a:r>
              <a:rPr lang="en-US" b="1"/>
              <a:t>  text-align: center;</a:t>
            </a:r>
            <a:endParaRPr lang="en-US" b="1"/>
          </a:p>
          <a:p>
            <a:pPr marL="0" indent="0">
              <a:buNone/>
            </a:pPr>
            <a:r>
              <a:rPr lang="en-US" b="1"/>
              <a:t>  letter-spacing: 2px;</a:t>
            </a:r>
            <a:endParaRPr lang="en-US" b="1"/>
          </a:p>
          <a:p>
            <a:pPr marL="0" indent="0">
              <a:buNone/>
            </a:pPr>
            <a:r>
              <a:rPr lang="en-US" b="1"/>
              <a:t>}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Visual: </a:t>
            </a:r>
            <a:r>
              <a:rPr lang="en-US"/>
              <a:t>Show text with different alignments and spacing.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Borders, Margins, and Padding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>
              <a:buNone/>
            </a:pPr>
            <a:r>
              <a:rPr lang="en-US" b="1"/>
              <a:t>Borders:</a:t>
            </a:r>
            <a:r>
              <a:rPr lang="en-US"/>
              <a:t> Define the edge of an element (border-width, border-color, border-style).</a:t>
            </a:r>
            <a:endParaRPr lang="en-US"/>
          </a:p>
          <a:p>
            <a:pPr marL="0" indent="0">
              <a:buNone/>
            </a:pPr>
            <a:r>
              <a:rPr lang="en-US" b="1"/>
              <a:t>Padding:</a:t>
            </a:r>
            <a:r>
              <a:rPr lang="en-US"/>
              <a:t> Space inside the element, between content and border.</a:t>
            </a:r>
            <a:endParaRPr lang="en-US"/>
          </a:p>
          <a:p>
            <a:pPr marL="0" indent="0">
              <a:buNone/>
            </a:pPr>
            <a:r>
              <a:rPr lang="en-US" b="1"/>
              <a:t>Margin:</a:t>
            </a:r>
            <a:r>
              <a:rPr lang="en-US"/>
              <a:t> Space outside the element, between the border and other elements.</a:t>
            </a:r>
            <a:endParaRPr lang="en-US"/>
          </a:p>
          <a:p>
            <a:pPr marL="0" indent="0">
              <a:buNone/>
            </a:pPr>
            <a:r>
              <a:rPr lang="en-US" b="1"/>
              <a:t>      Example:</a:t>
            </a:r>
            <a:endParaRPr lang="en-US" b="1"/>
          </a:p>
          <a:p>
            <a:pPr marL="0" indent="0">
              <a:buNone/>
            </a:pPr>
            <a:r>
              <a:rPr lang="en-US" b="1"/>
              <a:t>div {</a:t>
            </a:r>
            <a:endParaRPr lang="en-US" b="1"/>
          </a:p>
          <a:p>
            <a:pPr marL="0" indent="0">
              <a:buNone/>
            </a:pPr>
            <a:r>
              <a:rPr lang="en-US" b="1"/>
              <a:t>  margin: 10px;</a:t>
            </a:r>
            <a:endParaRPr lang="en-US" b="1"/>
          </a:p>
          <a:p>
            <a:pPr marL="0" indent="0">
              <a:buNone/>
            </a:pPr>
            <a:r>
              <a:rPr lang="en-US" b="1"/>
              <a:t>  padding: 20px;</a:t>
            </a:r>
            <a:endParaRPr lang="en-US" b="1"/>
          </a:p>
          <a:p>
            <a:pPr marL="0" indent="0">
              <a:buNone/>
            </a:pPr>
            <a:r>
              <a:rPr lang="en-US" b="1"/>
              <a:t>  border: 2px solid black;</a:t>
            </a:r>
            <a:endParaRPr lang="en-US" b="1"/>
          </a:p>
          <a:p>
            <a:pPr marL="0" indent="0">
              <a:buNone/>
            </a:pPr>
            <a:r>
              <a:rPr lang="en-US" b="1"/>
              <a:t>}</a:t>
            </a:r>
            <a:endParaRPr lang="en-US" b="1"/>
          </a:p>
          <a:p>
            <a:pPr marL="0" indent="0">
              <a:buNone/>
            </a:pPr>
            <a:r>
              <a:rPr lang="en-US" b="1"/>
              <a:t>Visual: </a:t>
            </a:r>
            <a:r>
              <a:rPr lang="en-US"/>
              <a:t>A diagram showing the difference between margin, padding, and borders.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The CSS Box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en-US" sz="4000"/>
              <a:t>Every element is a rectangular box, consisting of content, padding, border, and margin.</a:t>
            </a:r>
            <a:endParaRPr lang="en-US" sz="4000"/>
          </a:p>
          <a:p>
            <a:pPr marL="0" indent="0">
              <a:buNone/>
            </a:pPr>
            <a:r>
              <a:rPr lang="en-US" sz="4000" b="1"/>
              <a:t>Visualize the box model:</a:t>
            </a:r>
            <a:endParaRPr lang="en-US" sz="4000" b="1"/>
          </a:p>
          <a:p>
            <a:pPr marL="914400" lvl="2" indent="0">
              <a:buNone/>
            </a:pPr>
            <a:r>
              <a:rPr lang="en-US" sz="3200" b="1"/>
              <a:t>Content: </a:t>
            </a:r>
            <a:r>
              <a:rPr lang="en-US" sz="3200"/>
              <a:t>The actual content of the box.</a:t>
            </a:r>
            <a:endParaRPr lang="en-US" sz="3200"/>
          </a:p>
          <a:p>
            <a:pPr marL="914400" lvl="2" indent="0">
              <a:buNone/>
            </a:pPr>
            <a:r>
              <a:rPr lang="en-US" sz="3200" b="1"/>
              <a:t>Padding:</a:t>
            </a:r>
            <a:r>
              <a:rPr lang="en-US" sz="3200"/>
              <a:t> Space inside the box, surrounding the content.</a:t>
            </a:r>
            <a:endParaRPr lang="en-US" sz="3200"/>
          </a:p>
          <a:p>
            <a:pPr marL="914400" lvl="2" indent="0">
              <a:buNone/>
            </a:pPr>
            <a:r>
              <a:rPr lang="en-US" sz="3200" b="1"/>
              <a:t>Border:</a:t>
            </a:r>
            <a:r>
              <a:rPr lang="en-US" sz="3200"/>
              <a:t> The edge of the box.</a:t>
            </a:r>
            <a:endParaRPr lang="en-US" sz="3200"/>
          </a:p>
          <a:p>
            <a:pPr marL="914400" lvl="2" indent="0">
              <a:buNone/>
            </a:pPr>
            <a:r>
              <a:rPr lang="en-US" sz="3200" b="1"/>
              <a:t>Margin:</a:t>
            </a:r>
            <a:r>
              <a:rPr lang="en-US" sz="3200"/>
              <a:t> Space outside the box.</a:t>
            </a:r>
            <a:endParaRPr lang="en-US" sz="3200"/>
          </a:p>
          <a:p>
            <a:pPr marL="0" indent="0">
              <a:buNone/>
            </a:pPr>
            <a:r>
              <a:rPr lang="en-US" sz="4000" b="1"/>
              <a:t>Visual:</a:t>
            </a:r>
            <a:r>
              <a:rPr lang="en-US" sz="4000"/>
              <a:t> A labeled diagram of the CSS box model.</a:t>
            </a:r>
            <a:endParaRPr lang="en-US" sz="4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Visualizing the Box Model in Layout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/>
              <a:t>How the box model affects layout and spacing.</a:t>
            </a:r>
            <a:endParaRPr lang="en-US"/>
          </a:p>
          <a:p>
            <a:pPr marL="0" indent="0">
              <a:buNone/>
            </a:pPr>
            <a:r>
              <a:rPr lang="en-US"/>
              <a:t>Example of setting different values for content, padding, border, and margin.</a:t>
            </a:r>
            <a:endParaRPr lang="en-US"/>
          </a:p>
          <a:p>
            <a:pPr marL="0" indent="0">
              <a:buNone/>
            </a:pPr>
            <a:r>
              <a:rPr lang="en-US" b="1"/>
              <a:t>Example:</a:t>
            </a:r>
            <a:endParaRPr lang="en-US" b="1"/>
          </a:p>
          <a:p>
            <a:pPr marL="0" indent="0">
              <a:buNone/>
            </a:pPr>
            <a:r>
              <a:rPr lang="en-US" b="1"/>
              <a:t>div {</a:t>
            </a:r>
            <a:endParaRPr lang="en-US" b="1"/>
          </a:p>
          <a:p>
            <a:pPr marL="0" indent="0">
              <a:buNone/>
            </a:pPr>
            <a:r>
              <a:rPr lang="en-US" b="1"/>
              <a:t>  margin: 20px;</a:t>
            </a:r>
            <a:endParaRPr lang="en-US" b="1"/>
          </a:p>
          <a:p>
            <a:pPr marL="0" indent="0">
              <a:buNone/>
            </a:pPr>
            <a:r>
              <a:rPr lang="en-US" b="1"/>
              <a:t>  padding: 15px;</a:t>
            </a:r>
            <a:endParaRPr lang="en-US" b="1"/>
          </a:p>
          <a:p>
            <a:pPr marL="0" indent="0">
              <a:buNone/>
            </a:pPr>
            <a:r>
              <a:rPr lang="en-US" b="1"/>
              <a:t>  border: 5px solid black;</a:t>
            </a:r>
            <a:endParaRPr lang="en-US" b="1"/>
          </a:p>
          <a:p>
            <a:pPr marL="0" indent="0">
              <a:buNone/>
            </a:pPr>
            <a:r>
              <a:rPr lang="en-US" b="1"/>
              <a:t>}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Visual: </a:t>
            </a:r>
            <a:r>
              <a:rPr lang="en-US"/>
              <a:t>Show the layout of boxes with different margin, padding, and border settings.</a:t>
            </a: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20165"/>
            <a:ext cx="12192000" cy="2771775"/>
          </a:xfr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sz="8800"/>
              <a:t>Phase 2: Intermediate CSS</a:t>
            </a:r>
            <a:endParaRPr lang="en-US" sz="8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CSS Positioning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en-US" sz="3200"/>
              <a:t>The position property defines how elements are positioned on the page.</a:t>
            </a:r>
            <a:endParaRPr lang="en-US" sz="3200"/>
          </a:p>
          <a:p>
            <a:pPr marL="0" indent="0">
              <a:buNone/>
            </a:pPr>
            <a:r>
              <a:rPr lang="en-US" sz="3200" b="1"/>
              <a:t>Types of positioning:</a:t>
            </a:r>
            <a:endParaRPr lang="en-US" sz="3200" b="1"/>
          </a:p>
          <a:p>
            <a:pPr marL="914400" lvl="2" indent="0">
              <a:buNone/>
            </a:pPr>
            <a:r>
              <a:rPr lang="en-US" sz="2400" b="1"/>
              <a:t>Static:</a:t>
            </a:r>
            <a:r>
              <a:rPr lang="en-US" sz="2400"/>
              <a:t> Default, no special positioning.</a:t>
            </a:r>
            <a:endParaRPr lang="en-US" sz="2400"/>
          </a:p>
          <a:p>
            <a:pPr marL="914400" lvl="2" indent="0">
              <a:buNone/>
            </a:pPr>
            <a:r>
              <a:rPr lang="en-US" sz="2400" b="1"/>
              <a:t>Relative: </a:t>
            </a:r>
            <a:r>
              <a:rPr lang="en-US" sz="2400"/>
              <a:t>Positioned relative to its normal position.</a:t>
            </a:r>
            <a:endParaRPr lang="en-US" sz="2400"/>
          </a:p>
          <a:p>
            <a:pPr marL="914400" lvl="2" indent="0">
              <a:buNone/>
            </a:pPr>
            <a:r>
              <a:rPr lang="en-US" sz="2400" b="1"/>
              <a:t>Absolute:</a:t>
            </a:r>
            <a:r>
              <a:rPr lang="en-US" sz="2400"/>
              <a:t> Positioned relative to the nearest positioned ancestor.</a:t>
            </a:r>
            <a:endParaRPr lang="en-US" sz="2400"/>
          </a:p>
          <a:p>
            <a:pPr marL="914400" lvl="2" indent="0">
              <a:buNone/>
            </a:pPr>
            <a:r>
              <a:rPr lang="en-US" sz="2400" b="1"/>
              <a:t>Fixed:</a:t>
            </a:r>
            <a:r>
              <a:rPr lang="en-US" sz="2400"/>
              <a:t> Positioned relative to the viewport, stays fixed during scrolling.</a:t>
            </a:r>
            <a:endParaRPr lang="en-US" sz="2400"/>
          </a:p>
          <a:p>
            <a:pPr marL="914400" lvl="2" indent="0">
              <a:buNone/>
            </a:pPr>
            <a:r>
              <a:rPr lang="en-US" sz="2400" b="1"/>
              <a:t>Sticky:</a:t>
            </a:r>
            <a:r>
              <a:rPr lang="en-US" sz="2400"/>
              <a:t> Switches between relative and fixed based on scroll.</a:t>
            </a:r>
            <a:endParaRPr lang="en-US" sz="2400"/>
          </a:p>
          <a:p>
            <a:pPr marL="0" indent="0">
              <a:buNone/>
            </a:pPr>
            <a:r>
              <a:rPr lang="en-US" sz="3200" b="1"/>
              <a:t>Visual:</a:t>
            </a:r>
            <a:r>
              <a:rPr lang="en-US" sz="3200"/>
              <a:t> A diagram illustrating each positioning type with examples.</a:t>
            </a:r>
            <a:endParaRPr lang="en-US" sz="32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Z-index and Stacking Order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The z-index property controls the vertical stacking order of elements.</a:t>
            </a:r>
            <a:endParaRPr lang="en-US"/>
          </a:p>
          <a:p>
            <a:pPr marL="0" indent="0">
              <a:buNone/>
            </a:pPr>
            <a:r>
              <a:rPr lang="en-US"/>
              <a:t>Elements with higher z-index values appear on top of elements with lower values.</a:t>
            </a:r>
            <a:endParaRPr lang="en-US"/>
          </a:p>
          <a:p>
            <a:pPr marL="0" indent="0">
              <a:buNone/>
            </a:pPr>
            <a:r>
              <a:rPr lang="en-US" b="1"/>
              <a:t>Example: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.box1 { z-index: 2; }</a:t>
            </a:r>
            <a:endParaRPr lang="en-US" b="1"/>
          </a:p>
          <a:p>
            <a:pPr marL="0" indent="0">
              <a:buNone/>
            </a:pPr>
            <a:r>
              <a:rPr lang="en-US" b="1"/>
              <a:t>.box2 { z-index: 1; }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Visual: </a:t>
            </a:r>
            <a:r>
              <a:rPr lang="en-US"/>
              <a:t>Example showing how z-index affects the stacking of overlapping boxes.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Introduction to Flexbox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en-US" sz="3600"/>
              <a:t>Flexbox is a layout model that allows items to be aligned and distributed within a container.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It provides better control over space distribution.</a:t>
            </a:r>
            <a:endParaRPr lang="en-US" sz="3600"/>
          </a:p>
          <a:p>
            <a:pPr marL="0" indent="0">
              <a:buNone/>
            </a:pPr>
            <a:r>
              <a:rPr lang="en-US" sz="3600" b="1"/>
              <a:t>Key concepts:</a:t>
            </a:r>
            <a:endParaRPr lang="en-US" sz="3600" b="1"/>
          </a:p>
          <a:p>
            <a:pPr marL="914400" lvl="2" indent="0">
              <a:buNone/>
            </a:pPr>
            <a:r>
              <a:rPr lang="en-US" sz="2800" b="1"/>
              <a:t>Main Axis:</a:t>
            </a:r>
            <a:r>
              <a:rPr lang="en-US" sz="2800"/>
              <a:t> The primary axis along which flex items are arranged.</a:t>
            </a:r>
            <a:endParaRPr lang="en-US" sz="2800"/>
          </a:p>
          <a:p>
            <a:pPr marL="914400" lvl="2" indent="0">
              <a:buNone/>
            </a:pPr>
            <a:r>
              <a:rPr lang="en-US" sz="2800" b="1"/>
              <a:t>Cross Axis:</a:t>
            </a:r>
            <a:r>
              <a:rPr lang="en-US" sz="2800"/>
              <a:t> The axis perpendicular to the main axis.</a:t>
            </a:r>
            <a:endParaRPr lang="en-US" sz="2800"/>
          </a:p>
          <a:p>
            <a:pPr marL="0" indent="0">
              <a:buNone/>
            </a:pPr>
            <a:r>
              <a:rPr lang="en-US" sz="3600" b="1"/>
              <a:t>Visual:</a:t>
            </a:r>
            <a:r>
              <a:rPr lang="en-US" sz="3600"/>
              <a:t> Diagram showing main axis and cross axis in a flex container.</a:t>
            </a:r>
            <a:endParaRPr lang="en-US" sz="36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Flexbox Properties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124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b="1"/>
              <a:t>justify-content: </a:t>
            </a:r>
            <a:r>
              <a:rPr lang="en-US"/>
              <a:t>Aligns items along the main axis.</a:t>
            </a:r>
            <a:endParaRPr lang="en-US"/>
          </a:p>
          <a:p>
            <a:pPr marL="0" indent="0">
              <a:buNone/>
            </a:pPr>
            <a:r>
              <a:rPr lang="en-US" b="1"/>
              <a:t>align-items:</a:t>
            </a:r>
            <a:r>
              <a:rPr lang="en-US"/>
              <a:t> Aligns items along the cross axis.</a:t>
            </a:r>
            <a:endParaRPr lang="en-US"/>
          </a:p>
          <a:p>
            <a:pPr marL="0" indent="0">
              <a:buNone/>
            </a:pPr>
            <a:r>
              <a:rPr lang="en-US" b="1"/>
              <a:t>flex-direction: </a:t>
            </a:r>
            <a:r>
              <a:rPr lang="en-US"/>
              <a:t>Sets the direction of the flex items (row, column).</a:t>
            </a:r>
            <a:endParaRPr lang="en-US"/>
          </a:p>
          <a:p>
            <a:pPr marL="0" indent="0">
              <a:buNone/>
            </a:pPr>
            <a:r>
              <a:rPr lang="en-US" b="1"/>
              <a:t>Example:</a:t>
            </a:r>
            <a:endParaRPr lang="en-US" b="1"/>
          </a:p>
          <a:p>
            <a:pPr marL="0" indent="0">
              <a:buNone/>
            </a:pPr>
            <a:r>
              <a:rPr lang="en-US" b="1"/>
              <a:t>.container {</a:t>
            </a:r>
            <a:endParaRPr lang="en-US" b="1"/>
          </a:p>
          <a:p>
            <a:pPr marL="0" indent="0">
              <a:buNone/>
            </a:pPr>
            <a:r>
              <a:rPr lang="en-US" b="1"/>
              <a:t>  display: flex;</a:t>
            </a:r>
            <a:endParaRPr lang="en-US" b="1"/>
          </a:p>
          <a:p>
            <a:pPr marL="0" indent="0">
              <a:buNone/>
            </a:pPr>
            <a:r>
              <a:rPr lang="en-US" b="1"/>
              <a:t>  justify-content: center;</a:t>
            </a:r>
            <a:endParaRPr lang="en-US" b="1"/>
          </a:p>
          <a:p>
            <a:pPr marL="0" indent="0">
              <a:buNone/>
            </a:pPr>
            <a:r>
              <a:rPr lang="en-US" b="1"/>
              <a:t>  align-items: flex-start;</a:t>
            </a:r>
            <a:endParaRPr lang="en-US" b="1"/>
          </a:p>
          <a:p>
            <a:pPr marL="0" indent="0">
              <a:buNone/>
            </a:pPr>
            <a:r>
              <a:rPr lang="en-US" b="1"/>
              <a:t>}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Visual: </a:t>
            </a:r>
            <a:r>
              <a:rPr lang="en-US"/>
              <a:t>Example showing a flex container with different alignments.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en-US"/>
              <a:t>HTML Tags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HTML uses tags to structure elements.</a:t>
            </a:r>
            <a:endParaRPr lang="en-US"/>
          </a:p>
          <a:p>
            <a:r>
              <a:rPr lang="en-US"/>
              <a:t>Tags are enclosed in angle brackets: &lt;tagname&gt;.</a:t>
            </a:r>
            <a:endParaRPr lang="en-US"/>
          </a:p>
          <a:p>
            <a:r>
              <a:rPr lang="en-US"/>
              <a:t>Most tags have an opening and closing tag: &lt;tag&gt;...&lt;/tag&gt;.</a:t>
            </a:r>
            <a:endParaRPr lang="en-US"/>
          </a:p>
          <a:p>
            <a:pPr marL="0" indent="0">
              <a:buNone/>
            </a:pPr>
            <a:r>
              <a:rPr lang="en-US" b="1"/>
              <a:t>Example:</a:t>
            </a:r>
            <a:endParaRPr lang="en-US" b="1"/>
          </a:p>
          <a:p>
            <a:pPr marL="0" indent="0">
              <a:buNone/>
            </a:pPr>
            <a:r>
              <a:rPr lang="en-US" b="1"/>
              <a:t>&lt;h1&gt;Heading 1&lt;/h1&gt;</a:t>
            </a:r>
            <a:endParaRPr lang="en-US" b="1"/>
          </a:p>
          <a:p>
            <a:pPr marL="0" indent="0">
              <a:buNone/>
            </a:pPr>
            <a:r>
              <a:rPr lang="en-US" b="1"/>
              <a:t>&lt;p&gt;This is a paragraph.&lt;/p&gt;</a:t>
            </a:r>
            <a:endParaRPr lang="en-US" b="1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Introduction to CSS Grid Layout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12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CSS Grid is a two-dimensional layout system for building complex web layouts.</a:t>
            </a:r>
            <a:endParaRPr lang="en-US"/>
          </a:p>
          <a:p>
            <a:pPr marL="0" indent="0">
              <a:buNone/>
            </a:pPr>
            <a:r>
              <a:rPr lang="en-US"/>
              <a:t>It allows defining rows and columns with precise control.</a:t>
            </a:r>
            <a:endParaRPr lang="en-US"/>
          </a:p>
          <a:p>
            <a:pPr marL="0" indent="0">
              <a:buNone/>
            </a:pPr>
            <a:r>
              <a:rPr lang="en-US" b="1"/>
              <a:t>Example:</a:t>
            </a:r>
            <a:endParaRPr lang="en-US" b="1"/>
          </a:p>
          <a:p>
            <a:pPr marL="0" indent="0">
              <a:buNone/>
            </a:pPr>
            <a:r>
              <a:rPr lang="en-US" b="1"/>
              <a:t>.container {</a:t>
            </a:r>
            <a:endParaRPr lang="en-US" b="1"/>
          </a:p>
          <a:p>
            <a:pPr marL="0" indent="0">
              <a:buNone/>
            </a:pPr>
            <a:r>
              <a:rPr lang="en-US" b="1"/>
              <a:t>  display: grid;</a:t>
            </a:r>
            <a:endParaRPr lang="en-US" b="1"/>
          </a:p>
          <a:p>
            <a:pPr marL="0" indent="0">
              <a:buNone/>
            </a:pPr>
            <a:r>
              <a:rPr lang="en-US" b="1"/>
              <a:t>  grid-template-rows: 100px 200px;</a:t>
            </a:r>
            <a:endParaRPr lang="en-US" b="1"/>
          </a:p>
          <a:p>
            <a:pPr marL="0" indent="0">
              <a:buNone/>
            </a:pPr>
            <a:r>
              <a:rPr lang="en-US" b="1"/>
              <a:t>  grid-template-columns: 1fr 2fr;</a:t>
            </a:r>
            <a:endParaRPr lang="en-US" b="1"/>
          </a:p>
          <a:p>
            <a:pPr marL="0" indent="0">
              <a:buNone/>
            </a:pPr>
            <a:r>
              <a:rPr lang="en-US" b="1"/>
              <a:t>}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Visual: </a:t>
            </a:r>
            <a:r>
              <a:rPr lang="en-US"/>
              <a:t>Diagram showing a simple grid with defined rows and columns.</a:t>
            </a:r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Grid Properties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grid-template-rows:</a:t>
            </a:r>
            <a:r>
              <a:rPr lang="en-US"/>
              <a:t> Defines the height of grid rows.</a:t>
            </a:r>
            <a:endParaRPr lang="en-US"/>
          </a:p>
          <a:p>
            <a:pPr marL="0" indent="0">
              <a:buNone/>
            </a:pPr>
            <a:r>
              <a:rPr lang="en-US" b="1"/>
              <a:t>grid-template-columns:</a:t>
            </a:r>
            <a:r>
              <a:rPr lang="en-US"/>
              <a:t> Defines the width of grid columns.</a:t>
            </a:r>
            <a:endParaRPr lang="en-US"/>
          </a:p>
          <a:p>
            <a:pPr marL="0" indent="0">
              <a:buNone/>
            </a:pPr>
            <a:r>
              <a:rPr lang="en-US" b="1"/>
              <a:t>grid-gap:</a:t>
            </a:r>
            <a:r>
              <a:rPr lang="en-US"/>
              <a:t> Sets the space between grid items.</a:t>
            </a:r>
            <a:endParaRPr lang="en-US"/>
          </a:p>
          <a:p>
            <a:pPr marL="0" indent="0">
              <a:buNone/>
            </a:pPr>
            <a:r>
              <a:rPr lang="en-US" b="1"/>
              <a:t>grid-area:</a:t>
            </a:r>
            <a:r>
              <a:rPr lang="en-US"/>
              <a:t> Specifies how grid items are placed within the grid.</a:t>
            </a:r>
            <a:endParaRPr lang="en-US"/>
          </a:p>
          <a:p>
            <a:pPr marL="0" indent="0">
              <a:buNone/>
            </a:pPr>
            <a:r>
              <a:rPr lang="en-US" b="1"/>
              <a:t>Visual:</a:t>
            </a:r>
            <a:r>
              <a:rPr lang="en-US"/>
              <a:t> A grid structure with examples of rows, columns, and gaps.</a:t>
            </a:r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Media Queries for Responsive Design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en-US" sz="2400"/>
              <a:t>Media queries allow for creating responsive designs that adapt to different screen sizes.</a:t>
            </a:r>
            <a:endParaRPr lang="en-US" sz="2400"/>
          </a:p>
          <a:p>
            <a:pPr marL="0" indent="0">
              <a:buNone/>
            </a:pPr>
            <a:r>
              <a:rPr lang="en-US" sz="2400" b="1"/>
              <a:t>Common breakpoints:</a:t>
            </a:r>
            <a:endParaRPr lang="en-US" sz="2400" b="1"/>
          </a:p>
          <a:p>
            <a:pPr marL="914400" lvl="2" indent="0">
              <a:buNone/>
            </a:pPr>
            <a:r>
              <a:rPr lang="en-US" sz="1800"/>
              <a:t>Small screens (max-width: 600px).</a:t>
            </a:r>
            <a:endParaRPr lang="en-US" sz="1800"/>
          </a:p>
          <a:p>
            <a:pPr marL="914400" lvl="2" indent="0">
              <a:buNone/>
            </a:pPr>
            <a:r>
              <a:rPr lang="en-US" sz="1800"/>
              <a:t>Tablets (max-width: 768px).</a:t>
            </a:r>
            <a:endParaRPr lang="en-US" sz="1800"/>
          </a:p>
          <a:p>
            <a:pPr marL="914400" lvl="2" indent="0">
              <a:buNone/>
            </a:pPr>
            <a:r>
              <a:rPr lang="en-US" sz="1800"/>
              <a:t>Desktops (min-width: 1024px).</a:t>
            </a:r>
            <a:endParaRPr lang="en-US" sz="1800"/>
          </a:p>
          <a:p>
            <a:pPr marL="0" indent="0">
              <a:buNone/>
            </a:pPr>
            <a:r>
              <a:rPr lang="en-US" sz="2400" b="1"/>
              <a:t>Example:</a:t>
            </a:r>
            <a:endParaRPr lang="en-US" sz="2400" b="1"/>
          </a:p>
          <a:p>
            <a:pPr marL="0" indent="0">
              <a:buNone/>
            </a:pPr>
            <a:r>
              <a:rPr lang="en-US" sz="2400" b="1"/>
              <a:t>@media (max-width: 600px) {</a:t>
            </a:r>
            <a:endParaRPr lang="en-US" sz="2400" b="1"/>
          </a:p>
          <a:p>
            <a:pPr marL="0" indent="0">
              <a:buNone/>
            </a:pPr>
            <a:r>
              <a:rPr lang="en-US" sz="2400" b="1"/>
              <a:t>  .container { flex-direction: column; }</a:t>
            </a:r>
            <a:endParaRPr lang="en-US" sz="2400" b="1"/>
          </a:p>
          <a:p>
            <a:pPr marL="0" indent="0">
              <a:buNone/>
            </a:pPr>
            <a:r>
              <a:rPr lang="en-US" sz="2400" b="1"/>
              <a:t>}</a:t>
            </a:r>
            <a:endParaRPr lang="en-US" sz="2400" b="1"/>
          </a:p>
          <a:p>
            <a:pPr marL="0" indent="0">
              <a:buNone/>
            </a:pPr>
            <a:r>
              <a:rPr lang="en-US" sz="2400" b="1"/>
              <a:t>Visual: </a:t>
            </a:r>
            <a:r>
              <a:rPr lang="en-US" sz="2400"/>
              <a:t>Example of a responsive layout that changes based on screen width.</a:t>
            </a:r>
            <a:endParaRPr lang="en-US" sz="2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Mobile-First vs Desktop-First Approach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Mobile-First:</a:t>
            </a:r>
            <a:r>
              <a:rPr lang="en-US"/>
              <a:t> Designing for mobile screens first, then adding styles for larger screens.</a:t>
            </a:r>
            <a:endParaRPr lang="en-US"/>
          </a:p>
          <a:p>
            <a:pPr marL="0" indent="0">
              <a:buNone/>
            </a:pPr>
            <a:r>
              <a:rPr lang="en-US" b="1"/>
              <a:t>Desktop-First:</a:t>
            </a:r>
            <a:r>
              <a:rPr lang="en-US"/>
              <a:t> Designing for larger screens first, then adapting for smaller screens.</a:t>
            </a:r>
            <a:endParaRPr lang="en-US"/>
          </a:p>
          <a:p>
            <a:pPr marL="0" indent="0">
              <a:buNone/>
            </a:pPr>
            <a:r>
              <a:rPr lang="en-US"/>
              <a:t>Mobile-first design focuses on performance and simplicity for mobile users.</a:t>
            </a:r>
            <a:endParaRPr lang="en-US"/>
          </a:p>
          <a:p>
            <a:pPr marL="0" indent="0">
              <a:buNone/>
            </a:pPr>
            <a:r>
              <a:rPr lang="en-US" b="1"/>
              <a:t>Visual:</a:t>
            </a:r>
            <a:r>
              <a:rPr lang="en-US"/>
              <a:t> Side-by-side comparison of mobile-first and desktop-first design.</a:t>
            </a:r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CSS Units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b="1"/>
              <a:t>Absolute Units:</a:t>
            </a:r>
            <a:r>
              <a:rPr lang="en-US"/>
              <a:t> Fixed values like px (pixels).</a:t>
            </a:r>
            <a:endParaRPr lang="en-US"/>
          </a:p>
          <a:p>
            <a:pPr marL="0" indent="0">
              <a:buNone/>
            </a:pPr>
            <a:r>
              <a:rPr lang="en-US" b="1"/>
              <a:t>Relative Units:</a:t>
            </a:r>
            <a:r>
              <a:rPr lang="en-US"/>
              <a:t> Values relative to another element:</a:t>
            </a:r>
            <a:endParaRPr lang="en-US"/>
          </a:p>
          <a:p>
            <a:pPr marL="0" indent="0">
              <a:buNone/>
            </a:pPr>
            <a:r>
              <a:rPr lang="en-US" b="1"/>
              <a:t>em:</a:t>
            </a:r>
            <a:r>
              <a:rPr lang="en-US"/>
              <a:t> Relative to the parent element's font size.</a:t>
            </a:r>
            <a:endParaRPr lang="en-US"/>
          </a:p>
          <a:p>
            <a:pPr marL="0" indent="0">
              <a:buNone/>
            </a:pPr>
            <a:r>
              <a:rPr lang="en-US" b="1"/>
              <a:t>rem: </a:t>
            </a:r>
            <a:r>
              <a:rPr lang="en-US"/>
              <a:t>Relative to the root element's font size.</a:t>
            </a:r>
            <a:endParaRPr lang="en-US"/>
          </a:p>
          <a:p>
            <a:pPr marL="0" indent="0">
              <a:buNone/>
            </a:pPr>
            <a:r>
              <a:rPr lang="en-US" b="1"/>
              <a:t>vw and vh:</a:t>
            </a:r>
            <a:r>
              <a:rPr lang="en-US"/>
              <a:t> Relative to the viewport's width and height.</a:t>
            </a:r>
            <a:endParaRPr lang="en-US"/>
          </a:p>
          <a:p>
            <a:pPr marL="0" indent="0">
              <a:buNone/>
            </a:pPr>
            <a:r>
              <a:rPr lang="en-US" b="1"/>
              <a:t>Example:</a:t>
            </a:r>
            <a:endParaRPr lang="en-US" b="1"/>
          </a:p>
          <a:p>
            <a:pPr marL="0" indent="0">
              <a:buNone/>
            </a:pPr>
            <a:r>
              <a:rPr lang="en-US" b="1"/>
              <a:t>body { font-size: 16px; }</a:t>
            </a:r>
            <a:endParaRPr lang="en-US" b="1"/>
          </a:p>
          <a:p>
            <a:pPr marL="0" indent="0">
              <a:buNone/>
            </a:pPr>
            <a:r>
              <a:rPr lang="en-US" b="1"/>
              <a:t>h1 { font-size: 2rem; }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Visual: </a:t>
            </a:r>
            <a:r>
              <a:rPr lang="en-US"/>
              <a:t>Example demonstrating the difference between absolute and relative units.</a:t>
            </a:r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Pseudo-classes in CSS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Pseudo-classes are used to define special states of an element.</a:t>
            </a:r>
            <a:endParaRPr lang="en-US"/>
          </a:p>
          <a:p>
            <a:pPr marL="0" indent="0">
              <a:buNone/>
            </a:pPr>
            <a:r>
              <a:rPr lang="en-US" b="1"/>
              <a:t>Common pseudo-classes:</a:t>
            </a:r>
            <a:endParaRPr lang="en-US" b="1"/>
          </a:p>
          <a:p>
            <a:pPr marL="0" indent="0">
              <a:buNone/>
            </a:pPr>
            <a:r>
              <a:rPr lang="en-US" b="1"/>
              <a:t>:hover:</a:t>
            </a:r>
            <a:r>
              <a:rPr lang="en-US"/>
              <a:t> Style when the mouse hovers over an element.</a:t>
            </a:r>
            <a:endParaRPr lang="en-US"/>
          </a:p>
          <a:p>
            <a:pPr marL="0" indent="0">
              <a:buNone/>
            </a:pPr>
            <a:r>
              <a:rPr lang="en-US" b="1"/>
              <a:t>:focus:</a:t>
            </a:r>
            <a:r>
              <a:rPr lang="en-US"/>
              <a:t> Style when an element is focused (e.g., form fields).</a:t>
            </a:r>
            <a:endParaRPr lang="en-US"/>
          </a:p>
          <a:p>
            <a:pPr marL="0" indent="0">
              <a:buNone/>
            </a:pPr>
            <a:r>
              <a:rPr lang="en-US" b="1"/>
              <a:t>:nth-child():</a:t>
            </a:r>
            <a:r>
              <a:rPr lang="en-US"/>
              <a:t> Targets specific children of an element.</a:t>
            </a:r>
            <a:endParaRPr lang="en-US"/>
          </a:p>
          <a:p>
            <a:pPr marL="0" indent="0">
              <a:buNone/>
            </a:pPr>
            <a:r>
              <a:rPr lang="en-US" b="1"/>
              <a:t>Example:</a:t>
            </a:r>
            <a:endParaRPr lang="en-US" b="1"/>
          </a:p>
          <a:p>
            <a:pPr marL="0" indent="0">
              <a:buNone/>
            </a:pPr>
            <a:r>
              <a:rPr lang="en-US" b="1"/>
              <a:t>a:hover { color: red; }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Visual: </a:t>
            </a:r>
            <a:r>
              <a:rPr lang="en-US"/>
              <a:t>Example showing links with hover effects.</a:t>
            </a:r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Pseudo-elements in CSS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Pseudo-elements are used to style specific parts of an element.</a:t>
            </a:r>
            <a:endParaRPr lang="en-US"/>
          </a:p>
          <a:p>
            <a:pPr marL="0" indent="0">
              <a:buNone/>
            </a:pPr>
            <a:r>
              <a:rPr lang="en-US" b="1"/>
              <a:t>Common pseudo-elements:</a:t>
            </a:r>
            <a:endParaRPr lang="en-US" b="1"/>
          </a:p>
          <a:p>
            <a:pPr marL="0" indent="0">
              <a:buNone/>
            </a:pPr>
            <a:r>
              <a:rPr lang="en-US" b="1"/>
              <a:t>::before:</a:t>
            </a:r>
            <a:r>
              <a:rPr lang="en-US"/>
              <a:t> Inserts content before an element.</a:t>
            </a:r>
            <a:endParaRPr lang="en-US"/>
          </a:p>
          <a:p>
            <a:pPr marL="0" indent="0">
              <a:buNone/>
            </a:pPr>
            <a:r>
              <a:rPr lang="en-US" b="1"/>
              <a:t>::after: </a:t>
            </a:r>
            <a:r>
              <a:rPr lang="en-US"/>
              <a:t>Inserts content after an element.</a:t>
            </a:r>
            <a:endParaRPr lang="en-US"/>
          </a:p>
          <a:p>
            <a:pPr marL="0" indent="0">
              <a:buNone/>
            </a:pPr>
            <a:r>
              <a:rPr lang="en-US" b="1"/>
              <a:t>Example:</a:t>
            </a:r>
            <a:endParaRPr lang="en-US" b="1"/>
          </a:p>
          <a:p>
            <a:pPr marL="0" indent="0">
              <a:buNone/>
            </a:pPr>
            <a:r>
              <a:rPr lang="en-US" b="1"/>
              <a:t>p::before { content: "Note: "; color: blue; }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Visual: </a:t>
            </a:r>
            <a:r>
              <a:rPr lang="en-US"/>
              <a:t>Example showing a paragraph with text inserted using ::before and ::after.</a:t>
            </a:r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05585"/>
            <a:ext cx="12192000" cy="2771775"/>
          </a:xfr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sz="9600"/>
              <a:t>Phase 3: Advanced CSS</a:t>
            </a:r>
            <a:endParaRPr lang="en-US" sz="96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CSS Transitions and Animations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Transitions:</a:t>
            </a:r>
            <a:r>
              <a:rPr lang="en-US"/>
              <a:t> Smooth changes between property values.</a:t>
            </a:r>
            <a:endParaRPr lang="en-US"/>
          </a:p>
          <a:p>
            <a:pPr marL="0" indent="0">
              <a:buNone/>
            </a:pPr>
            <a:r>
              <a:rPr lang="en-US" b="1"/>
              <a:t>Example:</a:t>
            </a:r>
            <a:endParaRPr lang="en-US" b="1"/>
          </a:p>
          <a:p>
            <a:pPr marL="0" indent="0">
              <a:buNone/>
            </a:pPr>
            <a:r>
              <a:rPr lang="en-US" b="1"/>
              <a:t>button {</a:t>
            </a:r>
            <a:endParaRPr lang="en-US" b="1"/>
          </a:p>
          <a:p>
            <a:pPr marL="0" indent="0">
              <a:buNone/>
            </a:pPr>
            <a:r>
              <a:rPr lang="en-US" b="1"/>
              <a:t>  transition: background-color 0.5s ease-in-out;</a:t>
            </a:r>
            <a:endParaRPr lang="en-US" b="1"/>
          </a:p>
          <a:p>
            <a:pPr marL="0" indent="0">
              <a:buNone/>
            </a:pPr>
            <a:r>
              <a:rPr lang="en-US" b="1"/>
              <a:t>}</a:t>
            </a:r>
            <a:endParaRPr lang="en-US" b="1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910" y="541020"/>
            <a:ext cx="10803890" cy="563626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b="1"/>
              <a:t>Animations:</a:t>
            </a:r>
            <a:r>
              <a:rPr lang="en-US"/>
              <a:t> Complex movements or property changes over time using @keyframes.</a:t>
            </a:r>
            <a:endParaRPr lang="en-US"/>
          </a:p>
          <a:p>
            <a:pPr marL="0" indent="0">
              <a:buNone/>
            </a:pPr>
            <a:r>
              <a:rPr lang="en-US" b="1"/>
              <a:t>Example:</a:t>
            </a:r>
            <a:endParaRPr lang="en-US" b="1"/>
          </a:p>
          <a:p>
            <a:pPr marL="0" indent="0">
              <a:buNone/>
            </a:pPr>
            <a:r>
              <a:rPr lang="en-US" b="1"/>
              <a:t>@keyframes slide {</a:t>
            </a:r>
            <a:endParaRPr lang="en-US" b="1"/>
          </a:p>
          <a:p>
            <a:pPr marL="0" indent="0">
              <a:buNone/>
            </a:pPr>
            <a:r>
              <a:rPr lang="en-US" b="1"/>
              <a:t>  0% { transform: translateX(0); }</a:t>
            </a:r>
            <a:endParaRPr lang="en-US" b="1"/>
          </a:p>
          <a:p>
            <a:pPr marL="0" indent="0">
              <a:buNone/>
            </a:pPr>
            <a:r>
              <a:rPr lang="en-US" b="1"/>
              <a:t>  100% { transform: translateX(100px); }</a:t>
            </a:r>
            <a:endParaRPr lang="en-US" b="1"/>
          </a:p>
          <a:p>
            <a:pPr marL="0" indent="0">
              <a:buNone/>
            </a:pPr>
            <a:r>
              <a:rPr lang="en-US" b="1"/>
              <a:t>}</a:t>
            </a:r>
            <a:endParaRPr lang="en-US" b="1"/>
          </a:p>
          <a:p>
            <a:pPr marL="0" indent="0">
              <a:buNone/>
            </a:pPr>
            <a:r>
              <a:rPr lang="en-US" b="1"/>
              <a:t>.box {</a:t>
            </a:r>
            <a:endParaRPr lang="en-US" b="1"/>
          </a:p>
          <a:p>
            <a:pPr marL="0" indent="0">
              <a:buNone/>
            </a:pPr>
            <a:r>
              <a:rPr lang="en-US" b="1"/>
              <a:t>  animation: slide 2s infinite;</a:t>
            </a:r>
            <a:endParaRPr lang="en-US" b="1"/>
          </a:p>
          <a:p>
            <a:pPr marL="0" indent="0">
              <a:buNone/>
            </a:pPr>
            <a:r>
              <a:rPr lang="en-US" b="1"/>
              <a:t>}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Visual: </a:t>
            </a:r>
            <a:r>
              <a:rPr lang="en-US"/>
              <a:t>Example with a button transitioning color and a box animating across the screen.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Common HTML Tags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&lt;h1&gt; to &lt;h6&gt;: Headings</a:t>
            </a:r>
            <a:endParaRPr lang="en-US"/>
          </a:p>
          <a:p>
            <a:r>
              <a:rPr lang="en-US"/>
              <a:t>&lt;p&gt;: Paragraph</a:t>
            </a:r>
            <a:endParaRPr lang="en-US"/>
          </a:p>
          <a:p>
            <a:r>
              <a:rPr lang="en-US"/>
              <a:t>&lt;a&gt;: Link</a:t>
            </a:r>
            <a:endParaRPr lang="en-US"/>
          </a:p>
          <a:p>
            <a:r>
              <a:rPr lang="en-US"/>
              <a:t>&lt;img&gt;: Image</a:t>
            </a:r>
            <a:endParaRPr lang="en-US"/>
          </a:p>
          <a:p>
            <a:r>
              <a:rPr lang="en-US"/>
              <a:t>&lt;ul&gt;, &lt;ol&gt;, &lt;li&gt;: Lists (unordered, ordered, list item)</a:t>
            </a:r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CSS Transformations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en-US"/>
              <a:t>The transform property allows transforming elements.</a:t>
            </a:r>
            <a:endParaRPr lang="en-US"/>
          </a:p>
          <a:p>
            <a:pPr marL="0" indent="0">
              <a:buNone/>
            </a:pPr>
            <a:r>
              <a:rPr lang="en-US" b="1"/>
              <a:t>Types of transformations:</a:t>
            </a:r>
            <a:endParaRPr lang="en-US" b="1"/>
          </a:p>
          <a:p>
            <a:pPr marL="914400" lvl="2" indent="0">
              <a:buNone/>
            </a:pPr>
            <a:r>
              <a:rPr lang="en-US" b="1"/>
              <a:t>Scale:</a:t>
            </a:r>
            <a:r>
              <a:rPr lang="en-US"/>
              <a:t> Resizes elements.</a:t>
            </a:r>
            <a:endParaRPr lang="en-US"/>
          </a:p>
          <a:p>
            <a:pPr marL="914400" lvl="2" indent="0">
              <a:buNone/>
            </a:pPr>
            <a:r>
              <a:rPr lang="en-US" b="1"/>
              <a:t>Rotate:</a:t>
            </a:r>
            <a:r>
              <a:rPr lang="en-US"/>
              <a:t> Rotates elements.</a:t>
            </a:r>
            <a:endParaRPr lang="en-US"/>
          </a:p>
          <a:p>
            <a:pPr marL="914400" lvl="2" indent="0">
              <a:buNone/>
            </a:pPr>
            <a:r>
              <a:rPr lang="en-US" b="1"/>
              <a:t>Translate:</a:t>
            </a:r>
            <a:r>
              <a:rPr lang="en-US"/>
              <a:t> Moves elements.</a:t>
            </a:r>
            <a:endParaRPr lang="en-US"/>
          </a:p>
          <a:p>
            <a:pPr marL="914400" lvl="2" indent="0">
              <a:buNone/>
            </a:pPr>
            <a:r>
              <a:rPr lang="en-US" b="1"/>
              <a:t>Skew:</a:t>
            </a:r>
            <a:r>
              <a:rPr lang="en-US"/>
              <a:t> Distorts elements.</a:t>
            </a:r>
            <a:endParaRPr lang="en-US"/>
          </a:p>
          <a:p>
            <a:pPr marL="0" indent="0">
              <a:buNone/>
            </a:pPr>
            <a:r>
              <a:rPr lang="en-US"/>
              <a:t>Example:</a:t>
            </a:r>
            <a:endParaRPr lang="en-US"/>
          </a:p>
          <a:p>
            <a:pPr marL="0" indent="0">
              <a:buNone/>
            </a:pPr>
            <a:r>
              <a:rPr lang="en-US"/>
              <a:t>.box {</a:t>
            </a:r>
            <a:endParaRPr lang="en-US"/>
          </a:p>
          <a:p>
            <a:pPr marL="0" indent="0">
              <a:buNone/>
            </a:pPr>
            <a:r>
              <a:rPr lang="en-US"/>
              <a:t>  transform: scale(1.5) rotate(45deg);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r>
              <a:rPr lang="en-US" b="1"/>
              <a:t>Visual: </a:t>
            </a:r>
            <a:r>
              <a:rPr lang="en-US"/>
              <a:t>Example with a box being scaled and rotated.</a:t>
            </a:r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2D and 3D Transforms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2D Transforms:</a:t>
            </a:r>
            <a:r>
              <a:rPr lang="en-US"/>
              <a:t> Affect elements on a flat plane (x and y axes).</a:t>
            </a:r>
            <a:endParaRPr lang="en-US"/>
          </a:p>
          <a:p>
            <a:pPr marL="0" indent="0">
              <a:buNone/>
            </a:pPr>
            <a:r>
              <a:rPr lang="en-US" b="1"/>
              <a:t>3D Transforms:</a:t>
            </a:r>
            <a:r>
              <a:rPr lang="en-US"/>
              <a:t> Add depth by affecting the z-axis.</a:t>
            </a:r>
            <a:endParaRPr lang="en-US"/>
          </a:p>
          <a:p>
            <a:pPr marL="0" indent="0">
              <a:buNone/>
            </a:pPr>
            <a:r>
              <a:rPr lang="en-US" b="1"/>
              <a:t>Example of 3D transform:</a:t>
            </a:r>
            <a:endParaRPr lang="en-US" b="1"/>
          </a:p>
          <a:p>
            <a:pPr marL="0" indent="0">
              <a:buNone/>
            </a:pPr>
            <a:r>
              <a:rPr lang="en-US" b="1"/>
              <a:t>.cube {</a:t>
            </a:r>
            <a:endParaRPr lang="en-US" b="1"/>
          </a:p>
          <a:p>
            <a:pPr marL="0" indent="0">
              <a:buNone/>
            </a:pPr>
            <a:r>
              <a:rPr lang="en-US" b="1"/>
              <a:t>  transform: rotateX(45deg) rotateY(30deg);</a:t>
            </a:r>
            <a:endParaRPr lang="en-US" b="1"/>
          </a:p>
          <a:p>
            <a:pPr marL="0" indent="0">
              <a:buNone/>
            </a:pPr>
            <a:r>
              <a:rPr lang="en-US" b="1"/>
              <a:t>}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Visual: </a:t>
            </a:r>
            <a:r>
              <a:rPr lang="en-US"/>
              <a:t>Example of a box rotating in 2D and 3D space.</a:t>
            </a:r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Advanced Selectors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Attribute Selectors:</a:t>
            </a:r>
            <a:r>
              <a:rPr lang="en-US"/>
              <a:t> Target elements based on attributes.</a:t>
            </a:r>
            <a:endParaRPr lang="en-US"/>
          </a:p>
          <a:p>
            <a:pPr marL="0" indent="0">
              <a:buNone/>
            </a:pPr>
            <a:r>
              <a:rPr lang="en-US" b="1"/>
              <a:t>Example: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input[type="text"] {</a:t>
            </a:r>
            <a:endParaRPr lang="en-US" b="1"/>
          </a:p>
          <a:p>
            <a:pPr marL="0" indent="0">
              <a:buNone/>
            </a:pPr>
            <a:r>
              <a:rPr lang="en-US" b="1"/>
              <a:t>  background-color: yellow;</a:t>
            </a:r>
            <a:endParaRPr lang="en-US" b="1"/>
          </a:p>
          <a:p>
            <a:pPr marL="0" indent="0">
              <a:buNone/>
            </a:pPr>
            <a:r>
              <a:rPr lang="en-US" b="1"/>
              <a:t>}</a:t>
            </a:r>
            <a:endParaRPr lang="en-US" b="1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Combinators: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~: Targets siblings.</a:t>
            </a:r>
            <a:endParaRPr lang="en-US"/>
          </a:p>
          <a:p>
            <a:pPr marL="0" indent="0">
              <a:buNone/>
            </a:pPr>
            <a:r>
              <a:rPr lang="en-US"/>
              <a:t>&gt;: Targets direct children.</a:t>
            </a:r>
            <a:endParaRPr lang="en-US"/>
          </a:p>
          <a:p>
            <a:pPr marL="0" indent="0">
              <a:buNone/>
            </a:pPr>
            <a:r>
              <a:rPr lang="en-US"/>
              <a:t>+: Targets the next sibling.</a:t>
            </a:r>
            <a:endParaRPr lang="en-US"/>
          </a:p>
          <a:p>
            <a:pPr marL="0" indent="0">
              <a:buNone/>
            </a:pPr>
            <a:r>
              <a:rPr lang="en-US" b="1"/>
              <a:t>Example: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div &gt; p { color: red; }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Visual: </a:t>
            </a:r>
            <a:r>
              <a:rPr lang="en-US"/>
              <a:t>Diagram showing the use of attribute selectors and combinators.</a:t>
            </a:r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Custom Properties (CSS Variables)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Variables in CSS allow reusing values across styles.</a:t>
            </a:r>
            <a:endParaRPr lang="en-US"/>
          </a:p>
          <a:p>
            <a:pPr marL="0" indent="0">
              <a:buNone/>
            </a:pPr>
            <a:r>
              <a:rPr lang="en-US" b="1"/>
              <a:t>Declaring a variable:</a:t>
            </a:r>
            <a:endParaRPr lang="en-US" b="1"/>
          </a:p>
          <a:p>
            <a:pPr marL="0" indent="0">
              <a:buNone/>
            </a:pPr>
            <a:r>
              <a:rPr lang="en-US" b="1"/>
              <a:t>:root {</a:t>
            </a:r>
            <a:endParaRPr lang="en-US" b="1"/>
          </a:p>
          <a:p>
            <a:pPr marL="0" indent="0">
              <a:buNone/>
            </a:pPr>
            <a:r>
              <a:rPr lang="en-US" b="1"/>
              <a:t>  --main-color: #3498db;</a:t>
            </a:r>
            <a:endParaRPr lang="en-US" b="1"/>
          </a:p>
          <a:p>
            <a:pPr marL="0" indent="0">
              <a:buNone/>
            </a:pPr>
            <a:r>
              <a:rPr lang="en-US" b="1"/>
              <a:t>}</a:t>
            </a:r>
            <a:endParaRPr lang="en-US" b="1"/>
          </a:p>
          <a:p>
            <a:pPr marL="0" indent="0">
              <a:buNone/>
            </a:pPr>
            <a:endParaRPr lang="en-US" b="1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Using a variable: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0" indent="0">
              <a:buNone/>
            </a:pPr>
            <a:r>
              <a:rPr lang="en-US" sz="6000"/>
              <a:t>h1 {</a:t>
            </a:r>
            <a:endParaRPr lang="en-US" sz="6000"/>
          </a:p>
          <a:p>
            <a:pPr marL="0" indent="0">
              <a:buNone/>
            </a:pPr>
            <a:r>
              <a:rPr lang="en-US" sz="6000"/>
              <a:t>  color: var(--main-color);</a:t>
            </a:r>
            <a:endParaRPr lang="en-US" sz="6000"/>
          </a:p>
          <a:p>
            <a:pPr marL="0" indent="0">
              <a:buNone/>
            </a:pPr>
            <a:r>
              <a:rPr lang="en-US" sz="6000"/>
              <a:t>}</a:t>
            </a:r>
            <a:endParaRPr lang="en-US" sz="6000"/>
          </a:p>
          <a:p>
            <a:pPr marL="0" indent="0">
              <a:buNone/>
            </a:pPr>
            <a:endParaRPr lang="en-US" sz="6000"/>
          </a:p>
          <a:p>
            <a:pPr marL="0" indent="0">
              <a:buNone/>
            </a:pPr>
            <a:r>
              <a:rPr lang="en-US" sz="6000" b="1"/>
              <a:t>Visual:</a:t>
            </a:r>
            <a:r>
              <a:rPr lang="en-US" sz="6000"/>
              <a:t> Example showing how variables can simplify style management.</a:t>
            </a:r>
            <a:endParaRPr lang="en-US" sz="60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CSS Grid: Advanced Techniques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Grid Template Areas:</a:t>
            </a:r>
            <a:r>
              <a:rPr lang="en-US"/>
              <a:t> Define and name areas in the grid.</a:t>
            </a:r>
            <a:endParaRPr lang="en-US"/>
          </a:p>
          <a:p>
            <a:pPr marL="0" indent="0">
              <a:buNone/>
            </a:pPr>
            <a:r>
              <a:rPr lang="en-US" b="1"/>
              <a:t>Example:</a:t>
            </a:r>
            <a:endParaRPr lang="en-US" b="1"/>
          </a:p>
          <a:p>
            <a:pPr marL="0" indent="0">
              <a:buNone/>
            </a:pPr>
            <a:r>
              <a:rPr lang="en-US" b="1"/>
              <a:t>.container {</a:t>
            </a:r>
            <a:endParaRPr lang="en-US" b="1"/>
          </a:p>
          <a:p>
            <a:pPr marL="0" indent="0">
              <a:buNone/>
            </a:pPr>
            <a:r>
              <a:rPr lang="en-US" b="1"/>
              <a:t>  display: grid;</a:t>
            </a:r>
            <a:endParaRPr lang="en-US" b="1"/>
          </a:p>
          <a:p>
            <a:pPr marL="0" indent="0">
              <a:buNone/>
            </a:pPr>
            <a:r>
              <a:rPr lang="en-US" b="1"/>
              <a:t>  grid-template-areas: "header header" "sidebar content" "footer footer";</a:t>
            </a:r>
            <a:endParaRPr lang="en-US" b="1"/>
          </a:p>
          <a:p>
            <a:pPr marL="0" indent="0">
              <a:buNone/>
            </a:pPr>
            <a:r>
              <a:rPr lang="en-US" b="1"/>
              <a:t>}</a:t>
            </a:r>
            <a:endParaRPr lang="en-US" b="1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565" y="348615"/>
            <a:ext cx="10643235" cy="582866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4400" b="1"/>
              <a:t>Auto-fill and Auto-fit:</a:t>
            </a:r>
            <a:r>
              <a:rPr lang="en-US" sz="4400"/>
              <a:t> Automatically adjust grid items to available space.</a:t>
            </a:r>
            <a:endParaRPr lang="en-US" sz="4400"/>
          </a:p>
          <a:p>
            <a:pPr marL="0" indent="0">
              <a:buNone/>
            </a:pPr>
            <a:r>
              <a:rPr lang="en-US" sz="4400" b="1"/>
              <a:t>Implicit vs Explicit Grids:</a:t>
            </a:r>
            <a:endParaRPr lang="en-US" sz="4400" b="1"/>
          </a:p>
          <a:p>
            <a:pPr marL="0" indent="0">
              <a:buNone/>
            </a:pPr>
            <a:r>
              <a:rPr lang="en-US" sz="4400" b="1"/>
              <a:t>Explicit: </a:t>
            </a:r>
            <a:r>
              <a:rPr lang="en-US" sz="4400"/>
              <a:t>Defined rows/columns.</a:t>
            </a:r>
            <a:endParaRPr lang="en-US" sz="4400"/>
          </a:p>
          <a:p>
            <a:pPr marL="0" indent="0">
              <a:buNone/>
            </a:pPr>
            <a:r>
              <a:rPr lang="en-US" sz="4400" b="1"/>
              <a:t>Implicit: </a:t>
            </a:r>
            <a:r>
              <a:rPr lang="en-US" sz="4400"/>
              <a:t>Automatically generated rows/columns.</a:t>
            </a:r>
            <a:endParaRPr lang="en-US" sz="4400"/>
          </a:p>
          <a:p>
            <a:pPr marL="0" indent="0">
              <a:buNone/>
            </a:pPr>
            <a:r>
              <a:rPr lang="en-US" sz="4400" b="1"/>
              <a:t>Visual:</a:t>
            </a:r>
            <a:r>
              <a:rPr lang="en-US" sz="4400"/>
              <a:t> Example showing named grid areas and auto-fit functionality.</a:t>
            </a:r>
            <a:endParaRPr lang="en-US" sz="44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CSS for Accessibility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Ensure accessible design with readable fonts, contrast, and size.</a:t>
            </a:r>
            <a:endParaRPr lang="en-US"/>
          </a:p>
          <a:p>
            <a:pPr marL="0" indent="0">
              <a:buNone/>
            </a:pPr>
            <a:r>
              <a:rPr lang="en-US" b="1"/>
              <a:t>Example:</a:t>
            </a:r>
            <a:endParaRPr lang="en-US" b="1"/>
          </a:p>
          <a:p>
            <a:pPr marL="0" indent="0">
              <a:buNone/>
            </a:pPr>
            <a:r>
              <a:rPr lang="en-US" b="1"/>
              <a:t>Contrast: </a:t>
            </a:r>
            <a:r>
              <a:rPr lang="en-US"/>
              <a:t>Use high-contrast colors for text and backgrounds.</a:t>
            </a:r>
            <a:endParaRPr lang="en-US"/>
          </a:p>
          <a:p>
            <a:pPr marL="0" indent="0">
              <a:buNone/>
            </a:pPr>
            <a:r>
              <a:rPr lang="en-US" b="1"/>
              <a:t>Focus States: </a:t>
            </a:r>
            <a:r>
              <a:rPr lang="en-US"/>
              <a:t>Provide clear focus indicators for keyboard navigation.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a:focus {</a:t>
            </a:r>
            <a:endParaRPr lang="en-US" b="1"/>
          </a:p>
          <a:p>
            <a:pPr marL="0" indent="0">
              <a:buNone/>
            </a:pPr>
            <a:r>
              <a:rPr lang="en-US" b="1"/>
              <a:t>  outline: 3px solid blue;</a:t>
            </a:r>
            <a:endParaRPr lang="en-US" b="1"/>
          </a:p>
          <a:p>
            <a:pPr marL="0" indent="0">
              <a:buNone/>
            </a:pPr>
            <a:r>
              <a:rPr lang="en-US" b="1"/>
              <a:t>}</a:t>
            </a:r>
            <a:endParaRPr lang="en-US" b="1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Example: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body {</a:t>
            </a:r>
            <a:endParaRPr lang="en-US"/>
          </a:p>
          <a:p>
            <a:pPr marL="0" indent="0">
              <a:buNone/>
            </a:pPr>
            <a:r>
              <a:rPr lang="en-US"/>
              <a:t>  font-size: 16px;</a:t>
            </a:r>
            <a:endParaRPr lang="en-US"/>
          </a:p>
          <a:p>
            <a:pPr marL="0" indent="0">
              <a:buNone/>
            </a:pPr>
            <a:r>
              <a:rPr lang="en-US"/>
              <a:t>  color: #333;</a:t>
            </a:r>
            <a:endParaRPr lang="en-US"/>
          </a:p>
          <a:p>
            <a:pPr marL="0" indent="0">
              <a:buNone/>
            </a:pPr>
            <a:r>
              <a:rPr lang="en-US"/>
              <a:t>  background-color: #f9f9f9;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Visual: </a:t>
            </a:r>
            <a:r>
              <a:rPr lang="en-US"/>
              <a:t>Example showing focus states, contrast adjustments, and readable font size.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en-US"/>
              <a:t>HTML Attributes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Attributes provide additional information about elements.</a:t>
            </a:r>
            <a:endParaRPr lang="en-US"/>
          </a:p>
          <a:p>
            <a:r>
              <a:rPr lang="en-US"/>
              <a:t>They are written inside the opening tag.</a:t>
            </a:r>
            <a:endParaRPr lang="en-US"/>
          </a:p>
          <a:p>
            <a:pPr marL="0" indent="0">
              <a:buNone/>
            </a:pPr>
            <a:r>
              <a:rPr lang="en-US" b="1"/>
              <a:t>Example:</a:t>
            </a:r>
            <a:endParaRPr lang="en-US" b="1"/>
          </a:p>
          <a:p>
            <a:pPr marL="0" indent="0">
              <a:buNone/>
            </a:pPr>
            <a:r>
              <a:rPr lang="en-US" b="1"/>
              <a:t>&lt;a href="https://example.com"&gt;Visit Example&lt;/a&gt;</a:t>
            </a:r>
            <a:endParaRPr lang="en-US" b="1"/>
          </a:p>
          <a:p>
            <a:pPr marL="0" indent="0">
              <a:buNone/>
            </a:pPr>
            <a:r>
              <a:rPr lang="en-US" b="1"/>
              <a:t>&lt;img src="image.jpg" alt="An image description"&gt;</a:t>
            </a:r>
            <a:endParaRPr lang="en-US" b="1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7550"/>
            <a:ext cx="12192000" cy="2466340"/>
          </a:xfr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sz="9600"/>
              <a:t>Phase 4: Practical CSS</a:t>
            </a:r>
            <a:endParaRPr lang="en-US" sz="96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Building Layouts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en-US" sz="3600" b="1"/>
              <a:t>Creating basic web layouts:</a:t>
            </a:r>
            <a:endParaRPr lang="en-US" sz="3600" b="1"/>
          </a:p>
          <a:p>
            <a:pPr marL="914400" lvl="2" indent="0">
              <a:buNone/>
            </a:pPr>
            <a:r>
              <a:rPr lang="en-US" sz="2800" b="1"/>
              <a:t>Header:</a:t>
            </a:r>
            <a:r>
              <a:rPr lang="en-US" sz="2800"/>
              <a:t> Top section with navigation.</a:t>
            </a:r>
            <a:endParaRPr lang="en-US" sz="2800"/>
          </a:p>
          <a:p>
            <a:pPr marL="914400" lvl="2" indent="0">
              <a:buNone/>
            </a:pPr>
            <a:r>
              <a:rPr lang="en-US" sz="2800" b="1"/>
              <a:t>Footer:</a:t>
            </a:r>
            <a:r>
              <a:rPr lang="en-US" sz="2800"/>
              <a:t> Bottom section with links or information.</a:t>
            </a:r>
            <a:endParaRPr lang="en-US" sz="2800"/>
          </a:p>
          <a:p>
            <a:pPr marL="914400" lvl="2" indent="0">
              <a:buNone/>
            </a:pPr>
            <a:r>
              <a:rPr lang="en-US" sz="2800" b="1"/>
              <a:t>Sidebar:</a:t>
            </a:r>
            <a:r>
              <a:rPr lang="en-US" sz="2800"/>
              <a:t> Vertical navigation or additional content on the side.</a:t>
            </a:r>
            <a:endParaRPr lang="en-US" sz="2800"/>
          </a:p>
          <a:p>
            <a:pPr marL="914400" lvl="2" indent="0">
              <a:buNone/>
            </a:pPr>
            <a:r>
              <a:rPr lang="en-US" sz="2800" b="1"/>
              <a:t>Main Content: </a:t>
            </a:r>
            <a:r>
              <a:rPr lang="en-US" sz="2800"/>
              <a:t>Central area for primary content.</a:t>
            </a:r>
            <a:endParaRPr lang="en-US" sz="2800"/>
          </a:p>
          <a:p>
            <a:pPr marL="0" indent="0">
              <a:buNone/>
            </a:pPr>
            <a:r>
              <a:rPr lang="en-US" sz="3600" b="1"/>
              <a:t>Multi-column Layouts:</a:t>
            </a:r>
            <a:endParaRPr lang="en-US" sz="3600" b="1"/>
          </a:p>
          <a:p>
            <a:pPr marL="0" indent="0">
              <a:buNone/>
            </a:pPr>
            <a:r>
              <a:rPr lang="en-US" sz="3600"/>
              <a:t>           Using Flexbox or Grid for multi-column designs.</a:t>
            </a:r>
            <a:endParaRPr lang="en-US" sz="3600" b="1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 b="1">
                <a:sym typeface="+mn-ea"/>
              </a:rPr>
              <a:t>Example (Flexbox):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.container {</a:t>
            </a:r>
            <a:endParaRPr lang="en-US"/>
          </a:p>
          <a:p>
            <a:pPr marL="0" indent="0">
              <a:buNone/>
            </a:pPr>
            <a:r>
              <a:rPr lang="en-US"/>
              <a:t>  display: flex;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r>
              <a:rPr lang="en-US"/>
              <a:t>.sidebar { flex: 1; }</a:t>
            </a:r>
            <a:endParaRPr lang="en-US"/>
          </a:p>
          <a:p>
            <a:pPr marL="0" indent="0">
              <a:buNone/>
            </a:pPr>
            <a:r>
              <a:rPr lang="en-US"/>
              <a:t>.content { flex: 3; }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Visual:</a:t>
            </a:r>
            <a:r>
              <a:rPr lang="en-US"/>
              <a:t> Layout structure with header, footer, sidebar, and main content areas.</a:t>
            </a:r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Creating Multi-Column Layouts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Flexbox for easy column layouts with flexible sizing.</a:t>
            </a:r>
            <a:endParaRPr lang="en-US"/>
          </a:p>
          <a:p>
            <a:pPr marL="0" indent="0">
              <a:buNone/>
            </a:pPr>
            <a:r>
              <a:rPr lang="en-US"/>
              <a:t>Grid for more complex layouts with explicit row and column definitions.</a:t>
            </a:r>
            <a:endParaRPr lang="en-US"/>
          </a:p>
          <a:p>
            <a:pPr marL="0" indent="0">
              <a:buNone/>
            </a:pPr>
            <a:r>
              <a:rPr lang="en-US" b="1"/>
              <a:t>Example (Grid):</a:t>
            </a:r>
            <a:endParaRPr lang="en-US" b="1"/>
          </a:p>
          <a:p>
            <a:pPr marL="0" indent="0">
              <a:buNone/>
            </a:pPr>
            <a:r>
              <a:rPr lang="en-US" b="1"/>
              <a:t>.container {</a:t>
            </a:r>
            <a:endParaRPr lang="en-US" b="1"/>
          </a:p>
          <a:p>
            <a:pPr marL="0" indent="0">
              <a:buNone/>
            </a:pPr>
            <a:r>
              <a:rPr lang="en-US" b="1"/>
              <a:t>  display: grid;</a:t>
            </a:r>
            <a:endParaRPr lang="en-US" b="1"/>
          </a:p>
          <a:p>
            <a:pPr marL="0" indent="0">
              <a:buNone/>
            </a:pPr>
            <a:r>
              <a:rPr lang="en-US" b="1"/>
              <a:t>  grid-template-columns: 1fr 3fr;</a:t>
            </a:r>
            <a:endParaRPr lang="en-US" b="1"/>
          </a:p>
          <a:p>
            <a:pPr marL="0" indent="0">
              <a:buNone/>
            </a:pPr>
            <a:r>
              <a:rPr lang="en-US" b="1"/>
              <a:t>}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Visual: </a:t>
            </a:r>
            <a:r>
              <a:rPr lang="en-US"/>
              <a:t>Comparison of a Flexbox and a Grid-based layout with two columns.</a:t>
            </a:r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Responsive Web Design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Using media queries to adjust layout for different screen sizes:</a:t>
            </a:r>
            <a:endParaRPr lang="en-US"/>
          </a:p>
          <a:p>
            <a:pPr marL="0" indent="0">
              <a:buNone/>
            </a:pPr>
            <a:r>
              <a:rPr lang="en-US" b="1"/>
              <a:t>@media (max-width: 768px) {</a:t>
            </a:r>
            <a:endParaRPr lang="en-US" b="1"/>
          </a:p>
          <a:p>
            <a:pPr marL="0" indent="0">
              <a:buNone/>
            </a:pPr>
            <a:r>
              <a:rPr lang="en-US" b="1"/>
              <a:t>  .container {</a:t>
            </a:r>
            <a:endParaRPr lang="en-US" b="1"/>
          </a:p>
          <a:p>
            <a:pPr marL="0" indent="0">
              <a:buNone/>
            </a:pPr>
            <a:r>
              <a:rPr lang="en-US" b="1"/>
              <a:t>    flex-direction: column;</a:t>
            </a:r>
            <a:endParaRPr lang="en-US" b="1"/>
          </a:p>
          <a:p>
            <a:pPr marL="0" indent="0">
              <a:buNone/>
            </a:pPr>
            <a:r>
              <a:rPr lang="en-US" b="1"/>
              <a:t>  }</a:t>
            </a:r>
            <a:endParaRPr lang="en-US" b="1"/>
          </a:p>
          <a:p>
            <a:pPr marL="0" indent="0">
              <a:buNone/>
            </a:pPr>
            <a:r>
              <a:rPr lang="en-US" b="1"/>
              <a:t>}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/>
              <a:t>Handling screen orientations (portrait and landscape).</a:t>
            </a:r>
            <a:endParaRPr lang="en-US"/>
          </a:p>
          <a:p>
            <a:pPr marL="0" indent="0">
              <a:buNone/>
            </a:pPr>
            <a:r>
              <a:rPr lang="en-US" b="1"/>
              <a:t>Visual:</a:t>
            </a:r>
            <a:r>
              <a:rPr lang="en-US"/>
              <a:t> Example of a webpage layout changing from desktop to mobile using media queries.</a:t>
            </a:r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Handling Different Screen Sizes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en-US" sz="3200" b="1"/>
              <a:t>Key breakpoints for responsiveness:</a:t>
            </a:r>
            <a:endParaRPr lang="en-US" sz="3200" b="1"/>
          </a:p>
          <a:p>
            <a:pPr marL="457200" lvl="1" indent="0">
              <a:buNone/>
            </a:pPr>
            <a:r>
              <a:rPr lang="en-US" sz="2800" b="1"/>
              <a:t>Desktop: </a:t>
            </a:r>
            <a:r>
              <a:rPr lang="en-US" sz="2800"/>
              <a:t>1024px+</a:t>
            </a:r>
            <a:endParaRPr lang="en-US" sz="2800"/>
          </a:p>
          <a:p>
            <a:pPr marL="457200" lvl="1" indent="0">
              <a:buNone/>
            </a:pPr>
            <a:r>
              <a:rPr lang="en-US" sz="2800" b="1"/>
              <a:t>Tablet:</a:t>
            </a:r>
            <a:r>
              <a:rPr lang="en-US" sz="2800"/>
              <a:t> 768px to 1024px</a:t>
            </a:r>
            <a:endParaRPr lang="en-US" sz="2800"/>
          </a:p>
          <a:p>
            <a:pPr marL="457200" lvl="1" indent="0">
              <a:buNone/>
            </a:pPr>
            <a:r>
              <a:rPr lang="en-US" sz="2800" b="1"/>
              <a:t>Mobile:</a:t>
            </a:r>
            <a:r>
              <a:rPr lang="en-US" sz="2800"/>
              <a:t> &lt;768px</a:t>
            </a:r>
            <a:endParaRPr lang="en-US" sz="2800"/>
          </a:p>
          <a:p>
            <a:pPr marL="0" indent="0">
              <a:buNone/>
            </a:pPr>
            <a:r>
              <a:rPr lang="en-US" sz="3200" b="1"/>
              <a:t>Mobile-First vs Desktop-First approaches:</a:t>
            </a:r>
            <a:endParaRPr lang="en-US" sz="3200" b="1"/>
          </a:p>
          <a:p>
            <a:pPr marL="457200" lvl="1" indent="0">
              <a:buNone/>
            </a:pPr>
            <a:r>
              <a:rPr lang="en-US" sz="2800" b="1"/>
              <a:t>Mobile-First:</a:t>
            </a:r>
            <a:r>
              <a:rPr lang="en-US" sz="2800"/>
              <a:t> Design starts with mobile and adapts to larger screens.</a:t>
            </a:r>
            <a:endParaRPr lang="en-US" sz="2800"/>
          </a:p>
          <a:p>
            <a:pPr marL="457200" lvl="1" indent="0">
              <a:buNone/>
            </a:pPr>
            <a:r>
              <a:rPr lang="en-US" sz="2800" b="1"/>
              <a:t>Desktop-First:</a:t>
            </a:r>
            <a:r>
              <a:rPr lang="en-US" sz="2800"/>
              <a:t> Design starts with desktop and shrinks for smaller devices.</a:t>
            </a:r>
            <a:endParaRPr lang="en-US" sz="2800"/>
          </a:p>
          <a:p>
            <a:pPr marL="0" indent="0">
              <a:buNone/>
            </a:pPr>
            <a:r>
              <a:rPr lang="en-US" sz="3200" b="1"/>
              <a:t>Visual: </a:t>
            </a:r>
            <a:r>
              <a:rPr lang="en-US" sz="3200"/>
              <a:t>Diagram of how breakpoints adjust layout at different screen widths.</a:t>
            </a:r>
            <a:endParaRPr lang="en-US" sz="32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CSS Frameworks 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3200" b="1"/>
              <a:t>Popular frameworks:</a:t>
            </a:r>
            <a:endParaRPr lang="en-US" sz="3200" b="1"/>
          </a:p>
          <a:p>
            <a:pPr marL="457200" lvl="1" indent="0">
              <a:buNone/>
            </a:pPr>
            <a:r>
              <a:rPr lang="en-US" sz="2800" b="1"/>
              <a:t>Bootstrap:</a:t>
            </a:r>
            <a:r>
              <a:rPr lang="en-US" sz="2800"/>
              <a:t> Easy to use, responsive grid system, and pre-designed components.</a:t>
            </a:r>
            <a:endParaRPr lang="en-US" sz="2800"/>
          </a:p>
          <a:p>
            <a:pPr marL="457200" lvl="1" indent="0">
              <a:buNone/>
            </a:pPr>
            <a:r>
              <a:rPr lang="en-US" sz="2800" b="1"/>
              <a:t>Tailwind CSS:</a:t>
            </a:r>
            <a:r>
              <a:rPr lang="en-US" sz="2800"/>
              <a:t> Utility-first framework for fast styling.</a:t>
            </a:r>
            <a:endParaRPr lang="en-US" sz="2800"/>
          </a:p>
          <a:p>
            <a:pPr marL="0" indent="0">
              <a:buNone/>
            </a:pPr>
            <a:r>
              <a:rPr lang="en-US" sz="3200" b="1"/>
              <a:t>Why use frameworks?</a:t>
            </a:r>
            <a:endParaRPr lang="en-US" sz="3200" b="1"/>
          </a:p>
          <a:p>
            <a:pPr marL="457200" lvl="1" indent="0">
              <a:buNone/>
            </a:pPr>
            <a:r>
              <a:rPr lang="en-US" sz="2800"/>
              <a:t>Save development time.</a:t>
            </a:r>
            <a:endParaRPr lang="en-US" sz="2800"/>
          </a:p>
          <a:p>
            <a:pPr marL="457200" lvl="1" indent="0">
              <a:buNone/>
            </a:pPr>
            <a:r>
              <a:rPr lang="en-US" sz="2800"/>
              <a:t>Pre-built components for faster layouts.</a:t>
            </a:r>
            <a:endParaRPr lang="en-US" sz="2800"/>
          </a:p>
          <a:p>
            <a:pPr marL="0" indent="0">
              <a:buNone/>
            </a:pPr>
            <a:r>
              <a:rPr lang="en-US" sz="3200" b="1"/>
              <a:t>Visual: </a:t>
            </a:r>
            <a:r>
              <a:rPr lang="en-US" sz="3200"/>
              <a:t>Comparison of a simple layout built with Bootstrap vs Tailwind CSS.</a:t>
            </a:r>
            <a:endParaRPr lang="en-US" sz="32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When and Why to Use CSS Frameworks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When:</a:t>
            </a:r>
            <a:endParaRPr lang="en-US" b="1"/>
          </a:p>
          <a:p>
            <a:pPr marL="0" indent="0">
              <a:buNone/>
            </a:pPr>
            <a:r>
              <a:rPr lang="en-US"/>
              <a:t>For rapid prototyping.</a:t>
            </a:r>
            <a:endParaRPr lang="en-US"/>
          </a:p>
          <a:p>
            <a:pPr marL="0" indent="0">
              <a:buNone/>
            </a:pPr>
            <a:r>
              <a:rPr lang="en-US"/>
              <a:t>When needing consistent, pre-designed elements (buttons, forms, etc.).</a:t>
            </a:r>
            <a:endParaRPr lang="en-US"/>
          </a:p>
          <a:p>
            <a:pPr marL="0" indent="0">
              <a:buNone/>
            </a:pPr>
            <a:r>
              <a:rPr lang="en-US" b="1"/>
              <a:t>Why:</a:t>
            </a:r>
            <a:endParaRPr lang="en-US" b="1"/>
          </a:p>
          <a:p>
            <a:pPr marL="0" indent="0">
              <a:buNone/>
            </a:pPr>
            <a:r>
              <a:rPr lang="en-US"/>
              <a:t>Reduces repetitive coding.</a:t>
            </a:r>
            <a:endParaRPr lang="en-US"/>
          </a:p>
          <a:p>
            <a:pPr marL="0" indent="0">
              <a:buNone/>
            </a:pPr>
            <a:r>
              <a:rPr lang="en-US"/>
              <a:t>Makes responsive design easier with built-in classes.</a:t>
            </a:r>
            <a:endParaRPr lang="en-US"/>
          </a:p>
          <a:p>
            <a:pPr marL="0" indent="0">
              <a:buNone/>
            </a:pPr>
            <a:r>
              <a:rPr lang="en-US" b="1"/>
              <a:t>Visual: </a:t>
            </a:r>
            <a:r>
              <a:rPr lang="en-US"/>
              <a:t>A simple webpage styled with a CSS framework vs custom CSS.</a:t>
            </a:r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Debugging CSS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Use browser developer tools to inspect elements, modify CSS, and see live changes.</a:t>
            </a:r>
            <a:endParaRPr lang="en-US"/>
          </a:p>
          <a:p>
            <a:pPr marL="0" indent="0">
              <a:buNone/>
            </a:pPr>
            <a:r>
              <a:rPr lang="en-US" b="1"/>
              <a:t>Common layout bugs:</a:t>
            </a:r>
            <a:endParaRPr lang="en-US" b="1"/>
          </a:p>
          <a:p>
            <a:pPr marL="0" indent="0">
              <a:buNone/>
            </a:pPr>
            <a:r>
              <a:rPr lang="en-US" b="1"/>
              <a:t>Box-sizing issues:</a:t>
            </a:r>
            <a:r>
              <a:rPr lang="en-US"/>
              <a:t> Use box-sizing: border-box; to include padding and border in width calculations.</a:t>
            </a:r>
            <a:endParaRPr lang="en-US"/>
          </a:p>
          <a:p>
            <a:pPr marL="0" indent="0">
              <a:buNone/>
            </a:pPr>
            <a:r>
              <a:rPr lang="en-US" b="1"/>
              <a:t>Overflow problems:</a:t>
            </a:r>
            <a:r>
              <a:rPr lang="en-US"/>
              <a:t> Check for elements exceeding container boundaries.</a:t>
            </a:r>
            <a:endParaRPr lang="en-US"/>
          </a:p>
          <a:p>
            <a:pPr marL="0" indent="0">
              <a:buNone/>
            </a:pPr>
            <a:endParaRPr lang="en-US" b="1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 b="1">
                <a:sym typeface="+mn-ea"/>
              </a:rPr>
              <a:t>Example: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* {</a:t>
            </a:r>
            <a:endParaRPr lang="en-US"/>
          </a:p>
          <a:p>
            <a:pPr marL="0" indent="0">
              <a:buNone/>
            </a:pPr>
            <a:r>
              <a:rPr lang="en-US"/>
              <a:t>  box-sizing: border-box;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Visual: </a:t>
            </a:r>
            <a:r>
              <a:rPr lang="en-US"/>
              <a:t>Screenshot of browser developer tools with a highlighted element being debugged.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en-US"/>
              <a:t>Creating Links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Anchor tag (&lt;a&gt;) creates hyperlinks.</a:t>
            </a:r>
            <a:endParaRPr lang="en-US"/>
          </a:p>
          <a:p>
            <a:r>
              <a:rPr lang="en-US"/>
              <a:t>The href attribute defines the link destination.</a:t>
            </a:r>
            <a:endParaRPr lang="en-US"/>
          </a:p>
          <a:p>
            <a:pPr marL="0" indent="0">
              <a:buNone/>
            </a:pPr>
            <a:r>
              <a:rPr lang="en-US" b="1"/>
              <a:t>&lt;a href="https://example.com"&gt;Click Here&lt;/a&gt;</a:t>
            </a:r>
            <a:endParaRPr lang="en-US" b="1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Understanding Common Layout Bugs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Box-sizing:</a:t>
            </a:r>
            <a:r>
              <a:rPr lang="en-US"/>
              <a:t> Incorrectly calculated dimensions causing layout breaks.</a:t>
            </a:r>
            <a:endParaRPr lang="en-US"/>
          </a:p>
          <a:p>
            <a:pPr marL="0" indent="0">
              <a:buNone/>
            </a:pPr>
            <a:r>
              <a:rPr lang="en-US" b="1"/>
              <a:t>Overflow:</a:t>
            </a:r>
            <a:r>
              <a:rPr lang="en-US"/>
              <a:t> Content spilling out of containers.</a:t>
            </a:r>
            <a:endParaRPr lang="en-US"/>
          </a:p>
          <a:p>
            <a:pPr marL="0" indent="0">
              <a:buNone/>
            </a:pPr>
            <a:r>
              <a:rPr lang="en-US" b="1"/>
              <a:t>Fixes:</a:t>
            </a:r>
            <a:endParaRPr lang="en-US" b="1"/>
          </a:p>
          <a:p>
            <a:pPr marL="0" indent="0">
              <a:buNone/>
            </a:pPr>
            <a:r>
              <a:rPr lang="en-US"/>
              <a:t>Use consistent box-sizing.</a:t>
            </a:r>
            <a:endParaRPr lang="en-US"/>
          </a:p>
          <a:p>
            <a:pPr marL="0" indent="0">
              <a:buNone/>
            </a:pPr>
            <a:r>
              <a:rPr lang="en-US"/>
              <a:t>Check container widths and use overflow properties.</a:t>
            </a:r>
            <a:endParaRPr lang="en-US"/>
          </a:p>
          <a:p>
            <a:pPr marL="0" indent="0">
              <a:buNone/>
            </a:pPr>
            <a:r>
              <a:rPr lang="en-US" b="1"/>
              <a:t>Visual:</a:t>
            </a:r>
            <a:r>
              <a:rPr lang="en-US"/>
              <a:t> Example showing a box-sizing issue with and without border-box.</a:t>
            </a:r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Optimizing CSS for Performance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Minify CSS:</a:t>
            </a:r>
            <a:r>
              <a:rPr lang="en-US"/>
              <a:t> Remove unnecessary spaces and comments for faster load times.</a:t>
            </a:r>
            <a:endParaRPr lang="en-US"/>
          </a:p>
          <a:p>
            <a:pPr marL="0" indent="0">
              <a:buNone/>
            </a:pPr>
            <a:r>
              <a:rPr lang="en-US" b="1"/>
              <a:t>Example:</a:t>
            </a:r>
            <a:endParaRPr lang="en-US" b="1"/>
          </a:p>
          <a:p>
            <a:pPr marL="0" indent="0">
              <a:buNone/>
            </a:pPr>
            <a:r>
              <a:rPr lang="en-US" b="1"/>
              <a:t>/* Original */</a:t>
            </a:r>
            <a:endParaRPr lang="en-US" b="1"/>
          </a:p>
          <a:p>
            <a:pPr marL="0" indent="0">
              <a:buNone/>
            </a:pPr>
            <a:r>
              <a:rPr lang="en-US" b="1"/>
              <a:t>.box { color: red; padding: 10px; }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/* Minified */</a:t>
            </a:r>
            <a:endParaRPr lang="en-US" b="1"/>
          </a:p>
          <a:p>
            <a:pPr marL="0" indent="0">
              <a:buNone/>
            </a:pPr>
            <a:r>
              <a:rPr lang="en-US" b="1"/>
              <a:t>.box{color:red;padding:10px;}</a:t>
            </a:r>
            <a:endParaRPr lang="en-US" b="1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35" y="573405"/>
            <a:ext cx="10997565" cy="5603875"/>
          </a:xfrm>
        </p:spPr>
        <p:txBody>
          <a:bodyPr/>
          <a:p>
            <a:pPr marL="0" indent="0">
              <a:buNone/>
            </a:pPr>
            <a:r>
              <a:rPr lang="en-US" sz="4000" b="1"/>
              <a:t>Critical CSS: </a:t>
            </a:r>
            <a:r>
              <a:rPr lang="en-US" sz="4000"/>
              <a:t>Load essential CSS first and lazy-load non-critical styles.</a:t>
            </a:r>
            <a:endParaRPr lang="en-US" sz="4000"/>
          </a:p>
          <a:p>
            <a:pPr marL="0" indent="0">
              <a:buNone/>
            </a:pPr>
            <a:r>
              <a:rPr lang="en-US" sz="4000" b="1"/>
              <a:t>Reduce unnecessary styles:</a:t>
            </a:r>
            <a:r>
              <a:rPr lang="en-US" sz="4000"/>
              <a:t> Avoid overusing styles that aren’t needed.</a:t>
            </a:r>
            <a:endParaRPr lang="en-US" sz="4000"/>
          </a:p>
          <a:p>
            <a:pPr marL="0" indent="0">
              <a:buNone/>
            </a:pPr>
            <a:r>
              <a:rPr lang="en-US" sz="4000" b="1"/>
              <a:t>Visual: </a:t>
            </a:r>
            <a:r>
              <a:rPr lang="en-US" sz="4000"/>
              <a:t>Example showing minified vs non-minified CSS code.</a:t>
            </a:r>
            <a:endParaRPr lang="en-US" sz="40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Using Critical CSS and Lazy-Loading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 b="1"/>
              <a:t>Critical CSS:</a:t>
            </a:r>
            <a:r>
              <a:rPr lang="en-US"/>
              <a:t> Only load necessary styles at first to improve performance.</a:t>
            </a:r>
            <a:endParaRPr lang="en-US"/>
          </a:p>
          <a:p>
            <a:pPr marL="0" indent="0">
              <a:buNone/>
            </a:pPr>
            <a:r>
              <a:rPr lang="en-US"/>
              <a:t>Inline critical styles in the head section.</a:t>
            </a:r>
            <a:endParaRPr lang="en-US"/>
          </a:p>
          <a:p>
            <a:pPr marL="0" indent="0">
              <a:buNone/>
            </a:pPr>
            <a:r>
              <a:rPr lang="en-US" b="1"/>
              <a:t>Lazy-loading: </a:t>
            </a:r>
            <a:r>
              <a:rPr lang="en-US"/>
              <a:t>Load non-essential CSS after the initial page load.</a:t>
            </a:r>
            <a:endParaRPr lang="en-US"/>
          </a:p>
          <a:p>
            <a:pPr marL="0" indent="0">
              <a:buNone/>
            </a:pPr>
            <a:r>
              <a:rPr lang="en-US" b="1"/>
              <a:t>Example: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&lt;link rel="stylesheet" href="styles.css" media="print" onload="this.media='all'"&gt;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Visual:</a:t>
            </a:r>
            <a:r>
              <a:rPr lang="en-US"/>
              <a:t> Performance improvement graph with critical CSS vs full CSS load.</a:t>
            </a:r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97940"/>
            <a:ext cx="12192000" cy="3236595"/>
          </a:xfr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sz="7200"/>
              <a:t>Phase 5: Project-Based Learning</a:t>
            </a:r>
            <a:endParaRPr lang="en-US" sz="72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Project-Based Learning 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Hands-on projects to reinforce CSS concepts.</a:t>
            </a:r>
            <a:endParaRPr lang="en-US"/>
          </a:p>
          <a:p>
            <a:pPr marL="0" indent="0">
              <a:buNone/>
            </a:pPr>
            <a:r>
              <a:rPr lang="en-US"/>
              <a:t>Focus on building real-world web designs.</a:t>
            </a:r>
            <a:endParaRPr lang="en-US"/>
          </a:p>
          <a:p>
            <a:pPr marL="0" indent="0">
              <a:buNone/>
            </a:pPr>
            <a:r>
              <a:rPr lang="en-US" b="1"/>
              <a:t>Visual: </a:t>
            </a:r>
            <a:r>
              <a:rPr lang="en-US"/>
              <a:t>Images of different web projects such as portfolio sites, product pages, and image galleries.</a:t>
            </a:r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Personal Portfolio Website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en-US" sz="4000"/>
              <a:t>Build a responsive personal portfolio using HTML and CSS.</a:t>
            </a:r>
            <a:endParaRPr lang="en-US" sz="4000"/>
          </a:p>
          <a:p>
            <a:pPr marL="0" indent="0">
              <a:buNone/>
            </a:pPr>
            <a:r>
              <a:rPr lang="en-US" sz="4000" b="1"/>
              <a:t>Sections:</a:t>
            </a:r>
            <a:r>
              <a:rPr lang="en-US" sz="4000"/>
              <a:t> About Me, Skills, Projects, Contact.</a:t>
            </a:r>
            <a:endParaRPr lang="en-US" sz="4000"/>
          </a:p>
          <a:p>
            <a:pPr marL="0" indent="0">
              <a:buNone/>
            </a:pPr>
            <a:r>
              <a:rPr lang="en-US" sz="4000" b="1"/>
              <a:t>Key CSS concepts:</a:t>
            </a:r>
            <a:endParaRPr lang="en-US" sz="4000" b="1"/>
          </a:p>
          <a:p>
            <a:pPr marL="457200" lvl="1" indent="0">
              <a:buNone/>
            </a:pPr>
            <a:r>
              <a:rPr lang="en-US" sz="3600"/>
              <a:t>Flexbox for layout.</a:t>
            </a:r>
            <a:endParaRPr lang="en-US" sz="3600"/>
          </a:p>
          <a:p>
            <a:pPr marL="457200" lvl="1" indent="0">
              <a:buNone/>
            </a:pPr>
            <a:r>
              <a:rPr lang="en-US" sz="3600"/>
              <a:t>Media Queries for responsiveness.</a:t>
            </a:r>
            <a:endParaRPr lang="en-US" sz="3600"/>
          </a:p>
          <a:p>
            <a:pPr marL="0" indent="0">
              <a:buNone/>
            </a:pPr>
            <a:endParaRPr lang="en-US" sz="4000" b="1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 b="1">
                <a:sym typeface="+mn-ea"/>
              </a:rPr>
              <a:t>Example: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.portfolio-container {</a:t>
            </a:r>
            <a:endParaRPr lang="en-US"/>
          </a:p>
          <a:p>
            <a:pPr marL="0" indent="0">
              <a:buNone/>
            </a:pPr>
            <a:r>
              <a:rPr lang="en-US"/>
              <a:t>  display: flex;</a:t>
            </a:r>
            <a:endParaRPr lang="en-US"/>
          </a:p>
          <a:p>
            <a:pPr marL="0" indent="0">
              <a:buNone/>
            </a:pPr>
            <a:r>
              <a:rPr lang="en-US"/>
              <a:t>  flex-direction: column;</a:t>
            </a:r>
            <a:endParaRPr lang="en-US"/>
          </a:p>
          <a:p>
            <a:pPr marL="0" indent="0">
              <a:buNone/>
            </a:pPr>
            <a:r>
              <a:rPr lang="en-US"/>
              <a:t>  align-items: center;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r>
              <a:rPr lang="en-US"/>
              <a:t>@media (min-width: 768px) {</a:t>
            </a:r>
            <a:endParaRPr lang="en-US"/>
          </a:p>
          <a:p>
            <a:pPr marL="0" indent="0">
              <a:buNone/>
            </a:pPr>
            <a:r>
              <a:rPr lang="en-US"/>
              <a:t>  .portfolio-container { flex-direction: row; }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Visual:</a:t>
            </a:r>
            <a:r>
              <a:rPr lang="en-US"/>
              <a:t> Screenshot of a sample personal portfolio webpage.</a:t>
            </a:r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E-commerce Product Page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Create a modern product page with Flexbox and Grid.</a:t>
            </a:r>
            <a:endParaRPr lang="en-US"/>
          </a:p>
          <a:p>
            <a:pPr marL="0" indent="0">
              <a:buNone/>
            </a:pPr>
            <a:r>
              <a:rPr lang="en-US" b="1"/>
              <a:t>Features:</a:t>
            </a:r>
            <a:r>
              <a:rPr lang="en-US"/>
              <a:t> Product images, descriptions, pricing, and add-to-cart buttons.</a:t>
            </a:r>
            <a:endParaRPr lang="en-US"/>
          </a:p>
          <a:p>
            <a:pPr marL="0" indent="0">
              <a:buNone/>
            </a:pPr>
            <a:r>
              <a:rPr lang="en-US" b="1"/>
              <a:t>Key CSS concepts:</a:t>
            </a:r>
            <a:endParaRPr lang="en-US" b="1"/>
          </a:p>
          <a:p>
            <a:pPr marL="0" indent="0">
              <a:buNone/>
            </a:pPr>
            <a:r>
              <a:rPr lang="en-US"/>
              <a:t>Grid Layout for product details.</a:t>
            </a:r>
            <a:endParaRPr lang="en-US"/>
          </a:p>
          <a:p>
            <a:pPr marL="0" indent="0">
              <a:buNone/>
            </a:pPr>
            <a:r>
              <a:rPr lang="en-US"/>
              <a:t>Flexbox for responsive alignment of elements.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>
                <a:sym typeface="+mn-ea"/>
              </a:rPr>
              <a:t>Example: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.product-page {</a:t>
            </a:r>
            <a:endParaRPr lang="en-US"/>
          </a:p>
          <a:p>
            <a:pPr marL="0" indent="0">
              <a:buNone/>
            </a:pPr>
            <a:r>
              <a:rPr lang="en-US"/>
              <a:t>  display: grid;</a:t>
            </a:r>
            <a:endParaRPr lang="en-US"/>
          </a:p>
          <a:p>
            <a:pPr marL="0" indent="0">
              <a:buNone/>
            </a:pPr>
            <a:r>
              <a:rPr lang="en-US"/>
              <a:t>  grid-template-columns: 1fr 2fr;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Visual:</a:t>
            </a:r>
            <a:r>
              <a:rPr lang="en-US"/>
              <a:t> Example of an e-commerce product page with product images and description.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en-US"/>
              <a:t>Adding Images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Image tag (&lt;img&gt;) embeds images.</a:t>
            </a:r>
            <a:endParaRPr lang="en-US"/>
          </a:p>
          <a:p>
            <a:r>
              <a:rPr lang="en-US"/>
              <a:t>The src attribute specifies the image source.</a:t>
            </a:r>
            <a:endParaRPr lang="en-US"/>
          </a:p>
          <a:p>
            <a:r>
              <a:rPr lang="en-US"/>
              <a:t>The alt attribute provides alternative text for accessibility.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b="1"/>
              <a:t>&lt;img src="image.jpg" alt="Description of the image"&gt;</a:t>
            </a:r>
            <a:endParaRPr lang="en-US" b="1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Interactive Web App Interface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/>
              <a:t>Use transitions and animations to create a dynamic user interface.</a:t>
            </a:r>
            <a:endParaRPr lang="en-US"/>
          </a:p>
          <a:p>
            <a:pPr marL="0" indent="0">
              <a:buNone/>
            </a:pPr>
            <a:r>
              <a:rPr lang="en-US" b="1"/>
              <a:t>Key CSS concepts:</a:t>
            </a:r>
            <a:endParaRPr lang="en-US" b="1"/>
          </a:p>
          <a:p>
            <a:pPr marL="0" indent="0">
              <a:buNone/>
            </a:pPr>
            <a:r>
              <a:rPr lang="en-US" b="1"/>
              <a:t>Transitions: </a:t>
            </a:r>
            <a:r>
              <a:rPr lang="en-US"/>
              <a:t>Smooth changes in hover effects.</a:t>
            </a:r>
            <a:endParaRPr lang="en-US"/>
          </a:p>
          <a:p>
            <a:pPr marL="0" indent="0">
              <a:buNone/>
            </a:pPr>
            <a:r>
              <a:rPr lang="en-US" b="1"/>
              <a:t>Animations:</a:t>
            </a:r>
            <a:r>
              <a:rPr lang="en-US"/>
              <a:t> Animating buttons, menus, and other elements using @keyframes.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>
                <a:sym typeface="+mn-ea"/>
              </a:rPr>
              <a:t>Example: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button {</a:t>
            </a:r>
            <a:endParaRPr lang="en-US"/>
          </a:p>
          <a:p>
            <a:pPr marL="0" indent="0">
              <a:buNone/>
            </a:pPr>
            <a:r>
              <a:rPr lang="en-US"/>
              <a:t>  transition: background-color 0.3s ease;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r>
              <a:rPr lang="en-US"/>
              <a:t>button:hover {</a:t>
            </a:r>
            <a:endParaRPr lang="en-US"/>
          </a:p>
          <a:p>
            <a:pPr marL="0" indent="0">
              <a:buNone/>
            </a:pPr>
            <a:r>
              <a:rPr lang="en-US"/>
              <a:t>  background-color: #555;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Visual:</a:t>
            </a:r>
            <a:r>
              <a:rPr lang="en-US"/>
              <a:t> Screenshot of an interactive button or menu with hover effects.</a:t>
            </a:r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CSS-Only Image Gallery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4735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/>
              <a:t>Create a responsive image gallery using only CSS.</a:t>
            </a:r>
            <a:endParaRPr lang="en-US"/>
          </a:p>
          <a:p>
            <a:pPr marL="0" indent="0">
              <a:buNone/>
            </a:pPr>
            <a:r>
              <a:rPr lang="en-US"/>
              <a:t>Use Grid for layout.</a:t>
            </a:r>
            <a:endParaRPr lang="en-US"/>
          </a:p>
          <a:p>
            <a:pPr marL="0" indent="0">
              <a:buNone/>
            </a:pPr>
            <a:r>
              <a:rPr lang="en-US"/>
              <a:t>Hover effects for image zoom or highlighting.</a:t>
            </a:r>
            <a:endParaRPr lang="en-US"/>
          </a:p>
          <a:p>
            <a:pPr marL="0" indent="0">
              <a:buNone/>
            </a:pPr>
            <a:r>
              <a:rPr lang="en-US" b="1"/>
              <a:t>Example:</a:t>
            </a:r>
            <a:endParaRPr lang="en-US" b="1"/>
          </a:p>
          <a:p>
            <a:pPr marL="0" indent="0">
              <a:buNone/>
            </a:pPr>
            <a:r>
              <a:rPr lang="en-US" b="1"/>
              <a:t>.gallery {</a:t>
            </a:r>
            <a:endParaRPr lang="en-US" b="1"/>
          </a:p>
          <a:p>
            <a:pPr marL="0" indent="0">
              <a:buNone/>
            </a:pPr>
            <a:r>
              <a:rPr lang="en-US" b="1"/>
              <a:t>  display: grid;</a:t>
            </a:r>
            <a:endParaRPr lang="en-US" b="1"/>
          </a:p>
          <a:p>
            <a:pPr marL="0" indent="0">
              <a:buNone/>
            </a:pPr>
            <a:r>
              <a:rPr lang="en-US" b="1"/>
              <a:t>  grid-template-columns: repeat(auto-fill, minmax(200px, 1fr));</a:t>
            </a:r>
            <a:endParaRPr lang="en-US" b="1"/>
          </a:p>
          <a:p>
            <a:pPr marL="0" indent="0">
              <a:buNone/>
            </a:pPr>
            <a:r>
              <a:rPr lang="en-US" b="1"/>
              <a:t>  gap: 10px;</a:t>
            </a:r>
            <a:endParaRPr lang="en-US" b="1"/>
          </a:p>
          <a:p>
            <a:pPr marL="0" indent="0">
              <a:buNone/>
            </a:pPr>
            <a:r>
              <a:rPr lang="en-US" b="1"/>
              <a:t>}</a:t>
            </a:r>
            <a:endParaRPr lang="en-US" b="1"/>
          </a:p>
          <a:p>
            <a:pPr marL="0" indent="0">
              <a:buNone/>
            </a:pPr>
            <a:r>
              <a:rPr lang="en-US" b="1"/>
              <a:t>No JavaScript required for basic interaction.</a:t>
            </a:r>
            <a:endParaRPr lang="en-US" b="1"/>
          </a:p>
          <a:p>
            <a:pPr marL="0" indent="0">
              <a:buNone/>
            </a:pPr>
            <a:r>
              <a:rPr lang="en-US" b="1"/>
              <a:t>Visual: Example of an image gallery grid.</a:t>
            </a:r>
            <a:endParaRPr lang="en-US" b="1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Additional Resources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CSS Reference Guide:</a:t>
            </a:r>
            <a:r>
              <a:rPr lang="en-US"/>
              <a:t> Mozilla Developer Network (MDN).</a:t>
            </a:r>
            <a:endParaRPr lang="en-US"/>
          </a:p>
          <a:p>
            <a:pPr marL="0" indent="0">
              <a:buNone/>
            </a:pPr>
            <a:r>
              <a:rPr lang="en-US" b="1"/>
              <a:t>CSS Frameworks: </a:t>
            </a:r>
            <a:r>
              <a:rPr lang="en-US"/>
              <a:t>Learn about Bootstrap, Tailwind CSS for fast and efficient design.</a:t>
            </a:r>
            <a:endParaRPr lang="en-US"/>
          </a:p>
          <a:p>
            <a:pPr marL="0" indent="0">
              <a:buNone/>
            </a:pPr>
            <a:r>
              <a:rPr lang="en-US" b="1"/>
              <a:t>CSS Preprocessors:</a:t>
            </a:r>
            <a:endParaRPr lang="en-US" b="1"/>
          </a:p>
          <a:p>
            <a:pPr marL="0" indent="0">
              <a:buNone/>
            </a:pPr>
            <a:r>
              <a:rPr lang="en-US"/>
              <a:t>Introduction to Sass and Less for writing more maintainable CSS.</a:t>
            </a:r>
            <a:endParaRPr lang="en-US"/>
          </a:p>
          <a:p>
            <a:pPr marL="0" indent="0">
              <a:buNone/>
            </a:pPr>
            <a:r>
              <a:rPr lang="en-US" b="1"/>
              <a:t>Visual: </a:t>
            </a:r>
            <a:r>
              <a:rPr lang="en-US"/>
              <a:t>Logos of MDN, Bootstrap, Tailwind CSS, Sass, and Less.</a:t>
            </a:r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90345"/>
            <a:ext cx="12192000" cy="2963545"/>
          </a:xfr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sz="16600"/>
              <a:t>JAVASCRIPT</a:t>
            </a:r>
            <a:endParaRPr lang="en-US" sz="166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5115"/>
            <a:ext cx="12192000" cy="3348990"/>
          </a:xfr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sz="6600"/>
              <a:t>Phase 1: Introduction to JavaScript (Basics)</a:t>
            </a:r>
            <a:endParaRPr lang="en-US" sz="66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Introduction to JavaScript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b="1"/>
              <a:t>Definition:</a:t>
            </a:r>
            <a:r>
              <a:rPr lang="en-US"/>
              <a:t> JavaScript is a programming language used to add interactivity to websites.</a:t>
            </a:r>
            <a:endParaRPr lang="en-US"/>
          </a:p>
          <a:p>
            <a:pPr marL="0" indent="0">
              <a:buNone/>
            </a:pPr>
            <a:r>
              <a:rPr lang="en-US" b="1"/>
              <a:t>Role in Web Development:</a:t>
            </a:r>
            <a:endParaRPr lang="en-US" b="1"/>
          </a:p>
          <a:p>
            <a:pPr marL="0" indent="0">
              <a:buNone/>
            </a:pPr>
            <a:r>
              <a:rPr lang="en-US" b="1"/>
              <a:t>Dynamic behavior:</a:t>
            </a:r>
            <a:r>
              <a:rPr lang="en-US"/>
              <a:t> Used to create interactive elements like forms, buttons, and animations.</a:t>
            </a:r>
            <a:endParaRPr lang="en-US"/>
          </a:p>
          <a:p>
            <a:pPr marL="0" indent="0">
              <a:buNone/>
            </a:pPr>
            <a:r>
              <a:rPr lang="en-US" b="1"/>
              <a:t>Integration with HTML and CSS:</a:t>
            </a:r>
            <a:r>
              <a:rPr lang="en-US"/>
              <a:t> HTML for structure, CSS for design, and JavaScript for interaction.</a:t>
            </a:r>
            <a:endParaRPr lang="en-US"/>
          </a:p>
          <a:p>
            <a:pPr marL="0" indent="0">
              <a:buNone/>
            </a:pPr>
            <a:r>
              <a:rPr lang="en-US" b="1"/>
              <a:t>Example:</a:t>
            </a:r>
            <a:endParaRPr lang="en-US" b="1"/>
          </a:p>
          <a:p>
            <a:pPr marL="0" indent="0">
              <a:buNone/>
            </a:pPr>
            <a:r>
              <a:rPr lang="en-US" b="1"/>
              <a:t>&lt;button onclick="alert('Hello, World!')"&gt;Click Me&lt;/button&gt;</a:t>
            </a:r>
            <a:endParaRPr lang="en-US" b="1"/>
          </a:p>
          <a:p>
            <a:pPr marL="0" indent="0">
              <a:buNone/>
            </a:pPr>
            <a:r>
              <a:rPr lang="en-US" b="1"/>
              <a:t>Visual: </a:t>
            </a:r>
            <a:r>
              <a:rPr lang="en-US"/>
              <a:t>A flowchart showing how HTML, CSS, and JavaScript work together.</a:t>
            </a:r>
            <a:endParaRPr 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Setting Up JavaScript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/>
          <a:p>
            <a:pPr marL="0" indent="0">
              <a:buNone/>
            </a:pPr>
            <a:r>
              <a:rPr lang="en-US"/>
              <a:t>Three ways to add JavaScript to an HTML file:</a:t>
            </a:r>
            <a:endParaRPr lang="en-US"/>
          </a:p>
          <a:p>
            <a:pPr marL="0" indent="0">
              <a:buNone/>
            </a:pPr>
            <a:r>
              <a:rPr lang="en-US" b="1"/>
              <a:t>Inline:</a:t>
            </a:r>
            <a:endParaRPr lang="en-US" b="1"/>
          </a:p>
          <a:p>
            <a:pPr marL="0" indent="0">
              <a:buNone/>
            </a:pPr>
            <a:r>
              <a:rPr lang="en-US"/>
              <a:t>&lt;button onclick="alert('Hello!')"&gt;Click Me&lt;/button&gt;</a:t>
            </a:r>
            <a:endParaRPr lang="en-US"/>
          </a:p>
          <a:p>
            <a:pPr marL="0" indent="0">
              <a:buNone/>
            </a:pPr>
            <a:r>
              <a:rPr lang="en-US" b="1"/>
              <a:t>Internal:</a:t>
            </a:r>
            <a:endParaRPr lang="en-US" b="1"/>
          </a:p>
          <a:p>
            <a:pPr marL="0" indent="0">
              <a:buNone/>
            </a:pPr>
            <a:r>
              <a:rPr lang="en-US"/>
              <a:t>&lt;script&gt;</a:t>
            </a:r>
            <a:endParaRPr lang="en-US"/>
          </a:p>
          <a:p>
            <a:pPr marL="0" indent="0">
              <a:buNone/>
            </a:pPr>
            <a:r>
              <a:rPr lang="en-US"/>
              <a:t>  alert('Welcome!');</a:t>
            </a:r>
            <a:endParaRPr lang="en-US"/>
          </a:p>
          <a:p>
            <a:pPr marL="0" indent="0">
              <a:buNone/>
            </a:pPr>
            <a:r>
              <a:rPr lang="en-US"/>
              <a:t>&lt;/script&gt;</a:t>
            </a:r>
            <a:endParaRPr lang="en-US"/>
          </a:p>
          <a:p>
            <a:pPr marL="0" indent="0">
              <a:buNone/>
            </a:pPr>
            <a:r>
              <a:rPr lang="en-US" b="1"/>
              <a:t>External:</a:t>
            </a:r>
            <a:endParaRPr lang="en-US" b="1"/>
          </a:p>
          <a:p>
            <a:pPr marL="0" indent="0">
              <a:buNone/>
            </a:pPr>
            <a:r>
              <a:rPr lang="en-US"/>
              <a:t>&lt;script src="script.js"&gt;&lt;/script&gt;</a:t>
            </a:r>
            <a:endParaRPr 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965" y="315595"/>
            <a:ext cx="11125835" cy="5861685"/>
          </a:xfrm>
        </p:spPr>
        <p:txBody>
          <a:bodyPr/>
          <a:p>
            <a:pPr marL="0" indent="0">
              <a:buNone/>
            </a:pPr>
            <a:r>
              <a:rPr lang="en-US" sz="4800"/>
              <a:t>Using the &lt;script&gt; tag to include JavaScript in HTML.</a:t>
            </a:r>
            <a:endParaRPr lang="en-US" sz="4800"/>
          </a:p>
          <a:p>
            <a:pPr marL="0" indent="0">
              <a:buNone/>
            </a:pPr>
            <a:r>
              <a:rPr lang="en-US" sz="4800" b="1"/>
              <a:t>Console:</a:t>
            </a:r>
            <a:endParaRPr lang="en-US" sz="4800" b="1"/>
          </a:p>
          <a:p>
            <a:pPr marL="0" indent="0">
              <a:buNone/>
            </a:pPr>
            <a:r>
              <a:rPr lang="en-US" sz="4800"/>
              <a:t>Accessing the browser console for testing JavaScript.</a:t>
            </a:r>
            <a:endParaRPr lang="en-US" sz="4800"/>
          </a:p>
          <a:p>
            <a:pPr marL="0" indent="0">
              <a:buNone/>
            </a:pPr>
            <a:r>
              <a:rPr lang="en-US" sz="4800" b="1"/>
              <a:t>Visual:</a:t>
            </a:r>
            <a:r>
              <a:rPr lang="en-US" sz="4800"/>
              <a:t> A browser console and the three ways to link JavaScript.</a:t>
            </a:r>
            <a:endParaRPr lang="en-US" sz="480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JavaScript Syntax and Basics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 b="1"/>
              <a:t>1. Variables:</a:t>
            </a:r>
            <a:endParaRPr lang="en-US" b="1"/>
          </a:p>
          <a:p>
            <a:pPr marL="0" indent="0">
              <a:buNone/>
            </a:pPr>
            <a:r>
              <a:rPr lang="en-US"/>
              <a:t>var, let, and const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let name = 'John'; // Can be reassigned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const age = 25; // Cannot be reassigned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2.</a:t>
            </a:r>
            <a:r>
              <a:rPr lang="en-US" b="1">
                <a:solidFill>
                  <a:schemeClr val="tx1"/>
                </a:solidFill>
              </a:rPr>
              <a:t> Data types: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Numbers, Strings, Booleans, Undefined, Null.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let score = 100; // Number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let isPassed = true; // Boolean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42097</Words>
  <Application>WPS Presentation</Application>
  <PresentationFormat>Widescreen</PresentationFormat>
  <Paragraphs>1730</Paragraphs>
  <Slides>194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194</vt:i4>
      </vt:variant>
    </vt:vector>
  </HeadingPairs>
  <TitlesOfParts>
    <vt:vector size="203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Wingdings</vt:lpstr>
      <vt:lpstr>Office Theme</vt:lpstr>
      <vt:lpstr>Introduction to HTML,CSS,JS</vt:lpstr>
      <vt:lpstr>What is HTML?</vt:lpstr>
      <vt:lpstr>Basic Structure of an HTML Document</vt:lpstr>
      <vt:lpstr>Syntax </vt:lpstr>
      <vt:lpstr>HTML Tags</vt:lpstr>
      <vt:lpstr>Common HTML Tags</vt:lpstr>
      <vt:lpstr>HTML Attributes</vt:lpstr>
      <vt:lpstr>Creating Links</vt:lpstr>
      <vt:lpstr>Adding Images</vt:lpstr>
      <vt:lpstr>Lists in HTML</vt:lpstr>
      <vt:lpstr>Conclusion</vt:lpstr>
      <vt:lpstr>HTML Semantic Elements</vt:lpstr>
      <vt:lpstr>What Are Semantic Elements?</vt:lpstr>
      <vt:lpstr>Why Use Semantic Elements?</vt:lpstr>
      <vt:lpstr>Common Semantic Elements</vt:lpstr>
      <vt:lpstr>Example of a Semantic HTML Structure</vt:lpstr>
      <vt:lpstr>PowerPoint 演示文稿</vt:lpstr>
      <vt:lpstr>&lt;header&gt; Element</vt:lpstr>
      <vt:lpstr>&lt;nav&gt; Element</vt:lpstr>
      <vt:lpstr>&lt;section&gt; Element</vt:lpstr>
      <vt:lpstr>&lt;article&gt; Element</vt:lpstr>
      <vt:lpstr>&lt;footer&gt; Element</vt:lpstr>
      <vt:lpstr>Other Semantic Elements</vt:lpstr>
      <vt:lpstr>Conclusion</vt:lpstr>
      <vt:lpstr>css</vt:lpstr>
      <vt:lpstr>CSS (Cascading Style Sheets)</vt:lpstr>
      <vt:lpstr>Phase 1: Introduction to CSS (Basics)</vt:lpstr>
      <vt:lpstr>What is CSS?</vt:lpstr>
      <vt:lpstr>Purpose of CSS</vt:lpstr>
      <vt:lpstr>Role of CSS in Web Development</vt:lpstr>
      <vt:lpstr>Linking CSS to HTML</vt:lpstr>
      <vt:lpstr>Inline CSS</vt:lpstr>
      <vt:lpstr>Internal CSS</vt:lpstr>
      <vt:lpstr>External CSS</vt:lpstr>
      <vt:lpstr>CSS Syntax</vt:lpstr>
      <vt:lpstr>CSS Selectors</vt:lpstr>
      <vt:lpstr>Advanced Selectors</vt:lpstr>
      <vt:lpstr>Colors and Backgrounds</vt:lpstr>
      <vt:lpstr>Background Images and Patterns</vt:lpstr>
      <vt:lpstr>Fonts and Text Styling</vt:lpstr>
      <vt:lpstr>Text Alignment and Spacing</vt:lpstr>
      <vt:lpstr>Borders, Margins, and Padding</vt:lpstr>
      <vt:lpstr>The CSS Box Model</vt:lpstr>
      <vt:lpstr>Visualizing the Box Model in Layout</vt:lpstr>
      <vt:lpstr>Phase 2: Intermediate CSS</vt:lpstr>
      <vt:lpstr>CSS Positioning</vt:lpstr>
      <vt:lpstr>Z-index and Stacking Order</vt:lpstr>
      <vt:lpstr>Introduction to Flexbox</vt:lpstr>
      <vt:lpstr>Flexbox Properties</vt:lpstr>
      <vt:lpstr>Introduction to CSS Grid Layout</vt:lpstr>
      <vt:lpstr>Grid Properties</vt:lpstr>
      <vt:lpstr>Media Queries for Responsive Design</vt:lpstr>
      <vt:lpstr>Mobile-First vs Desktop-First Approach</vt:lpstr>
      <vt:lpstr>CSS Units</vt:lpstr>
      <vt:lpstr>Pseudo-classes in CSS</vt:lpstr>
      <vt:lpstr>Pseudo-elements in CSS</vt:lpstr>
      <vt:lpstr>Phase 3: Advanced CSS</vt:lpstr>
      <vt:lpstr>CSS Transitions and Animations</vt:lpstr>
      <vt:lpstr>PowerPoint 演示文稿</vt:lpstr>
      <vt:lpstr>CSS Transformations</vt:lpstr>
      <vt:lpstr>2D and 3D Transforms</vt:lpstr>
      <vt:lpstr>Advanced Selectors</vt:lpstr>
      <vt:lpstr>Combinators:</vt:lpstr>
      <vt:lpstr>Custom Properties (CSS Variables)</vt:lpstr>
      <vt:lpstr>Using a variable:</vt:lpstr>
      <vt:lpstr>CSS Grid: Advanced Techniques</vt:lpstr>
      <vt:lpstr>PowerPoint 演示文稿</vt:lpstr>
      <vt:lpstr>CSS for Accessibility</vt:lpstr>
      <vt:lpstr>Example:</vt:lpstr>
      <vt:lpstr>Phase 4: Practical CSS</vt:lpstr>
      <vt:lpstr>Building Layouts</vt:lpstr>
      <vt:lpstr>Example (Flexbox):</vt:lpstr>
      <vt:lpstr>Creating Multi-Column Layouts</vt:lpstr>
      <vt:lpstr>Responsive Web Design</vt:lpstr>
      <vt:lpstr>Handling Different Screen Sizes</vt:lpstr>
      <vt:lpstr>CSS Frameworks Overview</vt:lpstr>
      <vt:lpstr>When and Why to Use CSS Frameworks</vt:lpstr>
      <vt:lpstr>Debugging CSS</vt:lpstr>
      <vt:lpstr>Example:</vt:lpstr>
      <vt:lpstr>Understanding Common Layout Bugs</vt:lpstr>
      <vt:lpstr>Optimizing CSS for Performance</vt:lpstr>
      <vt:lpstr>PowerPoint 演示文稿</vt:lpstr>
      <vt:lpstr>Using Critical CSS and Lazy-Loading</vt:lpstr>
      <vt:lpstr>Phase 5: Project-Based Learning</vt:lpstr>
      <vt:lpstr>Project-Based Learning Overview</vt:lpstr>
      <vt:lpstr>Personal Portfolio Website</vt:lpstr>
      <vt:lpstr>Example:</vt:lpstr>
      <vt:lpstr>E-commerce Product Page</vt:lpstr>
      <vt:lpstr>Example:</vt:lpstr>
      <vt:lpstr>Interactive Web App Interface</vt:lpstr>
      <vt:lpstr>Example:</vt:lpstr>
      <vt:lpstr>CSS-Only Image Gallery</vt:lpstr>
      <vt:lpstr>Additional Resources</vt:lpstr>
      <vt:lpstr>JAVASCRIPT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Control Flow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</dc:title>
  <dc:creator>IRAHARI</dc:creator>
  <cp:lastModifiedBy>IRAHARI</cp:lastModifiedBy>
  <cp:revision>673</cp:revision>
  <dcterms:created xsi:type="dcterms:W3CDTF">2024-10-13T18:22:00Z</dcterms:created>
  <dcterms:modified xsi:type="dcterms:W3CDTF">2024-10-16T17:57:55Z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1B6633C0F45949F59350A50D716D8E75_11</vt:lpwstr>
  </property>
  <property fmtid="{D5CDD505-2E9C-101B-9397-08002B2CF9AE}" pid="3" name="KSOProductBuildVer">
    <vt:lpwstr>1033-12.2.0.18283</vt:lpwstr>
  </property>
</Properties>
</file>