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7" r:id="rId11"/>
    <p:sldId id="268" r:id="rId12"/>
  </p:sldIdLst>
  <p:sldSz cx="12192000" cy="6858000"/>
  <p:notesSz cx="12192000" cy="6858000"/>
  <p:embeddedFontLst>
    <p:embeddedFont>
      <p:font typeface="Trebuchet MS" panose="020B0603020202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Space Grotesk"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62" y="2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8384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30480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985985" y="513397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txBox="1"/>
          <p:nvPr/>
        </p:nvSpPr>
        <p:spPr>
          <a:xfrm>
            <a:off x="3344449" y="1657128"/>
            <a:ext cx="4835047"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b="1" dirty="0">
                <a:solidFill>
                  <a:srgbClr val="595959"/>
                </a:solidFill>
                <a:latin typeface="Trebuchet MS"/>
                <a:ea typeface="Trebuchet MS"/>
                <a:cs typeface="Trebuchet MS"/>
                <a:sym typeface="Trebuchet MS"/>
              </a:rPr>
              <a:t>TNSDC-Generative AI</a:t>
            </a:r>
            <a:endParaRPr sz="3600" dirty="0">
              <a:solidFill>
                <a:srgbClr val="595959"/>
              </a:solidFill>
              <a:latin typeface="Trebuchet MS"/>
              <a:ea typeface="Trebuchet MS"/>
              <a:cs typeface="Trebuchet MS"/>
              <a:sym typeface="Trebuchet MS"/>
            </a:endParaRPr>
          </a:p>
        </p:txBody>
      </p:sp>
      <p:sp>
        <p:nvSpPr>
          <p:cNvPr id="58" name="Google Shape;58;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59" name="Google Shape;59;p7"/>
          <p:cNvSpPr txBox="1"/>
          <p:nvPr/>
        </p:nvSpPr>
        <p:spPr>
          <a:xfrm>
            <a:off x="3046428" y="2558650"/>
            <a:ext cx="5546428" cy="707846"/>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US" sz="4000" b="1" dirty="0" smtClean="0">
                <a:solidFill>
                  <a:schemeClr val="dk1"/>
                </a:solidFill>
                <a:latin typeface="Trebuchet MS"/>
                <a:ea typeface="Trebuchet MS"/>
                <a:cs typeface="Trebuchet MS"/>
                <a:sym typeface="Trebuchet MS"/>
              </a:rPr>
              <a:t>GOLD PRICE ANALYSIS </a:t>
            </a:r>
          </a:p>
        </p:txBody>
      </p:sp>
      <p:sp>
        <p:nvSpPr>
          <p:cNvPr id="60" name="Google Shape;60;p7"/>
          <p:cNvSpPr txBox="1"/>
          <p:nvPr/>
        </p:nvSpPr>
        <p:spPr>
          <a:xfrm>
            <a:off x="3046428" y="3865629"/>
            <a:ext cx="6402300" cy="1682471"/>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2000" b="1" dirty="0">
                <a:solidFill>
                  <a:srgbClr val="262626"/>
                </a:solidFill>
                <a:latin typeface="Trebuchet MS"/>
                <a:ea typeface="Trebuchet MS"/>
                <a:cs typeface="Trebuchet MS"/>
                <a:sym typeface="Trebuchet MS"/>
              </a:rPr>
              <a:t>Presented by : </a:t>
            </a:r>
            <a:r>
              <a:rPr lang="en-IN" sz="2000" b="1" dirty="0" smtClean="0">
                <a:solidFill>
                  <a:srgbClr val="262626"/>
                </a:solidFill>
                <a:latin typeface="Trebuchet MS"/>
                <a:ea typeface="Trebuchet MS"/>
                <a:cs typeface="Trebuchet MS"/>
                <a:sym typeface="Trebuchet MS"/>
              </a:rPr>
              <a:t>IRAIANBU.V,</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a:t>
            </a:r>
            <a:r>
              <a:rPr lang="en-IN" sz="2000" b="1" dirty="0" smtClean="0">
                <a:solidFill>
                  <a:srgbClr val="262626"/>
                </a:solidFill>
                <a:latin typeface="Trebuchet MS"/>
                <a:ea typeface="Trebuchet MS"/>
                <a:cs typeface="Trebuchet MS"/>
                <a:sym typeface="Trebuchet MS"/>
              </a:rPr>
              <a:t>au211521104055,</a:t>
            </a:r>
            <a:endParaRPr sz="2000" b="1" dirty="0">
              <a:solidFill>
                <a:srgbClr val="262626"/>
              </a:solidFill>
              <a:latin typeface="Trebuchet MS"/>
              <a:ea typeface="Trebuchet MS"/>
              <a:cs typeface="Trebuchet MS"/>
              <a:sym typeface="Trebuchet MS"/>
            </a:endParaRPr>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Pre-Final </a:t>
            </a:r>
            <a:r>
              <a:rPr lang="en-IN" sz="2000" b="1" dirty="0" smtClean="0">
                <a:solidFill>
                  <a:srgbClr val="262626"/>
                </a:solidFill>
                <a:latin typeface="Trebuchet MS"/>
                <a:ea typeface="Trebuchet MS"/>
                <a:cs typeface="Trebuchet MS"/>
                <a:sym typeface="Trebuchet MS"/>
              </a:rPr>
              <a:t>year </a:t>
            </a:r>
            <a:r>
              <a:rPr lang="en-IN" sz="2000" b="1" dirty="0" smtClean="0">
                <a:solidFill>
                  <a:srgbClr val="262626"/>
                </a:solidFill>
                <a:latin typeface="Trebuchet MS"/>
                <a:ea typeface="Trebuchet MS"/>
                <a:cs typeface="Trebuchet MS"/>
                <a:sym typeface="Trebuchet MS"/>
              </a:rPr>
              <a:t>Student</a:t>
            </a:r>
            <a:r>
              <a:rPr lang="en-IN" sz="2000" b="1" dirty="0">
                <a:solidFill>
                  <a:srgbClr val="262626"/>
                </a:solidFill>
                <a:latin typeface="Trebuchet MS"/>
                <a:ea typeface="Trebuchet MS"/>
                <a:cs typeface="Trebuchet MS"/>
                <a:sym typeface="Trebuchet MS"/>
              </a:rPr>
              <a:t>,</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Computer Science and Engineering,</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a:t>
            </a:r>
            <a:r>
              <a:rPr lang="en-IN" sz="2000" b="1" dirty="0" err="1">
                <a:solidFill>
                  <a:srgbClr val="262626"/>
                </a:solidFill>
                <a:latin typeface="Trebuchet MS"/>
                <a:ea typeface="Trebuchet MS"/>
                <a:cs typeface="Trebuchet MS"/>
                <a:sym typeface="Trebuchet MS"/>
              </a:rPr>
              <a:t>Panimalar</a:t>
            </a:r>
            <a:r>
              <a:rPr lang="en-IN" sz="2000" b="1" dirty="0">
                <a:solidFill>
                  <a:srgbClr val="262626"/>
                </a:solidFill>
                <a:latin typeface="Trebuchet MS"/>
                <a:ea typeface="Trebuchet MS"/>
                <a:cs typeface="Trebuchet MS"/>
                <a:sym typeface="Trebuchet MS"/>
              </a:rPr>
              <a:t> Institute of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8"/>
          <p:cNvSpPr/>
          <p:nvPr/>
        </p:nvSpPr>
        <p:spPr>
          <a:xfrm>
            <a:off x="9806037" y="72548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8"/>
          <p:cNvSpPr txBox="1"/>
          <p:nvPr/>
        </p:nvSpPr>
        <p:spPr>
          <a:xfrm>
            <a:off x="739775" y="2245874"/>
            <a:ext cx="8613900" cy="3059812"/>
          </a:xfrm>
          <a:prstGeom prst="rect">
            <a:avLst/>
          </a:prstGeom>
          <a:noFill/>
          <a:ln>
            <a:noFill/>
          </a:ln>
        </p:spPr>
        <p:txBody>
          <a:bodyPr spcFirstLastPara="1" wrap="square" lIns="0" tIns="12700" rIns="0" bIns="0" anchor="t" anchorCtr="0">
            <a:spAutoFit/>
          </a:bodyPr>
          <a:lstStyle/>
          <a:p>
            <a:r>
              <a:rPr lang="en-IN" sz="1800" dirty="0"/>
              <a:t>This study explored the application of Recurrent Neural Networks (RNNs) for gold price analysis. The results suggest that RNNs hold significant promise for capturing the complex temporal dependencies present in gold price data</a:t>
            </a:r>
            <a:r>
              <a:rPr lang="en-IN" sz="1800" dirty="0" smtClean="0"/>
              <a:t>.</a:t>
            </a:r>
            <a:r>
              <a:rPr lang="en-IN" sz="1800" dirty="0"/>
              <a:t> RNN models, particularly LSTMs, can potentially outperform traditional forecasting methods in predicting future gold prices.</a:t>
            </a:r>
          </a:p>
          <a:p>
            <a:r>
              <a:rPr lang="en-IN" sz="1800" dirty="0"/>
              <a:t>Careful data </a:t>
            </a:r>
            <a:r>
              <a:rPr lang="en-IN" sz="1800" dirty="0" smtClean="0"/>
              <a:t>pre processing </a:t>
            </a:r>
            <a:r>
              <a:rPr lang="en-IN" sz="1800" dirty="0"/>
              <a:t>and </a:t>
            </a:r>
            <a:r>
              <a:rPr lang="en-IN" sz="1800" dirty="0" smtClean="0"/>
              <a:t>hyper parameter </a:t>
            </a:r>
            <a:r>
              <a:rPr lang="en-IN" sz="1800" dirty="0"/>
              <a:t>tuning are crucial for achieving optimal model performance.</a:t>
            </a:r>
          </a:p>
          <a:p>
            <a:pPr marL="12700" lvl="0" algn="just"/>
            <a:r>
              <a:rPr lang="en-IN" sz="1800" dirty="0"/>
              <a:t>Overall, RNNs offer a valuable tool for gold price analysis. By addressing the existing challenges and incorporating ongoing research advancements, this approach can be further refined to provide even more accurate and insightful predictions for investors and market analysts.</a:t>
            </a:r>
            <a:endParaRPr sz="1800" dirty="0">
              <a:solidFill>
                <a:schemeClr val="dk1"/>
              </a:solidFill>
              <a:latin typeface="Trebuchet MS"/>
              <a:ea typeface="Trebuchet MS"/>
              <a:cs typeface="Trebuchet MS"/>
              <a:sym typeface="Trebuchet MS"/>
            </a:endParaRPr>
          </a:p>
        </p:txBody>
      </p:sp>
      <p:sp>
        <p:nvSpPr>
          <p:cNvPr id="182" name="Google Shape;182;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83" name="Google Shape;183;p18"/>
          <p:cNvSpPr txBox="1"/>
          <p:nvPr/>
        </p:nvSpPr>
        <p:spPr>
          <a:xfrm>
            <a:off x="739775" y="887412"/>
            <a:ext cx="3303904" cy="7521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Conclusion</a:t>
            </a:r>
            <a:endParaRPr sz="4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a:off x="7162800" y="114363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9"/>
          <p:cNvSpPr txBox="1">
            <a:spLocks noGrp="1"/>
          </p:cNvSpPr>
          <p:nvPr>
            <p:ph type="title"/>
          </p:nvPr>
        </p:nvSpPr>
        <p:spPr>
          <a:xfrm>
            <a:off x="755332" y="1366146"/>
            <a:ext cx="3664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REFERENCES</a:t>
            </a:r>
            <a:endParaRPr/>
          </a:p>
        </p:txBody>
      </p:sp>
      <p:sp>
        <p:nvSpPr>
          <p:cNvPr id="192" name="Google Shape;192;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3" name="Google Shape;193;p19"/>
          <p:cNvSpPr txBox="1"/>
          <p:nvPr/>
        </p:nvSpPr>
        <p:spPr>
          <a:xfrm>
            <a:off x="755332" y="2551837"/>
            <a:ext cx="6099000"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92D050"/>
              </a:buClr>
              <a:buSzPts val="1800"/>
              <a:buFont typeface="Arial"/>
              <a:buChar char="•"/>
            </a:pPr>
            <a:r>
              <a:rPr lang="en-IN" sz="1800" b="1" dirty="0" err="1">
                <a:solidFill>
                  <a:schemeClr val="dk1"/>
                </a:solidFill>
                <a:latin typeface="Calibri"/>
                <a:ea typeface="Calibri"/>
                <a:cs typeface="Calibri"/>
                <a:sym typeface="Calibri"/>
              </a:rPr>
              <a:t>Tensorflow</a:t>
            </a:r>
            <a:r>
              <a:rPr lang="en-IN" sz="1800" dirty="0">
                <a:solidFill>
                  <a:schemeClr val="dk1"/>
                </a:solidFill>
                <a:latin typeface="Calibri"/>
                <a:ea typeface="Calibri"/>
                <a:cs typeface="Calibri"/>
                <a:sym typeface="Calibri"/>
              </a:rPr>
              <a:t>: </a:t>
            </a:r>
            <a:r>
              <a:rPr lang="en-IN" sz="1800" u="sng" dirty="0">
                <a:solidFill>
                  <a:schemeClr val="hlink"/>
                </a:solidFill>
                <a:latin typeface="Calibri"/>
                <a:ea typeface="Calibri"/>
                <a:cs typeface="Calibri"/>
                <a:sym typeface="Calibri"/>
                <a:hlinkClick r:id="rId3"/>
              </a:rPr>
              <a:t>https://www.tensorflow.org/</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dirty="0" err="1">
                <a:solidFill>
                  <a:schemeClr val="dk1"/>
                </a:solidFill>
                <a:latin typeface="Calibri"/>
                <a:ea typeface="Calibri"/>
                <a:cs typeface="Calibri"/>
                <a:sym typeface="Calibri"/>
              </a:rPr>
              <a:t>Numpy</a:t>
            </a:r>
            <a:r>
              <a:rPr lang="en-IN" sz="1800" dirty="0">
                <a:solidFill>
                  <a:schemeClr val="dk1"/>
                </a:solidFill>
                <a:latin typeface="Calibri"/>
                <a:ea typeface="Calibri"/>
                <a:cs typeface="Calibri"/>
                <a:sym typeface="Calibri"/>
              </a:rPr>
              <a:t>: </a:t>
            </a:r>
            <a:r>
              <a:rPr lang="en-IN" sz="1800" u="sng" dirty="0">
                <a:solidFill>
                  <a:schemeClr val="hlink"/>
                </a:solidFill>
                <a:latin typeface="Calibri"/>
                <a:ea typeface="Calibri"/>
                <a:cs typeface="Calibri"/>
                <a:sym typeface="Calibri"/>
                <a:hlinkClick r:id="rId4"/>
              </a:rPr>
              <a:t>https://numpy.org/</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dirty="0">
                <a:solidFill>
                  <a:schemeClr val="dk1"/>
                </a:solidFill>
                <a:latin typeface="Calibri"/>
                <a:ea typeface="Calibri"/>
                <a:cs typeface="Calibri"/>
                <a:sym typeface="Calibri"/>
              </a:rPr>
              <a:t>Pandas: </a:t>
            </a:r>
            <a:r>
              <a:rPr lang="en-IN" sz="1800" u="sng" dirty="0">
                <a:solidFill>
                  <a:srgbClr val="0000FF"/>
                </a:solidFill>
                <a:latin typeface="Calibri"/>
                <a:ea typeface="Calibri"/>
                <a:cs typeface="Calibri"/>
                <a:sym typeface="Calibri"/>
              </a:rPr>
              <a:t>https://pandas.pydata.org/</a:t>
            </a:r>
            <a:endParaRPr sz="1800" u="sng" dirty="0">
              <a:solidFill>
                <a:srgbClr val="0000FF"/>
              </a:solidFill>
              <a:latin typeface="Calibri"/>
              <a:ea typeface="Calibri"/>
              <a:cs typeface="Calibri"/>
              <a:sym typeface="Calibri"/>
            </a:endParaRPr>
          </a:p>
          <a:p>
            <a:pPr marL="285750" marR="0" lvl="0" indent="-171450" algn="l" rtl="0">
              <a:spcBef>
                <a:spcPts val="0"/>
              </a:spcBef>
              <a:spcAft>
                <a:spcPts val="0"/>
              </a:spcAft>
              <a:buClr>
                <a:srgbClr val="92D050"/>
              </a:buClr>
              <a:buSzPts val="1800"/>
              <a:buFont typeface="Arial"/>
              <a:buNone/>
            </a:pPr>
            <a:endParaRPr sz="1800" b="1"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8"/>
          <p:cNvSpPr/>
          <p:nvPr/>
        </p:nvSpPr>
        <p:spPr>
          <a:xfrm>
            <a:off x="0" y="2857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Space Grotesk"/>
              <a:ea typeface="Space Grotesk"/>
              <a:cs typeface="Space Grotesk"/>
              <a:sym typeface="Space Grotesk"/>
            </a:endParaRPr>
          </a:p>
        </p:txBody>
      </p:sp>
      <p:grpSp>
        <p:nvGrpSpPr>
          <p:cNvPr id="66" name="Google Shape;66;p8"/>
          <p:cNvGrpSpPr/>
          <p:nvPr/>
        </p:nvGrpSpPr>
        <p:grpSpPr>
          <a:xfrm>
            <a:off x="7448612" y="0"/>
            <a:ext cx="4743796" cy="6858466"/>
            <a:chOff x="7448612" y="0"/>
            <a:chExt cx="4743796" cy="6858466"/>
          </a:xfrm>
        </p:grpSpPr>
        <p:sp>
          <p:nvSpPr>
            <p:cNvPr id="67" name="Google Shape;67;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8"/>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80" name="Google Shape;80;p8"/>
          <p:cNvSpPr txBox="1">
            <a:spLocks noGrp="1"/>
          </p:cNvSpPr>
          <p:nvPr>
            <p:ph type="title"/>
          </p:nvPr>
        </p:nvSpPr>
        <p:spPr>
          <a:xfrm>
            <a:off x="739774" y="445388"/>
            <a:ext cx="2536825"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OUTLINE</a:t>
            </a:r>
            <a:endParaRPr/>
          </a:p>
        </p:txBody>
      </p:sp>
      <p:sp>
        <p:nvSpPr>
          <p:cNvPr id="81" name="Google Shape;81;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82" name="Google Shape;82;p8"/>
          <p:cNvSpPr txBox="1"/>
          <p:nvPr/>
        </p:nvSpPr>
        <p:spPr>
          <a:xfrm>
            <a:off x="2396195" y="1241933"/>
            <a:ext cx="6099142" cy="5159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Problem Statement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Proposed Solution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System Approach</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Algorithm</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Result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Conclusion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9"/>
          <p:cNvSpPr txBox="1">
            <a:spLocks noGrp="1"/>
          </p:cNvSpPr>
          <p:nvPr>
            <p:ph type="title"/>
          </p:nvPr>
        </p:nvSpPr>
        <p:spPr>
          <a:xfrm>
            <a:off x="834072" y="1447800"/>
            <a:ext cx="6100128"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PROBLEM STATEMENT</a:t>
            </a:r>
            <a:endParaRPr sz="4400"/>
          </a:p>
        </p:txBody>
      </p:sp>
      <p:sp>
        <p:nvSpPr>
          <p:cNvPr id="89" name="Google Shape;8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90" name="Google Shape;90;p9"/>
          <p:cNvSpPr txBox="1"/>
          <p:nvPr/>
        </p:nvSpPr>
        <p:spPr>
          <a:xfrm>
            <a:off x="834075" y="2538850"/>
            <a:ext cx="7420200" cy="2185173"/>
          </a:xfrm>
          <a:prstGeom prst="rect">
            <a:avLst/>
          </a:prstGeom>
          <a:noFill/>
          <a:ln>
            <a:noFill/>
          </a:ln>
        </p:spPr>
        <p:txBody>
          <a:bodyPr spcFirstLastPara="1" wrap="square" lIns="91425" tIns="45700" rIns="91425" bIns="45700" anchor="t" anchorCtr="0">
            <a:spAutoFit/>
          </a:bodyPr>
          <a:lstStyle/>
          <a:p>
            <a:pPr lvl="0" algn="just">
              <a:spcBef>
                <a:spcPts val="1200"/>
              </a:spcBef>
            </a:pPr>
            <a:r>
              <a:rPr lang="en-IN" sz="1800" dirty="0" smtClean="0"/>
              <a:t>The objective </a:t>
            </a:r>
            <a:r>
              <a:rPr lang="en-IN" sz="1800" dirty="0"/>
              <a:t>is to develop an RNN-based model that can effectively learn from historical gold price data and predict future prices with improved accuracy compared to traditional methods</a:t>
            </a:r>
            <a:r>
              <a:rPr lang="en-IN" sz="1800" dirty="0" smtClean="0"/>
              <a:t>.</a:t>
            </a:r>
            <a:r>
              <a:rPr lang="en-IN" sz="1800" b="1" dirty="0"/>
              <a:t> </a:t>
            </a:r>
            <a:r>
              <a:rPr lang="en-IN" sz="1800" dirty="0"/>
              <a:t>This research proposes to leverage the power of Recurrent Neural Networks (RNNs) for gold price analysis. RNNs are a class of deep learning models specifically designed to handle sequential data, making them well-suited for time series forecasting tasks like gold price prediction.</a:t>
            </a: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0"/>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0"/>
          <p:cNvSpPr txBox="1">
            <a:spLocks noGrp="1"/>
          </p:cNvSpPr>
          <p:nvPr>
            <p:ph type="title"/>
          </p:nvPr>
        </p:nvSpPr>
        <p:spPr>
          <a:xfrm>
            <a:off x="834072" y="533400"/>
            <a:ext cx="56368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PROPOSED</a:t>
            </a:r>
            <a:r>
              <a:rPr lang="en-IN" sz="4250"/>
              <a:t> SOLUTION</a:t>
            </a:r>
            <a:endParaRPr sz="4250"/>
          </a:p>
        </p:txBody>
      </p:sp>
      <p:sp>
        <p:nvSpPr>
          <p:cNvPr id="97" name="Google Shape;9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98" name="Google Shape;98;p10"/>
          <p:cNvSpPr txBox="1"/>
          <p:nvPr/>
        </p:nvSpPr>
        <p:spPr>
          <a:xfrm>
            <a:off x="984496" y="1527661"/>
            <a:ext cx="7316700" cy="4216499"/>
          </a:xfrm>
          <a:prstGeom prst="rect">
            <a:avLst/>
          </a:prstGeom>
          <a:noFill/>
          <a:ln>
            <a:noFill/>
          </a:ln>
        </p:spPr>
        <p:txBody>
          <a:bodyPr spcFirstLastPara="1" wrap="square" lIns="91425" tIns="45700" rIns="91425" bIns="45700" anchor="t" anchorCtr="0">
            <a:spAutoFit/>
          </a:bodyPr>
          <a:lstStyle/>
          <a:p>
            <a:r>
              <a:rPr lang="en-IN" sz="2000" dirty="0"/>
              <a:t>Gather gold price data and relevant factors (economic indicators, etc.).</a:t>
            </a:r>
          </a:p>
          <a:p>
            <a:r>
              <a:rPr lang="en-IN" sz="2000" dirty="0"/>
              <a:t>Clean and prepare the data for RNNs (scaling, handling missing values).</a:t>
            </a:r>
          </a:p>
          <a:p>
            <a:r>
              <a:rPr lang="en-IN" sz="2000" dirty="0"/>
              <a:t>Train an RNN model (LSTM or GRU) on historical data to predict future prices.</a:t>
            </a:r>
          </a:p>
          <a:p>
            <a:r>
              <a:rPr lang="en-IN" sz="2000" dirty="0"/>
              <a:t>Fine-tune the model and evaluate its accuracy (minimize error).</a:t>
            </a:r>
          </a:p>
          <a:p>
            <a:r>
              <a:rPr lang="en-IN" sz="2000" dirty="0"/>
              <a:t>Use the model to predict future gold prices with confidence intervals.</a:t>
            </a:r>
          </a:p>
          <a:p>
            <a:r>
              <a:rPr lang="en-IN" sz="2000" dirty="0" smtClean="0"/>
              <a:t>This </a:t>
            </a:r>
            <a:r>
              <a:rPr lang="en-IN" sz="2000" dirty="0"/>
              <a:t>approach leverages RNNs' ability to learn from sequential data, potentially leading to more accurate gold price predictions than traditional methods</a:t>
            </a:r>
            <a:r>
              <a:rPr lang="en-IN" sz="1800" dirty="0"/>
              <a:t>.</a:t>
            </a:r>
          </a:p>
          <a:p>
            <a:pPr marL="0" marR="0" lvl="0" indent="0" algn="just" rtl="0">
              <a:spcBef>
                <a:spcPts val="1200"/>
              </a:spcBef>
              <a:spcAft>
                <a:spcPts val="0"/>
              </a:spcAft>
              <a:buNone/>
            </a:pP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1"/>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1"/>
          <p:cNvSpPr txBox="1">
            <a:spLocks noGrp="1"/>
          </p:cNvSpPr>
          <p:nvPr>
            <p:ph type="title"/>
          </p:nvPr>
        </p:nvSpPr>
        <p:spPr>
          <a:xfrm>
            <a:off x="739775" y="829627"/>
            <a:ext cx="526351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a:t>
            </a:r>
            <a:endParaRPr sz="4250">
              <a:latin typeface="Trebuchet MS"/>
              <a:ea typeface="Trebuchet MS"/>
              <a:cs typeface="Trebuchet MS"/>
              <a:sym typeface="Trebuchet MS"/>
            </a:endParaRPr>
          </a:p>
        </p:txBody>
      </p:sp>
      <p:sp>
        <p:nvSpPr>
          <p:cNvPr id="105" name="Google Shape;105;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06" name="Google Shape;106;p11"/>
          <p:cNvSpPr txBox="1"/>
          <p:nvPr/>
        </p:nvSpPr>
        <p:spPr>
          <a:xfrm>
            <a:off x="668418" y="2105728"/>
            <a:ext cx="7561181" cy="40164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Hardware</a:t>
            </a:r>
            <a:r>
              <a:rPr lang="en-IN" sz="1700">
                <a:solidFill>
                  <a:schemeClr val="dk1"/>
                </a:solidFill>
                <a:latin typeface="Trebuchet MS"/>
                <a:ea typeface="Trebuchet MS"/>
                <a:cs typeface="Trebuchet MS"/>
                <a:sym typeface="Trebuchet MS"/>
              </a:rPr>
              <a:t>:</a:t>
            </a:r>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CPU</a:t>
            </a:r>
            <a:r>
              <a:rPr lang="en-IN" sz="1700">
                <a:solidFill>
                  <a:schemeClr val="dk1"/>
                </a:solidFill>
                <a:latin typeface="Trebuchet MS"/>
                <a:ea typeface="Trebuchet MS"/>
                <a:cs typeface="Trebuchet MS"/>
                <a:sym typeface="Trebuchet MS"/>
              </a:rPr>
              <a:t>: The system requires a CPU with sufficient processing power to handle the computational demands of Convolutional Neural Network (CNN) training and inference. A multi-core processor, preferably with a clock speed of at least 2 GHz or higher, is recommended.</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Memory</a:t>
            </a:r>
            <a:r>
              <a:rPr lang="en-IN" sz="1700">
                <a:solidFill>
                  <a:schemeClr val="dk1"/>
                </a:solidFill>
                <a:latin typeface="Trebuchet MS"/>
                <a:ea typeface="Trebuchet MS"/>
                <a:cs typeface="Trebuchet MS"/>
                <a:sym typeface="Trebuchet MS"/>
              </a:rPr>
              <a:t>: A minimum of 8 GB RAM is recommended for smooth operation, especially during model training, where large datasets are processed. More RAM may be required for handling larger datasets or concurrent user requests.</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Internet Speed</a:t>
            </a:r>
            <a:r>
              <a:rPr lang="en-IN" sz="1700">
                <a:solidFill>
                  <a:schemeClr val="dk1"/>
                </a:solidFill>
                <a:latin typeface="Trebuchet MS"/>
                <a:ea typeface="Trebuchet MS"/>
                <a:cs typeface="Trebuchet MS"/>
                <a:sym typeface="Trebuchet MS"/>
              </a:rPr>
              <a:t>: A stable internet connection is necessary for downloading and updating Python packages, model weights, and serving the web application. A broadband connection with a minimum download speed of 5 Mbps and upload speed of 1 Mbps is sufficient for most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2"/>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2"/>
          <p:cNvSpPr txBox="1">
            <a:spLocks noGrp="1"/>
          </p:cNvSpPr>
          <p:nvPr>
            <p:ph type="title"/>
          </p:nvPr>
        </p:nvSpPr>
        <p:spPr>
          <a:xfrm>
            <a:off x="739775" y="478620"/>
            <a:ext cx="718502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solidFill>
                  <a:srgbClr val="000000"/>
                </a:solidFill>
                <a:latin typeface="Trebuchet MS"/>
                <a:ea typeface="Trebuchet MS"/>
                <a:cs typeface="Trebuchet MS"/>
                <a:sym typeface="Trebuchet MS"/>
              </a:rPr>
              <a:t>SYSTEM APPROACH </a:t>
            </a:r>
            <a:r>
              <a:rPr lang="en-IN" sz="4400" dirty="0" smtClean="0">
                <a:solidFill>
                  <a:srgbClr val="000000"/>
                </a:solidFill>
                <a:latin typeface="Trebuchet MS"/>
                <a:ea typeface="Trebuchet MS"/>
                <a:cs typeface="Trebuchet MS"/>
                <a:sym typeface="Trebuchet MS"/>
              </a:rPr>
              <a:t>–CONT</a:t>
            </a:r>
            <a:r>
              <a:rPr lang="en-IN" sz="4400" dirty="0">
                <a:solidFill>
                  <a:srgbClr val="000000"/>
                </a:solidFill>
                <a:latin typeface="Trebuchet MS"/>
                <a:ea typeface="Trebuchet MS"/>
                <a:cs typeface="Trebuchet MS"/>
                <a:sym typeface="Trebuchet MS"/>
              </a:rPr>
              <a:t>.</a:t>
            </a:r>
            <a:endParaRPr sz="4250" dirty="0">
              <a:latin typeface="Trebuchet MS"/>
              <a:ea typeface="Trebuchet MS"/>
              <a:cs typeface="Trebuchet MS"/>
              <a:sym typeface="Trebuchet MS"/>
            </a:endParaRPr>
          </a:p>
        </p:txBody>
      </p:sp>
      <p:sp>
        <p:nvSpPr>
          <p:cNvPr id="113" name="Google Shape;11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14" name="Google Shape;114;p12"/>
          <p:cNvSpPr txBox="1"/>
          <p:nvPr/>
        </p:nvSpPr>
        <p:spPr>
          <a:xfrm>
            <a:off x="668418" y="1836764"/>
            <a:ext cx="7561200" cy="435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1" dirty="0">
                <a:solidFill>
                  <a:schemeClr val="dk1"/>
                </a:solidFill>
                <a:latin typeface="Trebuchet MS"/>
                <a:ea typeface="Trebuchet MS"/>
                <a:cs typeface="Trebuchet MS"/>
                <a:sym typeface="Trebuchet MS"/>
              </a:rPr>
              <a:t>Software</a:t>
            </a:r>
            <a:r>
              <a:rPr lang="en-IN" sz="1700" dirty="0">
                <a:solidFill>
                  <a:schemeClr val="dk1"/>
                </a:solidFill>
                <a:latin typeface="Trebuchet MS"/>
                <a:ea typeface="Trebuchet MS"/>
                <a:cs typeface="Trebuchet MS"/>
                <a:sym typeface="Trebuchet MS"/>
              </a:rPr>
              <a:t>:</a:t>
            </a:r>
            <a:endParaRPr dirty="0"/>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Python</a:t>
            </a:r>
            <a:r>
              <a:rPr lang="en-IN" sz="1700" dirty="0">
                <a:solidFill>
                  <a:schemeClr val="dk1"/>
                </a:solidFill>
                <a:latin typeface="Trebuchet MS"/>
                <a:ea typeface="Trebuchet MS"/>
                <a:cs typeface="Trebuchet MS"/>
                <a:sym typeface="Trebuchet MS"/>
              </a:rPr>
              <a:t>: The system is built using Python programming </a:t>
            </a:r>
            <a:r>
              <a:rPr lang="en-IN" sz="1700" dirty="0" smtClean="0">
                <a:solidFill>
                  <a:schemeClr val="dk1"/>
                </a:solidFill>
                <a:latin typeface="Trebuchet MS"/>
                <a:ea typeface="Trebuchet MS"/>
                <a:cs typeface="Trebuchet MS"/>
                <a:sym typeface="Trebuchet MS"/>
              </a:rPr>
              <a:t>language.</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Pandas</a:t>
            </a:r>
            <a:r>
              <a:rPr lang="en-IN" sz="1700" dirty="0">
                <a:solidFill>
                  <a:schemeClr val="dk1"/>
                </a:solidFill>
                <a:latin typeface="Trebuchet MS"/>
                <a:ea typeface="Trebuchet MS"/>
                <a:cs typeface="Trebuchet MS"/>
                <a:sym typeface="Trebuchet MS"/>
              </a:rPr>
              <a:t>: </a:t>
            </a:r>
            <a:r>
              <a:rPr lang="en-IN" sz="1700" dirty="0">
                <a:solidFill>
                  <a:schemeClr val="dk1"/>
                </a:solidFill>
                <a:highlight>
                  <a:schemeClr val="lt1"/>
                </a:highlight>
              </a:rPr>
              <a:t>Pandas is a software library written for the Python programming language for data manipulation and analysis. In particular, it offers data structures and operations for manipulating numerical tables and time series.</a:t>
            </a:r>
            <a:endParaRPr sz="1700" dirty="0">
              <a:solidFill>
                <a:schemeClr val="dk1"/>
              </a:solidFill>
              <a:highlight>
                <a:schemeClr val="lt1"/>
              </a:highlight>
            </a:endParaRPr>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a:t>
            </a:r>
            <a:r>
              <a:rPr lang="en-IN" sz="1700"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is a fundamental package for scientific computing in Python, essential for handling multidimensional arrays and mathematical operations. It is used extensively for data </a:t>
            </a:r>
            <a:r>
              <a:rPr lang="en-IN" sz="1700" dirty="0" err="1">
                <a:solidFill>
                  <a:schemeClr val="dk1"/>
                </a:solidFill>
                <a:latin typeface="Trebuchet MS"/>
                <a:ea typeface="Trebuchet MS"/>
                <a:cs typeface="Trebuchet MS"/>
                <a:sym typeface="Trebuchet MS"/>
              </a:rPr>
              <a:t>preprocessing</a:t>
            </a:r>
            <a:r>
              <a:rPr lang="en-IN" sz="1700" dirty="0">
                <a:solidFill>
                  <a:schemeClr val="dk1"/>
                </a:solidFill>
                <a:latin typeface="Trebuchet MS"/>
                <a:ea typeface="Trebuchet MS"/>
                <a:cs typeface="Trebuchet MS"/>
                <a:sym typeface="Trebuchet MS"/>
              </a:rPr>
              <a:t>, manipulation, and numerical computations within the </a:t>
            </a:r>
            <a:r>
              <a:rPr lang="en-IN" sz="1700" dirty="0">
                <a:solidFill>
                  <a:schemeClr val="dk1"/>
                </a:solidFill>
                <a:latin typeface="Trebuchet MS"/>
                <a:ea typeface="Trebuchet MS"/>
                <a:cs typeface="Trebuchet MS"/>
                <a:sym typeface="Trebuchet MS"/>
              </a:rPr>
              <a:t>R</a:t>
            </a:r>
            <a:r>
              <a:rPr lang="en-IN" sz="1700" dirty="0" smtClean="0">
                <a:solidFill>
                  <a:schemeClr val="dk1"/>
                </a:solidFill>
                <a:latin typeface="Trebuchet MS"/>
                <a:ea typeface="Trebuchet MS"/>
                <a:cs typeface="Trebuchet MS"/>
                <a:sym typeface="Trebuchet MS"/>
              </a:rPr>
              <a:t>NN </a:t>
            </a:r>
            <a:r>
              <a:rPr lang="en-IN" sz="1700" dirty="0">
                <a:solidFill>
                  <a:schemeClr val="dk1"/>
                </a:solidFill>
                <a:latin typeface="Trebuchet MS"/>
                <a:ea typeface="Trebuchet MS"/>
                <a:cs typeface="Trebuchet MS"/>
                <a:sym typeface="Trebuchet MS"/>
              </a:rPr>
              <a:t>model.</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TensorFlow</a:t>
            </a:r>
            <a:r>
              <a:rPr lang="en-IN" sz="1700" dirty="0">
                <a:solidFill>
                  <a:schemeClr val="dk1"/>
                </a:solidFill>
                <a:latin typeface="Trebuchet MS"/>
                <a:ea typeface="Trebuchet MS"/>
                <a:cs typeface="Trebuchet MS"/>
                <a:sym typeface="Trebuchet MS"/>
              </a:rPr>
              <a:t>: </a:t>
            </a:r>
            <a:r>
              <a:rPr lang="en-IN" sz="1700" dirty="0" err="1">
                <a:solidFill>
                  <a:schemeClr val="dk1"/>
                </a:solidFill>
                <a:highlight>
                  <a:schemeClr val="lt1"/>
                </a:highlight>
              </a:rPr>
              <a:t>TensorFlow</a:t>
            </a:r>
            <a:r>
              <a:rPr lang="en-IN" sz="1700" dirty="0">
                <a:solidFill>
                  <a:schemeClr val="dk1"/>
                </a:solidFill>
                <a:highlight>
                  <a:schemeClr val="lt1"/>
                </a:highlight>
              </a:rPr>
              <a:t> is a free and open-source software library for machine learning and artificial intelligence. It can be used across a range of tasks but has a particular focus on training and inference of deep neural networks</a:t>
            </a:r>
            <a:endParaRPr sz="1700" dirty="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3"/>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3"/>
          <p:cNvSpPr txBox="1">
            <a:spLocks noGrp="1"/>
          </p:cNvSpPr>
          <p:nvPr>
            <p:ph type="title"/>
          </p:nvPr>
        </p:nvSpPr>
        <p:spPr>
          <a:xfrm>
            <a:off x="723900" y="281662"/>
            <a:ext cx="50145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a:t>
            </a:r>
            <a:endParaRPr sz="4400"/>
          </a:p>
        </p:txBody>
      </p:sp>
      <p:pic>
        <p:nvPicPr>
          <p:cNvPr id="123" name="Google Shape;123;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24" name="Google Shape;124;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25" name="Google Shape;125;p13"/>
          <p:cNvSpPr txBox="1"/>
          <p:nvPr/>
        </p:nvSpPr>
        <p:spPr>
          <a:xfrm>
            <a:off x="776324" y="1039506"/>
            <a:ext cx="7770900" cy="4770496"/>
          </a:xfrm>
          <a:prstGeom prst="rect">
            <a:avLst/>
          </a:prstGeom>
          <a:noFill/>
          <a:ln>
            <a:noFill/>
          </a:ln>
        </p:spPr>
        <p:txBody>
          <a:bodyPr spcFirstLastPara="1" wrap="square" lIns="91425" tIns="45700" rIns="91425" bIns="45700" anchor="t" anchorCtr="0">
            <a:spAutoFit/>
          </a:bodyPr>
          <a:lstStyle/>
          <a:p>
            <a:r>
              <a:rPr lang="en-IN" sz="2400" b="1" dirty="0"/>
              <a:t>Get gold price data</a:t>
            </a:r>
            <a:r>
              <a:rPr lang="en-IN" sz="2400" dirty="0"/>
              <a:t> (historical &amp; relevant factors</a:t>
            </a:r>
            <a:r>
              <a:rPr lang="en-IN" sz="2400" dirty="0" smtClean="0"/>
              <a:t>).</a:t>
            </a:r>
            <a:endParaRPr lang="en-IN" sz="2400" dirty="0"/>
          </a:p>
          <a:p>
            <a:r>
              <a:rPr lang="en-IN" sz="2400" b="1" dirty="0" smtClean="0"/>
              <a:t>Pre process </a:t>
            </a:r>
            <a:r>
              <a:rPr lang="en-IN" sz="2400" b="1" dirty="0"/>
              <a:t>data</a:t>
            </a:r>
            <a:r>
              <a:rPr lang="en-IN" sz="2400" dirty="0"/>
              <a:t> (clean, scale, handle missing values).</a:t>
            </a:r>
          </a:p>
          <a:p>
            <a:r>
              <a:rPr lang="en-IN" sz="2400" b="1" dirty="0"/>
              <a:t>Define RNN model</a:t>
            </a:r>
            <a:r>
              <a:rPr lang="en-IN" sz="2400" dirty="0"/>
              <a:t> (LSTM/GRU, layers, units).</a:t>
            </a:r>
          </a:p>
          <a:p>
            <a:r>
              <a:rPr lang="en-IN" sz="2400" b="1" dirty="0"/>
              <a:t>Split data</a:t>
            </a:r>
            <a:r>
              <a:rPr lang="en-IN" sz="2400" dirty="0"/>
              <a:t> (training, validation, testing).</a:t>
            </a:r>
          </a:p>
          <a:p>
            <a:r>
              <a:rPr lang="en-IN" sz="2400" b="1" dirty="0"/>
              <a:t>Train model</a:t>
            </a:r>
            <a:r>
              <a:rPr lang="en-IN" sz="2400" dirty="0"/>
              <a:t> (minimize prediction error on training data).</a:t>
            </a:r>
          </a:p>
          <a:p>
            <a:r>
              <a:rPr lang="en-IN" sz="2400" b="1" dirty="0"/>
              <a:t>Tune </a:t>
            </a:r>
            <a:r>
              <a:rPr lang="en-IN" sz="2400" b="1" dirty="0" err="1"/>
              <a:t>hyperparameters</a:t>
            </a:r>
            <a:r>
              <a:rPr lang="en-IN" sz="2400" dirty="0"/>
              <a:t> (optimize model performance).</a:t>
            </a:r>
          </a:p>
          <a:p>
            <a:r>
              <a:rPr lang="en-IN" sz="2400" b="1" dirty="0"/>
              <a:t>Evaluate model</a:t>
            </a:r>
            <a:r>
              <a:rPr lang="en-IN" sz="2400" dirty="0"/>
              <a:t> (MSE, RMSE on testing data).</a:t>
            </a:r>
          </a:p>
          <a:p>
            <a:r>
              <a:rPr lang="en-IN" sz="2400" b="1" dirty="0"/>
              <a:t>Predict future prices</a:t>
            </a:r>
            <a:r>
              <a:rPr lang="en-IN" sz="2400" dirty="0"/>
              <a:t> using trained model.</a:t>
            </a:r>
          </a:p>
          <a:p>
            <a:r>
              <a:rPr lang="en-IN" sz="2400" b="1" dirty="0"/>
              <a:t>Calculate confidence intervals</a:t>
            </a:r>
            <a:r>
              <a:rPr lang="en-IN" sz="2400" dirty="0"/>
              <a:t> for predictions.</a:t>
            </a:r>
          </a:p>
          <a:p>
            <a:r>
              <a:rPr lang="en-IN" sz="2400" b="1" dirty="0" err="1"/>
              <a:t>Analyze</a:t>
            </a:r>
            <a:r>
              <a:rPr lang="en-IN" sz="2400" b="1" dirty="0"/>
              <a:t> results</a:t>
            </a:r>
            <a:r>
              <a:rPr lang="en-IN" sz="2400" dirty="0"/>
              <a:t> (visualize, interpret feature influence).</a:t>
            </a:r>
          </a:p>
          <a:p>
            <a:pPr marL="127000" lvl="0" algn="just" rtl="0">
              <a:lnSpc>
                <a:spcPct val="100000"/>
              </a:lnSpc>
              <a:spcBef>
                <a:spcPts val="0"/>
              </a:spcBef>
              <a:spcAft>
                <a:spcPts val="0"/>
              </a:spcAft>
              <a:buClr>
                <a:schemeClr val="dk1"/>
              </a:buClr>
              <a:buSzPts val="1600"/>
            </a:pPr>
            <a:endParaRPr sz="1600" dirty="0">
              <a:solidFill>
                <a:schemeClr val="dk1"/>
              </a:solidFill>
              <a:highlight>
                <a:schemeClr val="lt1"/>
              </a:highlight>
              <a:latin typeface="Trebuchet MS"/>
              <a:ea typeface="Trebuchet MS"/>
              <a:cs typeface="Trebuchet MS"/>
              <a:sym typeface="Trebuchet MS"/>
            </a:endParaRPr>
          </a:p>
        </p:txBody>
      </p:sp>
      <p:sp>
        <p:nvSpPr>
          <p:cNvPr id="126" name="Google Shape;126;p13"/>
          <p:cNvSpPr txBox="1"/>
          <p:nvPr/>
        </p:nvSpPr>
        <p:spPr>
          <a:xfrm>
            <a:off x="776324" y="3012358"/>
            <a:ext cx="7770900" cy="1282362"/>
          </a:xfrm>
          <a:prstGeom prst="rect">
            <a:avLst/>
          </a:prstGeom>
          <a:noFill/>
          <a:ln>
            <a:noFill/>
          </a:ln>
        </p:spPr>
        <p:txBody>
          <a:bodyPr spcFirstLastPara="1" wrap="square" lIns="91425" tIns="45700" rIns="91425" bIns="45700" anchor="t" anchorCtr="0">
            <a:spAutoFit/>
          </a:bodyPr>
          <a:lstStyle/>
          <a:p>
            <a:pPr marL="457200" lvl="0" indent="0" algn="just" rtl="0">
              <a:lnSpc>
                <a:spcPct val="100000"/>
              </a:lnSpc>
              <a:spcBef>
                <a:spcPts val="1800"/>
              </a:spcBef>
              <a:spcAft>
                <a:spcPts val="0"/>
              </a:spcAft>
              <a:buNone/>
            </a:pPr>
            <a:endParaRPr sz="1600" dirty="0">
              <a:solidFill>
                <a:schemeClr val="dk1"/>
              </a:solidFill>
              <a:highlight>
                <a:schemeClr val="lt1"/>
              </a:highlight>
              <a:latin typeface="Trebuchet MS"/>
              <a:ea typeface="Trebuchet MS"/>
              <a:cs typeface="Trebuchet MS"/>
              <a:sym typeface="Trebuchet MS"/>
            </a:endParaRPr>
          </a:p>
          <a:p>
            <a:pPr marL="457200" marR="0" lvl="0" indent="0" algn="just" rtl="0">
              <a:lnSpc>
                <a:spcPct val="100000"/>
              </a:lnSpc>
              <a:spcBef>
                <a:spcPts val="2200"/>
              </a:spcBef>
              <a:spcAft>
                <a:spcPts val="0"/>
              </a:spcAft>
              <a:buNone/>
            </a:pPr>
            <a:endParaRPr dirty="0"/>
          </a:p>
          <a:p>
            <a:pPr marL="457200" marR="0" lvl="0" indent="0" algn="just"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59" name="Google Shape;159;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60" name="Google Shape;160;p16"/>
          <p:cNvSpPr txBox="1"/>
          <p:nvPr/>
        </p:nvSpPr>
        <p:spPr>
          <a:xfrm>
            <a:off x="5029200" y="5486400"/>
            <a:ext cx="1295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1</a:t>
            </a:r>
            <a:endParaRPr sz="2400">
              <a:solidFill>
                <a:schemeClr val="dk1"/>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519" y="1382773"/>
            <a:ext cx="5992080" cy="3994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7"/>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7"/>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7"/>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71" name="Google Shape;171;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72" name="Google Shape;172;p17"/>
          <p:cNvSpPr txBox="1"/>
          <p:nvPr/>
        </p:nvSpPr>
        <p:spPr>
          <a:xfrm>
            <a:off x="4704125" y="5960350"/>
            <a:ext cx="1295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2</a:t>
            </a:r>
            <a:endParaRPr sz="2400">
              <a:solidFill>
                <a:schemeClr val="dk1"/>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11" y="1155066"/>
            <a:ext cx="6402259" cy="45603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639</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Calibri</vt:lpstr>
      <vt:lpstr>Space Grotesk</vt:lpstr>
      <vt:lpstr>Office Theme</vt:lpstr>
      <vt:lpstr>PowerPoint Presentation</vt:lpstr>
      <vt:lpstr>OUTLINE</vt:lpstr>
      <vt:lpstr>PROBLEM STATEMENT</vt:lpstr>
      <vt:lpstr>PROPOSED SOLUTION</vt:lpstr>
      <vt:lpstr>SYSTEM APPROACH</vt:lpstr>
      <vt:lpstr>SYSTEM APPROACH –CONT.</vt:lpstr>
      <vt:lpstr>ALGORITHM</vt:lpstr>
      <vt:lpstr>RESULT</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2021PITCS168</dc:creator>
  <cp:lastModifiedBy>2021PITCS168</cp:lastModifiedBy>
  <cp:revision>4</cp:revision>
  <dcterms:modified xsi:type="dcterms:W3CDTF">2024-04-01T09:18:08Z</dcterms:modified>
</cp:coreProperties>
</file>