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muflorentine3@gmail.com" TargetMode="External"/><Relationship Id="rId3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63904" y="1953513"/>
            <a:ext cx="6047740" cy="2970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0800" marR="43180">
              <a:lnSpc>
                <a:spcPct val="1108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MODULE</a:t>
            </a:r>
            <a:r>
              <a:rPr dirty="0" sz="1200" spc="7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CODE</a:t>
            </a:r>
            <a:r>
              <a:rPr dirty="0" sz="1200" spc="7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&amp;</a:t>
            </a:r>
            <a:r>
              <a:rPr dirty="0" sz="1200" spc="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TITLE:</a:t>
            </a:r>
            <a:r>
              <a:rPr dirty="0" sz="1200" spc="8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GENML801-</a:t>
            </a:r>
            <a:r>
              <a:rPr dirty="0" sz="1200" spc="7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MACHINE</a:t>
            </a:r>
            <a:r>
              <a:rPr dirty="0" sz="1200" spc="8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LEARNING</a:t>
            </a:r>
            <a:r>
              <a:rPr dirty="0" sz="1200" spc="7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Date:</a:t>
            </a:r>
            <a:r>
              <a:rPr dirty="0" sz="1200" spc="7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20</a:t>
            </a:r>
            <a:r>
              <a:rPr dirty="0" baseline="27777" sz="1200" b="1">
                <a:latin typeface="Times New Roman"/>
                <a:cs typeface="Times New Roman"/>
              </a:rPr>
              <a:t>th</a:t>
            </a:r>
            <a:r>
              <a:rPr dirty="0" baseline="27777" sz="1200" spc="254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September </a:t>
            </a:r>
            <a:r>
              <a:rPr dirty="0" sz="1200" b="1">
                <a:latin typeface="Times New Roman"/>
                <a:cs typeface="Times New Roman"/>
              </a:rPr>
              <a:t>2025 </a:t>
            </a:r>
            <a:r>
              <a:rPr dirty="0" sz="1200" spc="-10" b="1">
                <a:latin typeface="Times New Roman"/>
                <a:cs typeface="Times New Roman"/>
              </a:rPr>
              <a:t>RQF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LEVEL: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50" b="1"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  <a:p>
            <a:pPr algn="just" marL="50800" marR="45085">
              <a:lnSpc>
                <a:spcPct val="110800"/>
              </a:lnSpc>
              <a:spcBef>
                <a:spcPts val="805"/>
              </a:spcBef>
            </a:pPr>
            <a:r>
              <a:rPr dirty="0" sz="1200" b="1">
                <a:latin typeface="Times New Roman"/>
                <a:cs typeface="Times New Roman"/>
              </a:rPr>
              <a:t>DEPARTMENT:</a:t>
            </a:r>
            <a:r>
              <a:rPr dirty="0" sz="1200" spc="3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ELECTRICAL</a:t>
            </a:r>
            <a:r>
              <a:rPr dirty="0" sz="1200" spc="18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3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ELECTRONICS</a:t>
            </a:r>
            <a:r>
              <a:rPr dirty="0" sz="1200" spc="3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ENGINEERING</a:t>
            </a:r>
            <a:r>
              <a:rPr dirty="0" sz="1200" spc="36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PROGRAM: </a:t>
            </a:r>
            <a:r>
              <a:rPr dirty="0" sz="1200" b="1">
                <a:latin typeface="Times New Roman"/>
                <a:cs typeface="Times New Roman"/>
              </a:rPr>
              <a:t>ELECTRONICS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9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TELECOMMUNICATION</a:t>
            </a:r>
            <a:r>
              <a:rPr dirty="0" sz="1200" spc="8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TECHNOLOGY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ACADEMIC</a:t>
            </a:r>
            <a:r>
              <a:rPr dirty="0" sz="1200" spc="5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YEAR: 2025-</a:t>
            </a:r>
            <a:r>
              <a:rPr dirty="0" sz="1200" spc="-20" b="1">
                <a:latin typeface="Times New Roman"/>
                <a:cs typeface="Times New Roman"/>
              </a:rPr>
              <a:t>2026</a:t>
            </a:r>
            <a:endParaRPr sz="1200">
              <a:latin typeface="Times New Roman"/>
              <a:cs typeface="Times New Roman"/>
            </a:endParaRPr>
          </a:p>
          <a:p>
            <a:pPr marL="50800" marR="3026410">
              <a:lnSpc>
                <a:spcPct val="166700"/>
              </a:lnSpc>
            </a:pPr>
            <a:r>
              <a:rPr dirty="0" sz="1200" b="1">
                <a:latin typeface="Times New Roman"/>
                <a:cs typeface="Times New Roman"/>
              </a:rPr>
              <a:t>Submission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deadline: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4</a:t>
            </a:r>
            <a:r>
              <a:rPr dirty="0" baseline="27777" sz="1200" b="1">
                <a:latin typeface="Times New Roman"/>
                <a:cs typeface="Times New Roman"/>
              </a:rPr>
              <a:t>th</a:t>
            </a:r>
            <a:r>
              <a:rPr dirty="0" baseline="27777" sz="1200" spc="112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October,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2025 </a:t>
            </a:r>
            <a:r>
              <a:rPr dirty="0" sz="1200" b="1">
                <a:latin typeface="Times New Roman"/>
                <a:cs typeface="Times New Roman"/>
              </a:rPr>
              <a:t>Submission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email: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u="sng" sz="1200" spc="-10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muflorentine3@gmail.com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960"/>
              </a:spcBef>
            </a:pPr>
            <a:r>
              <a:rPr dirty="0" u="dbl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Individual</a:t>
            </a:r>
            <a:r>
              <a:rPr dirty="0" u="dbl" sz="1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assignment:</a:t>
            </a:r>
            <a:r>
              <a:rPr dirty="0" u="dbl" sz="1200" spc="-7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bl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Applying</a:t>
            </a:r>
            <a:r>
              <a:rPr dirty="0" u="dbl" sz="12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bl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EDA</a:t>
            </a:r>
            <a:r>
              <a:rPr dirty="0" u="dbl" sz="1200" spc="-7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bl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</a:t>
            </a:r>
            <a:r>
              <a:rPr dirty="0" u="dbl" sz="1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 </a:t>
            </a:r>
            <a:r>
              <a:rPr dirty="0" u="dbl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Engineering</a:t>
            </a:r>
            <a:r>
              <a:rPr dirty="0" u="dbl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bl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</a:t>
            </a:r>
            <a:r>
              <a:rPr dirty="0" u="dbl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bl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dbl" sz="12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bl" sz="1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Dataset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1200">
              <a:latin typeface="Times New Roman"/>
              <a:cs typeface="Times New Roman"/>
            </a:endParaRPr>
          </a:p>
          <a:p>
            <a:pPr marL="50800" marR="4013835">
              <a:lnSpc>
                <a:spcPct val="166700"/>
              </a:lnSpc>
            </a:pPr>
            <a:r>
              <a:rPr dirty="0" sz="1200" b="1">
                <a:latin typeface="Times New Roman"/>
                <a:cs typeface="Times New Roman"/>
              </a:rPr>
              <a:t>NAMES: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IRAKOZE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Chrispin </a:t>
            </a:r>
            <a:r>
              <a:rPr dirty="0" sz="1200" b="1">
                <a:latin typeface="Times New Roman"/>
                <a:cs typeface="Times New Roman"/>
              </a:rPr>
              <a:t>REG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NO: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25RP18655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914400"/>
            <a:ext cx="5943600" cy="9480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" y="3508247"/>
            <a:ext cx="5943600" cy="5453380"/>
            <a:chOff x="914400" y="3508247"/>
            <a:chExt cx="5943600" cy="54533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3627119"/>
              <a:ext cx="5943600" cy="5334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3508247"/>
              <a:ext cx="640080" cy="82296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7" y="1011936"/>
            <a:ext cx="1719072" cy="6705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12848" y="2493264"/>
            <a:ext cx="390144" cy="6705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03704" y="2956560"/>
            <a:ext cx="554736" cy="6705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62728" y="3151632"/>
            <a:ext cx="408431" cy="6705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985131" y="974852"/>
            <a:ext cx="6394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10">
                <a:solidFill>
                  <a:srgbClr val="DBAA7E"/>
                </a:solidFill>
                <a:latin typeface="Courier New"/>
                <a:cs typeface="Courier New"/>
              </a:rPr>
              <a:t>.„„</a:t>
            </a:r>
            <a:r>
              <a:rPr dirty="0" sz="600" spc="30">
                <a:solidFill>
                  <a:srgbClr val="DBAA7E"/>
                </a:solidFill>
                <a:latin typeface="Courier New"/>
                <a:cs typeface="Courier New"/>
              </a:rPr>
              <a:t> </a:t>
            </a:r>
            <a:r>
              <a:rPr dirty="0" sz="600" spc="-120">
                <a:solidFill>
                  <a:srgbClr val="005DB5"/>
                </a:solidFill>
                <a:latin typeface="Courier New"/>
                <a:cs typeface="Courier New"/>
              </a:rPr>
              <a:t>irakozechr+sz5o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200374" y="1187704"/>
            <a:ext cx="99885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Deploy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Times New Roman"/>
                <a:cs typeface="Times New Roman"/>
              </a:rPr>
              <a:t>app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281052" y="1705609"/>
            <a:ext cx="749935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80">
                <a:solidFill>
                  <a:srgbClr val="EFEFEF"/>
                </a:solidFill>
                <a:latin typeface="Arial MT"/>
                <a:cs typeface="Arial MT"/>
              </a:rPr>
              <a:t>RA&amp;oz&amp;tmese0rraud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266571" y="2187956"/>
            <a:ext cx="1701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>
                <a:solidFill>
                  <a:srgbClr val="31113B"/>
                </a:solidFill>
                <a:latin typeface="Times New Roman"/>
                <a:cs typeface="Times New Roman"/>
              </a:rPr>
              <a:t>main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264336" y="2651252"/>
            <a:ext cx="278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14">
                <a:solidFill>
                  <a:srgbClr val="131313"/>
                </a:solidFill>
                <a:latin typeface="Courier New"/>
                <a:cs typeface="Courier New"/>
              </a:rPr>
              <a:t>Fraud.py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267018" y="3114547"/>
            <a:ext cx="76898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40">
                <a:solidFill>
                  <a:srgbClr val="A7A7A7"/>
                </a:solidFill>
                <a:latin typeface="Cambria"/>
                <a:cs typeface="Cambria"/>
              </a:rPr>
              <a:t>jjv8nmx2gar6ãgdi3dzubo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1285"/>
            <a:ext cx="5972175" cy="80810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30810" indent="-118110">
              <a:lnSpc>
                <a:spcPct val="100000"/>
              </a:lnSpc>
              <a:spcBef>
                <a:spcPts val="100"/>
              </a:spcBef>
              <a:buAutoNum type="romanLcPeriod"/>
              <a:tabLst>
                <a:tab pos="130810" algn="l"/>
              </a:tabLst>
            </a:pPr>
            <a:r>
              <a:rPr dirty="0" sz="1200" b="1">
                <a:latin typeface="Times New Roman"/>
                <a:cs typeface="Times New Roman"/>
              </a:rPr>
              <a:t>Problem</a:t>
            </a:r>
            <a:r>
              <a:rPr dirty="0" sz="1200" spc="-7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Statement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960"/>
              </a:spcBef>
            </a:pPr>
            <a:r>
              <a:rPr dirty="0" sz="1200" b="1">
                <a:latin typeface="Times New Roman"/>
                <a:cs typeface="Times New Roman"/>
              </a:rPr>
              <a:t>Title: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Fraud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Prediction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Mobile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Money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Transaction</a:t>
            </a: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ct val="110800"/>
              </a:lnSpc>
              <a:spcBef>
                <a:spcPts val="805"/>
              </a:spcBef>
            </a:pPr>
            <a:r>
              <a:rPr dirty="0" sz="1200">
                <a:latin typeface="Times New Roman"/>
                <a:cs typeface="Times New Roman"/>
              </a:rPr>
              <a:t>Mobile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money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services</a:t>
            </a:r>
            <a:r>
              <a:rPr dirty="0" sz="1200" spc="3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3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become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essential</a:t>
            </a:r>
            <a:r>
              <a:rPr dirty="0" sz="1200" spc="3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daily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financial</a:t>
            </a:r>
            <a:r>
              <a:rPr dirty="0" sz="1200" spc="3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activities,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especially</a:t>
            </a:r>
            <a:r>
              <a:rPr dirty="0" sz="1200" spc="36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developing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regions.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However,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face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major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challenge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—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increasing</a:t>
            </a:r>
            <a:r>
              <a:rPr dirty="0" sz="1200" spc="10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fraudulent </a:t>
            </a:r>
            <a:r>
              <a:rPr dirty="0" sz="1200" b="1">
                <a:latin typeface="Times New Roman"/>
                <a:cs typeface="Times New Roman"/>
              </a:rPr>
              <a:t>transactions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unauthorized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transfers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balance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manipulation.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0800"/>
              </a:lnSpc>
              <a:spcBef>
                <a:spcPts val="800"/>
              </a:spcBef>
            </a:pPr>
            <a:r>
              <a:rPr dirty="0" sz="1200">
                <a:latin typeface="Times New Roman"/>
                <a:cs typeface="Times New Roman"/>
              </a:rPr>
              <a:t>Traditional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rule-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systems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longer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sufficient,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fraudsters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constantly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change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 </a:t>
            </a:r>
            <a:r>
              <a:rPr dirty="0" sz="1200">
                <a:latin typeface="Times New Roman"/>
                <a:cs typeface="Times New Roman"/>
              </a:rPr>
              <a:t>methods.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address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this,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applies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machine</a:t>
            </a:r>
            <a:r>
              <a:rPr dirty="0" sz="1200" spc="29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learning</a:t>
            </a:r>
            <a:r>
              <a:rPr dirty="0" sz="1200" spc="29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techniques</a:t>
            </a:r>
            <a:r>
              <a:rPr dirty="0" sz="1200" spc="30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predict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likelihood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fraud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real-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transactions.</a:t>
            </a: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ct val="111400"/>
              </a:lnSpc>
              <a:spcBef>
                <a:spcPts val="800"/>
              </a:spcBef>
            </a:pP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analyzing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transaction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amount,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balance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changes,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transaction</a:t>
            </a:r>
            <a:r>
              <a:rPr dirty="0" sz="1200" spc="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type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distinguish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genuine</a:t>
            </a:r>
            <a:r>
              <a:rPr dirty="0" sz="1200" spc="3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suspicious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activities.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approach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improves </a:t>
            </a:r>
            <a:r>
              <a:rPr dirty="0" sz="1200" b="1">
                <a:latin typeface="Times New Roman"/>
                <a:cs typeface="Times New Roman"/>
              </a:rPr>
              <a:t>financial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security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reduces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losses,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strengthens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trust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in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mobile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money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platforms</a:t>
            </a:r>
            <a:r>
              <a:rPr dirty="0" sz="1200" spc="-1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73355" indent="-160655">
              <a:lnSpc>
                <a:spcPct val="100000"/>
              </a:lnSpc>
              <a:buAutoNum type="romanLcPeriod" startAt="2"/>
              <a:tabLst>
                <a:tab pos="173355" algn="l"/>
              </a:tabLst>
            </a:pPr>
            <a:r>
              <a:rPr dirty="0" sz="1200" b="1">
                <a:latin typeface="Times New Roman"/>
                <a:cs typeface="Times New Roman"/>
              </a:rPr>
              <a:t>Dataset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Description</a:t>
            </a: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ct val="111300"/>
              </a:lnSpc>
              <a:spcBef>
                <a:spcPts val="80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Pay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found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Kaggle,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synthetic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simulates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real </a:t>
            </a:r>
            <a:r>
              <a:rPr dirty="0" sz="1200">
                <a:latin typeface="Times New Roman"/>
                <a:cs typeface="Times New Roman"/>
              </a:rPr>
              <a:t>mobile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money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transactions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genuine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financial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collected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mobile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payment </a:t>
            </a:r>
            <a:r>
              <a:rPr dirty="0" sz="1200">
                <a:latin typeface="Times New Roman"/>
                <a:cs typeface="Times New Roman"/>
              </a:rPr>
              <a:t>service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provider.</a:t>
            </a: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ct val="111300"/>
              </a:lnSpc>
              <a:spcBef>
                <a:spcPts val="785"/>
              </a:spcBef>
            </a:pP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contains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over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6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million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transaction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records,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representing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event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CASH-</a:t>
            </a:r>
            <a:r>
              <a:rPr dirty="0" sz="1200" spc="-25">
                <a:latin typeface="Times New Roman"/>
                <a:cs typeface="Times New Roman"/>
              </a:rPr>
              <a:t>IN, </a:t>
            </a:r>
            <a:r>
              <a:rPr dirty="0" sz="1200" spc="-10">
                <a:latin typeface="Times New Roman"/>
                <a:cs typeface="Times New Roman"/>
              </a:rPr>
              <a:t>CASH-</a:t>
            </a:r>
            <a:r>
              <a:rPr dirty="0" sz="1200" spc="-45">
                <a:latin typeface="Times New Roman"/>
                <a:cs typeface="Times New Roman"/>
              </a:rPr>
              <a:t>OUT,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TRANSFER,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PAYMENT,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DEBIT.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Each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record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includes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numerical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categorical </a:t>
            </a:r>
            <a:r>
              <a:rPr dirty="0" sz="1200">
                <a:latin typeface="Times New Roman"/>
                <a:cs typeface="Times New Roman"/>
              </a:rPr>
              <a:t>features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describing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sender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receiver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accounts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before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after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transaction.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960"/>
              </a:spcBef>
            </a:pPr>
            <a:r>
              <a:rPr dirty="0" sz="1200" b="1">
                <a:latin typeface="Times New Roman"/>
                <a:cs typeface="Times New Roman"/>
              </a:rPr>
              <a:t>Key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features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used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in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this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project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include:</a:t>
            </a:r>
            <a:endParaRPr sz="1200">
              <a:latin typeface="Times New Roman"/>
              <a:cs typeface="Times New Roman"/>
            </a:endParaRPr>
          </a:p>
          <a:p>
            <a:pPr lvl="1" marL="469265" indent="-227965">
              <a:lnSpc>
                <a:spcPct val="100000"/>
              </a:lnSpc>
              <a:spcBef>
                <a:spcPts val="1055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amount: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Value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transaction</a:t>
            </a:r>
            <a:endParaRPr sz="1200">
              <a:latin typeface="Times New Roman"/>
              <a:cs typeface="Times New Roman"/>
            </a:endParaRPr>
          </a:p>
          <a:p>
            <a:pPr lvl="1" marL="469265" indent="-22796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200" spc="-10">
                <a:latin typeface="Times New Roman"/>
                <a:cs typeface="Times New Roman"/>
              </a:rPr>
              <a:t>oldbalanceOrg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/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newbalanceOrig: </a:t>
            </a:r>
            <a:r>
              <a:rPr dirty="0" sz="1200">
                <a:latin typeface="Times New Roman"/>
                <a:cs typeface="Times New Roman"/>
              </a:rPr>
              <a:t>Sender’s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balance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before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after</a:t>
            </a:r>
            <a:r>
              <a:rPr dirty="0" sz="1200" spc="-10">
                <a:latin typeface="Times New Roman"/>
                <a:cs typeface="Times New Roman"/>
              </a:rPr>
              <a:t> transaction</a:t>
            </a:r>
            <a:endParaRPr sz="1200">
              <a:latin typeface="Times New Roman"/>
              <a:cs typeface="Times New Roman"/>
            </a:endParaRPr>
          </a:p>
          <a:p>
            <a:pPr lvl="1" marL="469265" indent="-22796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oldbalanceDest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/</a:t>
            </a:r>
            <a:r>
              <a:rPr dirty="0" sz="1200" spc="-10">
                <a:latin typeface="Times New Roman"/>
                <a:cs typeface="Times New Roman"/>
              </a:rPr>
              <a:t> newbalanceDest: Receiver’s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balance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before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after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transaction</a:t>
            </a:r>
            <a:endParaRPr sz="1200">
              <a:latin typeface="Times New Roman"/>
              <a:cs typeface="Times New Roman"/>
            </a:endParaRPr>
          </a:p>
          <a:p>
            <a:pPr lvl="1" marL="469265" indent="-227965">
              <a:lnSpc>
                <a:spcPct val="100000"/>
              </a:lnSpc>
              <a:spcBef>
                <a:spcPts val="25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type: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Transaction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</a:t>
            </a:r>
            <a:r>
              <a:rPr dirty="0" sz="1200" spc="-10">
                <a:latin typeface="Times New Roman"/>
                <a:cs typeface="Times New Roman"/>
              </a:rPr>
              <a:t> (one-</a:t>
            </a:r>
            <a:r>
              <a:rPr dirty="0" sz="1200">
                <a:latin typeface="Times New Roman"/>
                <a:cs typeface="Times New Roman"/>
              </a:rPr>
              <a:t>hot</a:t>
            </a:r>
            <a:r>
              <a:rPr dirty="0" sz="1200" spc="-10">
                <a:latin typeface="Times New Roman"/>
                <a:cs typeface="Times New Roman"/>
              </a:rPr>
              <a:t> encoded)</a:t>
            </a:r>
            <a:endParaRPr sz="1200">
              <a:latin typeface="Times New Roman"/>
              <a:cs typeface="Times New Roman"/>
            </a:endParaRPr>
          </a:p>
          <a:p>
            <a:pPr lvl="1" marL="469265" indent="-22796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isFraud: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Target </a:t>
            </a:r>
            <a:r>
              <a:rPr dirty="0" sz="1200">
                <a:latin typeface="Times New Roman"/>
                <a:cs typeface="Times New Roman"/>
              </a:rPr>
              <a:t>variable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(1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fraudulent,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genuine)</a:t>
            </a:r>
            <a:endParaRPr sz="1200">
              <a:latin typeface="Times New Roman"/>
              <a:cs typeface="Times New Roman"/>
            </a:endParaRPr>
          </a:p>
          <a:p>
            <a:pPr marL="12700" marR="10160">
              <a:lnSpc>
                <a:spcPct val="111000"/>
              </a:lnSpc>
              <a:spcBef>
                <a:spcPts val="790"/>
              </a:spcBef>
            </a:pPr>
            <a:r>
              <a:rPr dirty="0" sz="1200">
                <a:latin typeface="Times New Roman"/>
                <a:cs typeface="Times New Roman"/>
              </a:rPr>
              <a:t>Additional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engineered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balance_change_org,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balance_change_dest,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anomaly </a:t>
            </a:r>
            <a:r>
              <a:rPr dirty="0" sz="1200">
                <a:latin typeface="Times New Roman"/>
                <a:cs typeface="Times New Roman"/>
              </a:rPr>
              <a:t>flags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derived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enhance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fraud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detection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accuracy.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215900" indent="-203200">
              <a:lnSpc>
                <a:spcPct val="100000"/>
              </a:lnSpc>
              <a:buAutoNum type="romanLcPeriod" startAt="3"/>
              <a:tabLst>
                <a:tab pos="215900" algn="l"/>
              </a:tabLst>
            </a:pPr>
            <a:r>
              <a:rPr dirty="0" sz="1200" b="1">
                <a:latin typeface="Times New Roman"/>
                <a:cs typeface="Times New Roman"/>
              </a:rPr>
              <a:t>EDA</a:t>
            </a:r>
            <a:r>
              <a:rPr dirty="0" sz="1200" spc="-7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Findings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 spc="-20">
                <a:latin typeface="Times New Roman"/>
                <a:cs typeface="Times New Roman"/>
              </a:rPr>
              <a:t>Type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EDA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9525">
              <a:lnSpc>
                <a:spcPct val="110800"/>
              </a:lnSpc>
              <a:spcBef>
                <a:spcPts val="805"/>
              </a:spcBef>
            </a:pPr>
            <a:r>
              <a:rPr dirty="0" sz="1200" b="1">
                <a:latin typeface="Times New Roman"/>
                <a:cs typeface="Times New Roman"/>
              </a:rPr>
              <a:t>Bivariate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Analysis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(Primary)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–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explore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relationships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target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 (isFraud)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1285"/>
            <a:ext cx="5967730" cy="7483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Univariate</a:t>
            </a:r>
            <a:r>
              <a:rPr dirty="0" sz="1200" spc="-8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Analysis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(Supportive)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–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inspect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distributions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individual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transaction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attributes</a:t>
            </a: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ct val="110800"/>
              </a:lnSpc>
              <a:spcBef>
                <a:spcPts val="805"/>
              </a:spcBef>
            </a:pPr>
            <a:r>
              <a:rPr dirty="0" sz="1200" b="1">
                <a:latin typeface="Times New Roman"/>
                <a:cs typeface="Times New Roman"/>
              </a:rPr>
              <a:t>Multivariate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Analysis</a:t>
            </a:r>
            <a:r>
              <a:rPr dirty="0" sz="1200" spc="7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(Complementary)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–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study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inter-</a:t>
            </a:r>
            <a:r>
              <a:rPr dirty="0" sz="1200">
                <a:latin typeface="Times New Roman"/>
                <a:cs typeface="Times New Roman"/>
              </a:rPr>
              <a:t>feature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relationships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correlation matrices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latin typeface="Times New Roman"/>
                <a:cs typeface="Times New Roman"/>
              </a:rPr>
              <a:t>Why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Bivariate</a:t>
            </a:r>
            <a:r>
              <a:rPr dirty="0" sz="1200" spc="-8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Analysis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Was Chosen?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0800"/>
              </a:lnSpc>
              <a:spcBef>
                <a:spcPts val="805"/>
              </a:spcBef>
            </a:pPr>
            <a:r>
              <a:rPr dirty="0" sz="1200" spc="-10">
                <a:latin typeface="Times New Roman"/>
                <a:cs typeface="Times New Roman"/>
              </a:rPr>
              <a:t>Since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dataset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highly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imbalanced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(≈0.13%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fraud),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bivariate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provides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clearest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way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understand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transaction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distinguish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fraudulent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genuine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cases.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highlights </a:t>
            </a:r>
            <a:r>
              <a:rPr dirty="0" sz="1200">
                <a:latin typeface="Times New Roman"/>
                <a:cs typeface="Times New Roman"/>
              </a:rPr>
              <a:t>direct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relationships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transaction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vs.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fraud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amount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vs.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likelihood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fraud.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960"/>
              </a:spcBef>
            </a:pPr>
            <a:r>
              <a:rPr dirty="0" sz="1200" b="1">
                <a:latin typeface="Times New Roman"/>
                <a:cs typeface="Times New Roman"/>
              </a:rPr>
              <a:t>Key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EDA</a:t>
            </a:r>
            <a:r>
              <a:rPr dirty="0" sz="1200" spc="-7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Findings: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 spc="-10" b="1">
                <a:latin typeface="Times New Roman"/>
                <a:cs typeface="Times New Roman"/>
              </a:rPr>
              <a:t>Transaction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Type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Impact</a:t>
            </a:r>
            <a:r>
              <a:rPr dirty="0" sz="1200" spc="-1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Fraud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concentrated </a:t>
            </a:r>
            <a:r>
              <a:rPr dirty="0" sz="1200">
                <a:latin typeface="Times New Roman"/>
                <a:cs typeface="Times New Roman"/>
              </a:rPr>
              <a:t>mainly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TRANSFER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CASH_OUT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transactions.</a:t>
            </a:r>
            <a:endParaRPr sz="1200">
              <a:latin typeface="Times New Roman"/>
              <a:cs typeface="Times New Roman"/>
            </a:endParaRPr>
          </a:p>
          <a:p>
            <a:pPr marL="469265" marR="5715" indent="-228600">
              <a:lnSpc>
                <a:spcPct val="110800"/>
              </a:lnSpc>
              <a:buAutoNum type="arabicPeriod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categories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account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almost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fraudulent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records,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confirming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most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critical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training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monitoring.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 spc="-20" b="1">
                <a:latin typeface="Times New Roman"/>
                <a:cs typeface="Times New Roman"/>
              </a:rPr>
              <a:t>Transaction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Amount:</a:t>
            </a:r>
            <a:endParaRPr sz="1200">
              <a:latin typeface="Times New Roman"/>
              <a:cs typeface="Times New Roman"/>
            </a:endParaRPr>
          </a:p>
          <a:p>
            <a:pPr lvl="1" marL="469265" indent="-22796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Fraudulent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transactions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typically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involve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larger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amounts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normal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operations.</a:t>
            </a:r>
            <a:endParaRPr sz="1200">
              <a:latin typeface="Times New Roman"/>
              <a:cs typeface="Times New Roman"/>
            </a:endParaRPr>
          </a:p>
          <a:p>
            <a:pPr lvl="1" marL="469265" indent="-227965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distribution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skewed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—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fraud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tends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occur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high-</a:t>
            </a:r>
            <a:r>
              <a:rPr dirty="0" sz="1200">
                <a:latin typeface="Times New Roman"/>
                <a:cs typeface="Times New Roman"/>
              </a:rPr>
              <a:t>value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transfers.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200" b="1">
                <a:latin typeface="Times New Roman"/>
                <a:cs typeface="Times New Roman"/>
              </a:rPr>
              <a:t>Balance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Behavior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Patterns: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>
                <a:latin typeface="Times New Roman"/>
                <a:cs typeface="Times New Roman"/>
              </a:rPr>
              <a:t>Fraud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cases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often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show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illogical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balance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movements,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  <a:p>
            <a:pPr lvl="2" marL="469265" indent="-227965">
              <a:lnSpc>
                <a:spcPct val="100000"/>
              </a:lnSpc>
              <a:spcBef>
                <a:spcPts val="1055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Sender’s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balance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increasing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instead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decreasing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after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sending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money.</a:t>
            </a:r>
            <a:endParaRPr sz="1200">
              <a:latin typeface="Times New Roman"/>
              <a:cs typeface="Times New Roman"/>
            </a:endParaRPr>
          </a:p>
          <a:p>
            <a:pPr lvl="2" marL="469265" indent="-22796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No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either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sender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receiver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balance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despite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transaction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amount.</a:t>
            </a:r>
            <a:endParaRPr sz="1200">
              <a:latin typeface="Times New Roman"/>
              <a:cs typeface="Times New Roman"/>
            </a:endParaRPr>
          </a:p>
          <a:p>
            <a:pPr lvl="2" marL="469265" indent="-22796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200" spc="-10">
                <a:latin typeface="Times New Roman"/>
                <a:cs typeface="Times New Roman"/>
              </a:rPr>
              <a:t>Receiver’s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balance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decreasing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during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CASH_IN,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violates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expected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behavior.</a:t>
            </a:r>
            <a:endParaRPr sz="1200">
              <a:latin typeface="Times New Roman"/>
              <a:cs typeface="Times New Roman"/>
            </a:endParaRPr>
          </a:p>
          <a:p>
            <a:pPr marL="12700" marR="7620">
              <a:lnSpc>
                <a:spcPct val="111700"/>
              </a:lnSpc>
              <a:spcBef>
                <a:spcPts val="780"/>
              </a:spcBef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genuine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transactions,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receiver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balances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increase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proportionally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transferred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amount,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sender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balances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decrease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accordingly.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200" spc="-10" b="1">
                <a:latin typeface="Times New Roman"/>
                <a:cs typeface="Times New Roman"/>
              </a:rPr>
              <a:t>Correlation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Patterns</a:t>
            </a:r>
            <a:endParaRPr sz="1200">
              <a:latin typeface="Times New Roman"/>
              <a:cs typeface="Times New Roman"/>
            </a:endParaRPr>
          </a:p>
          <a:p>
            <a:pPr lvl="2" marL="469265" indent="-227965">
              <a:lnSpc>
                <a:spcPct val="100000"/>
              </a:lnSpc>
              <a:spcBef>
                <a:spcPts val="1055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Strong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correlation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amount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oldbalanceOrg.</a:t>
            </a:r>
            <a:endParaRPr sz="1200">
              <a:latin typeface="Times New Roman"/>
              <a:cs typeface="Times New Roman"/>
            </a:endParaRPr>
          </a:p>
          <a:p>
            <a:pPr lvl="2" marL="469265" marR="6985" indent="-228600">
              <a:lnSpc>
                <a:spcPct val="110000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Negative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correlation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isFraud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newbalanceOrig,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confirming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fraudsters </a:t>
            </a:r>
            <a:r>
              <a:rPr dirty="0" sz="1200">
                <a:latin typeface="Times New Roman"/>
                <a:cs typeface="Times New Roman"/>
              </a:rPr>
              <a:t>often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low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zero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balances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after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transaction.</a:t>
            </a:r>
            <a:endParaRPr sz="1200">
              <a:latin typeface="Times New Roman"/>
              <a:cs typeface="Times New Roman"/>
            </a:endParaRPr>
          </a:p>
          <a:p>
            <a:pPr lvl="2" marL="469265" marR="5715" indent="-228600">
              <a:lnSpc>
                <a:spcPct val="110800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1207135" algn="l"/>
                <a:tab pos="2021839" algn="l"/>
                <a:tab pos="2590165" algn="l"/>
                <a:tab pos="3208655" algn="l"/>
                <a:tab pos="3978910" algn="l"/>
                <a:tab pos="4615815" algn="l"/>
              </a:tabLst>
            </a:pPr>
            <a:r>
              <a:rPr dirty="0" sz="1200" spc="-10">
                <a:latin typeface="Times New Roman"/>
                <a:cs typeface="Times New Roman"/>
              </a:rPr>
              <a:t>Moderate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correlation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among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balance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difference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features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(balance_change_org, balance_change_dest)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supports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balance</a:t>
            </a:r>
            <a:r>
              <a:rPr dirty="0" sz="1200" spc="-10">
                <a:latin typeface="Times New Roman"/>
                <a:cs typeface="Times New Roman"/>
              </a:rPr>
              <a:t> anomalies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signal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fraud.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1285"/>
            <a:ext cx="5967730" cy="205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Imbalance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Confirmation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055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extremely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imbalanced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—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about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0.13%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transactions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fraudulent.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10800"/>
              </a:lnSpc>
              <a:spcBef>
                <a:spcPts val="85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justified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weighting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anomaly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detection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rules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during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training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prediction.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Fraud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Conditions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Identified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During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25" b="1">
                <a:latin typeface="Times New Roman"/>
                <a:cs typeface="Times New Roman"/>
              </a:rPr>
              <a:t>EDA</a:t>
            </a:r>
            <a:endParaRPr sz="1200">
              <a:latin typeface="Times New Roman"/>
              <a:cs typeface="Times New Roman"/>
            </a:endParaRPr>
          </a:p>
          <a:p>
            <a:pPr marL="12700" marR="6350">
              <a:lnSpc>
                <a:spcPct val="110800"/>
              </a:lnSpc>
              <a:spcBef>
                <a:spcPts val="805"/>
              </a:spcBef>
            </a:pP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deeper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six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consistent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fraud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indicators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were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discovered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later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encoded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into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Stream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model’s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rule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engine: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914704" y="3373246"/>
          <a:ext cx="6021070" cy="1969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9260"/>
                <a:gridCol w="2969260"/>
              </a:tblGrid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Fraud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Condition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Zero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amount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CASH_OUT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62230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Unusual</a:t>
                      </a:r>
                      <a:r>
                        <a:rPr dirty="0" sz="1200" spc="2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withdrawal</a:t>
                      </a:r>
                      <a:r>
                        <a:rPr dirty="0" sz="1200" spc="2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200" spc="2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dirty="0" sz="1200" spc="2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200" spc="2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—</a:t>
                      </a:r>
                      <a:r>
                        <a:rPr dirty="0" sz="1200" spc="2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high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fraud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risk.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7505">
                <a:tc>
                  <a:txBody>
                    <a:bodyPr/>
                    <a:lstStyle/>
                    <a:p>
                      <a:pPr marL="67945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Sender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balance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increases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after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sending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money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61594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Logically</a:t>
                      </a:r>
                      <a:r>
                        <a:rPr dirty="0" sz="1200" spc="135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inconsistent;</a:t>
                      </a:r>
                      <a:r>
                        <a:rPr dirty="0" sz="1200" spc="14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possible</a:t>
                      </a:r>
                      <a:r>
                        <a:rPr dirty="0" sz="1200" spc="135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fraudulent manipulation.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Receiver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balance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decreases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after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CASH_IN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Indicates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fraudulent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reversal.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balance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change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despite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transaction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Suspicious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“ghost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transaction.”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marL="67945" marR="62865">
                        <a:lnSpc>
                          <a:spcPts val="1380"/>
                        </a:lnSpc>
                        <a:tabLst>
                          <a:tab pos="639445" algn="l"/>
                          <a:tab pos="1253490" algn="l"/>
                          <a:tab pos="2063750" algn="l"/>
                          <a:tab pos="2407920" algn="l"/>
                        </a:tabLst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Sender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balance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unchanged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but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receiver credited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Unauthorized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credit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bypass.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Sender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lost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amount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sent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63500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Hidden</a:t>
                      </a:r>
                      <a:r>
                        <a:rPr dirty="0" sz="1200" spc="4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loss</a:t>
                      </a:r>
                      <a:r>
                        <a:rPr dirty="0" sz="1200" spc="10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—</a:t>
                      </a:r>
                      <a:r>
                        <a:rPr dirty="0" sz="1200" spc="4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strong</a:t>
                      </a:r>
                      <a:r>
                        <a:rPr dirty="0" sz="1200" spc="4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indicator</a:t>
                      </a:r>
                      <a:r>
                        <a:rPr dirty="0" sz="1200" spc="4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4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fraud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siphoning.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902004" y="5613272"/>
            <a:ext cx="5970270" cy="1856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8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findings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became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essential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feature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creation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rule-</a:t>
            </a:r>
            <a:r>
              <a:rPr dirty="0" sz="1200" b="1">
                <a:latin typeface="Times New Roman"/>
                <a:cs typeface="Times New Roman"/>
              </a:rPr>
              <a:t>based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validation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deployed model.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 spc="-10" b="1">
                <a:latin typeface="Times New Roman"/>
                <a:cs typeface="Times New Roman"/>
              </a:rPr>
              <a:t>iv.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Feature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Engineering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Steps</a:t>
            </a:r>
            <a:r>
              <a:rPr dirty="0" sz="1200" spc="-7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Applied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Justification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step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1.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Creation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Derived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Balance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Features</a:t>
            </a:r>
            <a:endParaRPr sz="1200">
              <a:latin typeface="Times New Roman"/>
              <a:cs typeface="Times New Roman"/>
            </a:endParaRPr>
          </a:p>
          <a:p>
            <a:pPr marL="12700" marR="275590">
              <a:lnSpc>
                <a:spcPct val="112700"/>
              </a:lnSpc>
              <a:spcBef>
                <a:spcPts val="775"/>
              </a:spcBef>
            </a:pPr>
            <a:r>
              <a:rPr dirty="0" sz="1200" spc="-2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capture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hidden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transaction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patterns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logical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inconsistencies,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several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balance-difference </a:t>
            </a:r>
            <a:r>
              <a:rPr dirty="0" sz="1200">
                <a:latin typeface="Times New Roman"/>
                <a:cs typeface="Times New Roman"/>
              </a:rPr>
              <a:t>features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were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engineered</a:t>
            </a:r>
            <a:r>
              <a:rPr dirty="0" sz="1200" spc="-10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914704" y="7598409"/>
          <a:ext cx="4717415" cy="1250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239"/>
                <a:gridCol w="1484630"/>
                <a:gridCol w="1484630"/>
              </a:tblGrid>
              <a:tr h="367030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Feature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Justification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3285">
                <a:tc>
                  <a:txBody>
                    <a:bodyPr/>
                    <a:lstStyle/>
                    <a:p>
                      <a:pPr marL="67945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balance_change_org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6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sender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balance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−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old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sender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balance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75565">
                        <a:lnSpc>
                          <a:spcPct val="956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Detects</a:t>
                      </a:r>
                      <a:r>
                        <a:rPr dirty="0" sz="12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unusual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sender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balance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behavior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(e.g.,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sender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balance</a:t>
                      </a:r>
                      <a:r>
                        <a:rPr dirty="0" sz="12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increasing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after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sending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money).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914704" y="914400"/>
          <a:ext cx="4717415" cy="1413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239"/>
                <a:gridCol w="1484630"/>
                <a:gridCol w="1484630"/>
              </a:tblGrid>
              <a:tr h="531495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balance_change_dest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5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receiver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balance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 marR="561975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−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old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receiver balance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31445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Reveals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missing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incomplete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credits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receiver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accounts.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2015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abs_balance_change_org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325120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Absolute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sender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balance change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47320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Helps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capture magnitude-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based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fraud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patterns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independent</a:t>
                      </a:r>
                      <a:r>
                        <a:rPr dirty="0" sz="12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direction.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902004" y="2607309"/>
            <a:ext cx="5947410" cy="378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93675">
              <a:lnSpc>
                <a:spcPct val="1117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Justification</a:t>
            </a:r>
            <a:r>
              <a:rPr dirty="0" sz="1200" spc="-10" i="1">
                <a:latin typeface="Times New Roman"/>
                <a:cs typeface="Times New Roman"/>
              </a:rPr>
              <a:t>:</a:t>
            </a:r>
            <a:r>
              <a:rPr dirty="0" sz="1200" spc="-55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engineered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allowed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logical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anomalies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invisible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raw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transaction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—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fraud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indicator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EDA.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Step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2.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Encoding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Transaction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Type</a:t>
            </a:r>
            <a:endParaRPr sz="1200">
              <a:latin typeface="Times New Roman"/>
              <a:cs typeface="Times New Roman"/>
            </a:endParaRPr>
          </a:p>
          <a:p>
            <a:pPr marL="12700" marR="546735">
              <a:lnSpc>
                <a:spcPct val="16670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column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one-</a:t>
            </a:r>
            <a:r>
              <a:rPr dirty="0" sz="1200">
                <a:latin typeface="Times New Roman"/>
                <a:cs typeface="Times New Roman"/>
              </a:rPr>
              <a:t>hot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encoded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binary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variables: </a:t>
            </a:r>
            <a:r>
              <a:rPr dirty="0" sz="1200">
                <a:latin typeface="Times New Roman"/>
                <a:cs typeface="Times New Roman"/>
              </a:rPr>
              <a:t>type_CASH_IN,</a:t>
            </a:r>
            <a:r>
              <a:rPr dirty="0" sz="1200" spc="-10">
                <a:latin typeface="Times New Roman"/>
                <a:cs typeface="Times New Roman"/>
              </a:rPr>
              <a:t> type_CASH_OUT,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type_DEBIT,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type_PAYMENT,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type_TRANSFER.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800"/>
              </a:lnSpc>
            </a:pPr>
            <a:r>
              <a:rPr dirty="0" sz="1200" spc="-10" b="1">
                <a:latin typeface="Times New Roman"/>
                <a:cs typeface="Times New Roman"/>
              </a:rPr>
              <a:t>Justification</a:t>
            </a:r>
            <a:r>
              <a:rPr dirty="0" sz="1200" spc="-10">
                <a:latin typeface="Times New Roman"/>
                <a:cs typeface="Times New Roman"/>
              </a:rPr>
              <a:t>: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encoding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converts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categorical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transaction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numerical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suitable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allowing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fraud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probability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patterns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across </a:t>
            </a:r>
            <a:r>
              <a:rPr dirty="0" sz="1200">
                <a:latin typeface="Times New Roman"/>
                <a:cs typeface="Times New Roman"/>
              </a:rPr>
              <a:t>transaction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(especially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TRANSFER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CASH_OUT,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dominated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fraud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cases).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Step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3.</a:t>
            </a:r>
            <a:r>
              <a:rPr dirty="0" sz="1200" spc="-7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Anomaly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Flag</a:t>
            </a:r>
            <a:r>
              <a:rPr dirty="0" sz="1200" spc="-10" b="1">
                <a:latin typeface="Times New Roman"/>
                <a:cs typeface="Times New Roman"/>
              </a:rPr>
              <a:t> Features</a:t>
            </a:r>
            <a:endParaRPr sz="1200">
              <a:latin typeface="Times New Roman"/>
              <a:cs typeface="Times New Roman"/>
            </a:endParaRPr>
          </a:p>
          <a:p>
            <a:pPr marL="12700" marR="78105">
              <a:lnSpc>
                <a:spcPct val="110800"/>
              </a:lnSpc>
              <a:spcBef>
                <a:spcPts val="805"/>
              </a:spcBef>
            </a:pPr>
            <a:r>
              <a:rPr dirty="0" sz="1200" spc="-20">
                <a:latin typeface="Times New Roman"/>
                <a:cs typeface="Times New Roman"/>
              </a:rPr>
              <a:t>Two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Boolean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(0/1)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anomaly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indicators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fraud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logic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discovered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during</a:t>
            </a:r>
            <a:r>
              <a:rPr dirty="0" sz="1200" spc="-25">
                <a:latin typeface="Times New Roman"/>
                <a:cs typeface="Times New Roman"/>
              </a:rPr>
              <a:t> EDA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rule-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10">
                <a:latin typeface="Times New Roman"/>
                <a:cs typeface="Times New Roman"/>
              </a:rPr>
              <a:t> analysis: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914704" y="6511416"/>
          <a:ext cx="6021070" cy="1245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8660"/>
                <a:gridCol w="1979930"/>
                <a:gridCol w="1979929"/>
              </a:tblGrid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Feature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Logic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Meaning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1495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anomaly_zero_balance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431165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(Sender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balance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and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transaction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amount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72390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Detects</a:t>
                      </a:r>
                      <a:r>
                        <a:rPr dirty="0" sz="12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suspicious transactions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where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sender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had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funds.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anomaly_balance_mismatch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57175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(Expected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balance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−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actual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balance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tolerance)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67945" marR="69215">
                        <a:lnSpc>
                          <a:spcPct val="959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Flags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inconsistencies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between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expected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observed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sender balances.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902004" y="8023097"/>
            <a:ext cx="5739765" cy="636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11300"/>
              </a:lnSpc>
              <a:spcBef>
                <a:spcPts val="105"/>
              </a:spcBef>
            </a:pPr>
            <a:r>
              <a:rPr dirty="0" sz="1200" spc="-10" b="1">
                <a:latin typeface="Times New Roman"/>
                <a:cs typeface="Times New Roman"/>
              </a:rPr>
              <a:t>Justification</a:t>
            </a:r>
            <a:r>
              <a:rPr dirty="0" sz="1200" spc="-10">
                <a:latin typeface="Times New Roman"/>
                <a:cs typeface="Times New Roman"/>
              </a:rPr>
              <a:t>: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engineered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flags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represent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rule-</a:t>
            </a:r>
            <a:r>
              <a:rPr dirty="0" sz="1200" b="1">
                <a:latin typeface="Times New Roman"/>
                <a:cs typeface="Times New Roman"/>
              </a:rPr>
              <a:t>based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signals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derived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six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fraud </a:t>
            </a:r>
            <a:r>
              <a:rPr dirty="0" sz="1200">
                <a:latin typeface="Times New Roman"/>
                <a:cs typeface="Times New Roman"/>
              </a:rPr>
              <a:t>conditions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identified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EDA,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explainable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effective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real-</a:t>
            </a:r>
            <a:r>
              <a:rPr dirty="0" sz="1200" spc="-20">
                <a:latin typeface="Times New Roman"/>
                <a:cs typeface="Times New Roman"/>
              </a:rPr>
              <a:t>time </a:t>
            </a:r>
            <a:r>
              <a:rPr dirty="0" sz="1200">
                <a:latin typeface="Times New Roman"/>
                <a:cs typeface="Times New Roman"/>
              </a:rPr>
              <a:t>fraud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detection.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1285"/>
            <a:ext cx="5909945" cy="7021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Step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4.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Data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Transformation</a:t>
            </a:r>
            <a:endParaRPr sz="1200">
              <a:latin typeface="Times New Roman"/>
              <a:cs typeface="Times New Roman"/>
            </a:endParaRPr>
          </a:p>
          <a:p>
            <a:pPr marL="12700" marR="139065">
              <a:lnSpc>
                <a:spcPct val="110800"/>
              </a:lnSpc>
              <a:spcBef>
                <a:spcPts val="805"/>
              </a:spcBef>
            </a:pPr>
            <a:r>
              <a:rPr dirty="0" sz="1200" b="1">
                <a:latin typeface="Times New Roman"/>
                <a:cs typeface="Times New Roman"/>
              </a:rPr>
              <a:t>Log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Transformation</a:t>
            </a:r>
            <a:r>
              <a:rPr dirty="0" sz="1200" spc="-20">
                <a:latin typeface="Times New Roman"/>
                <a:cs typeface="Times New Roman"/>
              </a:rPr>
              <a:t>: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log1p()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large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numeric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(amount,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oldbalanceOrg, newbalanceOrig, oldbalanceDest, </a:t>
            </a:r>
            <a:r>
              <a:rPr dirty="0" sz="1200">
                <a:latin typeface="Times New Roman"/>
                <a:cs typeface="Times New Roman"/>
              </a:rPr>
              <a:t>newbalanceDest)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reduce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skewness 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stabilize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variance.</a:t>
            </a:r>
            <a:endParaRPr sz="1200">
              <a:latin typeface="Times New Roman"/>
              <a:cs typeface="Times New Roman"/>
            </a:endParaRPr>
          </a:p>
          <a:p>
            <a:pPr marL="12700" marR="276860">
              <a:lnSpc>
                <a:spcPct val="110800"/>
              </a:lnSpc>
              <a:spcBef>
                <a:spcPts val="800"/>
              </a:spcBef>
            </a:pPr>
            <a:r>
              <a:rPr dirty="0" sz="1200" spc="-10" b="1">
                <a:latin typeface="Times New Roman"/>
                <a:cs typeface="Times New Roman"/>
              </a:rPr>
              <a:t>Normalization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/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Standardization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standardized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(scaled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standard </a:t>
            </a:r>
            <a:r>
              <a:rPr dirty="0" sz="1200">
                <a:latin typeface="Times New Roman"/>
                <a:cs typeface="Times New Roman"/>
              </a:rPr>
              <a:t>deviation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1)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before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training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improve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convergence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prevent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domination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large values.</a:t>
            </a:r>
            <a:endParaRPr sz="1200">
              <a:latin typeface="Times New Roman"/>
              <a:cs typeface="Times New Roman"/>
            </a:endParaRPr>
          </a:p>
          <a:p>
            <a:pPr marL="12700" marR="231140">
              <a:lnSpc>
                <a:spcPct val="110800"/>
              </a:lnSpc>
              <a:spcBef>
                <a:spcPts val="805"/>
              </a:spcBef>
            </a:pPr>
            <a:r>
              <a:rPr dirty="0" sz="1200" spc="-10" b="1">
                <a:latin typeface="Times New Roman"/>
                <a:cs typeface="Times New Roman"/>
              </a:rPr>
              <a:t>Justification: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transformations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Logistic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Regression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treats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10">
                <a:latin typeface="Times New Roman"/>
                <a:cs typeface="Times New Roman"/>
              </a:rPr>
              <a:t> features </a:t>
            </a:r>
            <a:r>
              <a:rPr dirty="0" sz="1200">
                <a:latin typeface="Times New Roman"/>
                <a:cs typeface="Times New Roman"/>
              </a:rPr>
              <a:t>fairly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avoids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bias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0">
                <a:latin typeface="Times New Roman"/>
                <a:cs typeface="Times New Roman"/>
              </a:rPr>
              <a:t> large-</a:t>
            </a:r>
            <a:r>
              <a:rPr dirty="0" sz="1200">
                <a:latin typeface="Times New Roman"/>
                <a:cs typeface="Times New Roman"/>
              </a:rPr>
              <a:t>scale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features.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Step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5.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Handling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Class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Imbalance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>
                <a:latin typeface="Times New Roman"/>
                <a:cs typeface="Times New Roman"/>
              </a:rPr>
              <a:t>Given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0.13%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fraudulent,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trained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using:</a:t>
            </a:r>
            <a:endParaRPr sz="1200">
              <a:latin typeface="Times New Roman"/>
              <a:cs typeface="Times New Roman"/>
            </a:endParaRPr>
          </a:p>
          <a:p>
            <a:pPr marL="469265" marR="855344" indent="-228600">
              <a:lnSpc>
                <a:spcPct val="110000"/>
              </a:lnSpc>
              <a:spcBef>
                <a:spcPts val="91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Class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weighting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(class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weight='balanced')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compensate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minority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class representation.</a:t>
            </a:r>
            <a:endParaRPr sz="1200">
              <a:latin typeface="Times New Roman"/>
              <a:cs typeface="Times New Roman"/>
            </a:endParaRPr>
          </a:p>
          <a:p>
            <a:pPr marL="12700" marR="113664">
              <a:lnSpc>
                <a:spcPct val="110800"/>
              </a:lnSpc>
              <a:spcBef>
                <a:spcPts val="805"/>
              </a:spcBef>
            </a:pPr>
            <a:r>
              <a:rPr dirty="0" sz="1200" spc="-10" b="1">
                <a:latin typeface="Times New Roman"/>
                <a:cs typeface="Times New Roman"/>
              </a:rPr>
              <a:t>Justification: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focus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fraud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patterns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instead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biased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toward </a:t>
            </a:r>
            <a:r>
              <a:rPr dirty="0" sz="1200">
                <a:latin typeface="Times New Roman"/>
                <a:cs typeface="Times New Roman"/>
              </a:rPr>
              <a:t>majority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(genuine)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transactions.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Step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6.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Feature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Selection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66700"/>
              </a:lnSpc>
            </a:pPr>
            <a:r>
              <a:rPr dirty="0" sz="1200">
                <a:latin typeface="Times New Roman"/>
                <a:cs typeface="Times New Roman"/>
              </a:rPr>
              <a:t>After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EDA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transformation,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training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15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features: </a:t>
            </a:r>
            <a:r>
              <a:rPr dirty="0" sz="1200">
                <a:latin typeface="Times New Roman"/>
                <a:cs typeface="Times New Roman"/>
              </a:rPr>
              <a:t>['amount',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'oldbalanceOrg',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'newbalanceOrig',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'oldbalanceDest',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'newbalanceDest', 'balance_change_org',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'balance_change_dest',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'abs_balance_change_org',</a:t>
            </a:r>
            <a:endParaRPr sz="1200">
              <a:latin typeface="Times New Roman"/>
              <a:cs typeface="Times New Roman"/>
            </a:endParaRPr>
          </a:p>
          <a:p>
            <a:pPr marL="50800" marR="165100">
              <a:lnSpc>
                <a:spcPts val="2400"/>
              </a:lnSpc>
              <a:spcBef>
                <a:spcPts val="225"/>
              </a:spcBef>
            </a:pPr>
            <a:r>
              <a:rPr dirty="0" sz="1200">
                <a:latin typeface="Times New Roman"/>
                <a:cs typeface="Times New Roman"/>
              </a:rPr>
              <a:t>'type_CASH_IN',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'type_CASH_OUT',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'type_DEBIT',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'type_PAYMENT',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'type_TRANSFER', 'anomaly_zero_balance',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'anomaly_balance_mismatch']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Justification: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directly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contributes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capturing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monetary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inconsistencies</a:t>
            </a:r>
            <a:r>
              <a:rPr dirty="0" sz="1200" spc="-10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  <a:p>
            <a:pPr marL="12700" marR="328295">
              <a:lnSpc>
                <a:spcPct val="110800"/>
              </a:lnSpc>
            </a:pPr>
            <a:r>
              <a:rPr dirty="0" sz="1200" b="1">
                <a:latin typeface="Times New Roman"/>
                <a:cs typeface="Times New Roman"/>
              </a:rPr>
              <a:t>transaction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types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logical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balance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patterns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enabling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accurate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interpretable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fraud prediction.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1285"/>
            <a:ext cx="5898515" cy="7552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5575" indent="-142875">
              <a:lnSpc>
                <a:spcPct val="100000"/>
              </a:lnSpc>
              <a:spcBef>
                <a:spcPts val="100"/>
              </a:spcBef>
              <a:buAutoNum type="romanLcPeriod" startAt="5"/>
              <a:tabLst>
                <a:tab pos="155575" algn="l"/>
              </a:tabLst>
            </a:pPr>
            <a:r>
              <a:rPr dirty="0" sz="1200" b="1">
                <a:latin typeface="Times New Roman"/>
                <a:cs typeface="Times New Roman"/>
              </a:rPr>
              <a:t>Model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building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evaluation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process</a:t>
            </a:r>
            <a:endParaRPr sz="1200">
              <a:latin typeface="Times New Roman"/>
              <a:cs typeface="Times New Roman"/>
            </a:endParaRPr>
          </a:p>
          <a:p>
            <a:pPr lvl="1" marL="165100" indent="-1524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65100" algn="l"/>
              </a:tabLst>
            </a:pPr>
            <a:r>
              <a:rPr dirty="0" sz="1200" b="1">
                <a:latin typeface="Times New Roman"/>
                <a:cs typeface="Times New Roman"/>
              </a:rPr>
              <a:t>Model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Selection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Logistic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Regression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chosen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its:</a:t>
            </a:r>
            <a:endParaRPr sz="1200">
              <a:latin typeface="Times New Roman"/>
              <a:cs typeface="Times New Roman"/>
            </a:endParaRPr>
          </a:p>
          <a:p>
            <a:pPr lvl="2" marL="469265" indent="-227965">
              <a:lnSpc>
                <a:spcPct val="100000"/>
              </a:lnSpc>
              <a:spcBef>
                <a:spcPts val="1055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High </a:t>
            </a:r>
            <a:r>
              <a:rPr dirty="0" sz="1200" spc="-10">
                <a:latin typeface="Times New Roman"/>
                <a:cs typeface="Times New Roman"/>
              </a:rPr>
              <a:t>interpretability,</a:t>
            </a:r>
            <a:endParaRPr sz="1200">
              <a:latin typeface="Times New Roman"/>
              <a:cs typeface="Times New Roman"/>
            </a:endParaRPr>
          </a:p>
          <a:p>
            <a:pPr lvl="2" marL="469265" indent="-22796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200" spc="-10">
                <a:latin typeface="Times New Roman"/>
                <a:cs typeface="Times New Roman"/>
              </a:rPr>
              <a:t>Efficiency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large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datasets,</a:t>
            </a:r>
            <a:endParaRPr sz="1200">
              <a:latin typeface="Times New Roman"/>
              <a:cs typeface="Times New Roman"/>
            </a:endParaRPr>
          </a:p>
          <a:p>
            <a:pPr lvl="2" marL="469265" indent="-22796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Strong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baseline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performance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binary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classification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problems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fraud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(1)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vs.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genuine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55"/>
              </a:spcBef>
            </a:pPr>
            <a:r>
              <a:rPr dirty="0" sz="1200">
                <a:latin typeface="Times New Roman"/>
                <a:cs typeface="Times New Roman"/>
              </a:rPr>
              <a:t>(0)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transactions.</a:t>
            </a:r>
            <a:endParaRPr sz="1200">
              <a:latin typeface="Times New Roman"/>
              <a:cs typeface="Times New Roman"/>
            </a:endParaRPr>
          </a:p>
          <a:p>
            <a:pPr marL="12700" marR="41910">
              <a:lnSpc>
                <a:spcPct val="110900"/>
              </a:lnSpc>
              <a:spcBef>
                <a:spcPts val="805"/>
              </a:spcBef>
            </a:pPr>
            <a:r>
              <a:rPr dirty="0" sz="1200" b="1">
                <a:latin typeface="Times New Roman"/>
                <a:cs typeface="Times New Roman"/>
              </a:rPr>
              <a:t>Justification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Logistic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Regression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performs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normalized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numerical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offers </a:t>
            </a:r>
            <a:r>
              <a:rPr dirty="0" sz="1200">
                <a:latin typeface="Times New Roman"/>
                <a:cs typeface="Times New Roman"/>
              </a:rPr>
              <a:t>clear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insights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coefficients,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increase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decrease </a:t>
            </a:r>
            <a:r>
              <a:rPr dirty="0" sz="1200">
                <a:latin typeface="Times New Roman"/>
                <a:cs typeface="Times New Roman"/>
              </a:rPr>
              <a:t>fraud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likelihood.</a:t>
            </a:r>
            <a:endParaRPr sz="1200">
              <a:latin typeface="Times New Roman"/>
              <a:cs typeface="Times New Roman"/>
            </a:endParaRPr>
          </a:p>
          <a:p>
            <a:pPr lvl="1" marL="165100" indent="-152400">
              <a:lnSpc>
                <a:spcPct val="100000"/>
              </a:lnSpc>
              <a:spcBef>
                <a:spcPts val="960"/>
              </a:spcBef>
              <a:buAutoNum type="arabicPeriod" startAt="2"/>
              <a:tabLst>
                <a:tab pos="165100" algn="l"/>
              </a:tabLst>
            </a:pPr>
            <a:r>
              <a:rPr dirty="0" sz="1200" b="1">
                <a:latin typeface="Times New Roman"/>
                <a:cs typeface="Times New Roman"/>
              </a:rPr>
              <a:t>Model</a:t>
            </a:r>
            <a:r>
              <a:rPr dirty="0" sz="1200" spc="-6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Training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Process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>
                <a:latin typeface="Times New Roman"/>
                <a:cs typeface="Times New Roman"/>
              </a:rPr>
              <a:t>Steps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followed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during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building: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960"/>
              </a:spcBef>
              <a:buFont typeface="Times New Roman"/>
              <a:buAutoNum type="arabicPeriod"/>
              <a:tabLst>
                <a:tab pos="469265" algn="l"/>
              </a:tabLst>
            </a:pPr>
            <a:r>
              <a:rPr dirty="0" sz="1200" b="1">
                <a:latin typeface="Times New Roman"/>
                <a:cs typeface="Times New Roman"/>
              </a:rPr>
              <a:t>Data</a:t>
            </a:r>
            <a:r>
              <a:rPr dirty="0" sz="1200" spc="-10" b="1">
                <a:latin typeface="Times New Roman"/>
                <a:cs typeface="Times New Roman"/>
              </a:rPr>
              <a:t> Preparation: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55"/>
              </a:spcBef>
            </a:pPr>
            <a:r>
              <a:rPr dirty="0" sz="1200">
                <a:latin typeface="Times New Roman"/>
                <a:cs typeface="Times New Roman"/>
              </a:rPr>
              <a:t>Finalized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15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engineered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(amounts,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balances,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transaction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types,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anomalies).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960"/>
              </a:spcBef>
              <a:buFont typeface="Times New Roman"/>
              <a:buAutoNum type="arabicPeriod" startAt="2"/>
              <a:tabLst>
                <a:tab pos="469265" algn="l"/>
              </a:tabLst>
            </a:pPr>
            <a:r>
              <a:rPr dirty="0" sz="1200" spc="-25" b="1">
                <a:latin typeface="Times New Roman"/>
                <a:cs typeface="Times New Roman"/>
              </a:rPr>
              <a:t>Train-</a:t>
            </a:r>
            <a:r>
              <a:rPr dirty="0" sz="1200" spc="-20" b="1">
                <a:latin typeface="Times New Roman"/>
                <a:cs typeface="Times New Roman"/>
              </a:rPr>
              <a:t>Test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Split:</a:t>
            </a:r>
            <a:endParaRPr sz="1200">
              <a:latin typeface="Times New Roman"/>
              <a:cs typeface="Times New Roman"/>
            </a:endParaRPr>
          </a:p>
          <a:p>
            <a:pPr marL="469265" marR="114300">
              <a:lnSpc>
                <a:spcPct val="110800"/>
              </a:lnSpc>
            </a:pPr>
            <a:r>
              <a:rPr dirty="0" sz="1200">
                <a:latin typeface="Times New Roman"/>
                <a:cs typeface="Times New Roman"/>
              </a:rPr>
              <a:t>Dataset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divided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training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(e.g.,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80%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/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20%)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validate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performance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unseen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960"/>
              </a:spcBef>
              <a:buFont typeface="Times New Roman"/>
              <a:buAutoNum type="arabicPeriod" startAt="3"/>
              <a:tabLst>
                <a:tab pos="469265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Feature Scaling: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Applied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transformation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standardization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contribute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equally.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960"/>
              </a:spcBef>
              <a:buFont typeface="Times New Roman"/>
              <a:buAutoNum type="arabicPeriod" startAt="4"/>
              <a:tabLst>
                <a:tab pos="469265" algn="l"/>
              </a:tabLst>
            </a:pPr>
            <a:r>
              <a:rPr dirty="0" sz="1200" b="1">
                <a:latin typeface="Times New Roman"/>
                <a:cs typeface="Times New Roman"/>
              </a:rPr>
              <a:t>Model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Initialization: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sklearn.linear_model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import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LogisticRegression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LogisticRegression(class_weight='balanced',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penalty='l2',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C=0.1,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solver='liblinear')</a:t>
            </a:r>
            <a:endParaRPr sz="1200">
              <a:latin typeface="Times New Roman"/>
              <a:cs typeface="Times New Roman"/>
            </a:endParaRPr>
          </a:p>
          <a:p>
            <a:pPr marL="12700" marR="173355">
              <a:lnSpc>
                <a:spcPct val="110800"/>
              </a:lnSpc>
              <a:spcBef>
                <a:spcPts val="80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class_weight='balanced' </a:t>
            </a:r>
            <a:r>
              <a:rPr dirty="0" sz="1200">
                <a:latin typeface="Times New Roman"/>
                <a:cs typeface="Times New Roman"/>
              </a:rPr>
              <a:t>parameter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compensates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severe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class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imbalance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(~0.13% </a:t>
            </a:r>
            <a:r>
              <a:rPr dirty="0" sz="1200">
                <a:latin typeface="Times New Roman"/>
                <a:cs typeface="Times New Roman"/>
              </a:rPr>
              <a:t>fraud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cases).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965"/>
              </a:spcBef>
              <a:buFont typeface="Times New Roman"/>
              <a:buAutoNum type="arabicPeriod" startAt="5"/>
              <a:tabLst>
                <a:tab pos="469265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Training:</a:t>
            </a:r>
            <a:endParaRPr sz="1200">
              <a:latin typeface="Times New Roman"/>
              <a:cs typeface="Times New Roman"/>
            </a:endParaRPr>
          </a:p>
          <a:p>
            <a:pPr marL="469265" marR="146685">
              <a:lnSpc>
                <a:spcPct val="110800"/>
              </a:lnSpc>
            </a:pP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fitted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scaled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training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weights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best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separate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fraud </a:t>
            </a:r>
            <a:r>
              <a:rPr dirty="0" sz="1200">
                <a:latin typeface="Times New Roman"/>
                <a:cs typeface="Times New Roman"/>
              </a:rPr>
              <a:t>vs.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genuine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transactions.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 b="1">
                <a:latin typeface="Times New Roman"/>
                <a:cs typeface="Times New Roman"/>
              </a:rPr>
              <a:t>3.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Model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Evaluation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>
                <a:latin typeface="Times New Roman"/>
                <a:cs typeface="Times New Roman"/>
              </a:rPr>
              <a:t>After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training,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evaluated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multiple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performance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metrics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reliability.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914704" y="914400"/>
          <a:ext cx="6021070" cy="2326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8660"/>
                <a:gridCol w="1979930"/>
                <a:gridCol w="1979929"/>
              </a:tblGrid>
              <a:tr h="367030"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Metric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Meaning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Result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Interpretation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Accuracy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559435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Overall</a:t>
                      </a:r>
                      <a:r>
                        <a:rPr dirty="0" sz="12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correctness</a:t>
                      </a:r>
                      <a:r>
                        <a:rPr dirty="0" sz="12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predictions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99.8%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(very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high)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8140">
                <a:tc>
                  <a:txBody>
                    <a:bodyPr/>
                    <a:lstStyle/>
                    <a:p>
                      <a:pPr marL="67945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Precision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06375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How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many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predicted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frauds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correct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315595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High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—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minimizes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alarms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Recall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(Sensitivity)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Ability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detect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frauds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68275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High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—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catches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most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fraudulent</a:t>
                      </a:r>
                      <a:r>
                        <a:rPr dirty="0" sz="12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cases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F1-Score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56845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Harmonic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mean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Precision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Recall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Balanced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performance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2130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ROC-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AUC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Area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ROC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curve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87020">
                        <a:lnSpc>
                          <a:spcPct val="959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Near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1.0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—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excellent separability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between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fraud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genuine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902004" y="3509898"/>
            <a:ext cx="5940425" cy="5610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371475">
              <a:lnSpc>
                <a:spcPct val="1108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Justification: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Since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accuracy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misleading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imbalanced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datasets,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additional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metrics </a:t>
            </a:r>
            <a:r>
              <a:rPr dirty="0" sz="1200">
                <a:latin typeface="Times New Roman"/>
                <a:cs typeface="Times New Roman"/>
              </a:rPr>
              <a:t>(recall,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F1,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AUC)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confirm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just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accurate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sensitive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minority </a:t>
            </a:r>
            <a:r>
              <a:rPr dirty="0" sz="1200" b="1">
                <a:latin typeface="Times New Roman"/>
                <a:cs typeface="Times New Roman"/>
              </a:rPr>
              <a:t>(fraud)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cases</a:t>
            </a:r>
            <a:r>
              <a:rPr dirty="0" sz="1200" spc="-1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960"/>
              </a:spcBef>
              <a:buAutoNum type="arabicPeriod" startAt="4"/>
              <a:tabLst>
                <a:tab pos="165100" algn="l"/>
              </a:tabLst>
            </a:pPr>
            <a:r>
              <a:rPr dirty="0" sz="1200" b="1">
                <a:latin typeface="Times New Roman"/>
                <a:cs typeface="Times New Roman"/>
              </a:rPr>
              <a:t>Model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Coefficients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Insight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960"/>
              </a:spcBef>
            </a:pP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interpretation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shows:</a:t>
            </a:r>
            <a:endParaRPr sz="1200">
              <a:latin typeface="Times New Roman"/>
              <a:cs typeface="Times New Roman"/>
            </a:endParaRPr>
          </a:p>
          <a:p>
            <a:pPr lvl="1" marL="469265" marR="823594" indent="-228600">
              <a:lnSpc>
                <a:spcPct val="110800"/>
              </a:lnSpc>
              <a:spcBef>
                <a:spcPts val="80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Positive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coefficients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amount,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type_TRANSFER,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type_CASH_OUT,</a:t>
            </a:r>
            <a:r>
              <a:rPr dirty="0" sz="1200" spc="-25">
                <a:latin typeface="Times New Roman"/>
                <a:cs typeface="Times New Roman"/>
              </a:rPr>
              <a:t> and </a:t>
            </a:r>
            <a:r>
              <a:rPr dirty="0" sz="1200" spc="-10">
                <a:latin typeface="Times New Roman"/>
                <a:cs typeface="Times New Roman"/>
              </a:rPr>
              <a:t>anomaly_zero_balance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→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increase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fraud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probability.</a:t>
            </a:r>
            <a:endParaRPr sz="1200">
              <a:latin typeface="Times New Roman"/>
              <a:cs typeface="Times New Roman"/>
            </a:endParaRPr>
          </a:p>
          <a:p>
            <a:pPr lvl="1" marL="469265" marR="1647189" indent="-228600">
              <a:lnSpc>
                <a:spcPct val="110800"/>
              </a:lnSpc>
              <a:spcBef>
                <a:spcPts val="80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Negative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coefficients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newbalanceOrig,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oldbalanceOrg,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anomaly_balance_mismatch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→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reduce fraud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probability.</a:t>
            </a:r>
            <a:endParaRPr sz="1200">
              <a:latin typeface="Times New Roman"/>
              <a:cs typeface="Times New Roman"/>
            </a:endParaRPr>
          </a:p>
          <a:p>
            <a:pPr marL="12700" marR="27940">
              <a:lnSpc>
                <a:spcPct val="110800"/>
              </a:lnSpc>
              <a:spcBef>
                <a:spcPts val="805"/>
              </a:spcBef>
            </a:pPr>
            <a:r>
              <a:rPr dirty="0" sz="1200" b="1">
                <a:latin typeface="Times New Roman"/>
                <a:cs typeface="Times New Roman"/>
              </a:rPr>
              <a:t>Insight: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Larger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amounts,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transfer-</a:t>
            </a:r>
            <a:r>
              <a:rPr dirty="0" sz="1200">
                <a:latin typeface="Times New Roman"/>
                <a:cs typeface="Times New Roman"/>
              </a:rPr>
              <a:t>type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transactions,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zero-</a:t>
            </a:r>
            <a:r>
              <a:rPr dirty="0" sz="1200">
                <a:latin typeface="Times New Roman"/>
                <a:cs typeface="Times New Roman"/>
              </a:rPr>
              <a:t>balance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anomalies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strong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fraud </a:t>
            </a:r>
            <a:r>
              <a:rPr dirty="0" sz="1200">
                <a:latin typeface="Times New Roman"/>
                <a:cs typeface="Times New Roman"/>
              </a:rPr>
              <a:t>indicators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—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consistent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EDA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findings.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960"/>
              </a:spcBef>
              <a:buAutoNum type="arabicPeriod" startAt="5"/>
              <a:tabLst>
                <a:tab pos="165100" algn="l"/>
              </a:tabLst>
            </a:pPr>
            <a:r>
              <a:rPr dirty="0" sz="1200" b="1">
                <a:latin typeface="Times New Roman"/>
                <a:cs typeface="Times New Roman"/>
              </a:rPr>
              <a:t>Final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Model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 lvl="1" marL="469265" indent="-227965">
              <a:lnSpc>
                <a:spcPct val="100000"/>
              </a:lnSpc>
              <a:spcBef>
                <a:spcPts val="96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b="1">
                <a:latin typeface="Times New Roman"/>
                <a:cs typeface="Times New Roman"/>
              </a:rPr>
              <a:t>Algorithm:</a:t>
            </a:r>
            <a:r>
              <a:rPr dirty="0" sz="1200" spc="-6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Logistic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Regression</a:t>
            </a:r>
            <a:endParaRPr sz="1200">
              <a:latin typeface="Times New Roman"/>
              <a:cs typeface="Times New Roman"/>
            </a:endParaRPr>
          </a:p>
          <a:p>
            <a:pPr lvl="1" marL="469265" indent="-227965">
              <a:lnSpc>
                <a:spcPct val="100000"/>
              </a:lnSpc>
              <a:spcBef>
                <a:spcPts val="96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Regularization:</a:t>
            </a:r>
            <a:r>
              <a:rPr dirty="0" sz="1200" spc="65" b="1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L2</a:t>
            </a:r>
            <a:endParaRPr sz="1200">
              <a:latin typeface="Times New Roman"/>
              <a:cs typeface="Times New Roman"/>
            </a:endParaRPr>
          </a:p>
          <a:p>
            <a:pPr lvl="1" marL="469265" indent="-227965">
              <a:lnSpc>
                <a:spcPct val="100000"/>
              </a:lnSpc>
              <a:spcBef>
                <a:spcPts val="96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b="1">
                <a:latin typeface="Times New Roman"/>
                <a:cs typeface="Times New Roman"/>
              </a:rPr>
              <a:t>Handling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Imbalance: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weights</a:t>
            </a:r>
            <a:endParaRPr sz="1200">
              <a:latin typeface="Times New Roman"/>
              <a:cs typeface="Times New Roman"/>
            </a:endParaRPr>
          </a:p>
          <a:p>
            <a:pPr lvl="1" marL="469265" indent="-227965">
              <a:lnSpc>
                <a:spcPct val="100000"/>
              </a:lnSpc>
              <a:spcBef>
                <a:spcPts val="96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Performance: </a:t>
            </a:r>
            <a:r>
              <a:rPr dirty="0" sz="1200" spc="-10">
                <a:latin typeface="Times New Roman"/>
                <a:cs typeface="Times New Roman"/>
              </a:rPr>
              <a:t>~99.8%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Accuracy,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 Recall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AUC</a:t>
            </a:r>
            <a:endParaRPr sz="1200">
              <a:latin typeface="Times New Roman"/>
              <a:cs typeface="Times New Roman"/>
            </a:endParaRPr>
          </a:p>
          <a:p>
            <a:pPr lvl="1" marL="469265" indent="-227965">
              <a:lnSpc>
                <a:spcPct val="100000"/>
              </a:lnSpc>
              <a:spcBef>
                <a:spcPts val="95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b="1">
                <a:latin typeface="Times New Roman"/>
                <a:cs typeface="Times New Roman"/>
              </a:rPr>
              <a:t>Framework: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scikit-learn</a:t>
            </a:r>
            <a:endParaRPr sz="1200">
              <a:latin typeface="Times New Roman"/>
              <a:cs typeface="Times New Roman"/>
            </a:endParaRPr>
          </a:p>
          <a:p>
            <a:pPr lvl="1" marL="469265" indent="-227965">
              <a:lnSpc>
                <a:spcPct val="100000"/>
              </a:lnSpc>
              <a:spcBef>
                <a:spcPts val="96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b="1">
                <a:latin typeface="Times New Roman"/>
                <a:cs typeface="Times New Roman"/>
              </a:rPr>
              <a:t>Saved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Model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File: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fraud_prediction.joblib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1200"/>
              </a:lnSpc>
              <a:spcBef>
                <a:spcPts val="800"/>
              </a:spcBef>
            </a:pPr>
            <a:r>
              <a:rPr dirty="0" sz="1200" b="1">
                <a:latin typeface="Times New Roman"/>
                <a:cs typeface="Times New Roman"/>
              </a:rPr>
              <a:t>Conclusion:</a:t>
            </a:r>
            <a:r>
              <a:rPr dirty="0" sz="1200" spc="-6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trained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Logistic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Regression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effectively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distinguishes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fraudulent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genuine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mobile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money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transactions,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offering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reliable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foundation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real-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fraud </a:t>
            </a:r>
            <a:r>
              <a:rPr dirty="0" sz="1200">
                <a:latin typeface="Times New Roman"/>
                <a:cs typeface="Times New Roman"/>
              </a:rPr>
              <a:t>detection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deployment.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" y="2052954"/>
            <a:ext cx="5944870" cy="20320"/>
            <a:chOff x="914400" y="2052954"/>
            <a:chExt cx="5944870" cy="20320"/>
          </a:xfrm>
        </p:grpSpPr>
        <p:sp>
          <p:nvSpPr>
            <p:cNvPr id="3" name="object 3" descr=""/>
            <p:cNvSpPr/>
            <p:nvPr/>
          </p:nvSpPr>
          <p:spPr>
            <a:xfrm>
              <a:off x="914400" y="2052967"/>
              <a:ext cx="5943600" cy="19685"/>
            </a:xfrm>
            <a:custGeom>
              <a:avLst/>
              <a:gdLst/>
              <a:ahLst/>
              <a:cxnLst/>
              <a:rect l="l" t="t" r="r" b="b"/>
              <a:pathLst>
                <a:path w="5943600" h="19685">
                  <a:moveTo>
                    <a:pt x="5943600" y="0"/>
                  </a:moveTo>
                  <a:lnTo>
                    <a:pt x="0" y="0"/>
                  </a:lnTo>
                  <a:lnTo>
                    <a:pt x="0" y="19672"/>
                  </a:lnTo>
                  <a:lnTo>
                    <a:pt x="5943600" y="19672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856221" y="205308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4704" y="2053081"/>
              <a:ext cx="5944870" cy="17145"/>
            </a:xfrm>
            <a:custGeom>
              <a:avLst/>
              <a:gdLst/>
              <a:ahLst/>
              <a:cxnLst/>
              <a:rect l="l" t="t" r="r" b="b"/>
              <a:pathLst>
                <a:path w="5944870" h="17144">
                  <a:moveTo>
                    <a:pt x="3048" y="3048"/>
                  </a:moveTo>
                  <a:lnTo>
                    <a:pt x="0" y="3048"/>
                  </a:lnTo>
                  <a:lnTo>
                    <a:pt x="0" y="16764"/>
                  </a:lnTo>
                  <a:lnTo>
                    <a:pt x="3048" y="16764"/>
                  </a:lnTo>
                  <a:lnTo>
                    <a:pt x="3048" y="3048"/>
                  </a:lnTo>
                  <a:close/>
                </a:path>
                <a:path w="5944870" h="17144">
                  <a:moveTo>
                    <a:pt x="5944552" y="0"/>
                  </a:moveTo>
                  <a:lnTo>
                    <a:pt x="5941517" y="0"/>
                  </a:lnTo>
                  <a:lnTo>
                    <a:pt x="5941517" y="3048"/>
                  </a:lnTo>
                  <a:lnTo>
                    <a:pt x="5944552" y="3048"/>
                  </a:lnTo>
                  <a:lnTo>
                    <a:pt x="5944552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856221" y="2056129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69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14704" y="2069846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14704" y="2069858"/>
              <a:ext cx="5944870" cy="3175"/>
            </a:xfrm>
            <a:custGeom>
              <a:avLst/>
              <a:gdLst/>
              <a:ahLst/>
              <a:cxnLst/>
              <a:rect l="l" t="t" r="r" b="b"/>
              <a:pathLst>
                <a:path w="5944870" h="3175">
                  <a:moveTo>
                    <a:pt x="5941428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941428" y="3035"/>
                  </a:lnTo>
                  <a:lnTo>
                    <a:pt x="5941428" y="0"/>
                  </a:lnTo>
                  <a:close/>
                </a:path>
                <a:path w="5944870" h="3175">
                  <a:moveTo>
                    <a:pt x="5944552" y="0"/>
                  </a:moveTo>
                  <a:lnTo>
                    <a:pt x="5941517" y="0"/>
                  </a:lnTo>
                  <a:lnTo>
                    <a:pt x="5941517" y="3035"/>
                  </a:lnTo>
                  <a:lnTo>
                    <a:pt x="5944552" y="3035"/>
                  </a:lnTo>
                  <a:lnTo>
                    <a:pt x="5944552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914400" y="7536180"/>
            <a:ext cx="5944870" cy="21590"/>
            <a:chOff x="914400" y="7536180"/>
            <a:chExt cx="5944870" cy="21590"/>
          </a:xfrm>
        </p:grpSpPr>
        <p:sp>
          <p:nvSpPr>
            <p:cNvPr id="10" name="object 10" descr=""/>
            <p:cNvSpPr/>
            <p:nvPr/>
          </p:nvSpPr>
          <p:spPr>
            <a:xfrm>
              <a:off x="914400" y="7536180"/>
              <a:ext cx="5943600" cy="19685"/>
            </a:xfrm>
            <a:custGeom>
              <a:avLst/>
              <a:gdLst/>
              <a:ahLst/>
              <a:cxnLst/>
              <a:rect l="l" t="t" r="r" b="b"/>
              <a:pathLst>
                <a:path w="5943600" h="19684">
                  <a:moveTo>
                    <a:pt x="5943600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943600" y="19685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856221" y="753745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14704" y="7537462"/>
              <a:ext cx="5944870" cy="17145"/>
            </a:xfrm>
            <a:custGeom>
              <a:avLst/>
              <a:gdLst/>
              <a:ahLst/>
              <a:cxnLst/>
              <a:rect l="l" t="t" r="r" b="b"/>
              <a:pathLst>
                <a:path w="5944870" h="17145">
                  <a:moveTo>
                    <a:pt x="3048" y="3035"/>
                  </a:moveTo>
                  <a:lnTo>
                    <a:pt x="0" y="3035"/>
                  </a:lnTo>
                  <a:lnTo>
                    <a:pt x="0" y="16751"/>
                  </a:lnTo>
                  <a:lnTo>
                    <a:pt x="3048" y="16751"/>
                  </a:lnTo>
                  <a:lnTo>
                    <a:pt x="3048" y="3035"/>
                  </a:lnTo>
                  <a:close/>
                </a:path>
                <a:path w="5944870" h="17145">
                  <a:moveTo>
                    <a:pt x="5944552" y="0"/>
                  </a:moveTo>
                  <a:lnTo>
                    <a:pt x="5941517" y="0"/>
                  </a:lnTo>
                  <a:lnTo>
                    <a:pt x="5941517" y="3035"/>
                  </a:lnTo>
                  <a:lnTo>
                    <a:pt x="5944552" y="3035"/>
                  </a:lnTo>
                  <a:lnTo>
                    <a:pt x="5944552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856221" y="7540498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3047" y="13715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14704" y="755421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14704" y="7554214"/>
              <a:ext cx="5944870" cy="3175"/>
            </a:xfrm>
            <a:custGeom>
              <a:avLst/>
              <a:gdLst/>
              <a:ahLst/>
              <a:cxnLst/>
              <a:rect l="l" t="t" r="r" b="b"/>
              <a:pathLst>
                <a:path w="5944870" h="3175">
                  <a:moveTo>
                    <a:pt x="5941428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lnTo>
                    <a:pt x="5941428" y="3048"/>
                  </a:lnTo>
                  <a:lnTo>
                    <a:pt x="5941428" y="0"/>
                  </a:lnTo>
                  <a:close/>
                </a:path>
                <a:path w="5944870" h="3175">
                  <a:moveTo>
                    <a:pt x="5944552" y="0"/>
                  </a:moveTo>
                  <a:lnTo>
                    <a:pt x="5941517" y="0"/>
                  </a:lnTo>
                  <a:lnTo>
                    <a:pt x="5941517" y="3048"/>
                  </a:lnTo>
                  <a:lnTo>
                    <a:pt x="5944552" y="3048"/>
                  </a:lnTo>
                  <a:lnTo>
                    <a:pt x="5944552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902004" y="891285"/>
            <a:ext cx="5733415" cy="7011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100"/>
              </a:spcBef>
              <a:buAutoNum type="romanLcPeriod" startAt="6"/>
              <a:tabLst>
                <a:tab pos="207010" algn="l"/>
              </a:tabLst>
            </a:pPr>
            <a:r>
              <a:rPr dirty="0" sz="1200" b="1">
                <a:latin typeface="Times New Roman"/>
                <a:cs typeface="Times New Roman"/>
              </a:rPr>
              <a:t>Model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deployment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details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(screenshots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for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deployed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model)</a:t>
            </a:r>
            <a:endParaRPr sz="1200">
              <a:latin typeface="Times New Roman"/>
              <a:cs typeface="Times New Roman"/>
            </a:endParaRPr>
          </a:p>
          <a:p>
            <a:pPr lvl="1" marL="165100" indent="-1524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65100" algn="l"/>
              </a:tabLst>
            </a:pPr>
            <a:r>
              <a:rPr dirty="0" sz="1200" b="1">
                <a:latin typeface="Times New Roman"/>
                <a:cs typeface="Times New Roman"/>
              </a:rPr>
              <a:t>Deployment</a:t>
            </a:r>
            <a:r>
              <a:rPr dirty="0" sz="1200" spc="-7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Platform:</a:t>
            </a:r>
            <a:endParaRPr sz="1200">
              <a:latin typeface="Times New Roman"/>
              <a:cs typeface="Times New Roman"/>
            </a:endParaRPr>
          </a:p>
          <a:p>
            <a:pPr marL="12700" marR="88900">
              <a:lnSpc>
                <a:spcPct val="11080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deployed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web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application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Streamlit</a:t>
            </a:r>
            <a:r>
              <a:rPr dirty="0" sz="1200" spc="-10">
                <a:latin typeface="Times New Roman"/>
                <a:cs typeface="Times New Roman"/>
              </a:rPr>
              <a:t>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allows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input </a:t>
            </a:r>
            <a:r>
              <a:rPr dirty="0" sz="1200">
                <a:latin typeface="Times New Roman"/>
                <a:cs typeface="Times New Roman"/>
              </a:rPr>
              <a:t>transaction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details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real-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predictions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fraud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detection.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200">
              <a:latin typeface="Times New Roman"/>
              <a:cs typeface="Times New Roman"/>
            </a:endParaRPr>
          </a:p>
          <a:p>
            <a:pPr lvl="1" marL="165100" indent="-152400">
              <a:lnSpc>
                <a:spcPct val="100000"/>
              </a:lnSpc>
              <a:buAutoNum type="arabicPeriod" startAt="2"/>
              <a:tabLst>
                <a:tab pos="165100" algn="l"/>
              </a:tabLst>
            </a:pPr>
            <a:r>
              <a:rPr dirty="0" sz="1200" b="1">
                <a:latin typeface="Times New Roman"/>
                <a:cs typeface="Times New Roman"/>
              </a:rPr>
              <a:t>Deployment</a:t>
            </a:r>
            <a:r>
              <a:rPr dirty="0" sz="1200" spc="-7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Process: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 b="1">
                <a:latin typeface="Times New Roman"/>
                <a:cs typeface="Times New Roman"/>
              </a:rPr>
              <a:t>Step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1: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GitHub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Setup</a:t>
            </a:r>
            <a:endParaRPr sz="1200">
              <a:latin typeface="Times New Roman"/>
              <a:cs typeface="Times New Roman"/>
            </a:endParaRPr>
          </a:p>
          <a:p>
            <a:pPr lvl="2" marL="469265" indent="-227965">
              <a:lnSpc>
                <a:spcPct val="100000"/>
              </a:lnSpc>
              <a:spcBef>
                <a:spcPts val="96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Created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GitHub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account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already</a:t>
            </a:r>
            <a:r>
              <a:rPr dirty="0" sz="1200" spc="-10">
                <a:latin typeface="Times New Roman"/>
                <a:cs typeface="Times New Roman"/>
              </a:rPr>
              <a:t> existing).</a:t>
            </a:r>
            <a:endParaRPr sz="1200">
              <a:latin typeface="Times New Roman"/>
              <a:cs typeface="Times New Roman"/>
            </a:endParaRPr>
          </a:p>
          <a:p>
            <a:pPr lvl="2" marL="469265" indent="-227965">
              <a:lnSpc>
                <a:spcPct val="100000"/>
              </a:lnSpc>
              <a:spcBef>
                <a:spcPts val="96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Created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new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repository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named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Fraud_Prediction_App.</a:t>
            </a:r>
            <a:endParaRPr sz="1200">
              <a:latin typeface="Times New Roman"/>
              <a:cs typeface="Times New Roman"/>
            </a:endParaRPr>
          </a:p>
          <a:p>
            <a:pPr lvl="2" marL="469265" indent="-227965">
              <a:lnSpc>
                <a:spcPct val="100000"/>
              </a:lnSpc>
              <a:spcBef>
                <a:spcPts val="95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Uploaded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necessary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repository:</a:t>
            </a:r>
            <a:endParaRPr sz="1200">
              <a:latin typeface="Times New Roman"/>
              <a:cs typeface="Times New Roman"/>
            </a:endParaRPr>
          </a:p>
          <a:p>
            <a:pPr lvl="3" marL="926465" indent="-228600">
              <a:lnSpc>
                <a:spcPct val="100000"/>
              </a:lnSpc>
              <a:spcBef>
                <a:spcPts val="960"/>
              </a:spcBef>
              <a:buSzPct val="83333"/>
              <a:buFont typeface="Courier New"/>
              <a:buChar char="o"/>
              <a:tabLst>
                <a:tab pos="926465" algn="l"/>
              </a:tabLst>
            </a:pPr>
            <a:r>
              <a:rPr dirty="0" sz="1200">
                <a:latin typeface="Times New Roman"/>
                <a:cs typeface="Times New Roman"/>
              </a:rPr>
              <a:t>fraud.py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–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Streamlit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20">
                <a:latin typeface="Times New Roman"/>
                <a:cs typeface="Times New Roman"/>
              </a:rPr>
              <a:t> code</a:t>
            </a:r>
            <a:endParaRPr sz="1200">
              <a:latin typeface="Times New Roman"/>
              <a:cs typeface="Times New Roman"/>
            </a:endParaRPr>
          </a:p>
          <a:p>
            <a:pPr lvl="3" marL="926465" indent="-228600">
              <a:lnSpc>
                <a:spcPct val="100000"/>
              </a:lnSpc>
              <a:spcBef>
                <a:spcPts val="960"/>
              </a:spcBef>
              <a:buSzPct val="83333"/>
              <a:buFont typeface="Courier New"/>
              <a:buChar char="o"/>
              <a:tabLst>
                <a:tab pos="926465" algn="l"/>
              </a:tabLst>
            </a:pPr>
            <a:r>
              <a:rPr dirty="0" sz="1200" spc="-10">
                <a:latin typeface="Times New Roman"/>
                <a:cs typeface="Times New Roman"/>
              </a:rPr>
              <a:t>fraud_prediction.joblib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–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Trained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 lvl="3" marL="926465" marR="28575" indent="-228600">
              <a:lnSpc>
                <a:spcPct val="110800"/>
              </a:lnSpc>
              <a:spcBef>
                <a:spcPts val="805"/>
              </a:spcBef>
              <a:buSzPct val="83333"/>
              <a:buFont typeface="Courier New"/>
              <a:buChar char="o"/>
              <a:tabLst>
                <a:tab pos="926465" algn="l"/>
              </a:tabLst>
            </a:pPr>
            <a:r>
              <a:rPr dirty="0" sz="1200" spc="-10">
                <a:latin typeface="Times New Roman"/>
                <a:cs typeface="Times New Roman"/>
              </a:rPr>
              <a:t>requirements.txt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–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Contains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required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Python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libraries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(e.g.,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pandas,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numpy, scikit-</a:t>
            </a:r>
            <a:r>
              <a:rPr dirty="0" sz="1200">
                <a:latin typeface="Times New Roman"/>
                <a:cs typeface="Times New Roman"/>
              </a:rPr>
              <a:t>learn,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streamlit)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 b="1">
                <a:latin typeface="Times New Roman"/>
                <a:cs typeface="Times New Roman"/>
              </a:rPr>
              <a:t>Step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2:</a:t>
            </a:r>
            <a:r>
              <a:rPr dirty="0" sz="1200" spc="-10" b="1">
                <a:latin typeface="Times New Roman"/>
                <a:cs typeface="Times New Roman"/>
              </a:rPr>
              <a:t> Streamlit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Setup</a:t>
            </a:r>
            <a:endParaRPr sz="1200">
              <a:latin typeface="Times New Roman"/>
              <a:cs typeface="Times New Roman"/>
            </a:endParaRPr>
          </a:p>
          <a:p>
            <a:pPr lvl="2" marL="469265" indent="-227965">
              <a:lnSpc>
                <a:spcPct val="100000"/>
              </a:lnSpc>
              <a:spcBef>
                <a:spcPts val="96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Logged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Streamlit </a:t>
            </a:r>
            <a:r>
              <a:rPr dirty="0" sz="1200" b="1">
                <a:latin typeface="Times New Roman"/>
                <a:cs typeface="Times New Roman"/>
              </a:rPr>
              <a:t>Cloud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GitHub</a:t>
            </a:r>
            <a:r>
              <a:rPr dirty="0" sz="1200" spc="-10">
                <a:latin typeface="Times New Roman"/>
                <a:cs typeface="Times New Roman"/>
              </a:rPr>
              <a:t> credentials.</a:t>
            </a:r>
            <a:endParaRPr sz="1200">
              <a:latin typeface="Times New Roman"/>
              <a:cs typeface="Times New Roman"/>
            </a:endParaRPr>
          </a:p>
          <a:p>
            <a:pPr lvl="2" marL="469265" indent="-227965">
              <a:lnSpc>
                <a:spcPct val="100000"/>
              </a:lnSpc>
              <a:spcBef>
                <a:spcPts val="96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Connected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GitHub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repository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containing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files.</a:t>
            </a:r>
            <a:endParaRPr sz="1200">
              <a:latin typeface="Times New Roman"/>
              <a:cs typeface="Times New Roman"/>
            </a:endParaRPr>
          </a:p>
          <a:p>
            <a:pPr lvl="2" marL="469265" marR="5080" indent="-228600">
              <a:lnSpc>
                <a:spcPct val="110800"/>
              </a:lnSpc>
              <a:spcBef>
                <a:spcPts val="80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Selected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branch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containing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(main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master)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deployed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directly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GitHub.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 b="1">
                <a:latin typeface="Times New Roman"/>
                <a:cs typeface="Times New Roman"/>
              </a:rPr>
              <a:t>Step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3: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Deployment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Confirmation</a:t>
            </a:r>
            <a:endParaRPr sz="1200">
              <a:latin typeface="Times New Roman"/>
              <a:cs typeface="Times New Roman"/>
            </a:endParaRPr>
          </a:p>
          <a:p>
            <a:pPr lvl="2" marL="469265" indent="-227965">
              <a:lnSpc>
                <a:spcPct val="100000"/>
              </a:lnSpc>
              <a:spcBef>
                <a:spcPts val="96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Streamlit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automatically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installed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libraries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10">
                <a:latin typeface="Times New Roman"/>
                <a:cs typeface="Times New Roman"/>
              </a:rPr>
              <a:t> requirements.txt.</a:t>
            </a:r>
            <a:endParaRPr sz="1200">
              <a:latin typeface="Times New Roman"/>
              <a:cs typeface="Times New Roman"/>
            </a:endParaRPr>
          </a:p>
          <a:p>
            <a:pPr lvl="2" marL="469265" marR="161290" indent="-228600">
              <a:lnSpc>
                <a:spcPct val="111700"/>
              </a:lnSpc>
              <a:spcBef>
                <a:spcPts val="78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successfully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deployed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accessible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unique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URL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by </a:t>
            </a:r>
            <a:r>
              <a:rPr dirty="0" sz="1200" spc="-10">
                <a:latin typeface="Times New Roman"/>
                <a:cs typeface="Times New Roman"/>
              </a:rPr>
              <a:t>Streamlit.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90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lvl="1" marL="165100" indent="-152400">
              <a:lnSpc>
                <a:spcPct val="100000"/>
              </a:lnSpc>
              <a:buAutoNum type="arabicPeriod" startAt="3"/>
              <a:tabLst>
                <a:tab pos="165100" algn="l"/>
              </a:tabLst>
            </a:pPr>
            <a:r>
              <a:rPr dirty="0" sz="1200" b="1">
                <a:latin typeface="Times New Roman"/>
                <a:cs typeface="Times New Roman"/>
              </a:rPr>
              <a:t>User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Interface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Screenshots: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ic chrispin</dc:creator>
  <dcterms:created xsi:type="dcterms:W3CDTF">2025-10-04T11:51:19Z</dcterms:created>
  <dcterms:modified xsi:type="dcterms:W3CDTF">2025-10-04T11:51:19Z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2025-10-04T00:00:00Z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2025-10-04T00:00:00Z</vt:filetime>
  </property>
  <property fmtid="{D5CDD505-2E9C-101B-9397-08002B2CF9AE}" pid="5" name="Producer">
    <vt:lpwstr>Microsoft® Word 2019</vt:lpwstr>
  </property>
</Properties>
</file>