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8" r:id="rId1"/>
  </p:sldMasterIdLst>
  <p:notesMasterIdLst>
    <p:notesMasterId r:id="rId33"/>
  </p:notesMasterIdLst>
  <p:handoutMasterIdLst>
    <p:handoutMasterId r:id="rId34"/>
  </p:handoutMasterIdLst>
  <p:sldIdLst>
    <p:sldId id="271" r:id="rId2"/>
    <p:sldId id="308" r:id="rId3"/>
    <p:sldId id="274" r:id="rId4"/>
    <p:sldId id="276" r:id="rId5"/>
    <p:sldId id="296" r:id="rId6"/>
    <p:sldId id="272" r:id="rId7"/>
    <p:sldId id="306" r:id="rId8"/>
    <p:sldId id="277" r:id="rId9"/>
    <p:sldId id="280" r:id="rId10"/>
    <p:sldId id="279" r:id="rId11"/>
    <p:sldId id="281" r:id="rId12"/>
    <p:sldId id="288" r:id="rId13"/>
    <p:sldId id="307" r:id="rId14"/>
    <p:sldId id="287" r:id="rId15"/>
    <p:sldId id="293" r:id="rId16"/>
    <p:sldId id="298" r:id="rId17"/>
    <p:sldId id="302" r:id="rId18"/>
    <p:sldId id="299" r:id="rId19"/>
    <p:sldId id="300" r:id="rId20"/>
    <p:sldId id="301" r:id="rId21"/>
    <p:sldId id="297" r:id="rId22"/>
    <p:sldId id="294" r:id="rId23"/>
    <p:sldId id="295" r:id="rId24"/>
    <p:sldId id="305" r:id="rId25"/>
    <p:sldId id="304" r:id="rId26"/>
    <p:sldId id="303" r:id="rId27"/>
    <p:sldId id="309" r:id="rId28"/>
    <p:sldId id="310" r:id="rId29"/>
    <p:sldId id="311" r:id="rId30"/>
    <p:sldId id="286" r:id="rId31"/>
    <p:sldId id="285" r:id="rId3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64" autoAdjust="0"/>
  </p:normalViewPr>
  <p:slideViewPr>
    <p:cSldViewPr>
      <p:cViewPr varScale="1">
        <p:scale>
          <a:sx n="69" d="100"/>
          <a:sy n="69" d="100"/>
        </p:scale>
        <p:origin x="780" y="7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9/1/2021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9/1/2021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544" y="758952"/>
            <a:ext cx="9415867" cy="4041648"/>
          </a:xfrm>
        </p:spPr>
        <p:txBody>
          <a:bodyPr anchor="b">
            <a:normAutofit/>
          </a:bodyPr>
          <a:lstStyle>
            <a:lvl1pPr algn="l">
              <a:lnSpc>
                <a:spcPct val="85000"/>
              </a:lnSpc>
              <a:defRPr sz="7198"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544" y="4800600"/>
            <a:ext cx="9415867" cy="1691640"/>
          </a:xfrm>
        </p:spPr>
        <p:txBody>
          <a:bodyPr>
            <a:normAutofit/>
          </a:bodyPr>
          <a:lstStyle>
            <a:lvl1pPr marL="0" indent="0" algn="l">
              <a:buNone/>
              <a:defRPr sz="2199" baseline="0">
                <a:solidFill>
                  <a:schemeClr val="tx1">
                    <a:lumMod val="75000"/>
                  </a:schemeClr>
                </a:solidFill>
              </a:defRPr>
            </a:lvl1pPr>
            <a:lvl2pPr marL="457063" indent="0" algn="ctr">
              <a:buNone/>
              <a:defRPr sz="2199"/>
            </a:lvl2pPr>
            <a:lvl3pPr marL="914126" indent="0" algn="ctr">
              <a:buNone/>
              <a:defRPr sz="2199"/>
            </a:lvl3pPr>
            <a:lvl4pPr marL="1371189" indent="0" algn="ctr">
              <a:buNone/>
              <a:defRPr sz="1999"/>
            </a:lvl4pPr>
            <a:lvl5pPr marL="1828251" indent="0" algn="ctr">
              <a:buNone/>
              <a:defRPr sz="1999"/>
            </a:lvl5pPr>
            <a:lvl6pPr marL="2285314" indent="0" algn="ctr">
              <a:buNone/>
              <a:defRPr sz="1999"/>
            </a:lvl6pPr>
            <a:lvl7pPr marL="2742377" indent="0" algn="ctr">
              <a:buNone/>
              <a:defRPr sz="1999"/>
            </a:lvl7pPr>
            <a:lvl8pPr marL="3199440" indent="0" algn="ctr">
              <a:buNone/>
              <a:defRPr sz="1999"/>
            </a:lvl8pPr>
            <a:lvl9pPr marL="3656503" indent="0" algn="ctr">
              <a:buNone/>
              <a:defRPr sz="1999"/>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923F103-BC34-4FE4-A40E-EDDEECFDA5D0}" type="datetimeFigureOut">
              <a:rPr lang="en-US" smtClean="0"/>
              <a:pPr/>
              <a:t>9/1/2021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r>
              <a:rPr lang="en-US" smtClean="0"/>
              <a:t>
              </a:t>
            </a:r>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7F1E4F-1CFF-5643-939E-217C01CDF565}" type="slidenum">
              <a:rPr lang="en-US" smtClean="0"/>
              <a:pPr/>
              <a:t>‹#›</a:t>
            </a:fld>
            <a:endParaRPr lang="en-US" dirty="0"/>
          </a:p>
        </p:txBody>
      </p:sp>
      <p:sp>
        <p:nvSpPr>
          <p:cNvPr id="7" name="Rectangle 6"/>
          <p:cNvSpPr/>
          <p:nvPr/>
        </p:nvSpPr>
        <p:spPr>
          <a:xfrm>
            <a:off x="0" y="0"/>
            <a:ext cx="4570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48930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3777419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6448" y="381000"/>
            <a:ext cx="2475855"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1801" y="381000"/>
            <a:ext cx="7732286"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2425180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AFE8FB1-0A7A-443E-AAF7-31D4FA1AA312}"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5BA54BD-C84D-46CE-8B72-31BFB26ABA43}" type="slidenum">
              <a:rPr lang="en-IN" smtClean="0"/>
              <a:t>‹#›</a:t>
            </a:fld>
            <a:endParaRPr lang="en-IN" dirty="0"/>
          </a:p>
        </p:txBody>
      </p:sp>
    </p:spTree>
    <p:extLst>
      <p:ext uri="{BB962C8B-B14F-4D97-AF65-F5344CB8AC3E}">
        <p14:creationId xmlns:p14="http://schemas.microsoft.com/office/powerpoint/2010/main" val="1372500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544" y="758952"/>
            <a:ext cx="9415867" cy="4041648"/>
          </a:xfrm>
        </p:spPr>
        <p:txBody>
          <a:bodyPr anchor="b">
            <a:normAutofit/>
          </a:bodyPr>
          <a:lstStyle>
            <a:lvl1pPr>
              <a:lnSpc>
                <a:spcPct val="85000"/>
              </a:lnSpc>
              <a:defRPr sz="7198" b="0"/>
            </a:lvl1pPr>
          </a:lstStyle>
          <a:p>
            <a:r>
              <a:rPr lang="en-US" smtClean="0"/>
              <a:t>Click to edit Master title style</a:t>
            </a:r>
            <a:endParaRPr lang="en-US" dirty="0"/>
          </a:p>
        </p:txBody>
      </p:sp>
      <p:sp>
        <p:nvSpPr>
          <p:cNvPr id="3" name="Text Placeholder 2"/>
          <p:cNvSpPr>
            <a:spLocks noGrp="1"/>
          </p:cNvSpPr>
          <p:nvPr>
            <p:ph type="body" idx="1"/>
          </p:nvPr>
        </p:nvSpPr>
        <p:spPr>
          <a:xfrm>
            <a:off x="1261544" y="4800600"/>
            <a:ext cx="9415867" cy="1691640"/>
          </a:xfrm>
        </p:spPr>
        <p:txBody>
          <a:bodyPr anchor="t">
            <a:normAutofit/>
          </a:bodyPr>
          <a:lstStyle>
            <a:lvl1pPr marL="0" indent="0">
              <a:buNone/>
              <a:defRPr sz="21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9/1/2021</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A54BD-C84D-46CE-8B72-31BFB26ABA43}" type="slidenum">
              <a:rPr lang="en-IN" smtClean="0"/>
              <a:t>‹#›</a:t>
            </a:fld>
            <a:endParaRPr lang="en-IN"/>
          </a:p>
        </p:txBody>
      </p:sp>
      <p:sp>
        <p:nvSpPr>
          <p:cNvPr id="7" name="Rectangle 6"/>
          <p:cNvSpPr/>
          <p:nvPr/>
        </p:nvSpPr>
        <p:spPr>
          <a:xfrm>
            <a:off x="0" y="0"/>
            <a:ext cx="45708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679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543" y="1828801"/>
            <a:ext cx="4479393" cy="4351337"/>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4885" y="1828801"/>
            <a:ext cx="4479393" cy="4351337"/>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AFE8FB1-0A7A-443E-AAF7-31D4FA1AA312}"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327645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543" y="1713655"/>
            <a:ext cx="4479393" cy="731520"/>
          </a:xfrm>
        </p:spPr>
        <p:txBody>
          <a:bodyPr anchor="b">
            <a:normAutofit/>
          </a:bodyPr>
          <a:lstStyle>
            <a:lvl1pPr marL="0" indent="0">
              <a:spcBef>
                <a:spcPts val="0"/>
              </a:spcBef>
              <a:buNone/>
              <a:defRPr sz="1999" b="0">
                <a:solidFill>
                  <a:schemeClr val="tx2"/>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543" y="2507550"/>
            <a:ext cx="4479393" cy="366465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4885" y="1713655"/>
            <a:ext cx="4479393" cy="731520"/>
          </a:xfrm>
        </p:spPr>
        <p:txBody>
          <a:bodyPr anchor="b">
            <a:normAutofit/>
          </a:bodyPr>
          <a:lstStyle>
            <a:lvl1pPr marL="0" indent="0">
              <a:lnSpc>
                <a:spcPct val="95000"/>
              </a:lnSpc>
              <a:spcBef>
                <a:spcPts val="0"/>
              </a:spcBef>
              <a:buNone/>
              <a:defRPr lang="en-US" sz="1999" b="0" kern="1200" dirty="0">
                <a:solidFill>
                  <a:schemeClr val="tx2"/>
                </a:solidFill>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marL="0" lvl="0" indent="0" algn="l" defTabSz="914126" rtl="0" eaLnBrk="1" latinLnBrk="0" hangingPunct="1">
              <a:lnSpc>
                <a:spcPct val="90000"/>
              </a:lnSpc>
              <a:spcBef>
                <a:spcPts val="1999"/>
              </a:spcBef>
              <a:buFontTx/>
              <a:buNone/>
            </a:pPr>
            <a:r>
              <a:rPr lang="en-US" smtClean="0"/>
              <a:t>Edit Master text styles</a:t>
            </a:r>
          </a:p>
        </p:txBody>
      </p:sp>
      <p:sp>
        <p:nvSpPr>
          <p:cNvPr id="6" name="Content Placeholder 5"/>
          <p:cNvSpPr>
            <a:spLocks noGrp="1"/>
          </p:cNvSpPr>
          <p:nvPr>
            <p:ph sz="quarter" idx="4"/>
          </p:nvPr>
        </p:nvSpPr>
        <p:spPr>
          <a:xfrm>
            <a:off x="6124885" y="2507550"/>
            <a:ext cx="4479393" cy="3664650"/>
          </a:xfrm>
        </p:spPr>
        <p:txBody>
          <a:bodyPr/>
          <a:lstStyle>
            <a:lvl1pPr>
              <a:defRPr sz="1799"/>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AFE8FB1-0A7A-443E-AAF7-31D4FA1AA312}" type="datetimeFigureOut">
              <a:rPr lang="en-US" smtClean="0"/>
              <a:t>9/1/2021</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1333982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AFE8FB1-0A7A-443E-AAF7-31D4FA1AA312}" type="datetimeFigureOut">
              <a:rPr lang="en-US" smtClean="0"/>
              <a:t>9/1/2021</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2549775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9/1/2021</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228895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029" y="457201"/>
            <a:ext cx="3199567" cy="1600197"/>
          </a:xfrm>
        </p:spPr>
        <p:txBody>
          <a:bodyPr anchor="b">
            <a:normAutofit/>
          </a:bodyPr>
          <a:lstStyle>
            <a:lvl1pPr>
              <a:defRPr sz="3199" b="0" baseline="0"/>
            </a:lvl1pPr>
          </a:lstStyle>
          <a:p>
            <a:r>
              <a:rPr lang="en-US" smtClean="0"/>
              <a:t>Click to edit Master title style</a:t>
            </a:r>
            <a:endParaRPr lang="en-US" dirty="0"/>
          </a:p>
        </p:txBody>
      </p:sp>
      <p:sp>
        <p:nvSpPr>
          <p:cNvPr id="3" name="Content Placeholder 2"/>
          <p:cNvSpPr>
            <a:spLocks noGrp="1"/>
          </p:cNvSpPr>
          <p:nvPr>
            <p:ph idx="1"/>
          </p:nvPr>
        </p:nvSpPr>
        <p:spPr>
          <a:xfrm>
            <a:off x="4503094" y="685800"/>
            <a:ext cx="6077483" cy="5486400"/>
          </a:xfrm>
        </p:spPr>
        <p:txBody>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029" y="2099735"/>
            <a:ext cx="3199567" cy="3810001"/>
          </a:xfrm>
        </p:spPr>
        <p:txBody>
          <a:bodyPr>
            <a:normAutofit/>
          </a:bodyPr>
          <a:lstStyle>
            <a:lvl1pPr marL="0" indent="0">
              <a:lnSpc>
                <a:spcPct val="114000"/>
              </a:lnSpc>
              <a:spcBef>
                <a:spcPts val="800"/>
              </a:spcBef>
              <a:buNone/>
              <a:defRPr sz="13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351514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89899"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162" y="5257800"/>
            <a:ext cx="9979600" cy="914400"/>
          </a:xfrm>
        </p:spPr>
        <p:txBody>
          <a:bodyPr anchor="b">
            <a:normAutofit/>
          </a:bodyPr>
          <a:lstStyle>
            <a:lvl1pPr>
              <a:defRPr sz="2799"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1289899" cy="5128923"/>
          </a:xfrm>
          <a:solidFill>
            <a:schemeClr val="accent1"/>
          </a:solidFill>
        </p:spPr>
        <p:txBody>
          <a:bodyPr anchor="t"/>
          <a:lstStyle>
            <a:lvl1pPr marL="0" indent="0">
              <a:buNone/>
              <a:defRPr sz="3199">
                <a:solidFill>
                  <a:schemeClr val="bg1"/>
                </a:solidFill>
              </a:defRPr>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smtClean="0"/>
              <a:t>Click icon to add picture</a:t>
            </a:r>
            <a:endParaRPr lang="en-US" dirty="0"/>
          </a:p>
        </p:txBody>
      </p:sp>
      <p:sp>
        <p:nvSpPr>
          <p:cNvPr id="4" name="Text Placeholder 3"/>
          <p:cNvSpPr>
            <a:spLocks noGrp="1"/>
          </p:cNvSpPr>
          <p:nvPr>
            <p:ph type="body" sz="half" idx="2"/>
          </p:nvPr>
        </p:nvSpPr>
        <p:spPr>
          <a:xfrm>
            <a:off x="914162" y="6108590"/>
            <a:ext cx="99796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9/1/2021</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A54BD-C84D-46CE-8B72-31BFB26ABA43}" type="slidenum">
              <a:rPr lang="en-IN" smtClean="0"/>
              <a:t>‹#›</a:t>
            </a:fld>
            <a:endParaRPr lang="en-IN"/>
          </a:p>
        </p:txBody>
      </p:sp>
    </p:spTree>
    <p:extLst>
      <p:ext uri="{BB962C8B-B14F-4D97-AF65-F5344CB8AC3E}">
        <p14:creationId xmlns:p14="http://schemas.microsoft.com/office/powerpoint/2010/main" val="787273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89899" y="0"/>
            <a:ext cx="914162"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543" y="365760"/>
            <a:ext cx="9690116"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543" y="1828801"/>
            <a:ext cx="8593122"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4483" y="998585"/>
            <a:ext cx="1904999" cy="365030"/>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AFE8FB1-0A7A-443E-AAF7-31D4FA1AA312}" type="datetimeFigureOut">
              <a:rPr lang="en-US" smtClean="0"/>
              <a:pPr/>
              <a:t>9/1/2021</a:t>
            </a:fld>
            <a:endParaRPr lang="en-US" dirty="0"/>
          </a:p>
        </p:txBody>
      </p:sp>
      <p:sp>
        <p:nvSpPr>
          <p:cNvPr id="5" name="Footer Placeholder 4"/>
          <p:cNvSpPr>
            <a:spLocks noGrp="1"/>
          </p:cNvSpPr>
          <p:nvPr>
            <p:ph type="ftr" sz="quarter" idx="3"/>
          </p:nvPr>
        </p:nvSpPr>
        <p:spPr>
          <a:xfrm rot="16200000">
            <a:off x="9956281" y="4046585"/>
            <a:ext cx="3581400" cy="365030"/>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89899" y="6172201"/>
            <a:ext cx="914162" cy="593725"/>
          </a:xfrm>
          <a:prstGeom prst="rect">
            <a:avLst/>
          </a:prstGeom>
        </p:spPr>
        <p:txBody>
          <a:bodyPr vert="horz" lIns="45720" tIns="45720" rIns="45720" bIns="45720" rtlCol="0" anchor="ctr">
            <a:normAutofit/>
          </a:bodyPr>
          <a:lstStyle>
            <a:lvl1pPr algn="ctr">
              <a:defRPr sz="3599">
                <a:solidFill>
                  <a:schemeClr val="tx2">
                    <a:lumMod val="60000"/>
                    <a:lumOff val="40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347602779"/>
      </p:ext>
    </p:extLst>
  </p:cSld>
  <p:clrMap bg1="lt1" tx1="dk1" bg2="lt2" tx2="dk2" accent1="accent1" accent2="accent2" accent3="accent3" accent4="accent4" accent5="accent5" accent6="accent6" hlink="hlink" folHlink="folHlink"/>
  <p:sldLayoutIdLst>
    <p:sldLayoutId id="2147484359" r:id="rId1"/>
    <p:sldLayoutId id="2147484360" r:id="rId2"/>
    <p:sldLayoutId id="2147484361" r:id="rId3"/>
    <p:sldLayoutId id="2147484362" r:id="rId4"/>
    <p:sldLayoutId id="2147484363" r:id="rId5"/>
    <p:sldLayoutId id="2147484364" r:id="rId6"/>
    <p:sldLayoutId id="2147484365" r:id="rId7"/>
    <p:sldLayoutId id="2147484366" r:id="rId8"/>
    <p:sldLayoutId id="2147484367" r:id="rId9"/>
    <p:sldLayoutId id="2147484368" r:id="rId10"/>
    <p:sldLayoutId id="214748436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126" rtl="0" eaLnBrk="1" latinLnBrk="0" hangingPunct="1">
        <a:lnSpc>
          <a:spcPct val="90000"/>
        </a:lnSpc>
        <a:spcBef>
          <a:spcPct val="0"/>
        </a:spcBef>
        <a:buNone/>
        <a:defRPr sz="4399" kern="1200" spc="-50" baseline="0">
          <a:solidFill>
            <a:schemeClr val="tx1"/>
          </a:solidFill>
          <a:latin typeface="+mj-lt"/>
          <a:ea typeface="+mj-ea"/>
          <a:cs typeface="+mj-cs"/>
        </a:defRPr>
      </a:lvl1pPr>
    </p:titleStyle>
    <p:bodyStyle>
      <a:lvl1pPr marL="182825" indent="-182825" algn="l" defTabSz="914126" rtl="0" eaLnBrk="1" latinLnBrk="0" hangingPunct="1">
        <a:lnSpc>
          <a:spcPct val="95000"/>
        </a:lnSpc>
        <a:spcBef>
          <a:spcPts val="1400"/>
        </a:spcBef>
        <a:spcAft>
          <a:spcPts val="200"/>
        </a:spcAft>
        <a:buClr>
          <a:schemeClr val="accent1"/>
        </a:buClr>
        <a:buSzPct val="80000"/>
        <a:buFont typeface="Arial" pitchFamily="34" charset="0"/>
        <a:buChar char="•"/>
        <a:defRPr sz="1799" kern="1200" spc="10" baseline="0">
          <a:solidFill>
            <a:schemeClr val="tx1"/>
          </a:solidFill>
          <a:latin typeface="+mn-lt"/>
          <a:ea typeface="+mn-ea"/>
          <a:cs typeface="+mn-cs"/>
        </a:defRPr>
      </a:lvl1pPr>
      <a:lvl2pPr marL="457063" indent="-182825" algn="l" defTabSz="914126"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301"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538"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79776" indent="-182825"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59952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89943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19934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499250" indent="-228531" algn="l" defTabSz="914126"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Motivation</a:t>
            </a:r>
            <a:endParaRPr lang="en-US"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2"/>
          <a:stretch>
            <a:fillRect/>
          </a:stretch>
        </p:blipFill>
        <p:spPr>
          <a:xfrm>
            <a:off x="1261543" y="2060848"/>
            <a:ext cx="3762375" cy="3924300"/>
          </a:xfrm>
          <a:prstGeom prst="rect">
            <a:avLst/>
          </a:prstGeom>
        </p:spPr>
      </p:pic>
      <p:pic>
        <p:nvPicPr>
          <p:cNvPr id="4" name="Picture 3"/>
          <p:cNvPicPr>
            <a:picLocks noChangeAspect="1"/>
          </p:cNvPicPr>
          <p:nvPr/>
        </p:nvPicPr>
        <p:blipFill>
          <a:blip r:embed="rId3"/>
          <a:stretch>
            <a:fillRect/>
          </a:stretch>
        </p:blipFill>
        <p:spPr>
          <a:xfrm>
            <a:off x="5322384" y="2889523"/>
            <a:ext cx="5629275" cy="2266950"/>
          </a:xfrm>
          <a:prstGeom prst="rect">
            <a:avLst/>
          </a:prstGeom>
        </p:spPr>
      </p:pic>
    </p:spTree>
    <p:extLst>
      <p:ext uri="{BB962C8B-B14F-4D97-AF65-F5344CB8AC3E}">
        <p14:creationId xmlns:p14="http://schemas.microsoft.com/office/powerpoint/2010/main" val="1669327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Dataset</a:t>
            </a:r>
            <a:endParaRPr lang="en-US"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797852" y="1828801"/>
            <a:ext cx="8593122" cy="3760439"/>
          </a:xfrm>
        </p:spPr>
        <p:txBody>
          <a:bodyPr>
            <a:normAutofit/>
          </a:bodyPr>
          <a:lstStyle/>
          <a:p>
            <a:pPr marL="274238" lvl="1" indent="0" algn="just">
              <a:buNone/>
            </a:pPr>
            <a:r>
              <a:rPr lang="en-US" sz="2400" dirty="0" smtClean="0">
                <a:latin typeface="Times New Roman" panose="02020603050405020304" pitchFamily="18" charset="0"/>
                <a:cs typeface="Times New Roman" panose="02020603050405020304" pitchFamily="18" charset="0"/>
              </a:rPr>
              <a:t>So far I have collected 10000+ URLs and created CSV file. URLs I have collected from below mention sources.</a:t>
            </a:r>
          </a:p>
          <a:p>
            <a:pPr lvl="1" algn="just"/>
            <a:r>
              <a:rPr lang="en-US" sz="2400" dirty="0" smtClean="0">
                <a:latin typeface="Times New Roman" panose="02020603050405020304" pitchFamily="18" charset="0"/>
                <a:cs typeface="Times New Roman" panose="02020603050405020304" pitchFamily="18" charset="0"/>
              </a:rPr>
              <a:t>www.phishtank.com</a:t>
            </a:r>
          </a:p>
          <a:p>
            <a:pPr lvl="1" algn="just"/>
            <a:r>
              <a:rPr lang="en-US" sz="2400" dirty="0" smtClean="0">
                <a:latin typeface="Times New Roman" panose="02020603050405020304" pitchFamily="18" charset="0"/>
                <a:cs typeface="Times New Roman" panose="02020603050405020304" pitchFamily="18" charset="0"/>
              </a:rPr>
              <a:t>www.malwaredomainlist.com</a:t>
            </a:r>
          </a:p>
          <a:p>
            <a:pPr lvl="1" algn="just"/>
            <a:r>
              <a:rPr lang="en-US" sz="2400" dirty="0" smtClean="0">
                <a:latin typeface="Times New Roman" panose="02020603050405020304" pitchFamily="18" charset="0"/>
                <a:cs typeface="Times New Roman" panose="02020603050405020304" pitchFamily="18" charset="0"/>
              </a:rPr>
              <a:t>dataverse.harvard.edu/</a:t>
            </a:r>
            <a:r>
              <a:rPr lang="en-US" sz="2400" dirty="0" err="1" smtClean="0">
                <a:latin typeface="Times New Roman" panose="02020603050405020304" pitchFamily="18" charset="0"/>
                <a:cs typeface="Times New Roman" panose="02020603050405020304" pitchFamily="18" charset="0"/>
              </a:rPr>
              <a:t>dataset.xhtml</a:t>
            </a:r>
            <a:endParaRPr lang="en-US" sz="2400" dirty="0" smtClean="0">
              <a:latin typeface="Times New Roman" panose="02020603050405020304" pitchFamily="18" charset="0"/>
              <a:cs typeface="Times New Roman" panose="02020603050405020304" pitchFamily="18" charset="0"/>
            </a:endParaRPr>
          </a:p>
          <a:p>
            <a:pPr lvl="1" algn="just"/>
            <a:r>
              <a:rPr lang="en-US" sz="2400" dirty="0" smtClean="0">
                <a:latin typeface="Times New Roman" panose="02020603050405020304" pitchFamily="18" charset="0"/>
                <a:cs typeface="Times New Roman" panose="02020603050405020304" pitchFamily="18" charset="0"/>
              </a:rPr>
              <a:t>www.kaggle.com</a:t>
            </a:r>
          </a:p>
          <a:p>
            <a:pPr marL="274238" lvl="1" indent="0" algn="just">
              <a:buNone/>
            </a:pPr>
            <a:endParaRPr lang="en-US" sz="2400" dirty="0" smtClean="0">
              <a:latin typeface="Times New Roman" panose="02020603050405020304" pitchFamily="18" charset="0"/>
              <a:cs typeface="Times New Roman" panose="02020603050405020304" pitchFamily="18" charset="0"/>
            </a:endParaRPr>
          </a:p>
          <a:p>
            <a:pPr marL="274238" lvl="1"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753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142085" y="431598"/>
            <a:ext cx="5904656" cy="5994804"/>
          </a:xfrm>
          <a:prstGeom prst="rect">
            <a:avLst/>
          </a:prstGeom>
        </p:spPr>
      </p:pic>
    </p:spTree>
    <p:extLst>
      <p:ext uri="{BB962C8B-B14F-4D97-AF65-F5344CB8AC3E}">
        <p14:creationId xmlns:p14="http://schemas.microsoft.com/office/powerpoint/2010/main" val="2546122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49355" y="2766219"/>
            <a:ext cx="9690116" cy="1325562"/>
          </a:xfrm>
        </p:spPr>
        <p:txBody>
          <a:bodyPr/>
          <a:lstStyle/>
          <a:p>
            <a:pPr algn="ctr"/>
            <a:r>
              <a:rPr lang="en-US" dirty="0">
                <a:latin typeface="Times New Roman" panose="02020603050405020304" pitchFamily="18" charset="0"/>
                <a:cs typeface="Times New Roman" panose="02020603050405020304" pitchFamily="18" charset="0"/>
              </a:rPr>
              <a:t>Let’s see </a:t>
            </a:r>
            <a:r>
              <a:rPr lang="en-US" dirty="0" smtClean="0">
                <a:latin typeface="Times New Roman" panose="02020603050405020304" pitchFamily="18" charset="0"/>
                <a:cs typeface="Times New Roman" panose="02020603050405020304" pitchFamily="18" charset="0"/>
              </a:rPr>
              <a:t>Feature Extraction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848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189583201"/>
              </p:ext>
            </p:extLst>
          </p:nvPr>
        </p:nvGraphicFramePr>
        <p:xfrm>
          <a:off x="549796" y="260648"/>
          <a:ext cx="3970667" cy="5635000"/>
        </p:xfrm>
        <a:graphic>
          <a:graphicData uri="http://schemas.openxmlformats.org/drawingml/2006/table">
            <a:tbl>
              <a:tblPr firstRow="1" firstCol="1" bandRow="1"/>
              <a:tblGrid>
                <a:gridCol w="535101">
                  <a:extLst>
                    <a:ext uri="{9D8B030D-6E8A-4147-A177-3AD203B41FA5}">
                      <a16:colId xmlns:a16="http://schemas.microsoft.com/office/drawing/2014/main" val="3222769088"/>
                    </a:ext>
                  </a:extLst>
                </a:gridCol>
                <a:gridCol w="2112169">
                  <a:extLst>
                    <a:ext uri="{9D8B030D-6E8A-4147-A177-3AD203B41FA5}">
                      <a16:colId xmlns:a16="http://schemas.microsoft.com/office/drawing/2014/main" val="1283082287"/>
                    </a:ext>
                  </a:extLst>
                </a:gridCol>
                <a:gridCol w="1323397">
                  <a:extLst>
                    <a:ext uri="{9D8B030D-6E8A-4147-A177-3AD203B41FA5}">
                      <a16:colId xmlns:a16="http://schemas.microsoft.com/office/drawing/2014/main" val="399629143"/>
                    </a:ext>
                  </a:extLst>
                </a:gridCol>
              </a:tblGrid>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Sr. No</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Feature Name</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Type</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5543284"/>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1</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Protocol “http”</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Binary</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535396"/>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2</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Protocol “https”</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Binary</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1284322"/>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3</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Url Length</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Numeric</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371116"/>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4</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Hostname Length</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Numeric</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7514656"/>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5</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Path Length</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Numeric</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9855630"/>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6</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TLD Length</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dirty="0">
                          <a:effectLst/>
                          <a:latin typeface="Times New Roman" panose="02020603050405020304" pitchFamily="18" charset="0"/>
                          <a:ea typeface="Times New Roman" panose="02020603050405020304" pitchFamily="18" charset="0"/>
                          <a:cs typeface="Mangal" panose="02040503050203030202" pitchFamily="18" charset="0"/>
                        </a:rPr>
                        <a:t>Numeric</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5603287"/>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7</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Number of ‘-‘ in URL</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Numeric</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5757282"/>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8</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Number of ‘@‘ in URL</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Numeric</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325852"/>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9</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Number of ‘%’ in URL</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Numeric</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3430770"/>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10</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Number of ‘.‘ in URL</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Numeric</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1872060"/>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11</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Number of ‘_‘ in URL</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Numeric</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9252897"/>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12</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Number of ‘=‘ in URL</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Numeric</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06823554"/>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13</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Number of ‘?‘ in URL</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Numeric</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3611074"/>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14</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Number of ‘;‘ in URL</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Numeric</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2639021"/>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15</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Number of ‘(‘ in URL</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Numeric</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3064809"/>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16</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Number of ‘)’ in URL</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Numeric</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4307278"/>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17</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Number of ‘&amp;‘ in URL</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Numeric</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6749477"/>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18</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.exe </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Binary</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4548317"/>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19</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.zip</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dirty="0">
                          <a:effectLst/>
                          <a:latin typeface="Times New Roman" panose="02020603050405020304" pitchFamily="18" charset="0"/>
                          <a:ea typeface="Times New Roman" panose="02020603050405020304" pitchFamily="18" charset="0"/>
                          <a:cs typeface="Mangal" panose="02040503050203030202" pitchFamily="18" charset="0"/>
                        </a:rPr>
                        <a:t>Binary</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5079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16616383"/>
              </p:ext>
            </p:extLst>
          </p:nvPr>
        </p:nvGraphicFramePr>
        <p:xfrm>
          <a:off x="6166420" y="325349"/>
          <a:ext cx="3970667" cy="3701040"/>
        </p:xfrm>
        <a:graphic>
          <a:graphicData uri="http://schemas.openxmlformats.org/drawingml/2006/table">
            <a:tbl>
              <a:tblPr firstRow="1" firstCol="1" bandRow="1"/>
              <a:tblGrid>
                <a:gridCol w="535101">
                  <a:extLst>
                    <a:ext uri="{9D8B030D-6E8A-4147-A177-3AD203B41FA5}">
                      <a16:colId xmlns:a16="http://schemas.microsoft.com/office/drawing/2014/main" val="2157279401"/>
                    </a:ext>
                  </a:extLst>
                </a:gridCol>
                <a:gridCol w="2112169">
                  <a:extLst>
                    <a:ext uri="{9D8B030D-6E8A-4147-A177-3AD203B41FA5}">
                      <a16:colId xmlns:a16="http://schemas.microsoft.com/office/drawing/2014/main" val="4273988785"/>
                    </a:ext>
                  </a:extLst>
                </a:gridCol>
                <a:gridCol w="1323397">
                  <a:extLst>
                    <a:ext uri="{9D8B030D-6E8A-4147-A177-3AD203B41FA5}">
                      <a16:colId xmlns:a16="http://schemas.microsoft.com/office/drawing/2014/main" val="3367671350"/>
                    </a:ext>
                  </a:extLst>
                </a:gridCol>
              </a:tblGrid>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20</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.rar</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dirty="0">
                          <a:effectLst/>
                          <a:latin typeface="Times New Roman" panose="02020603050405020304" pitchFamily="18" charset="0"/>
                          <a:ea typeface="Times New Roman" panose="02020603050405020304" pitchFamily="18" charset="0"/>
                          <a:cs typeface="Mangal" panose="02040503050203030202" pitchFamily="18" charset="0"/>
                        </a:rPr>
                        <a:t>Binary</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8191285"/>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21</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Secure</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dirty="0">
                          <a:effectLst/>
                          <a:latin typeface="Times New Roman" panose="02020603050405020304" pitchFamily="18" charset="0"/>
                          <a:ea typeface="Times New Roman" panose="02020603050405020304" pitchFamily="18" charset="0"/>
                          <a:cs typeface="Mangal" panose="02040503050203030202" pitchFamily="18" charset="0"/>
                        </a:rPr>
                        <a:t>Binary</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7088002"/>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22</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Logn</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dirty="0">
                          <a:effectLst/>
                          <a:latin typeface="Times New Roman" panose="02020603050405020304" pitchFamily="18" charset="0"/>
                          <a:ea typeface="Times New Roman" panose="02020603050405020304" pitchFamily="18" charset="0"/>
                          <a:cs typeface="Mangal" panose="02040503050203030202" pitchFamily="18" charset="0"/>
                        </a:rPr>
                        <a:t>Binary</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7097620"/>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23</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Ebayisapi</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dirty="0">
                          <a:effectLst/>
                          <a:latin typeface="Times New Roman" panose="02020603050405020304" pitchFamily="18" charset="0"/>
                          <a:ea typeface="Times New Roman" panose="02020603050405020304" pitchFamily="18" charset="0"/>
                          <a:cs typeface="Mangal" panose="02040503050203030202" pitchFamily="18" charset="0"/>
                        </a:rPr>
                        <a:t>Binary</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8489109"/>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24</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Login.asp</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dirty="0">
                          <a:effectLst/>
                          <a:latin typeface="Times New Roman" panose="02020603050405020304" pitchFamily="18" charset="0"/>
                          <a:ea typeface="Times New Roman" panose="02020603050405020304" pitchFamily="18" charset="0"/>
                          <a:cs typeface="Mangal" panose="02040503050203030202" pitchFamily="18" charset="0"/>
                        </a:rPr>
                        <a:t>Binary</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3948420"/>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25</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Login.php</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dirty="0">
                          <a:effectLst/>
                          <a:latin typeface="Times New Roman" panose="02020603050405020304" pitchFamily="18" charset="0"/>
                          <a:ea typeface="Times New Roman" panose="02020603050405020304" pitchFamily="18" charset="0"/>
                          <a:cs typeface="Mangal" panose="02040503050203030202" pitchFamily="18" charset="0"/>
                        </a:rPr>
                        <a:t>Binary</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9766644"/>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26</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.jpg</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dirty="0">
                          <a:effectLst/>
                          <a:latin typeface="Times New Roman" panose="02020603050405020304" pitchFamily="18" charset="0"/>
                          <a:ea typeface="Times New Roman" panose="02020603050405020304" pitchFamily="18" charset="0"/>
                          <a:cs typeface="Mangal" panose="02040503050203030202" pitchFamily="18" charset="0"/>
                        </a:rPr>
                        <a:t>Binary</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0933489"/>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27</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.gif</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dirty="0">
                          <a:effectLst/>
                          <a:latin typeface="Times New Roman" panose="02020603050405020304" pitchFamily="18" charset="0"/>
                          <a:ea typeface="Times New Roman" panose="02020603050405020304" pitchFamily="18" charset="0"/>
                          <a:cs typeface="Mangal" panose="02040503050203030202" pitchFamily="18" charset="0"/>
                        </a:rPr>
                        <a:t>Binary</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9732529"/>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28</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.php</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dirty="0">
                          <a:effectLst/>
                          <a:latin typeface="Times New Roman" panose="02020603050405020304" pitchFamily="18" charset="0"/>
                          <a:ea typeface="Times New Roman" panose="02020603050405020304" pitchFamily="18" charset="0"/>
                          <a:cs typeface="Mangal" panose="02040503050203030202" pitchFamily="18" charset="0"/>
                        </a:rPr>
                        <a:t>Binary</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0229312"/>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29</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.bin</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dirty="0">
                          <a:effectLst/>
                          <a:latin typeface="Times New Roman" panose="02020603050405020304" pitchFamily="18" charset="0"/>
                          <a:ea typeface="Times New Roman" panose="02020603050405020304" pitchFamily="18" charset="0"/>
                          <a:cs typeface="Mangal" panose="02040503050203030202" pitchFamily="18" charset="0"/>
                        </a:rPr>
                        <a:t>Binary</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085585"/>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30</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Number of digits present</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dirty="0">
                          <a:effectLst/>
                          <a:latin typeface="Times New Roman" panose="02020603050405020304" pitchFamily="18" charset="0"/>
                          <a:ea typeface="Times New Roman" panose="02020603050405020304" pitchFamily="18" charset="0"/>
                          <a:cs typeface="Mangal" panose="02040503050203030202" pitchFamily="18" charset="0"/>
                        </a:rPr>
                        <a:t>Numeric</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6661382"/>
                  </a:ext>
                </a:extLst>
              </a:tr>
              <a:tr h="157112">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31</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Number of characters present</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dirty="0">
                          <a:effectLst/>
                          <a:latin typeface="Times New Roman" panose="02020603050405020304" pitchFamily="18" charset="0"/>
                          <a:ea typeface="Times New Roman" panose="02020603050405020304" pitchFamily="18" charset="0"/>
                          <a:cs typeface="Mangal" panose="02040503050203030202" pitchFamily="18" charset="0"/>
                        </a:rPr>
                        <a:t>Numeric</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033295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73520767"/>
              </p:ext>
            </p:extLst>
          </p:nvPr>
        </p:nvGraphicFramePr>
        <p:xfrm>
          <a:off x="6166419" y="4048814"/>
          <a:ext cx="3970667" cy="601790"/>
        </p:xfrm>
        <a:graphic>
          <a:graphicData uri="http://schemas.openxmlformats.org/drawingml/2006/table">
            <a:tbl>
              <a:tblPr firstRow="1" firstCol="1" bandRow="1"/>
              <a:tblGrid>
                <a:gridCol w="535101">
                  <a:extLst>
                    <a:ext uri="{9D8B030D-6E8A-4147-A177-3AD203B41FA5}">
                      <a16:colId xmlns:a16="http://schemas.microsoft.com/office/drawing/2014/main" val="2780822688"/>
                    </a:ext>
                  </a:extLst>
                </a:gridCol>
                <a:gridCol w="2112169">
                  <a:extLst>
                    <a:ext uri="{9D8B030D-6E8A-4147-A177-3AD203B41FA5}">
                      <a16:colId xmlns:a16="http://schemas.microsoft.com/office/drawing/2014/main" val="3223223746"/>
                    </a:ext>
                  </a:extLst>
                </a:gridCol>
                <a:gridCol w="1323397">
                  <a:extLst>
                    <a:ext uri="{9D8B030D-6E8A-4147-A177-3AD203B41FA5}">
                      <a16:colId xmlns:a16="http://schemas.microsoft.com/office/drawing/2014/main" val="2959993537"/>
                    </a:ext>
                  </a:extLst>
                </a:gridCol>
              </a:tblGrid>
              <a:tr h="157112">
                <a:tc>
                  <a:txBody>
                    <a:bodyPr/>
                    <a:lstStyle/>
                    <a:p>
                      <a:pPr algn="just">
                        <a:lnSpc>
                          <a:spcPct val="150000"/>
                        </a:lnSpc>
                      </a:pPr>
                      <a:r>
                        <a:rPr lang="en-IN" sz="1400" dirty="0">
                          <a:effectLst/>
                          <a:latin typeface="Times New Roman" panose="02020603050405020304" pitchFamily="18" charset="0"/>
                          <a:ea typeface="Times New Roman" panose="02020603050405020304" pitchFamily="18" charset="0"/>
                          <a:cs typeface="Mangal" panose="02040503050203030202" pitchFamily="18" charset="0"/>
                        </a:rPr>
                        <a:t>32</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a:effectLst/>
                          <a:latin typeface="Times New Roman" panose="02020603050405020304" pitchFamily="18" charset="0"/>
                          <a:ea typeface="Times New Roman" panose="02020603050405020304" pitchFamily="18" charset="0"/>
                          <a:cs typeface="Mangal" panose="02040503050203030202" pitchFamily="18" charset="0"/>
                        </a:rPr>
                        <a:t>Number of Directory present</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50000"/>
                        </a:lnSpc>
                      </a:pPr>
                      <a:r>
                        <a:rPr lang="en-IN" sz="1400" dirty="0">
                          <a:effectLst/>
                          <a:latin typeface="Times New Roman" panose="02020603050405020304" pitchFamily="18" charset="0"/>
                          <a:ea typeface="Times New Roman" panose="02020603050405020304" pitchFamily="18" charset="0"/>
                          <a:cs typeface="Mangal" panose="02040503050203030202" pitchFamily="18" charset="0"/>
                        </a:rPr>
                        <a:t>Numeric</a:t>
                      </a:r>
                    </a:p>
                  </a:txBody>
                  <a:tcPr marL="32965" marR="3296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2888202"/>
                  </a:ext>
                </a:extLst>
              </a:tr>
            </a:tbl>
          </a:graphicData>
        </a:graphic>
      </p:graphicFrame>
    </p:spTree>
    <p:extLst>
      <p:ext uri="{BB962C8B-B14F-4D97-AF65-F5344CB8AC3E}">
        <p14:creationId xmlns:p14="http://schemas.microsoft.com/office/powerpoint/2010/main" val="323240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0077" y="265212"/>
            <a:ext cx="6048672" cy="6327575"/>
          </a:xfrm>
        </p:spPr>
      </p:pic>
    </p:spTree>
    <p:extLst>
      <p:ext uri="{BB962C8B-B14F-4D97-AF65-F5344CB8AC3E}">
        <p14:creationId xmlns:p14="http://schemas.microsoft.com/office/powerpoint/2010/main" val="3934643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49355" y="3050958"/>
            <a:ext cx="9690116" cy="756084"/>
          </a:xfrm>
        </p:spPr>
        <p:txBody>
          <a:bodyPr>
            <a:normAutofit/>
          </a:bodyPr>
          <a:lstStyle/>
          <a:p>
            <a:pPr algn="ctr"/>
            <a:r>
              <a:rPr lang="en-US" dirty="0">
                <a:latin typeface="Times New Roman" panose="02020603050405020304" pitchFamily="18" charset="0"/>
                <a:cs typeface="Times New Roman" panose="02020603050405020304" pitchFamily="18" charset="0"/>
              </a:rPr>
              <a:t>Let’s </a:t>
            </a:r>
            <a:r>
              <a:rPr lang="en-US" dirty="0" smtClean="0">
                <a:latin typeface="Times New Roman" panose="02020603050405020304" pitchFamily="18" charset="0"/>
                <a:cs typeface="Times New Roman" panose="02020603050405020304" pitchFamily="18" charset="0"/>
              </a:rPr>
              <a:t>See Data Visualization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7509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4988" y="1390650"/>
            <a:ext cx="5899409" cy="3982566"/>
          </a:xfrm>
        </p:spPr>
      </p:pic>
    </p:spTree>
    <p:extLst>
      <p:ext uri="{BB962C8B-B14F-4D97-AF65-F5344CB8AC3E}">
        <p14:creationId xmlns:p14="http://schemas.microsoft.com/office/powerpoint/2010/main" val="110704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764" y="1484784"/>
            <a:ext cx="10779812" cy="3888432"/>
          </a:xfrm>
        </p:spPr>
      </p:pic>
    </p:spTree>
    <p:extLst>
      <p:ext uri="{BB962C8B-B14F-4D97-AF65-F5344CB8AC3E}">
        <p14:creationId xmlns:p14="http://schemas.microsoft.com/office/powerpoint/2010/main" val="2835122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0830" y="1315450"/>
            <a:ext cx="9107166" cy="4227099"/>
          </a:xfrm>
        </p:spPr>
      </p:pic>
    </p:spTree>
    <p:extLst>
      <p:ext uri="{BB962C8B-B14F-4D97-AF65-F5344CB8AC3E}">
        <p14:creationId xmlns:p14="http://schemas.microsoft.com/office/powerpoint/2010/main" val="265836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756" y="980728"/>
            <a:ext cx="10722078" cy="4896544"/>
          </a:xfrm>
        </p:spPr>
      </p:pic>
    </p:spTree>
    <p:extLst>
      <p:ext uri="{BB962C8B-B14F-4D97-AF65-F5344CB8AC3E}">
        <p14:creationId xmlns:p14="http://schemas.microsoft.com/office/powerpoint/2010/main" val="234601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93812" y="404664"/>
            <a:ext cx="9145016" cy="1872208"/>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07393910"/>
              </p:ext>
            </p:extLst>
          </p:nvPr>
        </p:nvGraphicFramePr>
        <p:xfrm>
          <a:off x="1910955" y="3140968"/>
          <a:ext cx="6710729" cy="2104842"/>
        </p:xfrm>
        <a:graphic>
          <a:graphicData uri="http://schemas.openxmlformats.org/drawingml/2006/table">
            <a:tbl>
              <a:tblPr firstRow="1" firstCol="1" bandRow="1"/>
              <a:tblGrid>
                <a:gridCol w="653507">
                  <a:extLst>
                    <a:ext uri="{9D8B030D-6E8A-4147-A177-3AD203B41FA5}">
                      <a16:colId xmlns:a16="http://schemas.microsoft.com/office/drawing/2014/main" val="4056450065"/>
                    </a:ext>
                  </a:extLst>
                </a:gridCol>
                <a:gridCol w="1769977">
                  <a:extLst>
                    <a:ext uri="{9D8B030D-6E8A-4147-A177-3AD203B41FA5}">
                      <a16:colId xmlns:a16="http://schemas.microsoft.com/office/drawing/2014/main" val="315440727"/>
                    </a:ext>
                  </a:extLst>
                </a:gridCol>
                <a:gridCol w="4287245">
                  <a:extLst>
                    <a:ext uri="{9D8B030D-6E8A-4147-A177-3AD203B41FA5}">
                      <a16:colId xmlns:a16="http://schemas.microsoft.com/office/drawing/2014/main" val="3426097131"/>
                    </a:ext>
                  </a:extLst>
                </a:gridCol>
              </a:tblGrid>
              <a:tr h="350807">
                <a:tc>
                  <a:txBody>
                    <a:bodyPr/>
                    <a:lstStyle/>
                    <a:p>
                      <a:pPr algn="just">
                        <a:lnSpc>
                          <a:spcPct val="115000"/>
                        </a:lnSpc>
                        <a:spcAft>
                          <a:spcPts val="0"/>
                        </a:spcAft>
                      </a:pPr>
                      <a:r>
                        <a:rPr lang="en-IN" sz="1400">
                          <a:effectLst/>
                          <a:latin typeface="Times New Roman" panose="02020603050405020304" pitchFamily="18" charset="0"/>
                          <a:ea typeface="Calibri" panose="020F0502020204030204" pitchFamily="34" charset="0"/>
                          <a:cs typeface="Mangal" panose="02040503050203030202" pitchFamily="18" charset="0"/>
                        </a:rPr>
                        <a:t>Sr.No</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Times New Roman" panose="02020603050405020304" pitchFamily="18" charset="0"/>
                          <a:ea typeface="Calibri" panose="020F0502020204030204" pitchFamily="34" charset="0"/>
                          <a:cs typeface="Mangal" panose="02040503050203030202" pitchFamily="18" charset="0"/>
                        </a:rPr>
                        <a:t>Components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Times New Roman" panose="02020603050405020304" pitchFamily="18" charset="0"/>
                          <a:ea typeface="Calibri" panose="020F0502020204030204" pitchFamily="34" charset="0"/>
                          <a:cs typeface="Mangal" panose="02040503050203030202" pitchFamily="18" charset="0"/>
                        </a:rPr>
                        <a:t>URL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6649836"/>
                  </a:ext>
                </a:extLst>
              </a:tr>
              <a:tr h="350807">
                <a:tc>
                  <a:txBody>
                    <a:bodyPr/>
                    <a:lstStyle/>
                    <a:p>
                      <a:pPr algn="just">
                        <a:lnSpc>
                          <a:spcPct val="115000"/>
                        </a:lnSpc>
                        <a:spcAft>
                          <a:spcPts val="0"/>
                        </a:spcAft>
                      </a:pPr>
                      <a:r>
                        <a:rPr lang="en-IN" sz="1400">
                          <a:effectLst/>
                          <a:latin typeface="Times New Roman" panose="02020603050405020304" pitchFamily="18" charset="0"/>
                          <a:ea typeface="Calibri" panose="020F0502020204030204" pitchFamily="34" charset="0"/>
                          <a:cs typeface="Mangal" panose="02040503050203030202" pitchFamily="18" charset="0"/>
                        </a:rPr>
                        <a:t>1.</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Times New Roman" panose="02020603050405020304" pitchFamily="18" charset="0"/>
                          <a:ea typeface="Calibri" panose="020F0502020204030204" pitchFamily="34" charset="0"/>
                          <a:cs typeface="Mangal" panose="02040503050203030202" pitchFamily="18" charset="0"/>
                        </a:rPr>
                        <a:t>Protocol</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Times New Roman" panose="02020603050405020304" pitchFamily="18" charset="0"/>
                          <a:ea typeface="Calibri" panose="020F0502020204030204" pitchFamily="34" charset="0"/>
                          <a:cs typeface="Mangal" panose="02040503050203030202" pitchFamily="18" charset="0"/>
                        </a:rPr>
                        <a:t>https</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366227"/>
                  </a:ext>
                </a:extLst>
              </a:tr>
              <a:tr h="350807">
                <a:tc>
                  <a:txBody>
                    <a:bodyPr/>
                    <a:lstStyle/>
                    <a:p>
                      <a:pPr algn="just">
                        <a:lnSpc>
                          <a:spcPct val="115000"/>
                        </a:lnSpc>
                        <a:spcAft>
                          <a:spcPts val="0"/>
                        </a:spcAft>
                      </a:pPr>
                      <a:r>
                        <a:rPr lang="en-IN" sz="1400">
                          <a:effectLst/>
                          <a:latin typeface="Times New Roman" panose="02020603050405020304" pitchFamily="18" charset="0"/>
                          <a:ea typeface="Calibri" panose="020F0502020204030204" pitchFamily="34" charset="0"/>
                          <a:cs typeface="Mangal" panose="02040503050203030202" pitchFamily="18" charset="0"/>
                        </a:rPr>
                        <a:t>2. </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Times New Roman" panose="02020603050405020304" pitchFamily="18" charset="0"/>
                          <a:ea typeface="Calibri" panose="020F0502020204030204" pitchFamily="34" charset="0"/>
                          <a:cs typeface="Mangal" panose="02040503050203030202" pitchFamily="18" charset="0"/>
                        </a:rPr>
                        <a:t>Top-Level Domain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Times New Roman" panose="02020603050405020304" pitchFamily="18" charset="0"/>
                          <a:ea typeface="Calibri" panose="020F0502020204030204" pitchFamily="34" charset="0"/>
                          <a:cs typeface="Mangal" panose="02040503050203030202" pitchFamily="18" charset="0"/>
                        </a:rPr>
                        <a:t>Com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2891480"/>
                  </a:ext>
                </a:extLst>
              </a:tr>
              <a:tr h="350807">
                <a:tc>
                  <a:txBody>
                    <a:bodyPr/>
                    <a:lstStyle/>
                    <a:p>
                      <a:pPr algn="just">
                        <a:lnSpc>
                          <a:spcPct val="115000"/>
                        </a:lnSpc>
                        <a:spcAft>
                          <a:spcPts val="0"/>
                        </a:spcAft>
                      </a:pPr>
                      <a:r>
                        <a:rPr lang="en-IN" sz="1400">
                          <a:effectLst/>
                          <a:latin typeface="Times New Roman" panose="02020603050405020304" pitchFamily="18" charset="0"/>
                          <a:ea typeface="Calibri" panose="020F0502020204030204" pitchFamily="34" charset="0"/>
                          <a:cs typeface="Mangal" panose="02040503050203030202" pitchFamily="18" charset="0"/>
                        </a:rPr>
                        <a:t>3.</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Times New Roman" panose="02020603050405020304" pitchFamily="18" charset="0"/>
                          <a:ea typeface="Calibri" panose="020F0502020204030204" pitchFamily="34" charset="0"/>
                          <a:cs typeface="Mangal" panose="02040503050203030202" pitchFamily="18" charset="0"/>
                        </a:rPr>
                        <a:t>Primary Domain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Times New Roman" panose="02020603050405020304" pitchFamily="18" charset="0"/>
                          <a:ea typeface="Calibri" panose="020F0502020204030204" pitchFamily="34" charset="0"/>
                          <a:cs typeface="Mangal" panose="02040503050203030202" pitchFamily="18" charset="0"/>
                        </a:rPr>
                        <a:t>rajupadhyay.com</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9461337"/>
                  </a:ext>
                </a:extLst>
              </a:tr>
              <a:tr h="350807">
                <a:tc>
                  <a:txBody>
                    <a:bodyPr/>
                    <a:lstStyle/>
                    <a:p>
                      <a:pPr algn="just">
                        <a:lnSpc>
                          <a:spcPct val="115000"/>
                        </a:lnSpc>
                        <a:spcAft>
                          <a:spcPts val="0"/>
                        </a:spcAft>
                      </a:pPr>
                      <a:r>
                        <a:rPr lang="en-IN" sz="1400">
                          <a:effectLst/>
                          <a:latin typeface="Times New Roman" panose="02020603050405020304" pitchFamily="18" charset="0"/>
                          <a:ea typeface="Calibri" panose="020F0502020204030204" pitchFamily="34" charset="0"/>
                          <a:cs typeface="Mangal" panose="02040503050203030202" pitchFamily="18" charset="0"/>
                        </a:rPr>
                        <a:t>4.</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Times New Roman" panose="02020603050405020304" pitchFamily="18" charset="0"/>
                          <a:ea typeface="Calibri" panose="020F0502020204030204" pitchFamily="34" charset="0"/>
                          <a:cs typeface="Mangal" panose="02040503050203030202" pitchFamily="18" charset="0"/>
                        </a:rPr>
                        <a:t>Sub-domain</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Times New Roman" panose="02020603050405020304" pitchFamily="18" charset="0"/>
                          <a:ea typeface="Calibri" panose="020F0502020204030204" pitchFamily="34" charset="0"/>
                          <a:cs typeface="Mangal" panose="02040503050203030202" pitchFamily="18" charset="0"/>
                        </a:rPr>
                        <a:t>www</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521994"/>
                  </a:ext>
                </a:extLst>
              </a:tr>
              <a:tr h="350807">
                <a:tc>
                  <a:txBody>
                    <a:bodyPr/>
                    <a:lstStyle/>
                    <a:p>
                      <a:pPr algn="just">
                        <a:lnSpc>
                          <a:spcPct val="115000"/>
                        </a:lnSpc>
                        <a:spcAft>
                          <a:spcPts val="0"/>
                        </a:spcAft>
                      </a:pPr>
                      <a:r>
                        <a:rPr lang="en-IN" sz="1400">
                          <a:effectLst/>
                          <a:latin typeface="Times New Roman" panose="02020603050405020304" pitchFamily="18" charset="0"/>
                          <a:ea typeface="Calibri" panose="020F0502020204030204" pitchFamily="34" charset="0"/>
                          <a:cs typeface="Mangal" panose="02040503050203030202" pitchFamily="18" charset="0"/>
                        </a:rPr>
                        <a:t>5.</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a:effectLst/>
                          <a:latin typeface="Times New Roman" panose="02020603050405020304" pitchFamily="18" charset="0"/>
                          <a:ea typeface="Calibri" panose="020F0502020204030204" pitchFamily="34" charset="0"/>
                          <a:cs typeface="Mangal" panose="02040503050203030202" pitchFamily="18" charset="0"/>
                        </a:rPr>
                        <a:t>Path</a:t>
                      </a:r>
                      <a:endParaRPr lang="en-IN" sz="1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Aft>
                          <a:spcPts val="0"/>
                        </a:spcAft>
                      </a:pPr>
                      <a:r>
                        <a:rPr lang="en-IN" sz="1400" dirty="0">
                          <a:effectLst/>
                          <a:latin typeface="Times New Roman" panose="02020603050405020304" pitchFamily="18" charset="0"/>
                          <a:ea typeface="Calibri" panose="020F0502020204030204" pitchFamily="34" charset="0"/>
                          <a:cs typeface="Mangal" panose="02040503050203030202" pitchFamily="18" charset="0"/>
                        </a:rPr>
                        <a:t>Report.pdf</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29256082"/>
                  </a:ext>
                </a:extLst>
              </a:tr>
            </a:tbl>
          </a:graphicData>
        </a:graphic>
      </p:graphicFrame>
    </p:spTree>
    <p:extLst>
      <p:ext uri="{BB962C8B-B14F-4D97-AF65-F5344CB8AC3E}">
        <p14:creationId xmlns:p14="http://schemas.microsoft.com/office/powerpoint/2010/main" val="424047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9916" y="62783"/>
            <a:ext cx="8064896" cy="6732435"/>
          </a:xfrm>
        </p:spPr>
      </p:pic>
    </p:spTree>
    <p:extLst>
      <p:ext uri="{BB962C8B-B14F-4D97-AF65-F5344CB8AC3E}">
        <p14:creationId xmlns:p14="http://schemas.microsoft.com/office/powerpoint/2010/main" val="3176934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49355" y="2024844"/>
            <a:ext cx="9690116" cy="2808312"/>
          </a:xfrm>
        </p:spPr>
        <p:txBody>
          <a:bodyPr>
            <a:normAutofit/>
          </a:bodyPr>
          <a:lstStyle/>
          <a:p>
            <a:pPr algn="ctr"/>
            <a:r>
              <a:rPr lang="en-US" dirty="0">
                <a:latin typeface="Times New Roman" panose="02020603050405020304" pitchFamily="18" charset="0"/>
                <a:cs typeface="Times New Roman" panose="02020603050405020304" pitchFamily="18" charset="0"/>
              </a:rPr>
              <a:t>Let’s see </a:t>
            </a:r>
            <a:r>
              <a:rPr lang="en-US" dirty="0" smtClean="0">
                <a:latin typeface="Times New Roman" panose="02020603050405020304" pitchFamily="18" charset="0"/>
                <a:cs typeface="Times New Roman" panose="02020603050405020304" pitchFamily="18" charset="0"/>
              </a:rPr>
              <a:t>Results of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 Decision Tree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2. Random Forest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3. Logistic Regression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86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260" y="476672"/>
            <a:ext cx="10058400" cy="2739922"/>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260" y="3645024"/>
            <a:ext cx="10058400" cy="2394006"/>
          </a:xfrm>
          <a:prstGeom prst="rect">
            <a:avLst/>
          </a:prstGeom>
        </p:spPr>
      </p:pic>
    </p:spTree>
    <p:extLst>
      <p:ext uri="{BB962C8B-B14F-4D97-AF65-F5344CB8AC3E}">
        <p14:creationId xmlns:p14="http://schemas.microsoft.com/office/powerpoint/2010/main" val="1780514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788" y="2204864"/>
            <a:ext cx="10268128" cy="2448272"/>
          </a:xfrm>
        </p:spPr>
      </p:pic>
    </p:spTree>
    <p:extLst>
      <p:ext uri="{BB962C8B-B14F-4D97-AF65-F5344CB8AC3E}">
        <p14:creationId xmlns:p14="http://schemas.microsoft.com/office/powerpoint/2010/main" val="30867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3812" y="1232756"/>
            <a:ext cx="10317771" cy="4392488"/>
          </a:xfrm>
        </p:spPr>
      </p:pic>
    </p:spTree>
    <p:extLst>
      <p:ext uri="{BB962C8B-B14F-4D97-AF65-F5344CB8AC3E}">
        <p14:creationId xmlns:p14="http://schemas.microsoft.com/office/powerpoint/2010/main" val="348500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9916" y="62783"/>
            <a:ext cx="8064896" cy="6732435"/>
          </a:xfrm>
        </p:spPr>
      </p:pic>
    </p:spTree>
    <p:extLst>
      <p:ext uri="{BB962C8B-B14F-4D97-AF65-F5344CB8AC3E}">
        <p14:creationId xmlns:p14="http://schemas.microsoft.com/office/powerpoint/2010/main" val="850929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49355" y="2024844"/>
            <a:ext cx="9690116" cy="2556284"/>
          </a:xfrm>
        </p:spPr>
        <p:txBody>
          <a:bodyPr>
            <a:normAutofit/>
          </a:bodyPr>
          <a:lstStyle/>
          <a:p>
            <a:r>
              <a:rPr lang="en-US" dirty="0" smtClean="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Update in Dataset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2. Update in </a:t>
            </a:r>
            <a:r>
              <a:rPr lang="en-US" dirty="0">
                <a:latin typeface="Times New Roman" panose="02020603050405020304" pitchFamily="18" charset="0"/>
                <a:cs typeface="Times New Roman" panose="02020603050405020304" pitchFamily="18" charset="0"/>
              </a:rPr>
              <a:t>F</a:t>
            </a:r>
            <a:r>
              <a:rPr lang="en-US" dirty="0" smtClean="0">
                <a:latin typeface="Times New Roman" panose="02020603050405020304" pitchFamily="18" charset="0"/>
                <a:cs typeface="Times New Roman" panose="02020603050405020304" pitchFamily="18" charset="0"/>
              </a:rPr>
              <a:t>eature Extraction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Creation of web application.</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90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341884" y="980728"/>
            <a:ext cx="8928992" cy="4608512"/>
          </a:xfrm>
          <a:prstGeom prst="rect">
            <a:avLst/>
          </a:prstGeom>
        </p:spPr>
      </p:pic>
    </p:spTree>
    <p:extLst>
      <p:ext uri="{BB962C8B-B14F-4D97-AF65-F5344CB8AC3E}">
        <p14:creationId xmlns:p14="http://schemas.microsoft.com/office/powerpoint/2010/main" val="55985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25860" y="1160748"/>
            <a:ext cx="8712968" cy="4536504"/>
          </a:xfrm>
          <a:prstGeom prst="rect">
            <a:avLst/>
          </a:prstGeom>
        </p:spPr>
      </p:pic>
    </p:spTree>
    <p:extLst>
      <p:ext uri="{BB962C8B-B14F-4D97-AF65-F5344CB8AC3E}">
        <p14:creationId xmlns:p14="http://schemas.microsoft.com/office/powerpoint/2010/main" val="29861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341884" y="1448780"/>
            <a:ext cx="8352928" cy="3960440"/>
          </a:xfrm>
          <a:prstGeom prst="rect">
            <a:avLst/>
          </a:prstGeom>
        </p:spPr>
      </p:pic>
    </p:spTree>
    <p:extLst>
      <p:ext uri="{BB962C8B-B14F-4D97-AF65-F5344CB8AC3E}">
        <p14:creationId xmlns:p14="http://schemas.microsoft.com/office/powerpoint/2010/main" val="1718127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61543" y="2766219"/>
            <a:ext cx="9690116" cy="1325562"/>
          </a:xfrm>
        </p:spPr>
        <p:txBody>
          <a:bodyPr/>
          <a:lstStyle/>
          <a:p>
            <a:pPr algn="ctr"/>
            <a:r>
              <a:rPr lang="en-US" dirty="0">
                <a:latin typeface="Times New Roman" panose="02020603050405020304" pitchFamily="18" charset="0"/>
                <a:cs typeface="Times New Roman" panose="02020603050405020304" pitchFamily="18" charset="0"/>
              </a:rPr>
              <a:t>Literature Survey</a:t>
            </a:r>
          </a:p>
        </p:txBody>
      </p:sp>
      <p:sp>
        <p:nvSpPr>
          <p:cNvPr id="14" name="Content Placeholder 13"/>
          <p:cNvSpPr>
            <a:spLocks noGrp="1"/>
          </p:cNvSpPr>
          <p:nvPr>
            <p:ph idx="1"/>
          </p:nvPr>
        </p:nvSpPr>
        <p:spPr>
          <a:xfrm>
            <a:off x="1810040" y="4509120"/>
            <a:ext cx="8593122" cy="880119"/>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Many researchers all over the world have proposed different approaches </a:t>
            </a:r>
            <a:r>
              <a:rPr lang="en-IN" dirty="0" smtClean="0">
                <a:latin typeface="Times New Roman" panose="02020603050405020304" pitchFamily="18" charset="0"/>
                <a:cs typeface="Times New Roman" panose="02020603050405020304" pitchFamily="18" charset="0"/>
              </a:rPr>
              <a:t>for classification </a:t>
            </a:r>
            <a:r>
              <a:rPr lang="en-IN" dirty="0">
                <a:latin typeface="Times New Roman" panose="02020603050405020304" pitchFamily="18" charset="0"/>
                <a:cs typeface="Times New Roman" panose="02020603050405020304" pitchFamily="18" charset="0"/>
              </a:rPr>
              <a:t>and detection of malicious </a:t>
            </a:r>
            <a:r>
              <a:rPr lang="en-IN" dirty="0" smtClean="0">
                <a:latin typeface="Times New Roman" panose="02020603050405020304" pitchFamily="18" charset="0"/>
                <a:cs typeface="Times New Roman" panose="02020603050405020304" pitchFamily="18" charset="0"/>
              </a:rPr>
              <a:t>URLs let’s see one by one.</a:t>
            </a:r>
          </a:p>
        </p:txBody>
      </p:sp>
    </p:spTree>
    <p:extLst>
      <p:ext uri="{BB962C8B-B14F-4D97-AF65-F5344CB8AC3E}">
        <p14:creationId xmlns:p14="http://schemas.microsoft.com/office/powerpoint/2010/main" val="4047811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a:t>
            </a:r>
            <a:endParaRPr lang="en-IN" dirty="0"/>
          </a:p>
        </p:txBody>
      </p:sp>
      <p:sp>
        <p:nvSpPr>
          <p:cNvPr id="3" name="Content Placeholder 2"/>
          <p:cNvSpPr>
            <a:spLocks noGrp="1"/>
          </p:cNvSpPr>
          <p:nvPr>
            <p:ph idx="1"/>
          </p:nvPr>
        </p:nvSpPr>
        <p:spPr/>
        <p:txBody>
          <a:bodyPr>
            <a:normAutofit/>
          </a:bodyPr>
          <a:lstStyle/>
          <a:p>
            <a:r>
              <a:rPr lang="en-IN" dirty="0"/>
              <a:t>https://</a:t>
            </a:r>
            <a:r>
              <a:rPr lang="en-IN" dirty="0" smtClean="0"/>
              <a:t>www.researchgate.net/publication/324014302_Malicious_URLs_Detection_Using_Decision_Tree_Classifiers_and_Majority_Voting_Technique</a:t>
            </a:r>
          </a:p>
          <a:p>
            <a:r>
              <a:rPr lang="en-IN" dirty="0"/>
              <a:t>http://</a:t>
            </a:r>
            <a:r>
              <a:rPr lang="en-IN" dirty="0" smtClean="0"/>
              <a:t>gauss.ececs.uc.edu/Courses/c6055/pdf/webapps.pdf</a:t>
            </a:r>
          </a:p>
          <a:p>
            <a:r>
              <a:rPr lang="en-IN" dirty="0"/>
              <a:t>https://jupyter.org</a:t>
            </a:r>
            <a:r>
              <a:rPr lang="en-IN" dirty="0" smtClean="0"/>
              <a:t>/</a:t>
            </a:r>
          </a:p>
          <a:p>
            <a:r>
              <a:rPr lang="en-IN" dirty="0" smtClean="0"/>
              <a:t>https</a:t>
            </a:r>
            <a:r>
              <a:rPr lang="en-IN" dirty="0"/>
              <a:t>://towardsdatascience.com/machine-learning-an-introduction-23b84d51e6d0</a:t>
            </a:r>
          </a:p>
          <a:p>
            <a:r>
              <a:rPr lang="en-IN" dirty="0" smtClean="0"/>
              <a:t>https</a:t>
            </a:r>
            <a:r>
              <a:rPr lang="en-IN" dirty="0"/>
              <a:t>://</a:t>
            </a:r>
            <a:r>
              <a:rPr lang="en-IN" dirty="0" smtClean="0"/>
              <a:t>www.youtube.com/playlist?list=PLZoTAELRMXVPBTrWtJkn3wWQxZkmTXGwe</a:t>
            </a:r>
          </a:p>
          <a:p>
            <a:r>
              <a:rPr lang="en-IN" dirty="0"/>
              <a:t>https://</a:t>
            </a:r>
            <a:r>
              <a:rPr lang="en-IN" dirty="0" smtClean="0"/>
              <a:t>towardsdatascience.com/types-of-machine-learning-algorithms-you-should-know-953a08248861</a:t>
            </a:r>
          </a:p>
          <a:p>
            <a:r>
              <a:rPr lang="en-IN" dirty="0"/>
              <a:t>https://www.guru99.com/supervised-machine-learning.html</a:t>
            </a:r>
          </a:p>
        </p:txBody>
      </p:sp>
    </p:spTree>
    <p:extLst>
      <p:ext uri="{BB962C8B-B14F-4D97-AF65-F5344CB8AC3E}">
        <p14:creationId xmlns:p14="http://schemas.microsoft.com/office/powerpoint/2010/main" val="4147054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354" y="2766219"/>
            <a:ext cx="9690116" cy="1325562"/>
          </a:xfrm>
        </p:spPr>
        <p:txBody>
          <a:bodyPr/>
          <a:lstStyle/>
          <a:p>
            <a:pPr algn="ctr"/>
            <a:r>
              <a:rPr lang="en-IN" dirty="0" smtClean="0"/>
              <a:t>Thank you</a:t>
            </a:r>
            <a:endParaRPr lang="en-IN" dirty="0"/>
          </a:p>
        </p:txBody>
      </p:sp>
    </p:spTree>
    <p:extLst>
      <p:ext uri="{BB962C8B-B14F-4D97-AF65-F5344CB8AC3E}">
        <p14:creationId xmlns:p14="http://schemas.microsoft.com/office/powerpoint/2010/main" val="953317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05780" y="548680"/>
            <a:ext cx="10585176" cy="5976663"/>
          </a:xfrm>
        </p:spPr>
        <p:txBody>
          <a:bodyPr>
            <a:normAutofit/>
          </a:bodyPr>
          <a:lstStyle/>
          <a:p>
            <a:pPr marL="0" indent="0">
              <a:buNone/>
            </a:pPr>
            <a:r>
              <a:rPr lang="en-IN" b="1" dirty="0" smtClean="0">
                <a:latin typeface="Times New Roman" panose="02020603050405020304" pitchFamily="18" charset="0"/>
                <a:cs typeface="Times New Roman" panose="02020603050405020304" pitchFamily="18" charset="0"/>
              </a:rPr>
              <a:t>1. Detecting </a:t>
            </a:r>
            <a:r>
              <a:rPr lang="en-IN" b="1" dirty="0">
                <a:latin typeface="Times New Roman" panose="02020603050405020304" pitchFamily="18" charset="0"/>
                <a:cs typeface="Times New Roman" panose="02020603050405020304" pitchFamily="18" charset="0"/>
              </a:rPr>
              <a:t>Malicious Web Links and Identifying Their Attack </a:t>
            </a:r>
            <a:r>
              <a:rPr lang="en-IN" b="1" dirty="0" smtClean="0">
                <a:latin typeface="Times New Roman" panose="02020603050405020304" pitchFamily="18" charset="0"/>
                <a:cs typeface="Times New Roman" panose="02020603050405020304" pitchFamily="18" charset="0"/>
              </a:rPr>
              <a:t>Types</a:t>
            </a:r>
          </a:p>
          <a:p>
            <a:pPr marL="0" indent="0">
              <a:buNone/>
            </a:pPr>
            <a:r>
              <a:rPr lang="en-IN" dirty="0" smtClean="0">
                <a:latin typeface="Times New Roman" panose="02020603050405020304" pitchFamily="18" charset="0"/>
                <a:cs typeface="Times New Roman" panose="02020603050405020304" pitchFamily="18" charset="0"/>
              </a:rPr>
              <a:t>Author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Hyunsang</a:t>
            </a:r>
            <a:r>
              <a:rPr lang="en-IN" dirty="0">
                <a:latin typeface="Times New Roman" panose="02020603050405020304" pitchFamily="18" charset="0"/>
                <a:cs typeface="Times New Roman" panose="02020603050405020304" pitchFamily="18" charset="0"/>
              </a:rPr>
              <a:t> Choi, Bin B. Zhu, </a:t>
            </a:r>
            <a:r>
              <a:rPr lang="en-IN" dirty="0" err="1">
                <a:latin typeface="Times New Roman" panose="02020603050405020304" pitchFamily="18" charset="0"/>
                <a:cs typeface="Times New Roman" panose="02020603050405020304" pitchFamily="18" charset="0"/>
              </a:rPr>
              <a:t>Heejo</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Lee</a:t>
            </a:r>
            <a:endParaRPr lang="en-IN" dirty="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Conclusion:</a:t>
            </a:r>
          </a:p>
          <a:p>
            <a:pPr marL="0" indent="0" algn="just">
              <a:buNone/>
            </a:pPr>
            <a:r>
              <a:rPr lang="en-US" sz="2000" dirty="0" smtClean="0">
                <a:latin typeface="Times New Roman" panose="02020603050405020304" pitchFamily="18" charset="0"/>
                <a:cs typeface="Times New Roman" panose="02020603050405020304" pitchFamily="18" charset="0"/>
              </a:rPr>
              <a:t>	They </a:t>
            </a:r>
            <a:r>
              <a:rPr lang="en-IN" sz="2000" dirty="0" smtClean="0">
                <a:latin typeface="Times New Roman" panose="02020603050405020304" pitchFamily="18" charset="0"/>
                <a:cs typeface="Times New Roman" panose="02020603050405020304" pitchFamily="18" charset="0"/>
              </a:rPr>
              <a:t>have proposed a method using machine learning to detect malicious URLs of all popular attack types like spam, phishing, malware. They have </a:t>
            </a:r>
            <a:r>
              <a:rPr lang="en-IN" dirty="0">
                <a:latin typeface="Times New Roman" panose="02020603050405020304" pitchFamily="18" charset="0"/>
                <a:cs typeface="Times New Roman" panose="02020603050405020304" pitchFamily="18" charset="0"/>
              </a:rPr>
              <a:t>used features like lexical, link popularity, Webpage content, DNS, DNS fluxiness and network </a:t>
            </a:r>
            <a:r>
              <a:rPr lang="en-IN" dirty="0" smtClean="0">
                <a:latin typeface="Times New Roman" panose="02020603050405020304" pitchFamily="18" charset="0"/>
                <a:cs typeface="Times New Roman" panose="02020603050405020304" pitchFamily="18" charset="0"/>
              </a:rPr>
              <a:t>traffic. SVM </a:t>
            </a:r>
            <a:r>
              <a:rPr lang="en-IN" dirty="0">
                <a:latin typeface="Times New Roman" panose="02020603050405020304" pitchFamily="18" charset="0"/>
                <a:cs typeface="Times New Roman" panose="02020603050405020304" pitchFamily="18" charset="0"/>
              </a:rPr>
              <a:t>was used to detect malicious </a:t>
            </a:r>
            <a:r>
              <a:rPr lang="en-IN" dirty="0" smtClean="0">
                <a:latin typeface="Times New Roman" panose="02020603050405020304" pitchFamily="18" charset="0"/>
                <a:cs typeface="Times New Roman" panose="02020603050405020304" pitchFamily="18" charset="0"/>
              </a:rPr>
              <a:t>URLs. Their method </a:t>
            </a:r>
            <a:r>
              <a:rPr lang="en-IN" dirty="0">
                <a:latin typeface="Times New Roman" panose="02020603050405020304" pitchFamily="18" charset="0"/>
                <a:cs typeface="Times New Roman" panose="02020603050405020304" pitchFamily="18" charset="0"/>
              </a:rPr>
              <a:t>achieved an </a:t>
            </a:r>
            <a:r>
              <a:rPr lang="en-IN" dirty="0" smtClean="0">
                <a:latin typeface="Times New Roman" panose="02020603050405020304" pitchFamily="18" charset="0"/>
                <a:cs typeface="Times New Roman" panose="02020603050405020304" pitchFamily="18" charset="0"/>
              </a:rPr>
              <a:t>accuracy of </a:t>
            </a:r>
            <a:r>
              <a:rPr lang="en-IN" dirty="0">
                <a:latin typeface="Times New Roman" panose="02020603050405020304" pitchFamily="18" charset="0"/>
                <a:cs typeface="Times New Roman" panose="02020603050405020304" pitchFamily="18" charset="0"/>
              </a:rPr>
              <a:t>over 98% in detecting malicious </a:t>
            </a:r>
            <a:r>
              <a:rPr lang="en-IN" dirty="0" smtClean="0">
                <a:latin typeface="Times New Roman" panose="02020603050405020304" pitchFamily="18" charset="0"/>
                <a:cs typeface="Times New Roman" panose="02020603050405020304" pitchFamily="18" charset="0"/>
              </a:rPr>
              <a:t>URLs.</a:t>
            </a:r>
          </a:p>
          <a:p>
            <a:pPr marL="0" indent="0" algn="just">
              <a:buNone/>
            </a:pPr>
            <a:endParaRPr lang="en-IN" b="1" dirty="0" smtClean="0">
              <a:latin typeface="Times New Roman" panose="02020603050405020304" pitchFamily="18" charset="0"/>
              <a:cs typeface="Times New Roman" panose="02020603050405020304" pitchFamily="18" charset="0"/>
            </a:endParaRPr>
          </a:p>
          <a:p>
            <a:pPr marL="0" indent="0" algn="just">
              <a:buNone/>
            </a:pPr>
            <a:r>
              <a:rPr lang="en-IN" b="1" dirty="0" smtClean="0">
                <a:latin typeface="Times New Roman" panose="02020603050405020304" pitchFamily="18" charset="0"/>
                <a:cs typeface="Times New Roman" panose="02020603050405020304" pitchFamily="18" charset="0"/>
              </a:rPr>
              <a:t>2. Malicious URLs Detection Using Decision Tree Classifiers and Majority Voting Technique</a:t>
            </a:r>
          </a:p>
          <a:p>
            <a:pPr marL="0" indent="0" algn="just">
              <a:buNone/>
            </a:pPr>
            <a:r>
              <a:rPr lang="en-IN" dirty="0" smtClean="0">
                <a:latin typeface="Times New Roman" panose="02020603050405020304" pitchFamily="18" charset="0"/>
                <a:cs typeface="Times New Roman" panose="02020603050405020304" pitchFamily="18" charset="0"/>
              </a:rPr>
              <a:t>Author: </a:t>
            </a:r>
            <a:r>
              <a:rPr lang="en-IN" dirty="0" err="1" smtClean="0">
                <a:latin typeface="Times New Roman" panose="02020603050405020304" pitchFamily="18" charset="0"/>
                <a:cs typeface="Times New Roman" panose="02020603050405020304" pitchFamily="18" charset="0"/>
              </a:rPr>
              <a:t>Dharmaraj</a:t>
            </a:r>
            <a:r>
              <a:rPr lang="en-IN" dirty="0" smtClean="0">
                <a:latin typeface="Times New Roman" panose="02020603050405020304" pitchFamily="18" charset="0"/>
                <a:cs typeface="Times New Roman" panose="02020603050405020304" pitchFamily="18" charset="0"/>
              </a:rPr>
              <a:t> R. </a:t>
            </a:r>
            <a:r>
              <a:rPr lang="en-IN" dirty="0" err="1" smtClean="0">
                <a:latin typeface="Times New Roman" panose="02020603050405020304" pitchFamily="18" charset="0"/>
                <a:cs typeface="Times New Roman" panose="02020603050405020304" pitchFamily="18" charset="0"/>
              </a:rPr>
              <a:t>Patil</a:t>
            </a:r>
            <a:r>
              <a:rPr lang="en-IN" dirty="0" smtClean="0">
                <a:latin typeface="Times New Roman" panose="02020603050405020304" pitchFamily="18" charset="0"/>
                <a:cs typeface="Times New Roman" panose="02020603050405020304" pitchFamily="18" charset="0"/>
              </a:rPr>
              <a:t>, J. B. </a:t>
            </a:r>
            <a:r>
              <a:rPr lang="en-IN" dirty="0" err="1" smtClean="0">
                <a:latin typeface="Times New Roman" panose="02020603050405020304" pitchFamily="18" charset="0"/>
                <a:cs typeface="Times New Roman" panose="02020603050405020304" pitchFamily="18" charset="0"/>
              </a:rPr>
              <a:t>Patil</a:t>
            </a:r>
            <a:endParaRPr lang="en-IN" dirty="0" smtClean="0">
              <a:latin typeface="Times New Roman" panose="02020603050405020304" pitchFamily="18" charset="0"/>
              <a:cs typeface="Times New Roman" panose="02020603050405020304" pitchFamily="18" charset="0"/>
            </a:endParaRPr>
          </a:p>
          <a:p>
            <a:pPr marL="0" indent="0" algn="just">
              <a:buNone/>
            </a:pPr>
            <a:r>
              <a:rPr lang="en-IN" dirty="0" smtClean="0">
                <a:latin typeface="Times New Roman" panose="02020603050405020304" pitchFamily="18" charset="0"/>
                <a:cs typeface="Times New Roman" panose="02020603050405020304" pitchFamily="18" charset="0"/>
              </a:rPr>
              <a:t>Conclusion:</a:t>
            </a:r>
          </a:p>
          <a:p>
            <a:pPr marL="0" indent="0" algn="just">
              <a:buNone/>
            </a:pPr>
            <a:r>
              <a:rPr lang="en-IN" dirty="0" smtClean="0">
                <a:latin typeface="Times New Roman" panose="02020603050405020304" pitchFamily="18" charset="0"/>
                <a:cs typeface="Times New Roman" panose="02020603050405020304" pitchFamily="18" charset="0"/>
              </a:rPr>
              <a:t>	They have performed the static and dynamic analysis of URLs for the detection of URL as benign or malicious. They have extracted 117 static and dynamic features of the URLs, among which 44 are new features. The decision tree learning classifiers have achieved good detection rate between 98-99% with very low FPR and FNR.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75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405780" y="548680"/>
            <a:ext cx="10585176" cy="5976663"/>
          </a:xfrm>
        </p:spPr>
        <p:txBody>
          <a:bodyPr>
            <a:normAutofit/>
          </a:bodyPr>
          <a:lstStyle/>
          <a:p>
            <a:r>
              <a:rPr lang="en-IN" b="1" dirty="0">
                <a:latin typeface="Times New Roman" panose="02020603050405020304" pitchFamily="18" charset="0"/>
                <a:cs typeface="Times New Roman" panose="02020603050405020304" pitchFamily="18" charset="0"/>
              </a:rPr>
              <a:t>3</a:t>
            </a:r>
            <a:r>
              <a:rPr lang="en-IN" dirty="0" smtClean="0"/>
              <a:t> </a:t>
            </a:r>
            <a:r>
              <a:rPr lang="en-IN" b="1" dirty="0"/>
              <a:t>Malicious-URL Detection using Logistic Regression Technique </a:t>
            </a:r>
            <a:endParaRPr lang="en-IN" b="1"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 Author:</a:t>
            </a:r>
            <a:r>
              <a:rPr lang="en-IN" dirty="0" smtClean="0"/>
              <a:t> </a:t>
            </a:r>
            <a:r>
              <a:rPr lang="en-IN" dirty="0" err="1" smtClean="0"/>
              <a:t>Vanitha</a:t>
            </a:r>
            <a:r>
              <a:rPr lang="en-IN" dirty="0" smtClean="0"/>
              <a:t>  </a:t>
            </a:r>
            <a:r>
              <a:rPr lang="en-IN" dirty="0"/>
              <a:t>and </a:t>
            </a:r>
            <a:r>
              <a:rPr lang="en-IN" dirty="0" err="1"/>
              <a:t>Vinodhini</a:t>
            </a:r>
            <a:r>
              <a:rPr lang="en-IN" dirty="0"/>
              <a:t> </a:t>
            </a:r>
            <a:r>
              <a:rPr lang="en-IN" dirty="0" smtClean="0"/>
              <a:t> </a:t>
            </a:r>
            <a:endParaRPr lang="en-IN" dirty="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Conclusion:</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 majority of computer attacks are launched by visiting a malicious webpage. A user can be tricked into voluntarily giving away private information on a phishing page or become target to a drive-by download resulting in a malware infection</a:t>
            </a:r>
            <a:r>
              <a:rPr lang="en-IN" sz="2000" dirty="0" smtClean="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They have used </a:t>
            </a:r>
            <a:r>
              <a:rPr lang="en-IN" dirty="0">
                <a:latin typeface="Times New Roman" panose="02020603050405020304" pitchFamily="18" charset="0"/>
                <a:cs typeface="Times New Roman" panose="02020603050405020304" pitchFamily="18" charset="0"/>
              </a:rPr>
              <a:t>logistic Regression and it obtains maximum learning accuracy comparing to other algorithms such as naïve bays</a:t>
            </a:r>
            <a:r>
              <a:rPr lang="en-IN" dirty="0" smtClean="0">
                <a:latin typeface="Times New Roman" panose="02020603050405020304" pitchFamily="18" charset="0"/>
                <a:cs typeface="Times New Roman" panose="02020603050405020304" pitchFamily="18" charset="0"/>
              </a:rPr>
              <a:t>, decision tree.</a:t>
            </a:r>
          </a:p>
          <a:p>
            <a:pPr marL="0" indent="0" algn="just">
              <a:buNone/>
            </a:pPr>
            <a:endParaRPr lang="en-IN" b="1" dirty="0" smtClean="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4. </a:t>
            </a:r>
            <a:r>
              <a:rPr lang="en-IN" b="1" dirty="0"/>
              <a:t>Phishing Websites Detection Using </a:t>
            </a:r>
            <a:r>
              <a:rPr lang="en-IN" b="1" dirty="0" smtClean="0"/>
              <a:t>Machine Learning</a:t>
            </a:r>
            <a:endParaRPr lang="en-IN" b="1" dirty="0" smtClean="0">
              <a:latin typeface="Times New Roman" panose="02020603050405020304" pitchFamily="18" charset="0"/>
              <a:cs typeface="Times New Roman" panose="02020603050405020304" pitchFamily="18" charset="0"/>
            </a:endParaRPr>
          </a:p>
          <a:p>
            <a:pPr marL="0" indent="0" algn="just">
              <a:buNone/>
            </a:pPr>
            <a:r>
              <a:rPr lang="en-IN" dirty="0" smtClean="0">
                <a:latin typeface="Times New Roman" panose="02020603050405020304" pitchFamily="18" charset="0"/>
                <a:cs typeface="Times New Roman" panose="02020603050405020304" pitchFamily="18" charset="0"/>
              </a:rPr>
              <a:t>Author</a:t>
            </a:r>
            <a:r>
              <a:rPr lang="en-IN" dirty="0">
                <a:latin typeface="Times New Roman" panose="02020603050405020304" pitchFamily="18" charset="0"/>
                <a:cs typeface="Times New Roman" panose="02020603050405020304" pitchFamily="18" charset="0"/>
              </a:rPr>
              <a:t>: R. </a:t>
            </a:r>
            <a:r>
              <a:rPr lang="en-IN" dirty="0" err="1">
                <a:latin typeface="Times New Roman" panose="02020603050405020304" pitchFamily="18" charset="0"/>
                <a:cs typeface="Times New Roman" panose="02020603050405020304" pitchFamily="18" charset="0"/>
              </a:rPr>
              <a:t>Kiruthiga</a:t>
            </a:r>
            <a:r>
              <a:rPr lang="en-IN" dirty="0">
                <a:latin typeface="Times New Roman" panose="02020603050405020304" pitchFamily="18" charset="0"/>
                <a:cs typeface="Times New Roman" panose="02020603050405020304" pitchFamily="18" charset="0"/>
              </a:rPr>
              <a:t>, D. </a:t>
            </a:r>
            <a:r>
              <a:rPr lang="en-IN" dirty="0" err="1">
                <a:latin typeface="Times New Roman" panose="02020603050405020304" pitchFamily="18" charset="0"/>
                <a:cs typeface="Times New Roman" panose="02020603050405020304" pitchFamily="18" charset="0"/>
              </a:rPr>
              <a:t>Akila</a:t>
            </a:r>
            <a:endParaRPr lang="en-IN" dirty="0" smtClean="0">
              <a:latin typeface="Times New Roman" panose="02020603050405020304" pitchFamily="18" charset="0"/>
              <a:cs typeface="Times New Roman" panose="02020603050405020304" pitchFamily="18" charset="0"/>
            </a:endParaRPr>
          </a:p>
          <a:p>
            <a:pPr marL="0" indent="0" algn="just">
              <a:buNone/>
            </a:pPr>
            <a:r>
              <a:rPr lang="en-IN" dirty="0" smtClean="0">
                <a:latin typeface="Times New Roman" panose="02020603050405020304" pitchFamily="18" charset="0"/>
                <a:cs typeface="Times New Roman" panose="02020603050405020304" pitchFamily="18" charset="0"/>
              </a:rPr>
              <a:t>Conclusion:</a:t>
            </a:r>
          </a:p>
          <a:p>
            <a:pPr marL="0" indent="0" algn="just">
              <a:buNone/>
            </a:pPr>
            <a:r>
              <a:rPr lang="en-IN" dirty="0" smtClean="0">
                <a:latin typeface="Times New Roman" panose="02020603050405020304" pitchFamily="18" charset="0"/>
                <a:cs typeface="Times New Roman" panose="02020603050405020304" pitchFamily="18" charset="0"/>
              </a:rPr>
              <a:t>	They have used various machine learning algorithms like SVM, decision tree, random forest etc. They have proposed to use </a:t>
            </a:r>
            <a:r>
              <a:rPr lang="en-IN" dirty="0" err="1" smtClean="0">
                <a:latin typeface="Times New Roman" panose="02020603050405020304" pitchFamily="18" charset="0"/>
                <a:cs typeface="Times New Roman" panose="02020603050405020304" pitchFamily="18" charset="0"/>
              </a:rPr>
              <a:t>PhishScore</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and </a:t>
            </a:r>
            <a:r>
              <a:rPr lang="en-IN" dirty="0" err="1">
                <a:latin typeface="Times New Roman" panose="02020603050405020304" pitchFamily="18" charset="0"/>
                <a:cs typeface="Times New Roman" panose="02020603050405020304" pitchFamily="18" charset="0"/>
              </a:rPr>
              <a:t>PhishChecker</a:t>
            </a:r>
            <a:r>
              <a:rPr lang="en-IN" dirty="0">
                <a:latin typeface="Times New Roman" panose="02020603050405020304" pitchFamily="18" charset="0"/>
                <a:cs typeface="Times New Roman" panose="02020603050405020304" pitchFamily="18" charset="0"/>
              </a:rPr>
              <a:t> for </a:t>
            </a:r>
            <a:r>
              <a:rPr lang="en-IN" dirty="0" smtClean="0">
                <a:latin typeface="Times New Roman" panose="02020603050405020304" pitchFamily="18" charset="0"/>
                <a:cs typeface="Times New Roman" panose="02020603050405020304" pitchFamily="18" charset="0"/>
              </a:rPr>
              <a:t>phishing detection and it’s probably new approach from other researcher.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069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8129" y="9885"/>
            <a:ext cx="5112568" cy="6824332"/>
          </a:xfrm>
        </p:spPr>
      </p:pic>
    </p:spTree>
    <p:extLst>
      <p:ext uri="{BB962C8B-B14F-4D97-AF65-F5344CB8AC3E}">
        <p14:creationId xmlns:p14="http://schemas.microsoft.com/office/powerpoint/2010/main" val="321481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358108" y="257036"/>
            <a:ext cx="5025995" cy="6343927"/>
          </a:xfrm>
          <a:prstGeom prst="rect">
            <a:avLst/>
          </a:prstGeom>
        </p:spPr>
      </p:pic>
    </p:spTree>
    <p:extLst>
      <p:ext uri="{BB962C8B-B14F-4D97-AF65-F5344CB8AC3E}">
        <p14:creationId xmlns:p14="http://schemas.microsoft.com/office/powerpoint/2010/main" val="679157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Tools &amp; Technology</a:t>
            </a:r>
            <a:endParaRPr lang="en-US"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797852" y="1828801"/>
            <a:ext cx="8593122" cy="4351337"/>
          </a:xfrm>
        </p:spPr>
        <p:txBody>
          <a:bodyPr>
            <a:normAutofit/>
          </a:bodyPr>
          <a:lstStyle/>
          <a:p>
            <a:pPr algn="just"/>
            <a:r>
              <a:rPr lang="en-US" sz="2800" dirty="0" smtClean="0">
                <a:latin typeface="Times New Roman" panose="02020603050405020304" pitchFamily="18" charset="0"/>
                <a:cs typeface="Times New Roman" panose="02020603050405020304" pitchFamily="18" charset="0"/>
              </a:rPr>
              <a:t>Technology:</a:t>
            </a:r>
          </a:p>
          <a:p>
            <a:pPr lvl="1" algn="just"/>
            <a:r>
              <a:rPr lang="en-US" sz="2400" dirty="0" smtClean="0">
                <a:latin typeface="Times New Roman" panose="02020603050405020304" pitchFamily="18" charset="0"/>
                <a:cs typeface="Times New Roman" panose="02020603050405020304" pitchFamily="18" charset="0"/>
              </a:rPr>
              <a:t>Python</a:t>
            </a:r>
          </a:p>
          <a:p>
            <a:pPr lvl="1" algn="just"/>
            <a:r>
              <a:rPr lang="en-US" sz="2400" dirty="0" smtClean="0">
                <a:latin typeface="Times New Roman" panose="02020603050405020304" pitchFamily="18" charset="0"/>
                <a:cs typeface="Times New Roman" panose="02020603050405020304" pitchFamily="18" charset="0"/>
              </a:rPr>
              <a:t>Machine Learning</a:t>
            </a:r>
          </a:p>
          <a:p>
            <a:pPr algn="just"/>
            <a:r>
              <a:rPr lang="en-US" sz="2800" dirty="0" smtClean="0">
                <a:latin typeface="Times New Roman" panose="02020603050405020304" pitchFamily="18" charset="0"/>
                <a:cs typeface="Times New Roman" panose="02020603050405020304" pitchFamily="18" charset="0"/>
              </a:rPr>
              <a:t>Tools:</a:t>
            </a:r>
          </a:p>
          <a:p>
            <a:pPr lvl="1" algn="just"/>
            <a:r>
              <a:rPr lang="en-US" sz="2400" dirty="0" smtClean="0">
                <a:latin typeface="Times New Roman" panose="02020603050405020304" pitchFamily="18" charset="0"/>
                <a:cs typeface="Times New Roman" panose="02020603050405020304" pitchFamily="18" charset="0"/>
              </a:rPr>
              <a:t>Jupyter Notebook</a:t>
            </a:r>
          </a:p>
          <a:p>
            <a:pPr lvl="1" algn="just"/>
            <a:r>
              <a:rPr lang="en-US" sz="2400" dirty="0" smtClean="0">
                <a:latin typeface="Times New Roman" panose="02020603050405020304" pitchFamily="18" charset="0"/>
                <a:cs typeface="Times New Roman" panose="02020603050405020304" pitchFamily="18" charset="0"/>
              </a:rPr>
              <a:t>Google Colab</a:t>
            </a:r>
          </a:p>
          <a:p>
            <a:pPr marL="274238" lvl="1"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358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Implementations</a:t>
            </a:r>
            <a:endParaRPr lang="en-US" dirty="0">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797852" y="1828801"/>
            <a:ext cx="8593122" cy="4351337"/>
          </a:xfrm>
        </p:spPr>
        <p:txBody>
          <a:bodyPr>
            <a:normAutofit/>
          </a:bodyPr>
          <a:lstStyle/>
          <a:p>
            <a:pPr algn="just"/>
            <a:r>
              <a:rPr lang="en-US" sz="2800" dirty="0" smtClean="0">
                <a:latin typeface="Times New Roman" panose="02020603050405020304" pitchFamily="18" charset="0"/>
                <a:cs typeface="Times New Roman" panose="02020603050405020304" pitchFamily="18" charset="0"/>
              </a:rPr>
              <a:t>Dataset</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Applied Feature Extraction on Dataset.</a:t>
            </a:r>
          </a:p>
          <a:p>
            <a:pPr algn="just"/>
            <a:r>
              <a:rPr lang="en-US" sz="2800" dirty="0" smtClean="0">
                <a:latin typeface="Times New Roman" panose="02020603050405020304" pitchFamily="18" charset="0"/>
                <a:cs typeface="Times New Roman" panose="02020603050405020304" pitchFamily="18" charset="0"/>
              </a:rPr>
              <a:t>Data Visualization</a:t>
            </a:r>
          </a:p>
          <a:p>
            <a:pPr algn="just"/>
            <a:r>
              <a:rPr lang="en-US" sz="2800" dirty="0">
                <a:latin typeface="Times New Roman" panose="02020603050405020304" pitchFamily="18" charset="0"/>
                <a:cs typeface="Times New Roman" panose="02020603050405020304" pitchFamily="18" charset="0"/>
              </a:rPr>
              <a:t>Implemented </a:t>
            </a:r>
            <a:r>
              <a:rPr lang="en-US" sz="2800" dirty="0" smtClean="0">
                <a:latin typeface="Times New Roman" panose="02020603050405020304" pitchFamily="18" charset="0"/>
                <a:cs typeface="Times New Roman" panose="02020603050405020304" pitchFamily="18" charset="0"/>
              </a:rPr>
              <a:t>ML Algorithm </a:t>
            </a:r>
            <a:r>
              <a:rPr lang="en-US" sz="2800" dirty="0">
                <a:latin typeface="Times New Roman" panose="02020603050405020304" pitchFamily="18" charset="0"/>
                <a:cs typeface="Times New Roman" panose="02020603050405020304" pitchFamily="18" charset="0"/>
              </a:rPr>
              <a:t>on </a:t>
            </a:r>
            <a:r>
              <a:rPr lang="en-US" sz="2800" dirty="0" smtClean="0">
                <a:latin typeface="Times New Roman" panose="02020603050405020304" pitchFamily="18" charset="0"/>
                <a:cs typeface="Times New Roman" panose="02020603050405020304" pitchFamily="18" charset="0"/>
              </a:rPr>
              <a:t>pre-processed </a:t>
            </a:r>
            <a:r>
              <a:rPr lang="en-US" sz="2800" dirty="0">
                <a:latin typeface="Times New Roman" panose="02020603050405020304" pitchFamily="18" charset="0"/>
                <a:cs typeface="Times New Roman" panose="02020603050405020304" pitchFamily="18" charset="0"/>
              </a:rPr>
              <a:t>dataset</a:t>
            </a:r>
            <a:r>
              <a:rPr lang="en-US" sz="2800" dirty="0" smtClean="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
            </a:pPr>
            <a:r>
              <a:rPr lang="en-US" sz="1801" dirty="0" smtClean="0">
                <a:latin typeface="Times New Roman" panose="02020603050405020304" pitchFamily="18" charset="0"/>
                <a:cs typeface="Times New Roman" panose="02020603050405020304" pitchFamily="18" charset="0"/>
              </a:rPr>
              <a:t>Decision Tree</a:t>
            </a:r>
          </a:p>
          <a:p>
            <a:pPr lvl="1" algn="just">
              <a:buFont typeface="Wingdings" panose="05000000000000000000" pitchFamily="2" charset="2"/>
              <a:buChar char="§"/>
            </a:pPr>
            <a:r>
              <a:rPr lang="en-US" sz="1801" dirty="0" smtClean="0">
                <a:latin typeface="Times New Roman" panose="02020603050405020304" pitchFamily="18" charset="0"/>
                <a:cs typeface="Times New Roman" panose="02020603050405020304" pitchFamily="18" charset="0"/>
              </a:rPr>
              <a:t>Random </a:t>
            </a:r>
            <a:r>
              <a:rPr lang="en-US" sz="1801" dirty="0" smtClean="0">
                <a:latin typeface="Times New Roman" panose="02020603050405020304" pitchFamily="18" charset="0"/>
                <a:cs typeface="Times New Roman" panose="02020603050405020304" pitchFamily="18" charset="0"/>
              </a:rPr>
              <a:t>Forest</a:t>
            </a:r>
            <a:endParaRPr lang="en-US" sz="1801" dirty="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3561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View</Template>
  <TotalTime>554</TotalTime>
  <Words>367</Words>
  <Application>Microsoft Office PowerPoint</Application>
  <PresentationFormat>Custom</PresentationFormat>
  <Paragraphs>171</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Century Schoolbook</vt:lpstr>
      <vt:lpstr>Corbel</vt:lpstr>
      <vt:lpstr>Mangal</vt:lpstr>
      <vt:lpstr>Times New Roman</vt:lpstr>
      <vt:lpstr>Wingdings</vt:lpstr>
      <vt:lpstr>Wingdings 2</vt:lpstr>
      <vt:lpstr>View</vt:lpstr>
      <vt:lpstr>Motivation</vt:lpstr>
      <vt:lpstr>PowerPoint Presentation</vt:lpstr>
      <vt:lpstr>Literature Survey</vt:lpstr>
      <vt:lpstr>PowerPoint Presentation</vt:lpstr>
      <vt:lpstr>PowerPoint Presentation</vt:lpstr>
      <vt:lpstr>PowerPoint Presentation</vt:lpstr>
      <vt:lpstr>PowerPoint Presentation</vt:lpstr>
      <vt:lpstr>Tools &amp; Technology</vt:lpstr>
      <vt:lpstr>Implementations</vt:lpstr>
      <vt:lpstr>Dataset</vt:lpstr>
      <vt:lpstr>PowerPoint Presentation</vt:lpstr>
      <vt:lpstr>Let’s see Feature Extraction</vt:lpstr>
      <vt:lpstr>PowerPoint Presentation</vt:lpstr>
      <vt:lpstr>PowerPoint Presentation</vt:lpstr>
      <vt:lpstr>Let’s See Data Visualization</vt:lpstr>
      <vt:lpstr>PowerPoint Presentation</vt:lpstr>
      <vt:lpstr>PowerPoint Presentation</vt:lpstr>
      <vt:lpstr>PowerPoint Presentation</vt:lpstr>
      <vt:lpstr>PowerPoint Presentation</vt:lpstr>
      <vt:lpstr>PowerPoint Presentation</vt:lpstr>
      <vt:lpstr>Let’s see Results of  1. Decision Tree 2. Random Forest 3. Logistic Regression</vt:lpstr>
      <vt:lpstr>PowerPoint Presentation</vt:lpstr>
      <vt:lpstr>PowerPoint Presentation</vt:lpstr>
      <vt:lpstr>PowerPoint Presentation</vt:lpstr>
      <vt:lpstr>PowerPoint Presentation</vt:lpstr>
      <vt:lpstr>1. Update in Dataset 2. Update in Feature Extraction  3. Creation of web application. </vt:lpstr>
      <vt:lpstr>PowerPoint Presentation</vt:lpstr>
      <vt:lpstr>PowerPoint Presentation</vt:lpstr>
      <vt:lpstr>PowerPoint Presentation</vt:lpstr>
      <vt:lpstr>Reference</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 to Detect Malicious URLs.</dc:title>
  <dc:creator>raj upadhyay</dc:creator>
  <cp:lastModifiedBy>raj upadhyay</cp:lastModifiedBy>
  <cp:revision>70</cp:revision>
  <dcterms:created xsi:type="dcterms:W3CDTF">2020-10-26T04:30:33Z</dcterms:created>
  <dcterms:modified xsi:type="dcterms:W3CDTF">2021-09-01T09:04:33Z</dcterms:modified>
</cp:coreProperties>
</file>