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71" r:id="rId9"/>
    <p:sldId id="263" r:id="rId10"/>
    <p:sldId id="274" r:id="rId11"/>
    <p:sldId id="264" r:id="rId12"/>
    <p:sldId id="269" r:id="rId13"/>
    <p:sldId id="270" r:id="rId14"/>
    <p:sldId id="272" r:id="rId15"/>
    <p:sldId id="273" r:id="rId16"/>
    <p:sldId id="265" r:id="rId17"/>
    <p:sldId id="275" r:id="rId18"/>
    <p:sldId id="266" r:id="rId19"/>
    <p:sldId id="27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9188-E39A-8642-AAE5-41E3EBC25BC1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9E47-C64B-AA43-BB2F-603ADE8E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ria.fr/~rougier/teaching/matplotlib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overview.htm" TargetMode="External"/><Relationship Id="rId3" Type="http://schemas.openxmlformats.org/officeDocument/2006/relationships/hyperlink" Target="http://www-huber.embl.de/users/anders/HTSeq/doc/count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2/tutorial/" TargetMode="External"/><Relationship Id="rId3" Type="http://schemas.openxmlformats.org/officeDocument/2006/relationships/hyperlink" Target="http://ipython.org/instal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pc.mcgill.ca/index.php/trai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Blanchet-Cohen</a:t>
            </a:r>
          </a:p>
          <a:p>
            <a:r>
              <a:rPr lang="en-US" dirty="0" smtClean="0"/>
              <a:t>Bioinformatics analyst, IRCM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4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Monospace"/>
                <a:cs typeface="Monospace"/>
              </a:rPr>
              <a:t>d1 = {'a': 'some value', 'b' : [1,2,3,4]}</a:t>
            </a:r>
          </a:p>
          <a:p>
            <a:r>
              <a:rPr lang="en-US" dirty="0" smtClean="0"/>
              <a:t>Get an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d1['b']</a:t>
            </a:r>
          </a:p>
          <a:p>
            <a:r>
              <a:rPr lang="en-US" dirty="0" smtClean="0"/>
              <a:t>Insertion of an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d1['5'] = "some value"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0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, else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24645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functions by typing their name followed by parentheses with the list of arguments.</a:t>
            </a:r>
          </a:p>
          <a:p>
            <a:r>
              <a:rPr lang="en-US" dirty="0" smtClean="0"/>
              <a:t>To define your own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printHelloWorld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print("Hello World!")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subprocess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subprocess.call</a:t>
            </a:r>
            <a:r>
              <a:rPr lang="en-US" dirty="0" smtClean="0"/>
              <a:t>("</a:t>
            </a:r>
            <a:r>
              <a:rPr lang="en-US" dirty="0" err="1" smtClean="0"/>
              <a:t>ls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matplotlib</a:t>
            </a:r>
            <a:r>
              <a:rPr lang="en-US" dirty="0" smtClean="0"/>
              <a:t>: 2D python plotting library.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: arrays, linear algebra operations, …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: integration, …</a:t>
            </a:r>
          </a:p>
          <a:p>
            <a:r>
              <a:rPr lang="en-US" dirty="0" smtClean="0"/>
              <a:t>pandas: data structures and functions to work with structured data. E.g. </a:t>
            </a:r>
            <a:r>
              <a:rPr lang="en-US" dirty="0" err="1" smtClean="0"/>
              <a:t>DataFrame</a:t>
            </a:r>
            <a:r>
              <a:rPr lang="en-US" dirty="0" smtClean="0"/>
              <a:t>, like </a:t>
            </a:r>
            <a:r>
              <a:rPr lang="en-US" dirty="0" err="1" smtClean="0"/>
              <a:t>data.frame</a:t>
            </a:r>
            <a:r>
              <a:rPr lang="en-US" dirty="0" smtClean="0"/>
              <a:t> object in R </a:t>
            </a:r>
          </a:p>
        </p:txBody>
      </p:sp>
    </p:spTree>
    <p:extLst>
      <p:ext uri="{BB962C8B-B14F-4D97-AF65-F5344CB8AC3E}">
        <p14:creationId xmlns:p14="http://schemas.microsoft.com/office/powerpoint/2010/main" val="152623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Matplot</a:t>
            </a:r>
            <a:r>
              <a:rPr lang="en-US" dirty="0" smtClean="0"/>
              <a:t> lib examples</a:t>
            </a:r>
            <a:br>
              <a:rPr lang="en-US" dirty="0" smtClean="0"/>
            </a:br>
            <a:r>
              <a:rPr lang="en-US" sz="1700" dirty="0" smtClean="0"/>
              <a:t>(</a:t>
            </a:r>
            <a:r>
              <a:rPr lang="en-US" sz="1700" dirty="0" smtClean="0">
                <a:latin typeface="Monospace"/>
                <a:cs typeface="Monospace"/>
                <a:hlinkClick r:id="rId2"/>
              </a:rPr>
              <a:t>http://www.loria.fr/~rougier/teaching/matplotlib/</a:t>
            </a:r>
            <a:r>
              <a:rPr lang="en-US" sz="1700" dirty="0" smtClean="0">
                <a:latin typeface="Monospace"/>
                <a:cs typeface="Monospace"/>
              </a:rPr>
              <a:t>)</a:t>
            </a:r>
            <a:endParaRPr lang="en-US" sz="1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ipython</a:t>
            </a:r>
            <a:r>
              <a:rPr lang="en-US" dirty="0" smtClean="0"/>
              <a:t> –</a:t>
            </a:r>
            <a:r>
              <a:rPr lang="en-US" dirty="0" err="1" smtClean="0"/>
              <a:t>pylab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Monospace"/>
                <a:cs typeface="Monospace"/>
              </a:rPr>
              <a:t>x = </a:t>
            </a:r>
            <a:r>
              <a:rPr lang="en-US" dirty="0" err="1" smtClean="0">
                <a:latin typeface="Monospace"/>
                <a:cs typeface="Monospace"/>
              </a:rPr>
              <a:t>randn</a:t>
            </a:r>
            <a:r>
              <a:rPr lang="en-US" dirty="0" smtClean="0">
                <a:latin typeface="Monospace"/>
                <a:cs typeface="Monospace"/>
              </a:rPr>
              <a:t>(100000)</a:t>
            </a:r>
          </a:p>
          <a:p>
            <a:pPr marL="0" indent="0">
              <a:buNone/>
            </a:pPr>
            <a:r>
              <a:rPr lang="en-US" dirty="0" err="1" smtClean="0">
                <a:latin typeface="Monospace"/>
                <a:cs typeface="Monospace"/>
              </a:rPr>
              <a:t>hist</a:t>
            </a:r>
            <a:r>
              <a:rPr lang="en-US" dirty="0" smtClean="0">
                <a:latin typeface="Monospace"/>
                <a:cs typeface="Monospace"/>
              </a:rPr>
              <a:t>(x,100)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pylab</a:t>
            </a:r>
            <a:r>
              <a:rPr lang="en-US" dirty="0" smtClean="0"/>
              <a:t> import *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np.linspace</a:t>
            </a:r>
            <a:r>
              <a:rPr lang="en-US" dirty="0" smtClean="0"/>
              <a:t>(-</a:t>
            </a:r>
            <a:r>
              <a:rPr lang="en-US" dirty="0" err="1" smtClean="0"/>
              <a:t>np.pi</a:t>
            </a:r>
            <a:r>
              <a:rPr lang="en-US" dirty="0" smtClean="0"/>
              <a:t>, </a:t>
            </a:r>
            <a:r>
              <a:rPr lang="en-US" dirty="0" err="1" smtClean="0"/>
              <a:t>np.pi</a:t>
            </a:r>
            <a:r>
              <a:rPr lang="en-US" dirty="0" smtClean="0"/>
              <a:t>, 256,endpoint=True)</a:t>
            </a:r>
          </a:p>
          <a:p>
            <a:pPr marL="0" indent="0">
              <a:buNone/>
            </a:pPr>
            <a:r>
              <a:rPr lang="en-US" dirty="0" smtClean="0"/>
              <a:t>C,S = </a:t>
            </a:r>
            <a:r>
              <a:rPr lang="en-US" dirty="0" err="1" smtClean="0"/>
              <a:t>np.cos</a:t>
            </a:r>
            <a:r>
              <a:rPr lang="en-US" dirty="0" smtClean="0"/>
              <a:t>(X), </a:t>
            </a:r>
            <a:r>
              <a:rPr lang="en-US" dirty="0" err="1" smtClean="0"/>
              <a:t>np.sin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plot(X,C)</a:t>
            </a:r>
          </a:p>
          <a:p>
            <a:pPr marL="0" indent="0">
              <a:buNone/>
            </a:pPr>
            <a:r>
              <a:rPr lang="en-US" dirty="0" smtClean="0"/>
              <a:t>plot(X,S)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-count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http://www-huber.embl.de/users/anders/HTSeq/doc/overview.htm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http://www-huber.embl.de/users/anders/HTSeq/doc/count.html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Monospace"/>
                <a:cs typeface="Monospace"/>
              </a:rPr>
              <a:t>-bash-4.1$ </a:t>
            </a:r>
            <a:r>
              <a:rPr lang="en-US" sz="1800" dirty="0" err="1" smtClean="0">
                <a:latin typeface="Monospace"/>
                <a:cs typeface="Monospace"/>
              </a:rPr>
              <a:t>grep</a:t>
            </a:r>
            <a:r>
              <a:rPr lang="en-US" sz="1800" dirty="0" smtClean="0">
                <a:latin typeface="Monospace"/>
                <a:cs typeface="Monospace"/>
              </a:rPr>
              <a:t> NH /</a:t>
            </a:r>
            <a:r>
              <a:rPr lang="en-US" sz="1800" dirty="0" err="1" smtClean="0">
                <a:latin typeface="Monospace"/>
                <a:cs typeface="Monospace"/>
              </a:rPr>
              <a:t>usr</a:t>
            </a:r>
            <a:r>
              <a:rPr lang="en-US" sz="1800" dirty="0" smtClean="0">
                <a:latin typeface="Monospace"/>
                <a:cs typeface="Monospace"/>
              </a:rPr>
              <a:t>/local/tools/HTSeq-0.5.4p3/</a:t>
            </a:r>
            <a:r>
              <a:rPr lang="en-US" sz="1800" dirty="0" err="1" smtClean="0">
                <a:latin typeface="Monospace"/>
                <a:cs typeface="Monospace"/>
              </a:rPr>
              <a:t>HTSeq</a:t>
            </a:r>
            <a:r>
              <a:rPr lang="en-US" sz="1800" dirty="0" smtClean="0">
                <a:latin typeface="Monospace"/>
                <a:cs typeface="Monospace"/>
              </a:rPr>
              <a:t>/scripts/</a:t>
            </a:r>
            <a:r>
              <a:rPr lang="en-US" sz="1800" dirty="0" err="1" smtClean="0">
                <a:latin typeface="Monospace"/>
                <a:cs typeface="Monospace"/>
              </a:rPr>
              <a:t>count.py</a:t>
            </a:r>
            <a:r>
              <a:rPr lang="en-US" sz="1800" dirty="0" smtClean="0">
                <a:latin typeface="Monospace"/>
                <a:cs typeface="Monospace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Monospace"/>
                <a:cs typeface="Monospace"/>
              </a:rPr>
              <a:t>               if </a:t>
            </a:r>
            <a:r>
              <a:rPr lang="en-US" sz="1800" dirty="0" err="1" smtClean="0">
                <a:latin typeface="Monospace"/>
                <a:cs typeface="Monospace"/>
              </a:rPr>
              <a:t>r.optional_field</a:t>
            </a:r>
            <a:r>
              <a:rPr lang="en-US" sz="1800" dirty="0" smtClean="0">
                <a:latin typeface="Monospace"/>
                <a:cs typeface="Monospace"/>
              </a:rPr>
              <a:t>( "NH" ) &gt; 1:</a:t>
            </a:r>
          </a:p>
          <a:p>
            <a:pPr marL="0" indent="0">
              <a:buNone/>
            </a:pPr>
            <a:r>
              <a:rPr lang="en-US" sz="1800" dirty="0" smtClean="0">
                <a:latin typeface="Monospace"/>
                <a:cs typeface="Monospace"/>
              </a:rPr>
              <a:t>               if ( r[0] is not None and r[0].</a:t>
            </a:r>
            <a:r>
              <a:rPr lang="en-US" sz="1800" dirty="0" err="1" smtClean="0">
                <a:latin typeface="Monospace"/>
                <a:cs typeface="Monospace"/>
              </a:rPr>
              <a:t>optional_field</a:t>
            </a:r>
            <a:r>
              <a:rPr lang="en-US" sz="1800" dirty="0" smtClean="0">
                <a:latin typeface="Monospace"/>
                <a:cs typeface="Monospace"/>
              </a:rPr>
              <a:t>( "NH" ) &gt; 1 ) or \</a:t>
            </a:r>
          </a:p>
          <a:p>
            <a:pPr marL="0" indent="0">
              <a:buNone/>
            </a:pPr>
            <a:r>
              <a:rPr lang="en-US" sz="1800" dirty="0" smtClean="0">
                <a:latin typeface="Monospace"/>
                <a:cs typeface="Monospace"/>
              </a:rPr>
              <a:t>                     ( r[1] is not None and r[1].</a:t>
            </a:r>
            <a:r>
              <a:rPr lang="en-US" sz="1800" dirty="0" err="1" smtClean="0">
                <a:latin typeface="Monospace"/>
                <a:cs typeface="Monospace"/>
              </a:rPr>
              <a:t>optional_field</a:t>
            </a:r>
            <a:r>
              <a:rPr lang="en-US" sz="1800" dirty="0" smtClean="0">
                <a:latin typeface="Monospace"/>
                <a:cs typeface="Monospace"/>
              </a:rPr>
              <a:t>( "NH" ) &gt; 1 ):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5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renameFiles.py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import </a:t>
            </a:r>
            <a:r>
              <a:rPr lang="en-US" sz="2000" dirty="0" err="1" smtClean="0">
                <a:latin typeface="Monospace"/>
                <a:cs typeface="Monospace"/>
              </a:rPr>
              <a:t>os</a:t>
            </a: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directories = </a:t>
            </a:r>
            <a:r>
              <a:rPr lang="en-US" sz="2000" dirty="0" err="1" smtClean="0">
                <a:latin typeface="Monospace"/>
                <a:cs typeface="Monospace"/>
              </a:rPr>
              <a:t>os.listdir</a:t>
            </a:r>
            <a:r>
              <a:rPr lang="en-US" sz="2000" dirty="0" smtClean="0">
                <a:latin typeface="Monospace"/>
                <a:cs typeface="Monospace"/>
              </a:rPr>
              <a:t>('.')</a:t>
            </a:r>
          </a:p>
          <a:p>
            <a:pPr marL="0" indent="0">
              <a:buNone/>
            </a:pP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for d in directories:</a:t>
            </a: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    </a:t>
            </a:r>
            <a:r>
              <a:rPr lang="en-US" sz="2000" dirty="0" err="1" smtClean="0">
                <a:latin typeface="Monospace"/>
                <a:cs typeface="Monospace"/>
              </a:rPr>
              <a:t>os.chdir</a:t>
            </a:r>
            <a:r>
              <a:rPr lang="en-US" sz="2000" dirty="0" smtClean="0">
                <a:latin typeface="Monospace"/>
                <a:cs typeface="Monospace"/>
              </a:rPr>
              <a:t>(d)</a:t>
            </a: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    </a:t>
            </a:r>
            <a:r>
              <a:rPr lang="en-US" sz="2000" dirty="0" err="1" smtClean="0">
                <a:latin typeface="Monospace"/>
                <a:cs typeface="Monospace"/>
              </a:rPr>
              <a:t>os.rename</a:t>
            </a:r>
            <a:r>
              <a:rPr lang="en-US" sz="2000" dirty="0" smtClean="0">
                <a:latin typeface="Monospace"/>
                <a:cs typeface="Monospace"/>
              </a:rPr>
              <a:t>("</a:t>
            </a:r>
            <a:r>
              <a:rPr lang="en-US" sz="2000" dirty="0" err="1" smtClean="0">
                <a:latin typeface="Monospace"/>
                <a:cs typeface="Monospace"/>
              </a:rPr>
              <a:t>accepted_hits_sorted_by_read_name.bam.bam</a:t>
            </a:r>
            <a:r>
              <a:rPr lang="en-US" sz="2000" dirty="0" smtClean="0">
                <a:latin typeface="Monospace"/>
                <a:cs typeface="Monospace"/>
              </a:rPr>
              <a:t>", "</a:t>
            </a:r>
            <a:r>
              <a:rPr lang="en-US" sz="2000" dirty="0" err="1" smtClean="0">
                <a:latin typeface="Monospace"/>
                <a:cs typeface="Monospace"/>
              </a:rPr>
              <a:t>accepted_hits_sorted_by_read_name.bam</a:t>
            </a:r>
            <a:r>
              <a:rPr lang="en-US" sz="2000" dirty="0" smtClean="0">
                <a:latin typeface="Monospace"/>
                <a:cs typeface="Monospace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    </a:t>
            </a:r>
            <a:r>
              <a:rPr lang="en-US" sz="2000" dirty="0" err="1" smtClean="0">
                <a:latin typeface="Monospace"/>
                <a:cs typeface="Monospace"/>
              </a:rPr>
              <a:t>os.chdir</a:t>
            </a:r>
            <a:r>
              <a:rPr lang="en-US" sz="2000" dirty="0" smtClean="0">
                <a:latin typeface="Monospace"/>
                <a:cs typeface="Monospace"/>
              </a:rPr>
              <a:t>('..')</a:t>
            </a:r>
            <a:endParaRPr lang="en-US" sz="2000" dirty="0">
              <a:latin typeface="Monospace"/>
              <a:cs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08771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submitJobs.py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#!/</a:t>
            </a:r>
            <a:r>
              <a:rPr lang="en-US" sz="1500" dirty="0" err="1" smtClean="0"/>
              <a:t>usr</a:t>
            </a:r>
            <a:r>
              <a:rPr lang="en-US" sz="1500" dirty="0" smtClean="0"/>
              <a:t>/bin/</a:t>
            </a:r>
            <a:r>
              <a:rPr lang="en-US" sz="1500" dirty="0" err="1" smtClean="0"/>
              <a:t>env</a:t>
            </a:r>
            <a:r>
              <a:rPr lang="en-US" sz="1500" dirty="0" smtClean="0"/>
              <a:t> python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import </a:t>
            </a:r>
            <a:r>
              <a:rPr lang="en-US" sz="1500" dirty="0" err="1" smtClean="0"/>
              <a:t>subprocess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import </a:t>
            </a:r>
            <a:r>
              <a:rPr lang="en-US" sz="1500" dirty="0" err="1" smtClean="0"/>
              <a:t>argparse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import glob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# Parse arguments</a:t>
            </a:r>
          </a:p>
          <a:p>
            <a:pPr marL="0" indent="0">
              <a:buNone/>
            </a:pPr>
            <a:r>
              <a:rPr lang="en-US" sz="1500" dirty="0" smtClean="0"/>
              <a:t>parser = </a:t>
            </a:r>
            <a:r>
              <a:rPr lang="en-US" sz="1500" dirty="0" err="1" smtClean="0"/>
              <a:t>argparse.ArgumentParser</a:t>
            </a:r>
            <a:r>
              <a:rPr lang="en-US" sz="1500" dirty="0" smtClean="0"/>
              <a:t>(description='Submits all scripts with .</a:t>
            </a:r>
            <a:r>
              <a:rPr lang="en-US" sz="1500" dirty="0" err="1" smtClean="0"/>
              <a:t>sh</a:t>
            </a:r>
            <a:r>
              <a:rPr lang="en-US" sz="1500" dirty="0" smtClean="0"/>
              <a:t> extension in current directory to queue.')</a:t>
            </a:r>
          </a:p>
          <a:p>
            <a:pPr marL="0" indent="0">
              <a:buNone/>
            </a:pPr>
            <a:r>
              <a:rPr lang="en-US" sz="1500" dirty="0" err="1" smtClean="0"/>
              <a:t>parser.add_argument</a:t>
            </a:r>
            <a:r>
              <a:rPr lang="en-US" sz="1500" dirty="0" smtClean="0"/>
              <a:t>('-q','--queue', help='queue name (default: </a:t>
            </a:r>
            <a:r>
              <a:rPr lang="en-US" sz="1500" dirty="0" err="1" smtClean="0"/>
              <a:t>sw</a:t>
            </a:r>
            <a:r>
              <a:rPr lang="en-US" sz="1500" dirty="0" smtClean="0"/>
              <a:t>)', required=False, choices=["</a:t>
            </a:r>
            <a:r>
              <a:rPr lang="en-US" sz="1500" dirty="0" err="1" smtClean="0"/>
              <a:t>sw</a:t>
            </a:r>
            <a:r>
              <a:rPr lang="en-US" sz="1500" dirty="0" smtClean="0"/>
              <a:t>", "</a:t>
            </a:r>
            <a:r>
              <a:rPr lang="en-US" sz="1500" dirty="0" err="1" smtClean="0"/>
              <a:t>hb</a:t>
            </a:r>
            <a:r>
              <a:rPr lang="en-US" sz="1500" dirty="0" smtClean="0"/>
              <a:t>", "lm", "debug"], default="</a:t>
            </a:r>
            <a:r>
              <a:rPr lang="en-US" sz="1500" dirty="0" err="1" smtClean="0"/>
              <a:t>sw</a:t>
            </a:r>
            <a:r>
              <a:rPr lang="en-US" sz="1500" dirty="0" smtClean="0"/>
              <a:t>")</a:t>
            </a:r>
          </a:p>
          <a:p>
            <a:pPr marL="0" indent="0">
              <a:buNone/>
            </a:pPr>
            <a:r>
              <a:rPr lang="en-US" sz="1500" dirty="0" err="1" smtClean="0"/>
              <a:t>args</a:t>
            </a:r>
            <a:r>
              <a:rPr lang="en-US" sz="1500" dirty="0" smtClean="0"/>
              <a:t> = </a:t>
            </a:r>
            <a:r>
              <a:rPr lang="en-US" sz="1500" dirty="0" err="1" smtClean="0"/>
              <a:t>parser.parse_args</a:t>
            </a:r>
            <a:r>
              <a:rPr lang="en-US" sz="1500" dirty="0" smtClean="0"/>
              <a:t>()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# Submit jobs to queue</a:t>
            </a:r>
          </a:p>
          <a:p>
            <a:pPr marL="0" indent="0">
              <a:buNone/>
            </a:pPr>
            <a:r>
              <a:rPr lang="en-US" sz="1500" dirty="0" smtClean="0"/>
              <a:t>for file in </a:t>
            </a:r>
            <a:r>
              <a:rPr lang="en-US" sz="1500" dirty="0" err="1" smtClean="0"/>
              <a:t>glob.glob</a:t>
            </a:r>
            <a:r>
              <a:rPr lang="en-US" sz="1500" dirty="0" smtClean="0"/>
              <a:t>('*.</a:t>
            </a:r>
            <a:r>
              <a:rPr lang="en-US" sz="1500" dirty="0" err="1" smtClean="0"/>
              <a:t>sh</a:t>
            </a:r>
            <a:r>
              <a:rPr lang="en-US" sz="1500" dirty="0" smtClean="0"/>
              <a:t>'):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subprocess.call</a:t>
            </a:r>
            <a:r>
              <a:rPr lang="en-US" sz="1500" dirty="0" smtClean="0"/>
              <a:t>("</a:t>
            </a:r>
            <a:r>
              <a:rPr lang="en-US" sz="1500" dirty="0" err="1" smtClean="0"/>
              <a:t>msub</a:t>
            </a:r>
            <a:r>
              <a:rPr lang="en-US" sz="1500" dirty="0" smtClean="0"/>
              <a:t> -q %s %s" %(</a:t>
            </a:r>
            <a:r>
              <a:rPr lang="en-US" sz="1500" dirty="0" err="1" smtClean="0"/>
              <a:t>args.queue</a:t>
            </a:r>
            <a:r>
              <a:rPr lang="en-US" sz="1500" dirty="0" smtClean="0"/>
              <a:t>, file), shell=True)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0837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convertBedGraphFromEnsemblToUCSC.py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#!/</a:t>
            </a:r>
            <a:r>
              <a:rPr lang="en-US" sz="1300" dirty="0" err="1" smtClean="0">
                <a:latin typeface="Monospace"/>
                <a:cs typeface="Monospace"/>
              </a:rPr>
              <a:t>usr</a:t>
            </a:r>
            <a:r>
              <a:rPr lang="en-US" sz="1300" dirty="0" smtClean="0">
                <a:latin typeface="Monospace"/>
                <a:cs typeface="Monospace"/>
              </a:rPr>
              <a:t>/bin/</a:t>
            </a:r>
            <a:r>
              <a:rPr lang="en-US" sz="1300" dirty="0" err="1" smtClean="0">
                <a:latin typeface="Monospace"/>
                <a:cs typeface="Monospace"/>
              </a:rPr>
              <a:t>env</a:t>
            </a:r>
            <a:r>
              <a:rPr lang="en-US" sz="1300" dirty="0" smtClean="0">
                <a:latin typeface="Monospace"/>
                <a:cs typeface="Monospace"/>
              </a:rPr>
              <a:t> python</a:t>
            </a:r>
          </a:p>
          <a:p>
            <a:pPr marL="0" indent="0">
              <a:buNone/>
            </a:pPr>
            <a:endParaRPr lang="en-US" sz="13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# Open </a:t>
            </a:r>
            <a:r>
              <a:rPr lang="en-US" sz="1300" dirty="0" err="1" smtClean="0">
                <a:latin typeface="Monospace"/>
                <a:cs typeface="Monospace"/>
              </a:rPr>
              <a:t>bedgraph</a:t>
            </a:r>
            <a:r>
              <a:rPr lang="en-US" sz="1300" dirty="0" smtClean="0">
                <a:latin typeface="Monospace"/>
                <a:cs typeface="Monospace"/>
              </a:rPr>
              <a:t> file</a:t>
            </a:r>
          </a:p>
          <a:p>
            <a:pPr marL="0" indent="0">
              <a:buNone/>
            </a:pPr>
            <a:r>
              <a:rPr lang="en-US" sz="1300" dirty="0" err="1" smtClean="0">
                <a:latin typeface="Monospace"/>
                <a:cs typeface="Monospace"/>
              </a:rPr>
              <a:t>union_sleep_dep_and_Ctrl</a:t>
            </a:r>
            <a:r>
              <a:rPr lang="en-US" sz="1300" dirty="0" smtClean="0">
                <a:latin typeface="Monospace"/>
                <a:cs typeface="Monospace"/>
              </a:rPr>
              <a:t> = open ("</a:t>
            </a:r>
            <a:r>
              <a:rPr lang="en-US" sz="1300" dirty="0" err="1" smtClean="0">
                <a:latin typeface="Monospace"/>
                <a:cs typeface="Monospace"/>
              </a:rPr>
              <a:t>union_sleep-dep_and_Ctrl.bg</a:t>
            </a:r>
            <a:r>
              <a:rPr lang="en-US" sz="1300" dirty="0" smtClean="0">
                <a:latin typeface="Monospace"/>
                <a:cs typeface="Monospace"/>
              </a:rPr>
              <a:t>")</a:t>
            </a:r>
          </a:p>
          <a:p>
            <a:pPr marL="0" indent="0">
              <a:buNone/>
            </a:pPr>
            <a:endParaRPr lang="en-US" sz="13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# Open output file</a:t>
            </a:r>
          </a:p>
          <a:p>
            <a:pPr marL="0" indent="0">
              <a:buNone/>
            </a:pPr>
            <a:r>
              <a:rPr lang="en-US" sz="1300" dirty="0" err="1" smtClean="0">
                <a:latin typeface="Monospace"/>
                <a:cs typeface="Monospace"/>
              </a:rPr>
              <a:t>union_sleep_dep_and_Ctrl_corrected</a:t>
            </a:r>
            <a:r>
              <a:rPr lang="en-US" sz="1300" dirty="0" smtClean="0">
                <a:latin typeface="Monospace"/>
                <a:cs typeface="Monospace"/>
              </a:rPr>
              <a:t> = open("</a:t>
            </a:r>
            <a:r>
              <a:rPr lang="en-US" sz="1300" dirty="0" err="1" smtClean="0">
                <a:latin typeface="Monospace"/>
                <a:cs typeface="Monospace"/>
              </a:rPr>
              <a:t>union_sleep-dep_and_Ctrl_corrected.bg</a:t>
            </a:r>
            <a:r>
              <a:rPr lang="en-US" sz="1300" dirty="0" smtClean="0">
                <a:latin typeface="Monospace"/>
                <a:cs typeface="Monospace"/>
              </a:rPr>
              <a:t>", 'w')</a:t>
            </a:r>
          </a:p>
          <a:p>
            <a:pPr marL="0" indent="0">
              <a:buNone/>
            </a:pPr>
            <a:endParaRPr lang="en-US" sz="13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# Just copy 1st line</a:t>
            </a: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line = </a:t>
            </a:r>
            <a:r>
              <a:rPr lang="en-US" sz="1300" dirty="0" err="1" smtClean="0">
                <a:latin typeface="Monospace"/>
                <a:cs typeface="Monospace"/>
              </a:rPr>
              <a:t>union_sleep_dep_and_Ctrl.readline</a:t>
            </a:r>
            <a:r>
              <a:rPr lang="en-US" sz="1300" dirty="0" smtClean="0">
                <a:latin typeface="Monospace"/>
                <a:cs typeface="Monospace"/>
              </a:rPr>
              <a:t>()</a:t>
            </a:r>
          </a:p>
          <a:p>
            <a:pPr marL="0" indent="0">
              <a:buNone/>
            </a:pPr>
            <a:endParaRPr lang="en-US" sz="13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# Write header for difference file</a:t>
            </a:r>
          </a:p>
          <a:p>
            <a:pPr marL="0" indent="0">
              <a:buNone/>
            </a:pPr>
            <a:r>
              <a:rPr lang="en-US" sz="1300" dirty="0" err="1" smtClean="0">
                <a:latin typeface="Monospace"/>
                <a:cs typeface="Monospace"/>
              </a:rPr>
              <a:t>union_sleep_dep_and_Ctrl_corrected.write</a:t>
            </a:r>
            <a:r>
              <a:rPr lang="en-US" sz="1300" dirty="0" smtClean="0">
                <a:latin typeface="Monospace"/>
                <a:cs typeface="Monospace"/>
              </a:rPr>
              <a:t>(line)</a:t>
            </a:r>
          </a:p>
          <a:p>
            <a:pPr marL="0" indent="0">
              <a:buNone/>
            </a:pPr>
            <a:endParaRPr lang="en-US" sz="13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for line in </a:t>
            </a:r>
            <a:r>
              <a:rPr lang="en-US" sz="1300" dirty="0" err="1" smtClean="0">
                <a:latin typeface="Monospace"/>
                <a:cs typeface="Monospace"/>
              </a:rPr>
              <a:t>union_sleep_dep_and_Ctrl</a:t>
            </a:r>
            <a:r>
              <a:rPr lang="en-US" sz="1300" dirty="0" smtClean="0">
                <a:latin typeface="Monospace"/>
                <a:cs typeface="Monospace"/>
              </a:rPr>
              <a:t>:</a:t>
            </a: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    line = </a:t>
            </a:r>
            <a:r>
              <a:rPr lang="en-US" sz="1300" dirty="0" err="1" smtClean="0">
                <a:latin typeface="Monospace"/>
                <a:cs typeface="Monospace"/>
              </a:rPr>
              <a:t>line.replace</a:t>
            </a:r>
            <a:r>
              <a:rPr lang="en-US" sz="1300" dirty="0" smtClean="0">
                <a:latin typeface="Monospace"/>
                <a:cs typeface="Monospace"/>
              </a:rPr>
              <a:t>("MT", "M")</a:t>
            </a:r>
          </a:p>
          <a:p>
            <a:pPr marL="0" indent="0">
              <a:buNone/>
            </a:pPr>
            <a:r>
              <a:rPr lang="en-US" sz="1300" dirty="0" smtClean="0">
                <a:latin typeface="Monospace"/>
                <a:cs typeface="Monospace"/>
              </a:rPr>
              <a:t>    </a:t>
            </a:r>
            <a:r>
              <a:rPr lang="en-US" sz="1300" dirty="0" err="1" smtClean="0">
                <a:latin typeface="Monospace"/>
                <a:cs typeface="Monospace"/>
              </a:rPr>
              <a:t>union_sleep_dep_and_Ctrl_corrected.write</a:t>
            </a:r>
            <a:r>
              <a:rPr lang="en-US" sz="1300" dirty="0" smtClean="0">
                <a:latin typeface="Monospace"/>
                <a:cs typeface="Monospace"/>
              </a:rPr>
              <a:t>("</a:t>
            </a:r>
            <a:r>
              <a:rPr lang="en-US" sz="1300" dirty="0" err="1" smtClean="0">
                <a:latin typeface="Monospace"/>
                <a:cs typeface="Monospace"/>
              </a:rPr>
              <a:t>chr</a:t>
            </a:r>
            <a:r>
              <a:rPr lang="en-US" sz="1300" dirty="0" smtClean="0">
                <a:latin typeface="Monospace"/>
                <a:cs typeface="Monospace"/>
              </a:rPr>
              <a:t>" + line)</a:t>
            </a:r>
          </a:p>
          <a:p>
            <a:pPr marL="0" indent="0">
              <a:buNone/>
            </a:pPr>
            <a:endParaRPr lang="en-US" sz="13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1300" dirty="0" err="1" smtClean="0">
                <a:latin typeface="Monospace"/>
                <a:cs typeface="Monospace"/>
              </a:rPr>
              <a:t>union_sleep_dep_and_Ctrl.close</a:t>
            </a:r>
            <a:r>
              <a:rPr lang="en-US" sz="1300" dirty="0" smtClean="0">
                <a:latin typeface="Monospace"/>
                <a:cs typeface="Monospace"/>
              </a:rPr>
              <a:t>()</a:t>
            </a:r>
          </a:p>
          <a:p>
            <a:pPr marL="0" indent="0">
              <a:buNone/>
            </a:pPr>
            <a:r>
              <a:rPr lang="en-US" sz="1300" dirty="0" err="1" smtClean="0">
                <a:latin typeface="Monospace"/>
                <a:cs typeface="Monospace"/>
              </a:rPr>
              <a:t>union_sleep_dep_and_Ctrl_corrected.close</a:t>
            </a:r>
            <a:r>
              <a:rPr lang="en-US" sz="1300" dirty="0" smtClean="0">
                <a:latin typeface="Monospace"/>
                <a:cs typeface="Monospace"/>
              </a:rPr>
              <a:t>()</a:t>
            </a:r>
            <a:endParaRPr lang="en-US" sz="1300" dirty="0">
              <a:latin typeface="Monospace"/>
              <a:cs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48755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Official Python tutorial (highly recommended)</a:t>
            </a:r>
            <a:r>
              <a:rPr lang="en-US" sz="2800" dirty="0" smtClean="0">
                <a:hlinkClick r:id="rId2"/>
              </a:rPr>
              <a:t>http://docs.python.org/2/tutorial/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iPython</a:t>
            </a:r>
            <a:r>
              <a:rPr lang="en-US" sz="2800" dirty="0" smtClean="0"/>
              <a:t> (Install </a:t>
            </a:r>
            <a:r>
              <a:rPr lang="en-US" dirty="0" smtClean="0"/>
              <a:t>Anaconda which is a package with </a:t>
            </a:r>
            <a:r>
              <a:rPr lang="en-US" dirty="0"/>
              <a:t> </a:t>
            </a:r>
            <a:r>
              <a:rPr lang="en-US" dirty="0" smtClean="0"/>
              <a:t>Python, </a:t>
            </a:r>
            <a:r>
              <a:rPr lang="en-US" dirty="0" err="1" smtClean="0"/>
              <a:t>iPython</a:t>
            </a:r>
            <a:r>
              <a:rPr lang="en-US" dirty="0" smtClean="0"/>
              <a:t> and the most commonly used scientific libraries,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) </a:t>
            </a:r>
            <a:r>
              <a:rPr lang="en-US" sz="2800" dirty="0" smtClean="0">
                <a:hlinkClick r:id="rId3"/>
              </a:rPr>
              <a:t>http://ipython.org/install.html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Python for Data Analysis, by Wes McKinney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282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config.txt</a:t>
            </a:r>
            <a:r>
              <a:rPr lang="en-US" dirty="0" smtClean="0"/>
              <a:t>: configuration settings file which can be easily be parsed with </a:t>
            </a:r>
            <a:r>
              <a:rPr lang="en-US" dirty="0" err="1" smtClean="0"/>
              <a:t>ConfigParser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analyze-</a:t>
            </a:r>
            <a:r>
              <a:rPr lang="en-US" dirty="0" err="1" smtClean="0"/>
              <a:t>rna</a:t>
            </a:r>
            <a:r>
              <a:rPr lang="en-US" dirty="0" smtClean="0"/>
              <a:t>-</a:t>
            </a:r>
            <a:r>
              <a:rPr lang="en-US" dirty="0" err="1" smtClean="0"/>
              <a:t>seq.py</a:t>
            </a:r>
            <a:endParaRPr lang="en-US" dirty="0" smtClean="0"/>
          </a:p>
          <a:p>
            <a:r>
              <a:rPr lang="en-US" dirty="0" smtClean="0"/>
              <a:t>analyze-chip-</a:t>
            </a:r>
            <a:r>
              <a:rPr lang="en-US" dirty="0" err="1" smtClean="0"/>
              <a:t>seq.py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8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Poker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Deck.py</a:t>
            </a:r>
            <a:endParaRPr lang="en-US" dirty="0" smtClean="0"/>
          </a:p>
          <a:p>
            <a:r>
              <a:rPr lang="en-US" dirty="0" err="1" smtClean="0"/>
              <a:t>Player.py</a:t>
            </a:r>
            <a:endParaRPr lang="en-US" dirty="0" smtClean="0"/>
          </a:p>
          <a:p>
            <a:r>
              <a:rPr lang="en-US" dirty="0" err="1" smtClean="0"/>
              <a:t>Game.py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Python for </a:t>
            </a:r>
            <a:br>
              <a:rPr lang="en-US" sz="3800" dirty="0" smtClean="0"/>
            </a:br>
            <a:r>
              <a:rPr lang="en-US" sz="3800" dirty="0" smtClean="0"/>
              <a:t>Scientific Computing workshop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March the 13</a:t>
            </a:r>
            <a:r>
              <a:rPr lang="en-US" baseline="30000" dirty="0" smtClean="0"/>
              <a:t>th</a:t>
            </a:r>
            <a:r>
              <a:rPr lang="en-US" dirty="0" smtClean="0"/>
              <a:t>. Given by McGill HPC.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http://www.hpc.mcgill.ca/index.php/training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6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 smtClean="0">
                <a:latin typeface="Monospace"/>
                <a:cs typeface="Monospace"/>
              </a:rPr>
              <a:t> &gt;&gt;&gt; </a:t>
            </a:r>
            <a:r>
              <a:rPr lang="en-US" dirty="0" smtClean="0"/>
              <a:t>is the prompt where you will type your expressions.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exit, type exit() or Ctrl-D.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Monospace"/>
                <a:cs typeface="Monospace"/>
              </a:rPr>
              <a:t>&gt;&gt;&gt; "Hello World!"</a:t>
            </a:r>
          </a:p>
          <a:p>
            <a:pPr marL="0" indent="0">
              <a:buNone/>
            </a:pPr>
            <a:endParaRPr lang="en-US" sz="28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800" dirty="0" smtClean="0">
                <a:latin typeface="Monospace"/>
                <a:cs typeface="Monospace"/>
              </a:rPr>
              <a:t>&gt;&gt;&gt; </a:t>
            </a:r>
            <a:r>
              <a:rPr lang="en-US" sz="2800" dirty="0" err="1" smtClean="0">
                <a:latin typeface="Monospace"/>
                <a:cs typeface="Monospace"/>
              </a:rPr>
              <a:t>msg</a:t>
            </a:r>
            <a:r>
              <a:rPr lang="en-US" sz="2800" dirty="0" smtClean="0">
                <a:latin typeface="Monospace"/>
                <a:cs typeface="Monospace"/>
              </a:rPr>
              <a:t> = "Hello World!"</a:t>
            </a:r>
          </a:p>
          <a:p>
            <a:pPr marL="0" indent="0">
              <a:buNone/>
            </a:pPr>
            <a:r>
              <a:rPr lang="en-US" sz="2800" dirty="0" smtClean="0">
                <a:latin typeface="Monospace"/>
                <a:cs typeface="Monospace"/>
              </a:rPr>
              <a:t>&gt;&gt;&gt; </a:t>
            </a:r>
            <a:r>
              <a:rPr lang="en-US" sz="2800" dirty="0" err="1" smtClean="0">
                <a:latin typeface="Monospace"/>
                <a:cs typeface="Monospace"/>
              </a:rPr>
              <a:t>msg</a:t>
            </a:r>
            <a:endParaRPr lang="en-US" sz="28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800" dirty="0" smtClean="0">
                <a:latin typeface="Monospace"/>
                <a:cs typeface="Monospace"/>
              </a:rPr>
              <a:t>&gt;&gt;&gt; print(</a:t>
            </a:r>
            <a:r>
              <a:rPr lang="en-US" sz="2800" dirty="0" err="1" smtClean="0">
                <a:latin typeface="Monospace"/>
                <a:cs typeface="Monospace"/>
              </a:rPr>
              <a:t>msg</a:t>
            </a:r>
            <a:r>
              <a:rPr lang="en-US" sz="2800" dirty="0" smtClean="0">
                <a:latin typeface="Monospace"/>
                <a:cs typeface="Monospace"/>
              </a:rPr>
              <a:t>)</a:t>
            </a:r>
            <a:endParaRPr lang="en-US" sz="2800" dirty="0">
              <a:latin typeface="Monospace"/>
              <a:cs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99124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An enhanced Python interpreter</a:t>
            </a:r>
          </a:p>
          <a:p>
            <a:r>
              <a:rPr lang="en-US" sz="3000" dirty="0" smtClean="0"/>
              <a:t>Just type </a:t>
            </a:r>
            <a:r>
              <a:rPr lang="en-US" sz="3000" dirty="0" err="1" smtClean="0"/>
              <a:t>iPython</a:t>
            </a:r>
            <a:r>
              <a:rPr lang="en-US" sz="3000" dirty="0" smtClean="0"/>
              <a:t> to launch.</a:t>
            </a:r>
          </a:p>
          <a:p>
            <a:r>
              <a:rPr lang="en-US" sz="3000" dirty="0" smtClean="0"/>
              <a:t>Standard </a:t>
            </a:r>
            <a:r>
              <a:rPr lang="en-US" sz="3000" dirty="0" smtClean="0">
                <a:latin typeface="Monospace"/>
                <a:cs typeface="Monospace"/>
              </a:rPr>
              <a:t>&gt;&gt;&gt; </a:t>
            </a:r>
            <a:r>
              <a:rPr lang="en-US" sz="3000" dirty="0" smtClean="0"/>
              <a:t>prompt replaced by numbered In [2]: style </a:t>
            </a:r>
          </a:p>
          <a:p>
            <a:r>
              <a:rPr lang="en-US" sz="3000" dirty="0" smtClean="0"/>
              <a:t>Many advantages over standard prompt. For example, tab to auto-complete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latin typeface="Monospace"/>
                <a:cs typeface="Monospace"/>
              </a:rPr>
              <a:t>x = [1,2,3,4]</a:t>
            </a:r>
          </a:p>
          <a:p>
            <a:pPr marL="0" indent="0">
              <a:buNone/>
            </a:pPr>
            <a:r>
              <a:rPr lang="en-US" sz="3000" dirty="0" smtClean="0">
                <a:latin typeface="Monospace"/>
                <a:cs typeface="Monospace"/>
              </a:rPr>
              <a:t>x. # Press tab to see all the methods that you can call on this list</a:t>
            </a:r>
          </a:p>
          <a:p>
            <a:pPr marL="0" indent="0">
              <a:buNone/>
            </a:pPr>
            <a:endParaRPr lang="en-US" dirty="0" smtClean="0">
              <a:latin typeface="Monospace"/>
              <a:cs typeface="Monospace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94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whitespace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in in range(1,11):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spaces or tabs for indentation. Convention is to use 4 spaces.</a:t>
            </a:r>
          </a:p>
        </p:txBody>
      </p:sp>
    </p:spTree>
    <p:extLst>
      <p:ext uri="{BB962C8B-B14F-4D97-AF65-F5344CB8AC3E}">
        <p14:creationId xmlns:p14="http://schemas.microsoft.com/office/powerpoint/2010/main" val="17721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marL="0" indent="0">
              <a:buNone/>
            </a:pPr>
            <a:r>
              <a:rPr lang="en-US" dirty="0" smtClean="0"/>
              <a:t>    x = "Hello"</a:t>
            </a:r>
          </a:p>
          <a:p>
            <a:r>
              <a:rPr lang="en-US" dirty="0" smtClean="0"/>
              <a:t>Booleans</a:t>
            </a:r>
          </a:p>
          <a:p>
            <a:pPr marL="0" indent="0">
              <a:buNone/>
            </a:pPr>
            <a:r>
              <a:rPr lang="en-US" dirty="0" smtClean="0"/>
              <a:t>    True and False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Monospace"/>
                <a:cs typeface="Monospace"/>
              </a:rPr>
              <a:t>    x = 1</a:t>
            </a:r>
          </a:p>
          <a:p>
            <a:r>
              <a:rPr lang="en-US" dirty="0" smtClean="0">
                <a:latin typeface="Monospace"/>
                <a:cs typeface="Monospace"/>
              </a:rPr>
              <a:t>Float</a:t>
            </a:r>
          </a:p>
          <a:p>
            <a:pPr marL="0" indent="0">
              <a:buNone/>
            </a:pPr>
            <a:r>
              <a:rPr lang="en-US" dirty="0">
                <a:latin typeface="Monospace"/>
                <a:cs typeface="Monospace"/>
              </a:rPr>
              <a:t> </a:t>
            </a:r>
            <a:r>
              <a:rPr lang="en-US" dirty="0" smtClean="0">
                <a:latin typeface="Monospace"/>
                <a:cs typeface="Monospace"/>
              </a:rPr>
              <a:t>   x = 1.2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8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– immutable</a:t>
            </a:r>
          </a:p>
          <a:p>
            <a:pPr marL="0" indent="0">
              <a:buNone/>
            </a:pPr>
            <a:r>
              <a:rPr lang="en-US" dirty="0" smtClean="0"/>
              <a:t>     x = (1,2,3,4)</a:t>
            </a:r>
          </a:p>
          <a:p>
            <a:r>
              <a:rPr lang="en-US" dirty="0" smtClean="0"/>
              <a:t>Lists</a:t>
            </a:r>
          </a:p>
          <a:p>
            <a:pPr marL="0" indent="0">
              <a:buNone/>
            </a:pPr>
            <a:r>
              <a:rPr lang="en-US" dirty="0" smtClean="0"/>
              <a:t>     x = [1,2,3,4]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x.pop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x.append</a:t>
            </a:r>
            <a:r>
              <a:rPr lang="en-US" dirty="0" smtClean="0"/>
              <a:t>(5)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939</Words>
  <Application>Microsoft Macintosh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Python</vt:lpstr>
      <vt:lpstr>Ressources</vt:lpstr>
      <vt:lpstr>Python for  Scientific Computing workshop</vt:lpstr>
      <vt:lpstr>Python interpreter</vt:lpstr>
      <vt:lpstr>Hello World!</vt:lpstr>
      <vt:lpstr>iPython </vt:lpstr>
      <vt:lpstr>Tabs and whitespace in Python</vt:lpstr>
      <vt:lpstr>Data types</vt:lpstr>
      <vt:lpstr>Data structures</vt:lpstr>
      <vt:lpstr>Dictionaries </vt:lpstr>
      <vt:lpstr>Control flows</vt:lpstr>
      <vt:lpstr>Functions</vt:lpstr>
      <vt:lpstr>Modules</vt:lpstr>
      <vt:lpstr>matplotlib, NumPy, SciPy and pandas</vt:lpstr>
      <vt:lpstr>Matplot lib examples (http://www.loria.fr/~rougier/teaching/matplotlib/)</vt:lpstr>
      <vt:lpstr>htseq-count</vt:lpstr>
      <vt:lpstr>renameFiles.py</vt:lpstr>
      <vt:lpstr>submitJobs.py</vt:lpstr>
      <vt:lpstr>convertBedGraphFromEnsemblToUCSC.py</vt:lpstr>
      <vt:lpstr>Pipeline example</vt:lpstr>
      <vt:lpstr>Poker game</vt:lpstr>
    </vt:vector>
  </TitlesOfParts>
  <Company>IRCM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IRCM IRCM</dc:creator>
  <cp:lastModifiedBy>IRCM IRCM</cp:lastModifiedBy>
  <cp:revision>66</cp:revision>
  <dcterms:created xsi:type="dcterms:W3CDTF">2014-01-29T14:22:10Z</dcterms:created>
  <dcterms:modified xsi:type="dcterms:W3CDTF">2014-01-29T21:05:21Z</dcterms:modified>
</cp:coreProperties>
</file>