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72" r:id="rId6"/>
    <p:sldId id="264" r:id="rId7"/>
    <p:sldId id="265" r:id="rId8"/>
    <p:sldId id="276" r:id="rId9"/>
    <p:sldId id="278" r:id="rId10"/>
    <p:sldId id="271" r:id="rId11"/>
    <p:sldId id="266" r:id="rId12"/>
    <p:sldId id="268" r:id="rId13"/>
    <p:sldId id="270" r:id="rId14"/>
    <p:sldId id="267" r:id="rId15"/>
    <p:sldId id="273" r:id="rId16"/>
    <p:sldId id="277" r:id="rId17"/>
    <p:sldId id="275" r:id="rId18"/>
    <p:sldId id="274" r:id="rId19"/>
    <p:sldId id="269" r:id="rId20"/>
    <p:sldId id="260" r:id="rId21"/>
    <p:sldId id="263" r:id="rId22"/>
    <p:sldId id="262" r:id="rId23"/>
    <p:sldId id="26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A7C17-B29B-1942-A7A3-8EF0ADE501CD}" type="datetimeFigureOut">
              <a:rPr lang="en-US" smtClean="0"/>
              <a:t>2014-01-22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9540C-C363-D24D-89F9-1A22F0076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8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csgillespie.wordpress.com</a:t>
            </a:r>
            <a:r>
              <a:rPr lang="en-US" dirty="0" smtClean="0"/>
              <a:t>/2010/11/16/assignment-operators-in-r-</a:t>
            </a:r>
            <a:r>
              <a:rPr lang="en-US" dirty="0" err="1" smtClean="0"/>
              <a:t>vs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9540C-C363-D24D-89F9-1A22F00765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1737-2B92-A545-9FB0-A46DA10E8D9E}" type="datetimeFigureOut">
              <a:rPr lang="en-US" smtClean="0"/>
              <a:t>2014-01-22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006F-4CC0-004F-88B3-3A06EA06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1737-2B92-A545-9FB0-A46DA10E8D9E}" type="datetimeFigureOut">
              <a:rPr lang="en-US" smtClean="0"/>
              <a:t>2014-01-22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006F-4CC0-004F-88B3-3A06EA06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3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1737-2B92-A545-9FB0-A46DA10E8D9E}" type="datetimeFigureOut">
              <a:rPr lang="en-US" smtClean="0"/>
              <a:t>2014-01-22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006F-4CC0-004F-88B3-3A06EA06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1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1737-2B92-A545-9FB0-A46DA10E8D9E}" type="datetimeFigureOut">
              <a:rPr lang="en-US" smtClean="0"/>
              <a:t>2014-01-22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006F-4CC0-004F-88B3-3A06EA06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6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1737-2B92-A545-9FB0-A46DA10E8D9E}" type="datetimeFigureOut">
              <a:rPr lang="en-US" smtClean="0"/>
              <a:t>2014-01-22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006F-4CC0-004F-88B3-3A06EA06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1737-2B92-A545-9FB0-A46DA10E8D9E}" type="datetimeFigureOut">
              <a:rPr lang="en-US" smtClean="0"/>
              <a:t>2014-01-22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006F-4CC0-004F-88B3-3A06EA06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9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1737-2B92-A545-9FB0-A46DA10E8D9E}" type="datetimeFigureOut">
              <a:rPr lang="en-US" smtClean="0"/>
              <a:t>2014-01-22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006F-4CC0-004F-88B3-3A06EA06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9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1737-2B92-A545-9FB0-A46DA10E8D9E}" type="datetimeFigureOut">
              <a:rPr lang="en-US" smtClean="0"/>
              <a:t>2014-01-22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006F-4CC0-004F-88B3-3A06EA06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9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1737-2B92-A545-9FB0-A46DA10E8D9E}" type="datetimeFigureOut">
              <a:rPr lang="en-US" smtClean="0"/>
              <a:t>2014-01-22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006F-4CC0-004F-88B3-3A06EA06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4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1737-2B92-A545-9FB0-A46DA10E8D9E}" type="datetimeFigureOut">
              <a:rPr lang="en-US" smtClean="0"/>
              <a:t>2014-01-22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006F-4CC0-004F-88B3-3A06EA06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5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1737-2B92-A545-9FB0-A46DA10E8D9E}" type="datetimeFigureOut">
              <a:rPr lang="en-US" smtClean="0"/>
              <a:t>2014-01-22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006F-4CC0-004F-88B3-3A06EA06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4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11737-2B92-A545-9FB0-A46DA10E8D9E}" type="datetimeFigureOut">
              <a:rPr lang="en-US" smtClean="0"/>
              <a:t>2014-01-22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2006F-4CC0-004F-88B3-3A06EA06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4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biocLite.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ide/download/" TargetMode="External"/><Relationship Id="rId4" Type="http://schemas.openxmlformats.org/officeDocument/2006/relationships/hyperlink" Target="http://cran.r-project.org/doc/manuals/R-intro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bability.ca/cran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mpbio.mit.edu/cummeRbund/manual_2_0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Alexis Blanchet-Cohen</a:t>
            </a:r>
          </a:p>
          <a:p>
            <a:r>
              <a:rPr lang="en-US" dirty="0" smtClean="0"/>
              <a:t>Bioinformatics analyst, IRCM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4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CRAN (Comprehensive R Archive Network)</a:t>
            </a:r>
          </a:p>
          <a:p>
            <a:pPr marL="0" indent="0">
              <a:buNone/>
            </a:pPr>
            <a:r>
              <a:rPr lang="en-US" sz="2800" dirty="0" smtClean="0"/>
              <a:t>&gt; </a:t>
            </a:r>
            <a:r>
              <a:rPr lang="en-US" sz="2800" dirty="0" err="1" smtClean="0"/>
              <a:t>install.packages</a:t>
            </a:r>
            <a:r>
              <a:rPr lang="en-US" sz="2800" dirty="0" smtClean="0"/>
              <a:t>("</a:t>
            </a:r>
            <a:r>
              <a:rPr lang="en-US" sz="2800" dirty="0" err="1" smtClean="0"/>
              <a:t>plotrix</a:t>
            </a:r>
            <a:r>
              <a:rPr lang="en-US" sz="2800" dirty="0" smtClean="0"/>
              <a:t>")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err="1" smtClean="0"/>
              <a:t>Bioconductor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&gt; source(</a:t>
            </a:r>
            <a:r>
              <a:rPr lang="en-US" sz="2800" dirty="0" smtClean="0">
                <a:hlinkClick r:id="rId2"/>
              </a:rPr>
              <a:t>“http://www.bioconductor.org/biocLite.R</a:t>
            </a:r>
            <a:r>
              <a:rPr lang="en-US" sz="2800" dirty="0" smtClean="0"/>
              <a:t>”)</a:t>
            </a:r>
          </a:p>
          <a:p>
            <a:pPr marL="0" indent="0">
              <a:buNone/>
            </a:pPr>
            <a:r>
              <a:rPr lang="en-US" sz="2800" dirty="0" smtClean="0"/>
              <a:t>&gt; </a:t>
            </a:r>
            <a:r>
              <a:rPr lang="en-US" sz="2800" dirty="0" err="1" smtClean="0"/>
              <a:t>biocLite</a:t>
            </a:r>
            <a:r>
              <a:rPr lang="en-US" sz="2800" dirty="0" smtClean="0"/>
              <a:t>("DESeq2")</a:t>
            </a:r>
          </a:p>
          <a:p>
            <a:pPr marL="0" indent="0">
              <a:buNone/>
            </a:pPr>
            <a:r>
              <a:rPr lang="en-US" sz="2800" dirty="0" smtClean="0"/>
              <a:t>&gt; vignette("DESeq2")</a:t>
            </a:r>
          </a:p>
          <a:p>
            <a:pPr marL="0" indent="0">
              <a:buNone/>
            </a:pPr>
            <a:r>
              <a:rPr lang="en-US" sz="2800" dirty="0" smtClean="0"/>
              <a:t>&gt; </a:t>
            </a:r>
            <a:r>
              <a:rPr lang="en-US" sz="2800" dirty="0" err="1" smtClean="0"/>
              <a:t>biocLite</a:t>
            </a:r>
            <a:r>
              <a:rPr lang="en-US" sz="2800" dirty="0" smtClean="0"/>
              <a:t>("</a:t>
            </a:r>
            <a:r>
              <a:rPr lang="en-US" sz="2800" dirty="0" err="1" smtClean="0"/>
              <a:t>iBMQ</a:t>
            </a:r>
            <a:r>
              <a:rPr lang="en-US" sz="2800" dirty="0" smtClean="0"/>
              <a:t>")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679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 hello &lt;- function() {print ("Hello World")}</a:t>
            </a:r>
          </a:p>
          <a:p>
            <a:r>
              <a:rPr lang="en-US" dirty="0" err="1" smtClean="0"/>
              <a:t>smile.R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x &lt;- 1:10</a:t>
            </a:r>
          </a:p>
          <a:p>
            <a:pPr marL="0" indent="0">
              <a:buNone/>
            </a:pPr>
            <a:r>
              <a:rPr lang="en-US" dirty="0" smtClean="0"/>
              <a:t>&gt; y &lt;- 11:20</a:t>
            </a:r>
          </a:p>
          <a:p>
            <a:pPr marL="0" indent="0">
              <a:buNone/>
            </a:pPr>
            <a:r>
              <a:rPr lang="en-US" dirty="0" smtClean="0"/>
              <a:t>&gt; smile(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 smile(</a:t>
            </a:r>
            <a:r>
              <a:rPr lang="en-US" dirty="0" err="1" smtClean="0"/>
              <a:t>x,y,emotion</a:t>
            </a:r>
            <a:r>
              <a:rPr lang="en-US" dirty="0" smtClean="0"/>
              <a:t>="grumpy")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6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&lt;- </a:t>
            </a:r>
            <a:r>
              <a:rPr lang="en-US" dirty="0" err="1" smtClean="0"/>
              <a:t>rnorm</a:t>
            </a:r>
            <a:r>
              <a:rPr lang="en-US" dirty="0" smtClean="0"/>
              <a:t>(1000)</a:t>
            </a:r>
          </a:p>
          <a:p>
            <a:r>
              <a:rPr lang="en-US" dirty="0" smtClean="0"/>
              <a:t>y &lt;- </a:t>
            </a:r>
            <a:r>
              <a:rPr lang="en-US" dirty="0" err="1" smtClean="0"/>
              <a:t>rbinom</a:t>
            </a:r>
            <a:r>
              <a:rPr lang="en-US" dirty="0" smtClean="0"/>
              <a:t>(1000)</a:t>
            </a:r>
          </a:p>
          <a:p>
            <a:r>
              <a:rPr lang="en-US" dirty="0" smtClean="0"/>
              <a:t>sum(x), </a:t>
            </a:r>
            <a:r>
              <a:rPr lang="en-US" dirty="0" err="1" smtClean="0"/>
              <a:t>var</a:t>
            </a:r>
            <a:r>
              <a:rPr lang="en-US" dirty="0" smtClean="0"/>
              <a:t>(x), </a:t>
            </a:r>
            <a:r>
              <a:rPr lang="en-US" dirty="0" err="1" smtClean="0"/>
              <a:t>cov</a:t>
            </a:r>
            <a:r>
              <a:rPr lang="en-US" dirty="0" smtClean="0"/>
              <a:t>(x)</a:t>
            </a:r>
          </a:p>
          <a:p>
            <a:r>
              <a:rPr lang="en-US" dirty="0" err="1" smtClean="0"/>
              <a:t>t.test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5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 in R</a:t>
            </a:r>
            <a:endParaRPr lang="en-US" dirty="0"/>
          </a:p>
        </p:txBody>
      </p:sp>
      <p:pic>
        <p:nvPicPr>
          <p:cNvPr id="6" name="Content Placeholder 5" descr="Screen Shot 2014-01-22 at 11.46.1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216" r="-582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712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Plotting </a:t>
            </a:r>
            <a:r>
              <a:rPr lang="en-US" dirty="0"/>
              <a:t>commands are divided into three basic groups:</a:t>
            </a:r>
          </a:p>
          <a:p>
            <a:r>
              <a:rPr lang="en-US" b="1" dirty="0"/>
              <a:t>High-level</a:t>
            </a:r>
            <a:r>
              <a:rPr lang="en-US" dirty="0"/>
              <a:t> plotting functions create a new plot on the graphics device, possibly with axes, labels, titles and so on.</a:t>
            </a:r>
          </a:p>
          <a:p>
            <a:r>
              <a:rPr lang="en-US" b="1" dirty="0"/>
              <a:t>Low-level</a:t>
            </a:r>
            <a:r>
              <a:rPr lang="en-US" dirty="0"/>
              <a:t> plotting functions add more information to an existing plot, such as extra points, lines and labels.</a:t>
            </a:r>
          </a:p>
          <a:p>
            <a:r>
              <a:rPr lang="en-US" b="1" dirty="0"/>
              <a:t>Interactive</a:t>
            </a:r>
            <a:r>
              <a:rPr lang="en-US" dirty="0"/>
              <a:t> graphics functions allow you interactively add information to, or extract information from, an existing plot, using a pointing device such as a mouse</a:t>
            </a:r>
            <a:r>
              <a:rPr lang="en-US" dirty="0" smtClean="0"/>
              <a:t>.</a:t>
            </a:r>
          </a:p>
          <a:p>
            <a:r>
              <a:rPr lang="en-US" sz="1200" dirty="0" smtClean="0"/>
              <a:t>(Source: http://</a:t>
            </a:r>
            <a:r>
              <a:rPr lang="en-US" sz="1200" dirty="0" err="1" smtClean="0"/>
              <a:t>cran.r-project.org</a:t>
            </a:r>
            <a:r>
              <a:rPr lang="en-US" sz="1200" dirty="0" smtClean="0"/>
              <a:t>/doc/manuals/</a:t>
            </a:r>
            <a:r>
              <a:rPr lang="en-US" sz="1200" dirty="0" err="1" smtClean="0"/>
              <a:t>R-intro.html#Graphics</a:t>
            </a:r>
            <a:r>
              <a:rPr lang="en-US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0632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example</a:t>
            </a:r>
            <a:br>
              <a:rPr lang="en-US" dirty="0" smtClean="0"/>
            </a:br>
            <a:r>
              <a:rPr lang="en-US" sz="1100" dirty="0" smtClean="0"/>
              <a:t>(Source: http://</a:t>
            </a:r>
            <a:r>
              <a:rPr lang="en-US" sz="1100" dirty="0" err="1" smtClean="0"/>
              <a:t>www.r-bloggers.com</a:t>
            </a:r>
            <a:r>
              <a:rPr lang="en-US" sz="1100" dirty="0" smtClean="0"/>
              <a:t>/creating-shaded-areas-in-r/)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&gt; curve(</a:t>
            </a:r>
            <a:r>
              <a:rPr lang="en-US" dirty="0" err="1" smtClean="0"/>
              <a:t>dnorm</a:t>
            </a:r>
            <a:r>
              <a:rPr lang="en-US" dirty="0" smtClean="0"/>
              <a:t>(x,0,1),</a:t>
            </a:r>
            <a:r>
              <a:rPr lang="en-US" dirty="0" err="1" smtClean="0"/>
              <a:t>xlim</a:t>
            </a:r>
            <a:r>
              <a:rPr lang="en-US" dirty="0" smtClean="0"/>
              <a:t>=c(-3,3),main='Normal Density')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cord.x</a:t>
            </a:r>
            <a:r>
              <a:rPr lang="en-US" dirty="0" smtClean="0"/>
              <a:t> &lt;- c(-3)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cord.y</a:t>
            </a:r>
            <a:r>
              <a:rPr lang="en-US" dirty="0" smtClean="0"/>
              <a:t> &lt;- c(0)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cord.x</a:t>
            </a:r>
            <a:r>
              <a:rPr lang="en-US" dirty="0" smtClean="0"/>
              <a:t> &lt;- c(cord.x,-3) 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cord.y</a:t>
            </a:r>
            <a:r>
              <a:rPr lang="en-US" dirty="0" smtClean="0"/>
              <a:t> &lt;- c(</a:t>
            </a:r>
            <a:r>
              <a:rPr lang="en-US" dirty="0" err="1" smtClean="0"/>
              <a:t>cord.y,dnorm</a:t>
            </a:r>
            <a:r>
              <a:rPr lang="en-US" dirty="0" smtClean="0"/>
              <a:t>(-3))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cord.x</a:t>
            </a:r>
            <a:r>
              <a:rPr lang="en-US" dirty="0" smtClean="0"/>
              <a:t> &lt;- c(cord.x,-2,-2)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cord.y</a:t>
            </a:r>
            <a:r>
              <a:rPr lang="en-US" dirty="0" smtClean="0"/>
              <a:t> &lt;- c(</a:t>
            </a:r>
            <a:r>
              <a:rPr lang="en-US" dirty="0" err="1" smtClean="0"/>
              <a:t>cord.y,dnorm</a:t>
            </a:r>
            <a:r>
              <a:rPr lang="en-US" dirty="0" smtClean="0"/>
              <a:t>(-2),0)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polygon(</a:t>
            </a:r>
            <a:r>
              <a:rPr lang="en-US" dirty="0" err="1" smtClean="0"/>
              <a:t>cord.x,cord.y,col</a:t>
            </a:r>
            <a:r>
              <a:rPr lang="en-US" dirty="0" smtClean="0"/>
              <a:t>='</a:t>
            </a:r>
            <a:r>
              <a:rPr lang="en-US" dirty="0" err="1" smtClean="0"/>
              <a:t>skyblue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Second attempt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cord.x</a:t>
            </a:r>
            <a:r>
              <a:rPr lang="en-US" dirty="0" smtClean="0"/>
              <a:t> &lt;- c(-3,seq(-3,-2,0.01),-2) 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cord.y</a:t>
            </a:r>
            <a:r>
              <a:rPr lang="en-US" dirty="0" smtClean="0"/>
              <a:t> &lt;- c(0,dnorm(</a:t>
            </a:r>
            <a:r>
              <a:rPr lang="en-US" dirty="0" err="1" smtClean="0"/>
              <a:t>seq</a:t>
            </a:r>
            <a:r>
              <a:rPr lang="en-US" dirty="0" smtClean="0"/>
              <a:t>(-3,-2,0.01)),0) </a:t>
            </a:r>
          </a:p>
          <a:p>
            <a:pPr marL="0" indent="0">
              <a:buNone/>
            </a:pPr>
            <a:r>
              <a:rPr lang="en-US" dirty="0" smtClean="0"/>
              <a:t>&gt; curve(</a:t>
            </a:r>
            <a:r>
              <a:rPr lang="en-US" dirty="0" err="1" smtClean="0"/>
              <a:t>dnorm</a:t>
            </a:r>
            <a:r>
              <a:rPr lang="en-US" dirty="0" smtClean="0"/>
              <a:t>(x,0,1),</a:t>
            </a:r>
            <a:r>
              <a:rPr lang="en-US" dirty="0" err="1" smtClean="0"/>
              <a:t>xlim</a:t>
            </a:r>
            <a:r>
              <a:rPr lang="en-US" dirty="0" smtClean="0"/>
              <a:t>=c(-3,3),main='Standard Normal') </a:t>
            </a:r>
          </a:p>
          <a:p>
            <a:pPr marL="0" indent="0">
              <a:buNone/>
            </a:pPr>
            <a:r>
              <a:rPr lang="en-US" dirty="0" smtClean="0"/>
              <a:t>&gt; polygon(</a:t>
            </a:r>
            <a:r>
              <a:rPr lang="en-US" dirty="0" err="1" smtClean="0"/>
              <a:t>cord.x,cord.y,col</a:t>
            </a:r>
            <a:r>
              <a:rPr lang="en-US" dirty="0" smtClean="0"/>
              <a:t>='</a:t>
            </a:r>
            <a:r>
              <a:rPr lang="en-US" dirty="0" err="1" smtClean="0"/>
              <a:t>skyblue</a:t>
            </a:r>
            <a:r>
              <a:rPr lang="en-US" dirty="0" smtClean="0"/>
              <a:t>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7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plotting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lot</a:t>
            </a:r>
          </a:p>
          <a:p>
            <a:r>
              <a:rPr lang="en-US" dirty="0" smtClean="0"/>
              <a:t>curve</a:t>
            </a:r>
          </a:p>
          <a:p>
            <a:r>
              <a:rPr lang="en-US" dirty="0" smtClean="0"/>
              <a:t>boxplot</a:t>
            </a:r>
          </a:p>
          <a:p>
            <a:r>
              <a:rPr lang="en-US" dirty="0"/>
              <a:t>p</a:t>
            </a:r>
            <a:r>
              <a:rPr lang="en-US" dirty="0" smtClean="0"/>
              <a:t>ie</a:t>
            </a:r>
          </a:p>
          <a:p>
            <a:r>
              <a:rPr lang="en-US" dirty="0" err="1" smtClean="0"/>
              <a:t>hist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92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?par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 can be used to set or query graphical parameters. Parameters can be set by specifying them as arguments to par in tag = value form, or by passing them as a list of tagged values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E.g.</a:t>
            </a:r>
          </a:p>
          <a:p>
            <a:pPr marL="0" indent="0">
              <a:buNone/>
            </a:pPr>
            <a:r>
              <a:rPr lang="en-US" sz="2800" dirty="0" smtClean="0"/>
              <a:t>&gt; par(</a:t>
            </a:r>
            <a:r>
              <a:rPr lang="en-US" sz="2800" dirty="0" err="1" smtClean="0"/>
              <a:t>bg</a:t>
            </a:r>
            <a:r>
              <a:rPr lang="en-US" sz="2800" dirty="0" smtClean="0"/>
              <a:t>="red")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8892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graphs made from Homer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generateGraphs.R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42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&gt; # Sample clustering</a:t>
            </a:r>
          </a:p>
          <a:p>
            <a:pPr marL="0" indent="0">
              <a:buNone/>
            </a:pPr>
            <a:r>
              <a:rPr lang="en-US" dirty="0" smtClean="0"/>
              <a:t>&gt; # A </a:t>
            </a:r>
            <a:r>
              <a:rPr lang="en-US" dirty="0" err="1" smtClean="0"/>
              <a:t>heatmap</a:t>
            </a:r>
            <a:r>
              <a:rPr lang="en-US" dirty="0" smtClean="0"/>
              <a:t> of this distance matrix gives us an overview over similarities and dissimilarities between samples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pdf</a:t>
            </a:r>
            <a:r>
              <a:rPr lang="en-US" dirty="0" smtClean="0"/>
              <a:t>("../../</a:t>
            </a:r>
            <a:r>
              <a:rPr lang="en-US" dirty="0" err="1" smtClean="0"/>
              <a:t>deseq</a:t>
            </a:r>
            <a:r>
              <a:rPr lang="en-US" dirty="0" smtClean="0"/>
              <a:t>/plots/</a:t>
            </a:r>
            <a:r>
              <a:rPr lang="en-US" dirty="0" err="1" smtClean="0"/>
              <a:t>sample_clustering_all_genes.pdf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distsRL</a:t>
            </a:r>
            <a:r>
              <a:rPr lang="en-US" dirty="0" smtClean="0"/>
              <a:t> &lt;- </a:t>
            </a:r>
            <a:r>
              <a:rPr lang="en-US" dirty="0" err="1" smtClean="0"/>
              <a:t>dist</a:t>
            </a:r>
            <a:r>
              <a:rPr lang="en-US" dirty="0" smtClean="0"/>
              <a:t>(t(counts(</a:t>
            </a:r>
            <a:r>
              <a:rPr lang="en-US" dirty="0" err="1" smtClean="0"/>
              <a:t>dds,normalized</a:t>
            </a:r>
            <a:r>
              <a:rPr lang="en-US" dirty="0" smtClean="0"/>
              <a:t>=TRUE)))</a:t>
            </a:r>
          </a:p>
          <a:p>
            <a:pPr marL="0" indent="0">
              <a:buNone/>
            </a:pPr>
            <a:r>
              <a:rPr lang="en-US" dirty="0" smtClean="0"/>
              <a:t>&gt; mat &lt;- </a:t>
            </a:r>
            <a:r>
              <a:rPr lang="en-US" dirty="0" err="1" smtClean="0"/>
              <a:t>as.matrix</a:t>
            </a:r>
            <a:r>
              <a:rPr lang="en-US" dirty="0" smtClean="0"/>
              <a:t>(</a:t>
            </a:r>
            <a:r>
              <a:rPr lang="en-US" dirty="0" err="1" smtClean="0"/>
              <a:t>distsRL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rownames</a:t>
            </a:r>
            <a:r>
              <a:rPr lang="en-US" dirty="0" smtClean="0"/>
              <a:t>(mat) &lt;- </a:t>
            </a:r>
            <a:r>
              <a:rPr lang="en-US" dirty="0" err="1" smtClean="0"/>
              <a:t>colnames</a:t>
            </a:r>
            <a:r>
              <a:rPr lang="en-US" dirty="0" smtClean="0"/>
              <a:t>(mat) &lt;- </a:t>
            </a:r>
            <a:r>
              <a:rPr lang="en-US" dirty="0" err="1" smtClean="0"/>
              <a:t>colnames</a:t>
            </a:r>
            <a:r>
              <a:rPr lang="en-US" dirty="0" smtClean="0"/>
              <a:t>(</a:t>
            </a:r>
            <a:r>
              <a:rPr lang="en-US" dirty="0" err="1" smtClean="0"/>
              <a:t>normalized.counts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 heatmap.2(mat, trace="none", col = rev(</a:t>
            </a:r>
            <a:r>
              <a:rPr lang="en-US" dirty="0" err="1" smtClean="0"/>
              <a:t>hmcol</a:t>
            </a:r>
            <a:r>
              <a:rPr lang="en-US" dirty="0" smtClean="0"/>
              <a:t>), margin=c(13, 13))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dev.off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7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R-3.0.2: </a:t>
            </a:r>
            <a:r>
              <a:rPr lang="en-US" sz="2800" dirty="0" smtClean="0">
                <a:hlinkClick r:id="rId2"/>
              </a:rPr>
              <a:t>http://probability.ca/cran/</a:t>
            </a:r>
            <a:endParaRPr lang="en-US" sz="2800" dirty="0" smtClean="0"/>
          </a:p>
          <a:p>
            <a:r>
              <a:rPr lang="en-US" sz="2800" dirty="0" err="1" smtClean="0"/>
              <a:t>Rstudio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3"/>
              </a:rPr>
              <a:t>http://www.rstudio.com/ide/download/</a:t>
            </a:r>
            <a:endParaRPr lang="en-US" sz="2800" dirty="0" smtClean="0"/>
          </a:p>
          <a:p>
            <a:r>
              <a:rPr lang="en-US" sz="2800" dirty="0" smtClean="0"/>
              <a:t>Official R tutorial: </a:t>
            </a:r>
            <a:r>
              <a:rPr lang="en-US" sz="2800" dirty="0" smtClean="0">
                <a:hlinkClick r:id="rId4"/>
              </a:rPr>
              <a:t>http://cran.r-project.org/doc/manuals/R-intro.html</a:t>
            </a:r>
            <a:endParaRPr lang="en-US" sz="2800" dirty="0" smtClean="0"/>
          </a:p>
          <a:p>
            <a:r>
              <a:rPr lang="en-US" sz="2800" dirty="0" smtClean="0"/>
              <a:t>R Cookbook, by Paul </a:t>
            </a:r>
            <a:r>
              <a:rPr lang="en-US" sz="2800" dirty="0" err="1" smtClean="0"/>
              <a:t>Teetor</a:t>
            </a:r>
            <a:r>
              <a:rPr lang="en-US" sz="2800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0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 ?</a:t>
            </a:r>
            <a:r>
              <a:rPr lang="en-US" dirty="0" err="1" smtClean="0"/>
              <a:t>heatmap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install.packages</a:t>
            </a:r>
            <a:r>
              <a:rPr lang="en-US" dirty="0" smtClean="0"/>
              <a:t>(</a:t>
            </a:r>
            <a:r>
              <a:rPr lang="en-US" dirty="0" err="1" smtClean="0"/>
              <a:t>gplots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 library(</a:t>
            </a:r>
            <a:r>
              <a:rPr lang="en-US" dirty="0" err="1" smtClean="0"/>
              <a:t>gplots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 ?heatmap.2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9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ospace"/>
                <a:cs typeface="Monospace"/>
              </a:rPr>
              <a:t>&gt; library("</a:t>
            </a:r>
            <a:r>
              <a:rPr lang="en-US" sz="2000" dirty="0" err="1" smtClean="0">
                <a:latin typeface="Monospace"/>
                <a:cs typeface="Monospace"/>
              </a:rPr>
              <a:t>biomaRt</a:t>
            </a:r>
            <a:r>
              <a:rPr lang="en-US" sz="2000" dirty="0" smtClean="0">
                <a:latin typeface="Monospace"/>
                <a:cs typeface="Monospace"/>
              </a:rPr>
              <a:t>")</a:t>
            </a:r>
          </a:p>
          <a:p>
            <a:pPr marL="0" indent="0">
              <a:buNone/>
            </a:pPr>
            <a:endParaRPr lang="en-US" sz="2000" dirty="0" smtClean="0">
              <a:latin typeface="Monospace"/>
              <a:cs typeface="Monospace"/>
            </a:endParaRPr>
          </a:p>
          <a:p>
            <a:pPr marL="0" indent="0">
              <a:buNone/>
            </a:pPr>
            <a:r>
              <a:rPr lang="en-US" sz="2000" dirty="0" smtClean="0">
                <a:latin typeface="Monospace"/>
                <a:cs typeface="Monospace"/>
              </a:rPr>
              <a:t>&gt; </a:t>
            </a:r>
            <a:r>
              <a:rPr lang="en-US" sz="2000" dirty="0" err="1" smtClean="0">
                <a:latin typeface="Monospace"/>
                <a:cs typeface="Monospace"/>
              </a:rPr>
              <a:t>ensembl</a:t>
            </a:r>
            <a:r>
              <a:rPr lang="en-US" sz="2000" dirty="0" smtClean="0">
                <a:latin typeface="Monospace"/>
                <a:cs typeface="Monospace"/>
              </a:rPr>
              <a:t> = </a:t>
            </a:r>
            <a:r>
              <a:rPr lang="en-US" sz="2000" dirty="0" err="1" smtClean="0">
                <a:latin typeface="Monospace"/>
                <a:cs typeface="Monospace"/>
              </a:rPr>
              <a:t>useMart</a:t>
            </a:r>
            <a:r>
              <a:rPr lang="en-US" sz="2000" dirty="0" smtClean="0">
                <a:latin typeface="Monospace"/>
                <a:cs typeface="Monospace"/>
              </a:rPr>
              <a:t>(</a:t>
            </a:r>
            <a:r>
              <a:rPr lang="en-US" sz="2000" dirty="0" err="1" smtClean="0">
                <a:latin typeface="Monospace"/>
                <a:cs typeface="Monospace"/>
              </a:rPr>
              <a:t>biomart</a:t>
            </a:r>
            <a:r>
              <a:rPr lang="en-US" sz="2000" dirty="0" smtClean="0">
                <a:latin typeface="Monospace"/>
                <a:cs typeface="Monospace"/>
              </a:rPr>
              <a:t>="ENSEMBL_MART_ENSEMBL", dataset = "</a:t>
            </a:r>
            <a:r>
              <a:rPr lang="en-US" sz="2000" dirty="0" err="1" smtClean="0">
                <a:latin typeface="Monospace"/>
                <a:cs typeface="Monospace"/>
              </a:rPr>
              <a:t>hsapiens_gene_ensembl</a:t>
            </a:r>
            <a:r>
              <a:rPr lang="en-US" sz="2000" dirty="0" smtClean="0">
                <a:latin typeface="Monospace"/>
                <a:cs typeface="Monospace"/>
              </a:rPr>
              <a:t>", host="</a:t>
            </a:r>
            <a:r>
              <a:rPr lang="en-US" sz="2000" dirty="0" err="1" smtClean="0">
                <a:latin typeface="Monospace"/>
                <a:cs typeface="Monospace"/>
              </a:rPr>
              <a:t>ensembl.org</a:t>
            </a:r>
            <a:r>
              <a:rPr lang="en-US" sz="2000" dirty="0" smtClean="0">
                <a:latin typeface="Monospace"/>
                <a:cs typeface="Monospace"/>
              </a:rPr>
              <a:t>")</a:t>
            </a:r>
          </a:p>
          <a:p>
            <a:pPr marL="0" indent="0">
              <a:buNone/>
            </a:pPr>
            <a:endParaRPr lang="en-US" sz="2000" dirty="0" smtClean="0">
              <a:latin typeface="Monospace"/>
              <a:cs typeface="Monospace"/>
            </a:endParaRPr>
          </a:p>
          <a:p>
            <a:pPr marL="0" indent="0">
              <a:buNone/>
            </a:pPr>
            <a:r>
              <a:rPr lang="en-US" sz="2000" dirty="0" smtClean="0">
                <a:latin typeface="Monospace"/>
                <a:cs typeface="Monospace"/>
              </a:rPr>
              <a:t>&gt; </a:t>
            </a:r>
            <a:r>
              <a:rPr lang="en-US" sz="2000" dirty="0" err="1" smtClean="0">
                <a:latin typeface="Monospace"/>
                <a:cs typeface="Monospace"/>
              </a:rPr>
              <a:t>gene.biotypes</a:t>
            </a:r>
            <a:r>
              <a:rPr lang="en-US" sz="2000" dirty="0" smtClean="0">
                <a:latin typeface="Monospace"/>
                <a:cs typeface="Monospace"/>
              </a:rPr>
              <a:t>=</a:t>
            </a:r>
            <a:r>
              <a:rPr lang="en-US" sz="2000" dirty="0" err="1" smtClean="0">
                <a:latin typeface="Monospace"/>
                <a:cs typeface="Monospace"/>
              </a:rPr>
              <a:t>getBM</a:t>
            </a:r>
            <a:r>
              <a:rPr lang="en-US" sz="2000" dirty="0" smtClean="0">
                <a:latin typeface="Monospace"/>
                <a:cs typeface="Monospace"/>
              </a:rPr>
              <a:t>(attributes=c('</a:t>
            </a:r>
            <a:r>
              <a:rPr lang="en-US" sz="2000" dirty="0" err="1" smtClean="0">
                <a:latin typeface="Monospace"/>
                <a:cs typeface="Monospace"/>
              </a:rPr>
              <a:t>ensembl_gene_id</a:t>
            </a:r>
            <a:r>
              <a:rPr lang="en-US" sz="2000" dirty="0" smtClean="0">
                <a:latin typeface="Monospace"/>
                <a:cs typeface="Monospace"/>
              </a:rPr>
              <a:t>', '</a:t>
            </a:r>
            <a:r>
              <a:rPr lang="en-US" sz="2000" dirty="0" err="1" smtClean="0">
                <a:latin typeface="Monospace"/>
                <a:cs typeface="Monospace"/>
              </a:rPr>
              <a:t>external_gene_id</a:t>
            </a:r>
            <a:r>
              <a:rPr lang="en-US" sz="2000" dirty="0" smtClean="0">
                <a:latin typeface="Monospace"/>
                <a:cs typeface="Monospace"/>
              </a:rPr>
              <a:t>', '</a:t>
            </a:r>
            <a:r>
              <a:rPr lang="en-US" sz="2000" dirty="0" err="1" smtClean="0">
                <a:latin typeface="Monospace"/>
                <a:cs typeface="Monospace"/>
              </a:rPr>
              <a:t>gene_biotype</a:t>
            </a:r>
            <a:r>
              <a:rPr lang="en-US" sz="2000" dirty="0" smtClean="0">
                <a:latin typeface="Monospace"/>
                <a:cs typeface="Monospace"/>
              </a:rPr>
              <a:t>'), mart=</a:t>
            </a:r>
            <a:r>
              <a:rPr lang="en-US" sz="2000" dirty="0" err="1" smtClean="0">
                <a:latin typeface="Monospace"/>
                <a:cs typeface="Monospace"/>
              </a:rPr>
              <a:t>ensembl</a:t>
            </a:r>
            <a:r>
              <a:rPr lang="en-US" sz="2000" dirty="0" smtClean="0">
                <a:latin typeface="Monospace"/>
                <a:cs typeface="Monospace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Monospace"/>
              <a:cs typeface="Monospace"/>
            </a:endParaRPr>
          </a:p>
          <a:p>
            <a:pPr marL="0" indent="0">
              <a:buNone/>
            </a:pPr>
            <a:r>
              <a:rPr lang="en-US" sz="2000" dirty="0" smtClean="0">
                <a:latin typeface="Monospace"/>
                <a:cs typeface="Monospace"/>
              </a:rPr>
              <a:t>&gt; </a:t>
            </a:r>
            <a:r>
              <a:rPr lang="en-US" sz="2000" dirty="0" err="1" smtClean="0">
                <a:latin typeface="Monospace"/>
                <a:cs typeface="Monospace"/>
              </a:rPr>
              <a:t>write.table</a:t>
            </a:r>
            <a:r>
              <a:rPr lang="en-US" sz="2000" dirty="0" smtClean="0">
                <a:latin typeface="Monospace"/>
                <a:cs typeface="Monospace"/>
              </a:rPr>
              <a:t>(</a:t>
            </a:r>
            <a:r>
              <a:rPr lang="en-US" sz="2000" dirty="0" err="1" smtClean="0">
                <a:latin typeface="Monospace"/>
                <a:cs typeface="Monospace"/>
              </a:rPr>
              <a:t>gene.biotypes</a:t>
            </a:r>
            <a:r>
              <a:rPr lang="en-US" sz="2000" dirty="0" smtClean="0">
                <a:latin typeface="Monospace"/>
                <a:cs typeface="Monospace"/>
              </a:rPr>
              <a:t>, "</a:t>
            </a:r>
            <a:r>
              <a:rPr lang="en-US" sz="2000" dirty="0" err="1" smtClean="0">
                <a:latin typeface="Monospace"/>
                <a:cs typeface="Monospace"/>
              </a:rPr>
              <a:t>annotation.txt</a:t>
            </a:r>
            <a:r>
              <a:rPr lang="en-US" sz="2000" dirty="0" smtClean="0">
                <a:latin typeface="Monospace"/>
                <a:cs typeface="Monospace"/>
              </a:rPr>
              <a:t>", </a:t>
            </a:r>
            <a:r>
              <a:rPr lang="en-US" sz="2000" dirty="0" err="1" smtClean="0">
                <a:latin typeface="Monospace"/>
                <a:cs typeface="Monospace"/>
              </a:rPr>
              <a:t>sep</a:t>
            </a:r>
            <a:r>
              <a:rPr lang="en-US" sz="2000" dirty="0" smtClean="0">
                <a:latin typeface="Monospace"/>
                <a:cs typeface="Monospace"/>
              </a:rPr>
              <a:t>="\t", </a:t>
            </a:r>
            <a:r>
              <a:rPr lang="en-US" sz="2000" dirty="0" err="1" smtClean="0">
                <a:latin typeface="Monospace"/>
                <a:cs typeface="Monospace"/>
              </a:rPr>
              <a:t>row.names</a:t>
            </a:r>
            <a:r>
              <a:rPr lang="en-US" sz="2000" dirty="0" smtClean="0">
                <a:latin typeface="Monospace"/>
                <a:cs typeface="Monospace"/>
              </a:rPr>
              <a:t>=FALSE, quote=TRUE)</a:t>
            </a:r>
            <a:endParaRPr lang="en-US" sz="2000" dirty="0">
              <a:latin typeface="Monospace"/>
              <a:cs typeface="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3863812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DESeq2 / </a:t>
            </a:r>
            <a:r>
              <a:rPr lang="en-US" dirty="0" err="1" smtClean="0"/>
              <a:t>DEXSeq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DESeq.R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36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cummeRbund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http://compbio.mit.edu/cummeRbund/manual_2_0.htm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5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ospace"/>
                <a:cs typeface="Monospace"/>
              </a:rPr>
              <a:t>&gt; "Hello World!"</a:t>
            </a:r>
          </a:p>
          <a:p>
            <a:pPr marL="0" indent="0">
              <a:buNone/>
            </a:pPr>
            <a:endParaRPr lang="en-US" sz="2000" dirty="0">
              <a:latin typeface="Monospace"/>
              <a:cs typeface="Monospace"/>
            </a:endParaRPr>
          </a:p>
          <a:p>
            <a:pPr marL="0" indent="0">
              <a:buNone/>
            </a:pPr>
            <a:r>
              <a:rPr lang="en-US" sz="2000" dirty="0" smtClean="0">
                <a:latin typeface="Monospace"/>
                <a:cs typeface="Monospace"/>
              </a:rPr>
              <a:t>&gt; </a:t>
            </a:r>
            <a:r>
              <a:rPr lang="en-US" sz="2000" dirty="0" err="1" smtClean="0">
                <a:latin typeface="Monospace"/>
                <a:cs typeface="Monospace"/>
              </a:rPr>
              <a:t>msg</a:t>
            </a:r>
            <a:r>
              <a:rPr lang="en-US" sz="2000" dirty="0" smtClean="0">
                <a:latin typeface="Monospace"/>
                <a:cs typeface="Monospace"/>
              </a:rPr>
              <a:t> &lt;</a:t>
            </a:r>
            <a:r>
              <a:rPr lang="en-US" sz="2000" dirty="0">
                <a:latin typeface="Monospace"/>
                <a:cs typeface="Monospace"/>
              </a:rPr>
              <a:t>-</a:t>
            </a:r>
            <a:r>
              <a:rPr lang="en-US" sz="2000" dirty="0" smtClean="0">
                <a:latin typeface="Monospace"/>
                <a:cs typeface="Monospace"/>
              </a:rPr>
              <a:t> </a:t>
            </a:r>
            <a:r>
              <a:rPr lang="en-US" sz="2000" dirty="0">
                <a:latin typeface="Monospace"/>
                <a:cs typeface="Monospace"/>
              </a:rPr>
              <a:t>"</a:t>
            </a:r>
            <a:r>
              <a:rPr lang="en-US" sz="2000" dirty="0" smtClean="0">
                <a:latin typeface="Monospace"/>
                <a:cs typeface="Monospace"/>
              </a:rPr>
              <a:t>Hello World!"</a:t>
            </a:r>
          </a:p>
          <a:p>
            <a:pPr marL="0" indent="0">
              <a:buNone/>
            </a:pPr>
            <a:r>
              <a:rPr lang="en-US" sz="2000" dirty="0" smtClean="0">
                <a:latin typeface="Monospace"/>
                <a:cs typeface="Monospace"/>
              </a:rPr>
              <a:t>&gt; print(</a:t>
            </a:r>
            <a:r>
              <a:rPr lang="en-US" sz="2000" dirty="0" err="1" smtClean="0">
                <a:latin typeface="Monospace"/>
                <a:cs typeface="Monospace"/>
              </a:rPr>
              <a:t>msg</a:t>
            </a:r>
            <a:r>
              <a:rPr lang="en-US" sz="2000" dirty="0" smtClean="0">
                <a:latin typeface="Monospace"/>
                <a:cs typeface="Monospace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Monospace"/>
              <a:cs typeface="Monospace"/>
            </a:endParaRPr>
          </a:p>
          <a:p>
            <a:pPr marL="0" indent="0">
              <a:buNone/>
            </a:pPr>
            <a:r>
              <a:rPr lang="en-US" sz="2000" dirty="0" smtClean="0">
                <a:latin typeface="Monospace"/>
                <a:cs typeface="Monospace"/>
              </a:rPr>
              <a:t>&gt; </a:t>
            </a:r>
            <a:r>
              <a:rPr lang="en-US" sz="2000" dirty="0" err="1" smtClean="0">
                <a:latin typeface="Monospace"/>
                <a:cs typeface="Monospace"/>
              </a:rPr>
              <a:t>msg</a:t>
            </a:r>
            <a:endParaRPr lang="en-US" sz="2000" dirty="0" smtClean="0">
              <a:latin typeface="Monospace"/>
              <a:cs typeface="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172966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Assignment operator in R</a:t>
            </a:r>
            <a:br>
              <a:rPr lang="en-US" dirty="0" smtClean="0"/>
            </a:br>
            <a:r>
              <a:rPr lang="en-US" dirty="0" smtClean="0"/>
              <a:t>'&lt;-'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x &lt;- c(1, 2, 3, 4)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'&lt;-' </a:t>
            </a:r>
            <a:r>
              <a:rPr lang="en-US" sz="2000" dirty="0" err="1" smtClean="0"/>
              <a:t>vs</a:t>
            </a:r>
            <a:r>
              <a:rPr lang="en-US" sz="2000" dirty="0" smtClean="0"/>
              <a:t> '='</a:t>
            </a:r>
            <a:endParaRPr lang="en-US" sz="2000" dirty="0"/>
          </a:p>
          <a:p>
            <a:r>
              <a:rPr lang="en-US" sz="2000" dirty="0" smtClean="0"/>
              <a:t>Do not use the '=' operator as an assignment operator. This is simply a convention. The behavior of '&lt;-' and '=' as assignment operators are identical.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6243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function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 help('&lt;-')</a:t>
            </a:r>
          </a:p>
          <a:p>
            <a:pPr marL="0" indent="0">
              <a:buNone/>
            </a:pPr>
            <a:r>
              <a:rPr lang="en-US" dirty="0" smtClean="0"/>
              <a:t>&gt; ?('&lt;-')</a:t>
            </a:r>
          </a:p>
          <a:p>
            <a:pPr marL="0" indent="0">
              <a:buNone/>
            </a:pPr>
            <a:r>
              <a:rPr lang="en-US" dirty="0" smtClean="0"/>
              <a:t>&gt; ?</a:t>
            </a:r>
            <a:r>
              <a:rPr lang="en-US" dirty="0" err="1" smtClean="0"/>
              <a:t>t.test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4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in 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&gt; x &lt;- c(1,2,3,4)</a:t>
            </a:r>
          </a:p>
          <a:p>
            <a:pPr marL="0" indent="0">
              <a:buNone/>
            </a:pPr>
            <a:r>
              <a:rPr lang="en-US" sz="2800" dirty="0" smtClean="0"/>
              <a:t>&gt; y &lt;- c("a", "b", "c", "d")</a:t>
            </a:r>
          </a:p>
          <a:p>
            <a:pPr marL="0" indent="0">
              <a:buNone/>
            </a:pPr>
            <a:r>
              <a:rPr lang="en-US" sz="2800" dirty="0" smtClean="0"/>
              <a:t>&gt; z &lt;- c("TRUE", "FALSE", "TRUE")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Other types of objects: </a:t>
            </a:r>
          </a:p>
          <a:p>
            <a:pPr marL="0" indent="0">
              <a:buNone/>
            </a:pPr>
            <a:r>
              <a:rPr lang="en-US" sz="2800" dirty="0" smtClean="0"/>
              <a:t>Lists (like vectors but can be heterogeneous)</a:t>
            </a:r>
          </a:p>
          <a:p>
            <a:pPr marL="0" indent="0">
              <a:buNone/>
            </a:pPr>
            <a:r>
              <a:rPr lang="en-US" sz="2800" dirty="0" smtClean="0"/>
              <a:t>Matrices (Vectors with dimensions)</a:t>
            </a:r>
          </a:p>
          <a:p>
            <a:pPr marL="0" indent="0">
              <a:buNone/>
            </a:pPr>
            <a:r>
              <a:rPr lang="en-US" sz="2800" dirty="0" smtClean="0"/>
              <a:t>Data frames (List of vectors, like a spreadsheet in Excel)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810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sz="2800" dirty="0" smtClean="0"/>
              <a:t>&gt; x &lt;- c(1,2)</a:t>
            </a:r>
          </a:p>
          <a:p>
            <a:pPr marL="0" indent="0">
              <a:buNone/>
            </a:pPr>
            <a:r>
              <a:rPr lang="es-ES_tradnl" sz="2800" dirty="0" smtClean="0"/>
              <a:t>&gt; y &lt;- c("</a:t>
            </a:r>
            <a:r>
              <a:rPr lang="es-ES_tradnl" sz="2800" dirty="0" err="1" smtClean="0"/>
              <a:t>a","b</a:t>
            </a:r>
            <a:r>
              <a:rPr lang="es-ES_tradnl" sz="2800" dirty="0" smtClean="0"/>
              <a:t>")</a:t>
            </a:r>
          </a:p>
          <a:p>
            <a:pPr marL="0" indent="0">
              <a:buNone/>
            </a:pPr>
            <a:r>
              <a:rPr lang="es-ES_tradnl" sz="2800" dirty="0" smtClean="0"/>
              <a:t>&gt; </a:t>
            </a:r>
            <a:r>
              <a:rPr lang="es-ES_tradnl" sz="2800" dirty="0" err="1" smtClean="0"/>
              <a:t>dd</a:t>
            </a:r>
            <a:r>
              <a:rPr lang="es-ES_tradnl" sz="2800" dirty="0" smtClean="0"/>
              <a:t> &lt;- </a:t>
            </a:r>
            <a:r>
              <a:rPr lang="es-ES_tradnl" sz="2800" dirty="0" err="1" smtClean="0"/>
              <a:t>data.frame</a:t>
            </a:r>
            <a:r>
              <a:rPr lang="es-ES_tradnl" sz="2800" dirty="0" smtClean="0"/>
              <a:t>(</a:t>
            </a:r>
            <a:r>
              <a:rPr lang="es-ES_tradnl" sz="2800" dirty="0" err="1" smtClean="0"/>
              <a:t>x,y</a:t>
            </a:r>
            <a:r>
              <a:rPr lang="es-ES_tradnl" sz="2800" dirty="0" smtClean="0"/>
              <a:t>)</a:t>
            </a:r>
          </a:p>
          <a:p>
            <a:pPr marL="0" indent="0">
              <a:buNone/>
            </a:pPr>
            <a:endParaRPr lang="es-ES_tradnl" sz="2800" dirty="0" smtClean="0"/>
          </a:p>
          <a:p>
            <a:pPr marL="0" indent="0">
              <a:buNone/>
            </a:pPr>
            <a:r>
              <a:rPr lang="es-ES_tradnl" sz="2800" dirty="0" smtClean="0"/>
              <a:t>&gt; </a:t>
            </a:r>
            <a:r>
              <a:rPr lang="es-ES_tradnl" sz="2800" dirty="0" err="1" smtClean="0"/>
              <a:t>htseqcount</a:t>
            </a:r>
            <a:r>
              <a:rPr lang="es-ES_tradnl" sz="2800" dirty="0" smtClean="0"/>
              <a:t> &lt;- </a:t>
            </a:r>
            <a:r>
              <a:rPr lang="es-ES_tradnl" sz="2800" dirty="0" err="1" smtClean="0"/>
              <a:t>read.table</a:t>
            </a:r>
            <a:r>
              <a:rPr lang="es-ES_tradnl" sz="2800" dirty="0" smtClean="0"/>
              <a:t>("</a:t>
            </a:r>
            <a:r>
              <a:rPr lang="es-ES_tradnl" sz="2800" dirty="0" err="1" smtClean="0"/>
              <a:t>htseqcount</a:t>
            </a:r>
            <a:r>
              <a:rPr lang="es-ES_tradnl" sz="2800" dirty="0" smtClean="0"/>
              <a:t>/counts_D17p7_A3_cyto.txt")</a:t>
            </a:r>
            <a:endParaRPr lang="es-ES_tradnl" sz="2800" dirty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0413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 function over a list-like or vector-like object</a:t>
            </a:r>
          </a:p>
          <a:p>
            <a:pPr marL="0" indent="0">
              <a:buNone/>
            </a:pPr>
            <a:r>
              <a:rPr lang="en-US" dirty="0" smtClean="0"/>
              <a:t>&gt; x &lt;- 1:10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lapply</a:t>
            </a:r>
            <a:r>
              <a:rPr lang="en-US" dirty="0" smtClean="0"/>
              <a:t>(x, </a:t>
            </a:r>
            <a:r>
              <a:rPr lang="en-US" dirty="0" err="1" smtClean="0"/>
              <a:t>sqrt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3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control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 if(1=="2") {} else {}</a:t>
            </a:r>
          </a:p>
          <a:p>
            <a:pPr marL="0" indent="0">
              <a:buNone/>
            </a:pPr>
            <a:r>
              <a:rPr lang="en-US" dirty="0" smtClean="0"/>
              <a:t>&gt; for(</a:t>
            </a:r>
            <a:r>
              <a:rPr lang="en-US" dirty="0" err="1" smtClean="0"/>
              <a:t>i</a:t>
            </a:r>
            <a:r>
              <a:rPr lang="en-US" dirty="0" smtClean="0"/>
              <a:t> in length(x)) {}</a:t>
            </a:r>
          </a:p>
          <a:p>
            <a:pPr marL="0" indent="0">
              <a:buNone/>
            </a:pPr>
            <a:r>
              <a:rPr lang="en-US" dirty="0" smtClean="0"/>
              <a:t>Note that for loops are rarely used in R. </a:t>
            </a:r>
            <a:r>
              <a:rPr lang="en-US" dirty="0" err="1" smtClean="0"/>
              <a:t>lapply</a:t>
            </a:r>
            <a:r>
              <a:rPr lang="en-US" dirty="0" smtClean="0"/>
              <a:t> is far more commonly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1097</Words>
  <Application>Microsoft Macintosh PowerPoint</Application>
  <PresentationFormat>On-screen Show (4:3)</PresentationFormat>
  <Paragraphs>137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Introduction to R</vt:lpstr>
      <vt:lpstr>Ressources</vt:lpstr>
      <vt:lpstr>Hello World! </vt:lpstr>
      <vt:lpstr>Assignment operator in R '&lt;-'</vt:lpstr>
      <vt:lpstr>Help function </vt:lpstr>
      <vt:lpstr>Vectors in R </vt:lpstr>
      <vt:lpstr>Dataframes</vt:lpstr>
      <vt:lpstr>lapply</vt:lpstr>
      <vt:lpstr>Other control functions</vt:lpstr>
      <vt:lpstr>Libraries</vt:lpstr>
      <vt:lpstr>User-defined functions</vt:lpstr>
      <vt:lpstr>Statistics</vt:lpstr>
      <vt:lpstr>Distributions in R</vt:lpstr>
      <vt:lpstr>Graphics in R</vt:lpstr>
      <vt:lpstr>Graph example (Source: http://www.r-bloggers.com/creating-shaded-areas-in-r/)</vt:lpstr>
      <vt:lpstr>High level plotting functions</vt:lpstr>
      <vt:lpstr>?par</vt:lpstr>
      <vt:lpstr>Example of graphs made from Homer data</vt:lpstr>
      <vt:lpstr>Clustering</vt:lpstr>
      <vt:lpstr>Heatmaps</vt:lpstr>
      <vt:lpstr>biomaRt</vt:lpstr>
      <vt:lpstr>DESeq2 / DEXSeq</vt:lpstr>
      <vt:lpstr>cummeRbund</vt:lpstr>
    </vt:vector>
  </TitlesOfParts>
  <Company>IRCM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IRCM IRCM</dc:creator>
  <cp:lastModifiedBy>IRCM IRCM</cp:lastModifiedBy>
  <cp:revision>95</cp:revision>
  <dcterms:created xsi:type="dcterms:W3CDTF">2014-01-20T14:35:06Z</dcterms:created>
  <dcterms:modified xsi:type="dcterms:W3CDTF">2014-01-22T22:29:31Z</dcterms:modified>
</cp:coreProperties>
</file>