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630" r:id="rId3"/>
    <p:sldId id="635" r:id="rId4"/>
    <p:sldId id="636" r:id="rId5"/>
    <p:sldId id="637" r:id="rId6"/>
    <p:sldId id="638" r:id="rId7"/>
    <p:sldId id="639" r:id="rId8"/>
    <p:sldId id="640" r:id="rId9"/>
    <p:sldId id="609" r:id="rId10"/>
    <p:sldId id="634" r:id="rId11"/>
    <p:sldId id="631" r:id="rId12"/>
    <p:sldId id="610" r:id="rId13"/>
    <p:sldId id="611" r:id="rId14"/>
    <p:sldId id="641" r:id="rId15"/>
    <p:sldId id="612" r:id="rId16"/>
    <p:sldId id="613" r:id="rId17"/>
    <p:sldId id="614" r:id="rId18"/>
    <p:sldId id="615" r:id="rId19"/>
    <p:sldId id="616" r:id="rId20"/>
    <p:sldId id="623" r:id="rId21"/>
    <p:sldId id="632" r:id="rId22"/>
    <p:sldId id="617" r:id="rId23"/>
    <p:sldId id="624" r:id="rId24"/>
    <p:sldId id="633" r:id="rId25"/>
    <p:sldId id="618" r:id="rId26"/>
    <p:sldId id="619" r:id="rId27"/>
    <p:sldId id="620" r:id="rId28"/>
    <p:sldId id="621" r:id="rId29"/>
    <p:sldId id="622" r:id="rId30"/>
    <p:sldId id="511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F"/>
    <a:srgbClr val="1600B8"/>
    <a:srgbClr val="FEE002"/>
    <a:srgbClr val="808AA8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6E4FD-BD8B-4FF7-B10D-DA8E970E7D45}" v="5" dt="2020-03-07T16:34:41.604"/>
    <p1510:client id="{FF1F7DA7-5B0A-44C6-AA66-51EE569068FC}" v="623" dt="2020-03-08T20:22:43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6" autoAdjust="0"/>
    <p:restoredTop sz="94660"/>
  </p:normalViewPr>
  <p:slideViewPr>
    <p:cSldViewPr>
      <p:cViewPr varScale="1">
        <p:scale>
          <a:sx n="121" d="100"/>
          <a:sy n="121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on Hannuna" userId="dd2ed894-7bfc-4ec4-9dc0-91d4709b4272" providerId="ADAL" clId="{3816E4FD-BD8B-4FF7-B10D-DA8E970E7D45}"/>
    <pc:docChg chg="undo custSel modSld">
      <pc:chgData name="Sion Hannuna" userId="dd2ed894-7bfc-4ec4-9dc0-91d4709b4272" providerId="ADAL" clId="{3816E4FD-BD8B-4FF7-B10D-DA8E970E7D45}" dt="2020-03-07T16:34:41.604" v="32"/>
      <pc:docMkLst>
        <pc:docMk/>
      </pc:docMkLst>
      <pc:sldChg chg="addSp delSp modSp mod">
        <pc:chgData name="Sion Hannuna" userId="dd2ed894-7bfc-4ec4-9dc0-91d4709b4272" providerId="ADAL" clId="{3816E4FD-BD8B-4FF7-B10D-DA8E970E7D45}" dt="2020-03-07T16:34:41.604" v="32"/>
        <pc:sldMkLst>
          <pc:docMk/>
          <pc:sldMk cId="0" sldId="258"/>
        </pc:sldMkLst>
        <pc:spChg chg="del mod">
          <ac:chgData name="Sion Hannuna" userId="dd2ed894-7bfc-4ec4-9dc0-91d4709b4272" providerId="ADAL" clId="{3816E4FD-BD8B-4FF7-B10D-DA8E970E7D45}" dt="2020-03-07T16:33:20.729" v="22" actId="478"/>
          <ac:spMkLst>
            <pc:docMk/>
            <pc:sldMk cId="0" sldId="258"/>
            <ac:spMk id="10" creationId="{00000000-0000-0000-0000-000000000000}"/>
          </ac:spMkLst>
        </pc:spChg>
        <pc:spChg chg="mod">
          <ac:chgData name="Sion Hannuna" userId="dd2ed894-7bfc-4ec4-9dc0-91d4709b4272" providerId="ADAL" clId="{3816E4FD-BD8B-4FF7-B10D-DA8E970E7D45}" dt="2020-03-07T16:32:55.893" v="3" actId="20577"/>
          <ac:spMkLst>
            <pc:docMk/>
            <pc:sldMk cId="0" sldId="258"/>
            <ac:spMk id="12" creationId="{00000000-0000-0000-0000-000000000000}"/>
          </ac:spMkLst>
        </pc:spChg>
        <pc:spChg chg="mod">
          <ac:chgData name="Sion Hannuna" userId="dd2ed894-7bfc-4ec4-9dc0-91d4709b4272" providerId="ADAL" clId="{3816E4FD-BD8B-4FF7-B10D-DA8E970E7D45}" dt="2020-03-07T16:33:37.859" v="29" actId="20577"/>
          <ac:spMkLst>
            <pc:docMk/>
            <pc:sldMk cId="0" sldId="258"/>
            <ac:spMk id="13" creationId="{00000000-0000-0000-0000-000000000000}"/>
          </ac:spMkLst>
        </pc:spChg>
        <pc:spChg chg="add del">
          <ac:chgData name="Sion Hannuna" userId="dd2ed894-7bfc-4ec4-9dc0-91d4709b4272" providerId="ADAL" clId="{3816E4FD-BD8B-4FF7-B10D-DA8E970E7D45}" dt="2020-03-07T16:34:32.836" v="31"/>
          <ac:spMkLst>
            <pc:docMk/>
            <pc:sldMk cId="0" sldId="258"/>
            <ac:spMk id="15" creationId="{E38ED65E-7E57-4878-9FBB-6EB46E773AFC}"/>
          </ac:spMkLst>
        </pc:spChg>
        <pc:spChg chg="add">
          <ac:chgData name="Sion Hannuna" userId="dd2ed894-7bfc-4ec4-9dc0-91d4709b4272" providerId="ADAL" clId="{3816E4FD-BD8B-4FF7-B10D-DA8E970E7D45}" dt="2020-03-07T16:34:41.604" v="32"/>
          <ac:spMkLst>
            <pc:docMk/>
            <pc:sldMk cId="0" sldId="258"/>
            <ac:spMk id="16" creationId="{9A79BB35-B869-400C-B3EE-7A854F879D3B}"/>
          </ac:spMkLst>
        </pc:spChg>
      </pc:sldChg>
    </pc:docChg>
  </pc:docChgLst>
  <pc:docChgLst>
    <pc:chgData name="Sion Hannuna" userId="dd2ed894-7bfc-4ec4-9dc0-91d4709b4272" providerId="ADAL" clId="{FF1F7DA7-5B0A-44C6-AA66-51EE569068FC}"/>
    <pc:docChg chg="undo custSel addSld modSld sldOrd">
      <pc:chgData name="Sion Hannuna" userId="dd2ed894-7bfc-4ec4-9dc0-91d4709b4272" providerId="ADAL" clId="{FF1F7DA7-5B0A-44C6-AA66-51EE569068FC}" dt="2020-03-08T20:22:43.211" v="615" actId="20577"/>
      <pc:docMkLst>
        <pc:docMk/>
      </pc:docMkLst>
      <pc:sldChg chg="modSp">
        <pc:chgData name="Sion Hannuna" userId="dd2ed894-7bfc-4ec4-9dc0-91d4709b4272" providerId="ADAL" clId="{FF1F7DA7-5B0A-44C6-AA66-51EE569068FC}" dt="2020-03-08T13:59:50.448" v="562" actId="20577"/>
        <pc:sldMkLst>
          <pc:docMk/>
          <pc:sldMk cId="0" sldId="511"/>
        </pc:sldMkLst>
        <pc:spChg chg="mod">
          <ac:chgData name="Sion Hannuna" userId="dd2ed894-7bfc-4ec4-9dc0-91d4709b4272" providerId="ADAL" clId="{FF1F7DA7-5B0A-44C6-AA66-51EE569068FC}" dt="2020-03-08T13:59:50.448" v="562" actId="20577"/>
          <ac:spMkLst>
            <pc:docMk/>
            <pc:sldMk cId="0" sldId="511"/>
            <ac:spMk id="9" creationId="{00000000-0000-0000-0000-000000000000}"/>
          </ac:spMkLst>
        </pc:spChg>
      </pc:sldChg>
      <pc:sldChg chg="modSp">
        <pc:chgData name="Sion Hannuna" userId="dd2ed894-7bfc-4ec4-9dc0-91d4709b4272" providerId="ADAL" clId="{FF1F7DA7-5B0A-44C6-AA66-51EE569068FC}" dt="2020-03-08T11:52:49.387" v="100" actId="1076"/>
        <pc:sldMkLst>
          <pc:docMk/>
          <pc:sldMk cId="0" sldId="609"/>
        </pc:sldMkLst>
        <pc:spChg chg="mod">
          <ac:chgData name="Sion Hannuna" userId="dd2ed894-7bfc-4ec4-9dc0-91d4709b4272" providerId="ADAL" clId="{FF1F7DA7-5B0A-44C6-AA66-51EE569068FC}" dt="2020-03-08T11:52:49.387" v="100" actId="1076"/>
          <ac:spMkLst>
            <pc:docMk/>
            <pc:sldMk cId="0" sldId="609"/>
            <ac:spMk id="6" creationId="{00000000-0000-0000-0000-000000000000}"/>
          </ac:spMkLst>
        </pc:spChg>
      </pc:sldChg>
      <pc:sldChg chg="addSp delSp modSp ord">
        <pc:chgData name="Sion Hannuna" userId="dd2ed894-7bfc-4ec4-9dc0-91d4709b4272" providerId="ADAL" clId="{FF1F7DA7-5B0A-44C6-AA66-51EE569068FC}" dt="2020-03-08T11:50:40.317" v="36" actId="1076"/>
        <pc:sldMkLst>
          <pc:docMk/>
          <pc:sldMk cId="0" sldId="630"/>
        </pc:sldMkLst>
        <pc:spChg chg="mod">
          <ac:chgData name="Sion Hannuna" userId="dd2ed894-7bfc-4ec4-9dc0-91d4709b4272" providerId="ADAL" clId="{FF1F7DA7-5B0A-44C6-AA66-51EE569068FC}" dt="2020-03-08T11:46:53.673" v="25" actId="20577"/>
          <ac:spMkLst>
            <pc:docMk/>
            <pc:sldMk cId="0" sldId="630"/>
            <ac:spMk id="2" creationId="{00000000-0000-0000-0000-000000000000}"/>
          </ac:spMkLst>
        </pc:spChg>
        <pc:picChg chg="add mod">
          <ac:chgData name="Sion Hannuna" userId="dd2ed894-7bfc-4ec4-9dc0-91d4709b4272" providerId="ADAL" clId="{FF1F7DA7-5B0A-44C6-AA66-51EE569068FC}" dt="2020-03-08T11:50:40.317" v="36" actId="1076"/>
          <ac:picMkLst>
            <pc:docMk/>
            <pc:sldMk cId="0" sldId="630"/>
            <ac:picMk id="4" creationId="{7F97729A-DECE-4FCA-AF2C-62FD657DA4D2}"/>
          </ac:picMkLst>
        </pc:picChg>
        <pc:picChg chg="del mod">
          <ac:chgData name="Sion Hannuna" userId="dd2ed894-7bfc-4ec4-9dc0-91d4709b4272" providerId="ADAL" clId="{FF1F7DA7-5B0A-44C6-AA66-51EE569068FC}" dt="2020-03-08T11:50:32.584" v="32" actId="478"/>
          <ac:picMkLst>
            <pc:docMk/>
            <pc:sldMk cId="0" sldId="630"/>
            <ac:picMk id="6" creationId="{00000000-0000-0000-0000-000000000000}"/>
          </ac:picMkLst>
        </pc:picChg>
      </pc:sldChg>
      <pc:sldChg chg="add">
        <pc:chgData name="Sion Hannuna" userId="dd2ed894-7bfc-4ec4-9dc0-91d4709b4272" providerId="ADAL" clId="{FF1F7DA7-5B0A-44C6-AA66-51EE569068FC}" dt="2020-03-08T11:46:41.565" v="0"/>
        <pc:sldMkLst>
          <pc:docMk/>
          <pc:sldMk cId="3708703859" sldId="634"/>
        </pc:sldMkLst>
      </pc:sldChg>
      <pc:sldChg chg="modSp add">
        <pc:chgData name="Sion Hannuna" userId="dd2ed894-7bfc-4ec4-9dc0-91d4709b4272" providerId="ADAL" clId="{FF1F7DA7-5B0A-44C6-AA66-51EE569068FC}" dt="2020-03-08T11:52:53.324" v="101" actId="1076"/>
        <pc:sldMkLst>
          <pc:docMk/>
          <pc:sldMk cId="1666927511" sldId="635"/>
        </pc:sldMkLst>
        <pc:spChg chg="mod">
          <ac:chgData name="Sion Hannuna" userId="dd2ed894-7bfc-4ec4-9dc0-91d4709b4272" providerId="ADAL" clId="{FF1F7DA7-5B0A-44C6-AA66-51EE569068FC}" dt="2020-03-08T11:51:50.977" v="60" actId="20577"/>
          <ac:spMkLst>
            <pc:docMk/>
            <pc:sldMk cId="1666927511" sldId="635"/>
            <ac:spMk id="2" creationId="{B277093C-56BA-4C7F-8340-C003287F7156}"/>
          </ac:spMkLst>
        </pc:spChg>
        <pc:spChg chg="mod">
          <ac:chgData name="Sion Hannuna" userId="dd2ed894-7bfc-4ec4-9dc0-91d4709b4272" providerId="ADAL" clId="{FF1F7DA7-5B0A-44C6-AA66-51EE569068FC}" dt="2020-03-08T11:52:53.324" v="101" actId="1076"/>
          <ac:spMkLst>
            <pc:docMk/>
            <pc:sldMk cId="1666927511" sldId="635"/>
            <ac:spMk id="3" creationId="{17686FA1-3693-4082-B0B9-1E8B27AD2377}"/>
          </ac:spMkLst>
        </pc:spChg>
      </pc:sldChg>
      <pc:sldChg chg="addSp delSp modSp add">
        <pc:chgData name="Sion Hannuna" userId="dd2ed894-7bfc-4ec4-9dc0-91d4709b4272" providerId="ADAL" clId="{FF1F7DA7-5B0A-44C6-AA66-51EE569068FC}" dt="2020-03-08T13:54:01.327" v="550" actId="2711"/>
        <pc:sldMkLst>
          <pc:docMk/>
          <pc:sldMk cId="2066426119" sldId="636"/>
        </pc:sldMkLst>
        <pc:spChg chg="mod">
          <ac:chgData name="Sion Hannuna" userId="dd2ed894-7bfc-4ec4-9dc0-91d4709b4272" providerId="ADAL" clId="{FF1F7DA7-5B0A-44C6-AA66-51EE569068FC}" dt="2020-03-08T12:02:28.312" v="191" actId="20577"/>
          <ac:spMkLst>
            <pc:docMk/>
            <pc:sldMk cId="2066426119" sldId="636"/>
            <ac:spMk id="2" creationId="{D849D098-C524-4609-B752-8142C1B6134F}"/>
          </ac:spMkLst>
        </pc:spChg>
        <pc:spChg chg="del">
          <ac:chgData name="Sion Hannuna" userId="dd2ed894-7bfc-4ec4-9dc0-91d4709b4272" providerId="ADAL" clId="{FF1F7DA7-5B0A-44C6-AA66-51EE569068FC}" dt="2020-03-08T12:00:46.810" v="103" actId="478"/>
          <ac:spMkLst>
            <pc:docMk/>
            <pc:sldMk cId="2066426119" sldId="636"/>
            <ac:spMk id="3" creationId="{93C83E4C-2A16-44CB-B58B-A59B84E65B69}"/>
          </ac:spMkLst>
        </pc:spChg>
        <pc:spChg chg="add mod">
          <ac:chgData name="Sion Hannuna" userId="dd2ed894-7bfc-4ec4-9dc0-91d4709b4272" providerId="ADAL" clId="{FF1F7DA7-5B0A-44C6-AA66-51EE569068FC}" dt="2020-03-08T12:02:33.136" v="192" actId="1076"/>
          <ac:spMkLst>
            <pc:docMk/>
            <pc:sldMk cId="2066426119" sldId="636"/>
            <ac:spMk id="4" creationId="{AF3BF9FC-52E4-4E13-B9BB-A9B56102251F}"/>
          </ac:spMkLst>
        </pc:spChg>
        <pc:spChg chg="add mod">
          <ac:chgData name="Sion Hannuna" userId="dd2ed894-7bfc-4ec4-9dc0-91d4709b4272" providerId="ADAL" clId="{FF1F7DA7-5B0A-44C6-AA66-51EE569068FC}" dt="2020-03-08T12:13:09.368" v="274" actId="255"/>
          <ac:spMkLst>
            <pc:docMk/>
            <pc:sldMk cId="2066426119" sldId="636"/>
            <ac:spMk id="6" creationId="{D6841736-3B1B-4B08-8BED-9EF660E22275}"/>
          </ac:spMkLst>
        </pc:spChg>
        <pc:spChg chg="add mod">
          <ac:chgData name="Sion Hannuna" userId="dd2ed894-7bfc-4ec4-9dc0-91d4709b4272" providerId="ADAL" clId="{FF1F7DA7-5B0A-44C6-AA66-51EE569068FC}" dt="2020-03-08T13:54:01.327" v="550" actId="2711"/>
          <ac:spMkLst>
            <pc:docMk/>
            <pc:sldMk cId="2066426119" sldId="636"/>
            <ac:spMk id="8" creationId="{4FD30204-5596-42F9-BA41-782EFEA77B7C}"/>
          </ac:spMkLst>
        </pc:spChg>
        <pc:graphicFrameChg chg="add mod modGraphic">
          <ac:chgData name="Sion Hannuna" userId="dd2ed894-7bfc-4ec4-9dc0-91d4709b4272" providerId="ADAL" clId="{FF1F7DA7-5B0A-44C6-AA66-51EE569068FC}" dt="2020-03-08T12:13:17.714" v="275" actId="255"/>
          <ac:graphicFrameMkLst>
            <pc:docMk/>
            <pc:sldMk cId="2066426119" sldId="636"/>
            <ac:graphicFrameMk id="5" creationId="{215E017C-FE3E-4169-AA1F-8F60B73AE74B}"/>
          </ac:graphicFrameMkLst>
        </pc:graphicFrameChg>
        <pc:graphicFrameChg chg="add mod modGraphic">
          <ac:chgData name="Sion Hannuna" userId="dd2ed894-7bfc-4ec4-9dc0-91d4709b4272" providerId="ADAL" clId="{FF1F7DA7-5B0A-44C6-AA66-51EE569068FC}" dt="2020-03-08T12:13:27.218" v="276" actId="255"/>
          <ac:graphicFrameMkLst>
            <pc:docMk/>
            <pc:sldMk cId="2066426119" sldId="636"/>
            <ac:graphicFrameMk id="7" creationId="{B258E50E-BF8E-4C51-9473-E918CC64625C}"/>
          </ac:graphicFrameMkLst>
        </pc:graphicFrameChg>
      </pc:sldChg>
      <pc:sldChg chg="addSp delSp modSp add">
        <pc:chgData name="Sion Hannuna" userId="dd2ed894-7bfc-4ec4-9dc0-91d4709b4272" providerId="ADAL" clId="{FF1F7DA7-5B0A-44C6-AA66-51EE569068FC}" dt="2020-03-08T13:57:49.150" v="561" actId="14100"/>
        <pc:sldMkLst>
          <pc:docMk/>
          <pc:sldMk cId="3835746318" sldId="637"/>
        </pc:sldMkLst>
        <pc:spChg chg="mod">
          <ac:chgData name="Sion Hannuna" userId="dd2ed894-7bfc-4ec4-9dc0-91d4709b4272" providerId="ADAL" clId="{FF1F7DA7-5B0A-44C6-AA66-51EE569068FC}" dt="2020-03-08T13:49:03.219" v="488" actId="20577"/>
          <ac:spMkLst>
            <pc:docMk/>
            <pc:sldMk cId="3835746318" sldId="637"/>
            <ac:spMk id="2" creationId="{38CB1E4F-81AD-41A2-A214-96944DD62DC5}"/>
          </ac:spMkLst>
        </pc:spChg>
        <pc:spChg chg="del">
          <ac:chgData name="Sion Hannuna" userId="dd2ed894-7bfc-4ec4-9dc0-91d4709b4272" providerId="ADAL" clId="{FF1F7DA7-5B0A-44C6-AA66-51EE569068FC}" dt="2020-03-08T13:44:04.691" v="423" actId="478"/>
          <ac:spMkLst>
            <pc:docMk/>
            <pc:sldMk cId="3835746318" sldId="637"/>
            <ac:spMk id="3" creationId="{1454C14B-718A-4DC3-831D-581572D27D73}"/>
          </ac:spMkLst>
        </pc:spChg>
        <pc:spChg chg="add mod">
          <ac:chgData name="Sion Hannuna" userId="dd2ed894-7bfc-4ec4-9dc0-91d4709b4272" providerId="ADAL" clId="{FF1F7DA7-5B0A-44C6-AA66-51EE569068FC}" dt="2020-03-08T13:57:49.150" v="561" actId="14100"/>
          <ac:spMkLst>
            <pc:docMk/>
            <pc:sldMk cId="3835746318" sldId="637"/>
            <ac:spMk id="4" creationId="{6CFFE155-B205-46E2-94D6-DB7518C4EF01}"/>
          </ac:spMkLst>
        </pc:spChg>
      </pc:sldChg>
      <pc:sldChg chg="addSp delSp modSp add">
        <pc:chgData name="Sion Hannuna" userId="dd2ed894-7bfc-4ec4-9dc0-91d4709b4272" providerId="ADAL" clId="{FF1F7DA7-5B0A-44C6-AA66-51EE569068FC}" dt="2020-03-08T13:49:12.196" v="492" actId="20577"/>
        <pc:sldMkLst>
          <pc:docMk/>
          <pc:sldMk cId="3870154729" sldId="638"/>
        </pc:sldMkLst>
        <pc:spChg chg="mod">
          <ac:chgData name="Sion Hannuna" userId="dd2ed894-7bfc-4ec4-9dc0-91d4709b4272" providerId="ADAL" clId="{FF1F7DA7-5B0A-44C6-AA66-51EE569068FC}" dt="2020-03-08T13:49:12.196" v="492" actId="20577"/>
          <ac:spMkLst>
            <pc:docMk/>
            <pc:sldMk cId="3870154729" sldId="638"/>
            <ac:spMk id="2" creationId="{38CB1E4F-81AD-41A2-A214-96944DD62DC5}"/>
          </ac:spMkLst>
        </pc:spChg>
        <pc:spChg chg="add mod">
          <ac:chgData name="Sion Hannuna" userId="dd2ed894-7bfc-4ec4-9dc0-91d4709b4272" providerId="ADAL" clId="{FF1F7DA7-5B0A-44C6-AA66-51EE569068FC}" dt="2020-03-08T13:47:24.396" v="471" actId="14100"/>
          <ac:spMkLst>
            <pc:docMk/>
            <pc:sldMk cId="3870154729" sldId="638"/>
            <ac:spMk id="3" creationId="{5F024F86-2E1B-4612-97D6-C096965A703D}"/>
          </ac:spMkLst>
        </pc:spChg>
        <pc:spChg chg="del">
          <ac:chgData name="Sion Hannuna" userId="dd2ed894-7bfc-4ec4-9dc0-91d4709b4272" providerId="ADAL" clId="{FF1F7DA7-5B0A-44C6-AA66-51EE569068FC}" dt="2020-03-08T13:45:34.642" v="446" actId="478"/>
          <ac:spMkLst>
            <pc:docMk/>
            <pc:sldMk cId="3870154729" sldId="638"/>
            <ac:spMk id="4" creationId="{6CFFE155-B205-46E2-94D6-DB7518C4EF01}"/>
          </ac:spMkLst>
        </pc:spChg>
      </pc:sldChg>
      <pc:sldChg chg="addSp delSp modSp add">
        <pc:chgData name="Sion Hannuna" userId="dd2ed894-7bfc-4ec4-9dc0-91d4709b4272" providerId="ADAL" clId="{FF1F7DA7-5B0A-44C6-AA66-51EE569068FC}" dt="2020-03-08T13:52:55.856" v="514" actId="14100"/>
        <pc:sldMkLst>
          <pc:docMk/>
          <pc:sldMk cId="3041020783" sldId="639"/>
        </pc:sldMkLst>
        <pc:spChg chg="mod">
          <ac:chgData name="Sion Hannuna" userId="dd2ed894-7bfc-4ec4-9dc0-91d4709b4272" providerId="ADAL" clId="{FF1F7DA7-5B0A-44C6-AA66-51EE569068FC}" dt="2020-03-08T13:49:18.799" v="496" actId="20577"/>
          <ac:spMkLst>
            <pc:docMk/>
            <pc:sldMk cId="3041020783" sldId="639"/>
            <ac:spMk id="2" creationId="{38CB1E4F-81AD-41A2-A214-96944DD62DC5}"/>
          </ac:spMkLst>
        </pc:spChg>
        <pc:spChg chg="del">
          <ac:chgData name="Sion Hannuna" userId="dd2ed894-7bfc-4ec4-9dc0-91d4709b4272" providerId="ADAL" clId="{FF1F7DA7-5B0A-44C6-AA66-51EE569068FC}" dt="2020-03-08T13:48:48.115" v="482" actId="478"/>
          <ac:spMkLst>
            <pc:docMk/>
            <pc:sldMk cId="3041020783" sldId="639"/>
            <ac:spMk id="3" creationId="{5F024F86-2E1B-4612-97D6-C096965A703D}"/>
          </ac:spMkLst>
        </pc:spChg>
        <pc:spChg chg="add mod">
          <ac:chgData name="Sion Hannuna" userId="dd2ed894-7bfc-4ec4-9dc0-91d4709b4272" providerId="ADAL" clId="{FF1F7DA7-5B0A-44C6-AA66-51EE569068FC}" dt="2020-03-08T13:52:55.856" v="514" actId="14100"/>
          <ac:spMkLst>
            <pc:docMk/>
            <pc:sldMk cId="3041020783" sldId="639"/>
            <ac:spMk id="4" creationId="{7F12F1A8-2A43-452F-A002-97D3CD30F3FC}"/>
          </ac:spMkLst>
        </pc:spChg>
      </pc:sldChg>
      <pc:sldChg chg="addSp delSp modSp add">
        <pc:chgData name="Sion Hannuna" userId="dd2ed894-7bfc-4ec4-9dc0-91d4709b4272" providerId="ADAL" clId="{FF1F7DA7-5B0A-44C6-AA66-51EE569068FC}" dt="2020-03-08T13:56:58.160" v="559" actId="1076"/>
        <pc:sldMkLst>
          <pc:docMk/>
          <pc:sldMk cId="4057073720" sldId="640"/>
        </pc:sldMkLst>
        <pc:spChg chg="mod">
          <ac:chgData name="Sion Hannuna" userId="dd2ed894-7bfc-4ec4-9dc0-91d4709b4272" providerId="ADAL" clId="{FF1F7DA7-5B0A-44C6-AA66-51EE569068FC}" dt="2020-03-08T13:53:27.833" v="548" actId="27636"/>
          <ac:spMkLst>
            <pc:docMk/>
            <pc:sldMk cId="4057073720" sldId="640"/>
            <ac:spMk id="2" creationId="{38CB1E4F-81AD-41A2-A214-96944DD62DC5}"/>
          </ac:spMkLst>
        </pc:spChg>
        <pc:spChg chg="add mod">
          <ac:chgData name="Sion Hannuna" userId="dd2ed894-7bfc-4ec4-9dc0-91d4709b4272" providerId="ADAL" clId="{FF1F7DA7-5B0A-44C6-AA66-51EE569068FC}" dt="2020-03-08T13:56:58.160" v="559" actId="1076"/>
          <ac:spMkLst>
            <pc:docMk/>
            <pc:sldMk cId="4057073720" sldId="640"/>
            <ac:spMk id="3" creationId="{26028197-C631-4E1C-9339-7BA2F515A1C5}"/>
          </ac:spMkLst>
        </pc:spChg>
        <pc:spChg chg="del">
          <ac:chgData name="Sion Hannuna" userId="dd2ed894-7bfc-4ec4-9dc0-91d4709b4272" providerId="ADAL" clId="{FF1F7DA7-5B0A-44C6-AA66-51EE569068FC}" dt="2020-03-08T13:53:32.550" v="549" actId="478"/>
          <ac:spMkLst>
            <pc:docMk/>
            <pc:sldMk cId="4057073720" sldId="640"/>
            <ac:spMk id="4" creationId="{7F12F1A8-2A43-452F-A002-97D3CD30F3FC}"/>
          </ac:spMkLst>
        </pc:spChg>
      </pc:sldChg>
      <pc:sldChg chg="modSp add">
        <pc:chgData name="Sion Hannuna" userId="dd2ed894-7bfc-4ec4-9dc0-91d4709b4272" providerId="ADAL" clId="{FF1F7DA7-5B0A-44C6-AA66-51EE569068FC}" dt="2020-03-08T20:22:43.211" v="615" actId="20577"/>
        <pc:sldMkLst>
          <pc:docMk/>
          <pc:sldMk cId="1913153997" sldId="641"/>
        </pc:sldMkLst>
        <pc:spChg chg="mod">
          <ac:chgData name="Sion Hannuna" userId="dd2ed894-7bfc-4ec4-9dc0-91d4709b4272" providerId="ADAL" clId="{FF1F7DA7-5B0A-44C6-AA66-51EE569068FC}" dt="2020-03-08T20:22:43.211" v="615" actId="20577"/>
          <ac:spMkLst>
            <pc:docMk/>
            <pc:sldMk cId="1913153997" sldId="641"/>
            <ac:spMk id="2" creationId="{EA52885C-1040-4683-BDF5-000121F15995}"/>
          </ac:spMkLst>
        </pc:spChg>
        <pc:spChg chg="mod">
          <ac:chgData name="Sion Hannuna" userId="dd2ed894-7bfc-4ec4-9dc0-91d4709b4272" providerId="ADAL" clId="{FF1F7DA7-5B0A-44C6-AA66-51EE569068FC}" dt="2020-03-08T20:22:21.916" v="567" actId="12"/>
          <ac:spMkLst>
            <pc:docMk/>
            <pc:sldMk cId="1913153997" sldId="641"/>
            <ac:spMk id="3" creationId="{BF9FF75F-5D84-4451-B51A-0EF48E6EEA9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9D8F4-FD72-4F88-A432-36DC479E7E3D}" type="datetimeFigureOut">
              <a:rPr lang="de-DE" smtClean="0"/>
              <a:pPr/>
              <a:t>07.03.2020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8B92-7550-4CE3-B47D-60CEE7A9D32A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5A6A0-DCBC-4C97-8111-5AFA3BE3F4A5}" type="datetimeFigureOut">
              <a:rPr lang="en-US" smtClean="0"/>
              <a:pPr/>
              <a:t>3/7/2020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FA244-90B0-4B39-A1B3-D8C10A78D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Dept of Computer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35DD-D431-4C9C-AAA2-86E392B9ACD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 userDrawn="1"/>
        </p:nvSpPr>
        <p:spPr>
          <a:xfrm>
            <a:off x="0" y="6429396"/>
            <a:ext cx="9144000" cy="4286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515352" cy="714356"/>
          </a:xfrm>
        </p:spPr>
        <p:txBody>
          <a:bodyPr>
            <a:normAutofit/>
          </a:bodyPr>
          <a:lstStyle>
            <a:lvl1pPr algn="ctr"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6500834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de-DE" sz="120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  Object</a:t>
            </a:r>
            <a:r>
              <a:rPr lang="de-DE" sz="1200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-O</a:t>
            </a:r>
            <a:r>
              <a:rPr lang="de-DE" sz="1200" kern="12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riented Programming   </a:t>
            </a:r>
            <a:r>
              <a:rPr lang="de-DE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|   University of Bristol</a:t>
            </a:r>
            <a:r>
              <a:rPr lang="en-GB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GB" sz="120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</a:t>
            </a:r>
            <a:fld id="{CB6F7E1D-2FC0-4450-9757-E87E45273BFF}" type="slidenum">
              <a:rPr lang="en-GB" sz="14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>
                <a:spcBef>
                  <a:spcPct val="20000"/>
                </a:spcBef>
                <a:defRPr/>
              </a:pPr>
              <a:t>‹#›</a:t>
            </a:fld>
            <a:endParaRPr lang="en-GB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429396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1D41-55FA-4856-84D9-544796AF7CCB}" type="datetimeFigureOut">
              <a:rPr lang="de-DE" smtClean="0"/>
              <a:pPr/>
              <a:t>07.03.2020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35DD-D431-4C9C-AAA2-86E392B9ACDE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stream/Stream.html#filter-java.util.function.Predicate-" TargetMode="External"/><Relationship Id="rId2" Type="http://schemas.openxmlformats.org/officeDocument/2006/relationships/hyperlink" Target="https://docs.oracle.com/javase/8/docs/api/java/util/stream/Strea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8/docs/api/java/util/function/Predicate.html#test-T-" TargetMode="External"/><Relationship Id="rId4" Type="http://schemas.openxmlformats.org/officeDocument/2006/relationships/hyperlink" Target="https://docs.oracle.com/javase/8/docs/api/java/util/function/Predicat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714348" y="1357298"/>
            <a:ext cx="8215370" cy="473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COMS10009 – Object-Oriented Programming 2019/20 </a:t>
            </a:r>
            <a:br>
              <a:rPr lang="de-DE" sz="24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br>
              <a:rPr lang="de-DE" sz="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br>
              <a:rPr lang="de-DE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de-DE" sz="4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214290"/>
            <a:ext cx="392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Department of Computer Science    University of Bristol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85786" y="1071546"/>
            <a:ext cx="750099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0"/>
            <a:ext cx="500034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0" y="2643182"/>
            <a:ext cx="9144000" cy="3214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4283968" y="2780928"/>
            <a:ext cx="486003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latin typeface="Arial" pitchFamily="34" charset="0"/>
                <a:cs typeface="Arial" pitchFamily="34" charset="0"/>
              </a:rPr>
              <a:t>OO Lecture 11</a:t>
            </a:r>
          </a:p>
          <a:p>
            <a:pPr algn="ctr"/>
            <a:endParaRPr lang="de-DE" sz="800" dirty="0">
              <a:latin typeface="Arial" pitchFamily="34" charset="0"/>
              <a:cs typeface="Arial" pitchFamily="34" charset="0"/>
            </a:endParaRPr>
          </a:p>
          <a:p>
            <a:pPr algn="ctr"/>
            <a:endParaRPr lang="de-DE" sz="8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e-DE" sz="4400" dirty="0">
                <a:latin typeface="Arial" pitchFamily="34" charset="0"/>
                <a:cs typeface="Arial" pitchFamily="34" charset="0"/>
              </a:rPr>
              <a:t>L</a:t>
            </a:r>
            <a:r>
              <a:rPr lang="de-DE" sz="3600" dirty="0">
                <a:latin typeface="Arial" pitchFamily="34" charset="0"/>
                <a:cs typeface="Arial" pitchFamily="34" charset="0"/>
              </a:rPr>
              <a:t>AMBDAS &amp; </a:t>
            </a:r>
            <a:br>
              <a:rPr lang="de-DE" sz="3600" dirty="0">
                <a:latin typeface="Arial" pitchFamily="34" charset="0"/>
                <a:cs typeface="Arial" pitchFamily="34" charset="0"/>
              </a:rPr>
            </a:br>
            <a:r>
              <a:rPr lang="de-DE" sz="4400" dirty="0">
                <a:latin typeface="Arial" pitchFamily="34" charset="0"/>
                <a:cs typeface="Arial" pitchFamily="34" charset="0"/>
              </a:rPr>
              <a:t>S</a:t>
            </a:r>
            <a:r>
              <a:rPr lang="de-DE" sz="3600" dirty="0">
                <a:latin typeface="Arial" pitchFamily="34" charset="0"/>
                <a:cs typeface="Arial" pitchFamily="34" charset="0"/>
              </a:rPr>
              <a:t>TREAMS</a:t>
            </a:r>
            <a:br>
              <a:rPr lang="de-DE" sz="3600" dirty="0">
                <a:latin typeface="Arial" pitchFamily="34" charset="0"/>
                <a:cs typeface="Arial" pitchFamily="34" charset="0"/>
              </a:rPr>
            </a:br>
            <a:br>
              <a:rPr lang="de-DE" sz="800" dirty="0">
                <a:latin typeface="Arial" pitchFamily="34" charset="0"/>
                <a:cs typeface="Arial" pitchFamily="34" charset="0"/>
              </a:rPr>
            </a:br>
            <a:endParaRPr lang="de-DE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hand, finder, street art, sculpture, object, art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/>
          <a:stretch>
            <a:fillRect/>
          </a:stretch>
        </p:blipFill>
        <p:spPr bwMode="auto">
          <a:xfrm>
            <a:off x="0" y="2643173"/>
            <a:ext cx="4286248" cy="3214720"/>
          </a:xfrm>
          <a:prstGeom prst="rect">
            <a:avLst/>
          </a:prstGeom>
          <a:noFill/>
        </p:spPr>
      </p:pic>
      <p:cxnSp>
        <p:nvCxnSpPr>
          <p:cNvPr id="14" name="Straight Connector 13"/>
          <p:cNvCxnSpPr/>
          <p:nvPr/>
        </p:nvCxnSpPr>
        <p:spPr>
          <a:xfrm rot="5400000">
            <a:off x="2678893" y="4250537"/>
            <a:ext cx="321471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2845" y="3714752"/>
            <a:ext cx="386269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object 20">
            <a:extLst>
              <a:ext uri="{FF2B5EF4-FFF2-40B4-BE49-F238E27FC236}">
                <a16:creationId xmlns:a16="http://schemas.microsoft.com/office/drawing/2014/main" id="{9A79BB35-B869-400C-B3EE-7A854F879D3B}"/>
              </a:ext>
            </a:extLst>
          </p:cNvPr>
          <p:cNvSpPr txBox="1"/>
          <p:nvPr/>
        </p:nvSpPr>
        <p:spPr>
          <a:xfrm>
            <a:off x="4586540" y="5036992"/>
            <a:ext cx="4572000" cy="629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719580" algn="l"/>
                <a:tab pos="1925955" algn="l"/>
              </a:tabLst>
            </a:pPr>
            <a:r>
              <a:rPr lang="fi-FI" sz="1950" dirty="0">
                <a:latin typeface="Arial" panose="020B0604020202020204" pitchFamily="34" charset="0"/>
                <a:cs typeface="Times New Roman"/>
              </a:rPr>
              <a:t>Tilo Burghardt	|	tilo@cs.bris.ac.uk</a:t>
            </a:r>
            <a:endParaRPr lang="en-GB" sz="1950" dirty="0">
              <a:latin typeface="Arial" panose="020B0604020202020204" pitchFamily="34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19580" algn="l"/>
                <a:tab pos="1925955" algn="l"/>
              </a:tabLst>
            </a:pPr>
            <a:r>
              <a:rPr lang="en-GB" sz="1950" dirty="0">
                <a:latin typeface="Arial" panose="020B0604020202020204" pitchFamily="34" charset="0"/>
                <a:cs typeface="Times New Roman"/>
              </a:rPr>
              <a:t>Sion Hannuna	|	sh1670@bris.ac.uk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4356"/>
            <a:ext cx="9144000" cy="6143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86" name="AutoShape 2" descr="Best Places to U Pick in Edmonton Farms"/>
          <p:cNvSpPr>
            <a:spLocks noChangeAspect="1" noChangeArrowheads="1"/>
          </p:cNvSpPr>
          <p:nvPr/>
        </p:nvSpPr>
        <p:spPr bwMode="auto">
          <a:xfrm>
            <a:off x="63500" y="-136525"/>
            <a:ext cx="6477000" cy="4295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515352" cy="642918"/>
          </a:xfrm>
        </p:spPr>
        <p:txBody>
          <a:bodyPr>
            <a:noAutofit/>
          </a:bodyPr>
          <a:lstStyle/>
          <a:p>
            <a:r>
              <a:rPr lang="en-GB" sz="4400">
                <a:latin typeface="Copperplate Gothic Light" pitchFamily="34" charset="0"/>
              </a:rPr>
              <a:t>Recap: Strategy Pattern</a:t>
            </a:r>
            <a:endParaRPr lang="en-GB">
              <a:latin typeface="Copperplate Gothic Light" pitchFamily="34" charset="0"/>
            </a:endParaRPr>
          </a:p>
        </p:txBody>
      </p:sp>
      <p:pic>
        <p:nvPicPr>
          <p:cNvPr id="6" name="Picture 5" descr="1437764338866.jpg"/>
          <p:cNvPicPr>
            <a:picLocks noChangeAspect="1"/>
          </p:cNvPicPr>
          <p:nvPr/>
        </p:nvPicPr>
        <p:blipFill>
          <a:blip r:embed="rId2" cstate="print">
            <a:grayscl/>
            <a:lum bright="-10000" contrast="10000"/>
          </a:blip>
          <a:stretch>
            <a:fillRect/>
          </a:stretch>
        </p:blipFill>
        <p:spPr>
          <a:xfrm>
            <a:off x="2483768" y="2420888"/>
            <a:ext cx="4104456" cy="3749720"/>
          </a:xfrm>
          <a:prstGeom prst="hexagon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0870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  Recap: </a:t>
            </a:r>
            <a:r>
              <a:rPr lang="en-GB" b="1" dirty="0">
                <a:solidFill>
                  <a:srgbClr val="FFFF00"/>
                </a:solidFill>
              </a:rPr>
              <a:t>Strategy</a:t>
            </a:r>
            <a:r>
              <a:rPr lang="en-GB" dirty="0"/>
              <a:t> Pattern  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544" y="3501008"/>
            <a:ext cx="2088232" cy="3571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7544" y="3858198"/>
            <a:ext cx="2088232" cy="218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44" y="4077072"/>
            <a:ext cx="208823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 err="1">
                <a:solidFill>
                  <a:schemeClr val="tx1"/>
                </a:solidFill>
              </a:rPr>
              <a:t>doAlgorithm</a:t>
            </a:r>
            <a:r>
              <a:rPr lang="en-GB" sz="1300" dirty="0">
                <a:solidFill>
                  <a:schemeClr val="tx1"/>
                </a:solidFill>
              </a:rPr>
              <a:t>(Strategy)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75856" y="3501008"/>
            <a:ext cx="2088232" cy="3571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i="1" dirty="0">
                <a:solidFill>
                  <a:schemeClr val="tx1"/>
                </a:solidFill>
              </a:rPr>
              <a:t>&lt;interface&gt; Strategy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5856" y="3858198"/>
            <a:ext cx="2088232" cy="218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75856" y="4077072"/>
            <a:ext cx="208823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i="1" dirty="0">
                <a:solidFill>
                  <a:schemeClr val="tx1"/>
                </a:solidFill>
              </a:rPr>
              <a:t>execute</a:t>
            </a:r>
            <a:r>
              <a:rPr lang="en-GB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56176" y="2634062"/>
            <a:ext cx="2088232" cy="218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56176" y="2852936"/>
            <a:ext cx="208823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execute</a:t>
            </a:r>
            <a:r>
              <a:rPr lang="en-GB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56176" y="2276872"/>
            <a:ext cx="2088232" cy="3571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 err="1">
                <a:solidFill>
                  <a:schemeClr val="tx1"/>
                </a:solidFill>
              </a:rPr>
              <a:t>ConcreteStrategyA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56176" y="4722294"/>
            <a:ext cx="2088232" cy="218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56176" y="4941168"/>
            <a:ext cx="208823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execute</a:t>
            </a:r>
            <a:r>
              <a:rPr lang="en-GB" sz="13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56176" y="4365104"/>
            <a:ext cx="2088232" cy="3571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 err="1">
                <a:solidFill>
                  <a:schemeClr val="tx1"/>
                </a:solidFill>
              </a:rPr>
              <a:t>ConcreteStrategyB</a:t>
            </a:r>
            <a:endParaRPr lang="en-GB" sz="1300" b="1" dirty="0">
              <a:solidFill>
                <a:schemeClr val="tx1"/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 rot="16200000">
            <a:off x="5346650" y="3859324"/>
            <a:ext cx="285752" cy="23812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5608590" y="3933056"/>
            <a:ext cx="187546" cy="45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796136" y="2780928"/>
            <a:ext cx="0" cy="2304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5" idx="1"/>
          </p:cNvCxnSpPr>
          <p:nvPr/>
        </p:nvCxnSpPr>
        <p:spPr>
          <a:xfrm flipV="1">
            <a:off x="5796136" y="2743499"/>
            <a:ext cx="360040" cy="374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96136" y="5085184"/>
            <a:ext cx="36004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18" idx="1"/>
          </p:cNvCxnSpPr>
          <p:nvPr/>
        </p:nvCxnSpPr>
        <p:spPr>
          <a:xfrm>
            <a:off x="2555776" y="3967635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467544" y="908720"/>
            <a:ext cx="3672408" cy="1008112"/>
          </a:xfrm>
          <a:prstGeom prst="roundRect">
            <a:avLst/>
          </a:prstGeom>
          <a:solidFill>
            <a:srgbClr val="1600B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The Strategy Pattern defines a set of encapsulated algorithms that can be swapped to carry out a specific behaviour. [</a:t>
            </a:r>
            <a:r>
              <a:rPr lang="en-GB" sz="1200" b="1" dirty="0" err="1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GoF</a:t>
            </a:r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]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61011" y="2060848"/>
            <a:ext cx="4056947" cy="4536504"/>
            <a:chOff x="-61011" y="2060848"/>
            <a:chExt cx="4056947" cy="4536504"/>
          </a:xfrm>
        </p:grpSpPr>
        <p:sp>
          <p:nvSpPr>
            <p:cNvPr id="60" name="Text Box 2"/>
            <p:cNvSpPr txBox="1">
              <a:spLocks noChangeArrowheads="1"/>
            </p:cNvSpPr>
            <p:nvPr/>
          </p:nvSpPr>
          <p:spPr bwMode="auto">
            <a:xfrm>
              <a:off x="467544" y="4653136"/>
              <a:ext cx="3528392" cy="194421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import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</a:t>
              </a:r>
              <a:r>
                <a:rPr kumimoji="0" lang="en-GB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java.util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.*;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class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</a:t>
              </a:r>
              <a:r>
                <a:rPr kumimoji="0" lang="en-GB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CompareWorld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{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 </a:t>
              </a:r>
              <a:r>
                <a:rPr kumimoji="0" lang="en-GB" sz="10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public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</a:t>
              </a:r>
              <a:r>
                <a:rPr kumimoji="0" lang="en-GB" sz="10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static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</a:t>
              </a:r>
              <a:r>
                <a:rPr kumimoji="0" lang="en-GB" sz="10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void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main (String[] </a:t>
              </a:r>
              <a:r>
                <a:rPr kumimoji="0" lang="en-GB" sz="1000" b="0" i="0" u="none" strike="noStrike" cap="none" normalizeH="0" baseline="0" dirty="0" err="1">
                  <a:ln>
                    <a:noFill/>
                  </a:ln>
                  <a:solidFill>
                    <a:srgbClr val="6A3E3E"/>
                  </a:solidFill>
                  <a:effectLst/>
                  <a:latin typeface="Consolas" pitchFamily="49" charset="0"/>
                  <a:cs typeface="Arial" pitchFamily="34" charset="0"/>
                </a:rPr>
                <a:t>args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) {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onsolas" pitchFamily="49" charset="0"/>
                  <a:cs typeface="Arial" pitchFamily="34" charset="0"/>
                </a:rPr>
                <a:t>  List&lt;Robot&gt; robots = </a:t>
              </a:r>
              <a:r>
                <a:rPr kumimoji="0" lang="en-GB" sz="10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onsolas" pitchFamily="49" charset="0"/>
                  <a:cs typeface="Arial" pitchFamily="34" charset="0"/>
                </a:rPr>
                <a:t>new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onsolas" pitchFamily="49" charset="0"/>
                  <a:cs typeface="Arial" pitchFamily="34" charset="0"/>
                </a:rPr>
                <a:t> </a:t>
              </a:r>
              <a:r>
                <a:rPr kumimoji="0" lang="en-GB" sz="10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onsolas" pitchFamily="49" charset="0"/>
                  <a:cs typeface="Arial" pitchFamily="34" charset="0"/>
                </a:rPr>
                <a:t>ArrayList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onsolas" pitchFamily="49" charset="0"/>
                  <a:cs typeface="Arial" pitchFamily="34" charset="0"/>
                </a:rPr>
                <a:t>&lt;Robot&gt;() 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>
                  <a:solidFill>
                    <a:schemeClr val="bg1">
                      <a:lumMod val="65000"/>
                    </a:schemeClr>
                  </a:solidFill>
                  <a:latin typeface="Consolas" pitchFamily="49" charset="0"/>
                  <a:cs typeface="Arial" pitchFamily="34" charset="0"/>
                </a:rPr>
                <a:t>    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onsolas" pitchFamily="49" charset="0"/>
                  <a:cs typeface="Arial" pitchFamily="34" charset="0"/>
                </a:rPr>
                <a:t>{ add(</a:t>
              </a:r>
              <a:r>
                <a:rPr kumimoji="0" lang="en-GB" sz="10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onsolas" pitchFamily="49" charset="0"/>
                  <a:cs typeface="Arial" pitchFamily="34" charset="0"/>
                </a:rPr>
                <a:t>new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onsolas" pitchFamily="49" charset="0"/>
                  <a:cs typeface="Arial" pitchFamily="34" charset="0"/>
                </a:rPr>
                <a:t> </a:t>
              </a:r>
              <a:r>
                <a:rPr kumimoji="0" lang="en-GB" sz="10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onsolas" pitchFamily="49" charset="0"/>
                  <a:cs typeface="Arial" pitchFamily="34" charset="0"/>
                </a:rPr>
                <a:t>CarrierRobot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onsolas" pitchFamily="49" charset="0"/>
                  <a:cs typeface="Arial" pitchFamily="34" charset="0"/>
                </a:rPr>
                <a:t>());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onsolas" pitchFamily="49" charset="0"/>
                  <a:cs typeface="Arial" pitchFamily="34" charset="0"/>
                </a:rPr>
                <a:t>      add(</a:t>
              </a:r>
              <a:r>
                <a:rPr kumimoji="0" lang="en-GB" sz="10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onsolas" pitchFamily="49" charset="0"/>
                  <a:cs typeface="Arial" pitchFamily="34" charset="0"/>
                </a:rPr>
                <a:t>new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onsolas" pitchFamily="49" charset="0"/>
                  <a:cs typeface="Arial" pitchFamily="34" charset="0"/>
                </a:rPr>
                <a:t> Robot("C3PO"));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onsolas" pitchFamily="49" charset="0"/>
                  <a:cs typeface="Arial" pitchFamily="34" charset="0"/>
                </a:rPr>
                <a:t>    } };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onsolas" pitchFamily="49" charset="0"/>
                  <a:cs typeface="Arial" pitchFamily="34" charset="0"/>
                </a:rPr>
                <a:t>  </a:t>
              </a:r>
              <a:r>
                <a:rPr kumimoji="0" lang="en-GB" sz="10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onsolas" pitchFamily="49" charset="0"/>
                  <a:cs typeface="Arial" pitchFamily="34" charset="0"/>
                </a:rPr>
                <a:t>robots.get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latin typeface="Consolas" pitchFamily="49" charset="0"/>
                  <a:cs typeface="Arial" pitchFamily="34" charset="0"/>
                </a:rPr>
                <a:t>(0).charge(10);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 </a:t>
              </a:r>
              <a:r>
                <a:rPr kumimoji="0" lang="en-GB" sz="1000" b="0" i="0" u="none" strike="noStrike" cap="none" normalizeH="0" baseline="0" dirty="0" err="1">
                  <a:ln>
                    <a:noFill/>
                  </a:ln>
                  <a:solidFill>
                    <a:srgbClr val="6A3E3E"/>
                  </a:solidFill>
                  <a:effectLst/>
                  <a:latin typeface="Consolas" pitchFamily="49" charset="0"/>
                  <a:cs typeface="Arial" pitchFamily="34" charset="0"/>
                </a:rPr>
                <a:t>robots</a:t>
              </a:r>
              <a:r>
                <a:rPr kumimoji="0" lang="en-GB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.sort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</a:t>
              </a:r>
              <a:r>
                <a:rPr kumimoji="0" lang="en-GB" sz="10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new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</a:t>
              </a:r>
              <a:r>
                <a:rPr kumimoji="0" lang="en-GB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RobotPowerComparator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());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 </a:t>
              </a:r>
              <a:r>
                <a:rPr lang="en-GB" sz="1000" dirty="0" err="1">
                  <a:solidFill>
                    <a:srgbClr val="6A3E3E"/>
                  </a:solidFill>
                  <a:latin typeface="Consolas" pitchFamily="49" charset="0"/>
                  <a:cs typeface="Arial" pitchFamily="34" charset="0"/>
                </a:rPr>
                <a:t>robots</a:t>
              </a:r>
              <a:r>
                <a:rPr lang="en-GB" sz="1000" dirty="0" err="1">
                  <a:solidFill>
                    <a:srgbClr val="000000"/>
                  </a:solidFill>
                  <a:latin typeface="Consolas" pitchFamily="49" charset="0"/>
                  <a:cs typeface="Arial" pitchFamily="34" charset="0"/>
                </a:rPr>
                <a:t>.sort</a:t>
              </a:r>
              <a:r>
                <a:rPr lang="en-GB" sz="1000" dirty="0">
                  <a:solidFill>
                    <a:srgbClr val="000000"/>
                  </a:solidFill>
                  <a:latin typeface="Consolas" pitchFamily="49" charset="0"/>
                  <a:cs typeface="Arial" pitchFamily="34" charset="0"/>
                </a:rPr>
                <a:t>(</a:t>
              </a:r>
              <a:r>
                <a:rPr lang="en-GB" sz="1000" b="1" dirty="0">
                  <a:solidFill>
                    <a:srgbClr val="7F0055"/>
                  </a:solidFill>
                  <a:latin typeface="Consolas" pitchFamily="49" charset="0"/>
                  <a:cs typeface="Arial" pitchFamily="34" charset="0"/>
                </a:rPr>
                <a:t>new</a:t>
              </a:r>
              <a:r>
                <a:rPr lang="en-GB" sz="1000" dirty="0">
                  <a:solidFill>
                    <a:srgbClr val="000000"/>
                  </a:solidFill>
                  <a:latin typeface="Consolas" pitchFamily="49" charset="0"/>
                  <a:cs typeface="Arial" pitchFamily="34" charset="0"/>
                </a:rPr>
                <a:t> </a:t>
              </a:r>
              <a:r>
                <a:rPr lang="en-GB" sz="1000" dirty="0" err="1">
                  <a:solidFill>
                    <a:srgbClr val="000000"/>
                  </a:solidFill>
                  <a:latin typeface="Consolas" pitchFamily="49" charset="0"/>
                  <a:cs typeface="Arial" pitchFamily="34" charset="0"/>
                </a:rPr>
                <a:t>RobotLegsComparator</a:t>
              </a:r>
              <a:r>
                <a:rPr lang="en-GB" sz="1000" dirty="0">
                  <a:solidFill>
                    <a:srgbClr val="000000"/>
                  </a:solidFill>
                  <a:latin typeface="Consolas" pitchFamily="49" charset="0"/>
                  <a:cs typeface="Arial" pitchFamily="34" charset="0"/>
                </a:rPr>
                <a:t>());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} }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1619672" y="4509120"/>
              <a:ext cx="504056" cy="14401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/>
            <p:cNvSpPr/>
            <p:nvPr/>
          </p:nvSpPr>
          <p:spPr>
            <a:xfrm rot="3074489" flipH="1">
              <a:off x="20069" y="2887979"/>
              <a:ext cx="1031857" cy="1194018"/>
            </a:xfrm>
            <a:custGeom>
              <a:avLst/>
              <a:gdLst>
                <a:gd name="connsiteX0" fmla="*/ 1848255 w 1848255"/>
                <a:gd name="connsiteY0" fmla="*/ 0 h 449093"/>
                <a:gd name="connsiteX1" fmla="*/ 710119 w 1848255"/>
                <a:gd name="connsiteY1" fmla="*/ 379378 h 449093"/>
                <a:gd name="connsiteX2" fmla="*/ 0 w 1848255"/>
                <a:gd name="connsiteY2" fmla="*/ 418289 h 44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8255" h="449093">
                  <a:moveTo>
                    <a:pt x="1848255" y="0"/>
                  </a:moveTo>
                  <a:cubicBezTo>
                    <a:pt x="1433208" y="154831"/>
                    <a:pt x="1018162" y="309663"/>
                    <a:pt x="710119" y="379378"/>
                  </a:cubicBezTo>
                  <a:cubicBezTo>
                    <a:pt x="402076" y="449093"/>
                    <a:pt x="119974" y="413425"/>
                    <a:pt x="0" y="418289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67544" y="2060848"/>
              <a:ext cx="2880320" cy="1296144"/>
            </a:xfrm>
            <a:prstGeom prst="roundRect">
              <a:avLst/>
            </a:prstGeom>
            <a:solidFill>
              <a:srgbClr val="808AA8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bg1"/>
                  </a:solidFill>
                  <a:latin typeface="Consolas" pitchFamily="49" charset="0"/>
                  <a:cs typeface="Arial" pitchFamily="34" charset="0"/>
                </a:rPr>
                <a:t>calling the ‘</a:t>
              </a:r>
              <a:r>
                <a:rPr lang="en-GB" sz="1200" b="1" dirty="0" err="1">
                  <a:solidFill>
                    <a:schemeClr val="bg1"/>
                  </a:solidFill>
                  <a:latin typeface="Consolas" pitchFamily="49" charset="0"/>
                  <a:cs typeface="Arial" pitchFamily="34" charset="0"/>
                </a:rPr>
                <a:t>doAlgorithm</a:t>
              </a:r>
              <a:r>
                <a:rPr lang="en-GB" sz="1200" b="1" dirty="0">
                  <a:solidFill>
                    <a:schemeClr val="bg1"/>
                  </a:solidFill>
                  <a:latin typeface="Consolas" pitchFamily="49" charset="0"/>
                  <a:cs typeface="Arial" pitchFamily="34" charset="0"/>
                </a:rPr>
                <a:t>’ method with a concrete Strategy object triggers execution – it uses ‘execute’, but does not rely on its specific implementation</a:t>
              </a: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5724128" y="116632"/>
            <a:ext cx="900608" cy="432048"/>
          </a:xfrm>
          <a:prstGeom prst="roundRect">
            <a:avLst/>
          </a:prstGeom>
          <a:solidFill>
            <a:srgbClr val="1600B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SYNOPSIS</a:t>
            </a: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6732240" y="116632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UML</a:t>
            </a:r>
            <a:endParaRPr kumimoji="0" lang="en-US" sz="14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491880" y="116632"/>
            <a:ext cx="5544616" cy="6552728"/>
            <a:chOff x="3491880" y="116632"/>
            <a:chExt cx="5544616" cy="6552728"/>
          </a:xfrm>
        </p:grpSpPr>
        <p:sp>
          <p:nvSpPr>
            <p:cNvPr id="58" name="Text Box 2"/>
            <p:cNvSpPr txBox="1">
              <a:spLocks noChangeArrowheads="1"/>
            </p:cNvSpPr>
            <p:nvPr/>
          </p:nvSpPr>
          <p:spPr bwMode="auto">
            <a:xfrm>
              <a:off x="3491880" y="2636912"/>
              <a:ext cx="2016224" cy="576064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interface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Comparator&lt;X&gt; {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  </a:t>
              </a:r>
              <a:r>
                <a:rPr kumimoji="0" lang="en-GB" sz="1000" b="1" i="0" u="none" strike="noStrike" cap="none" normalizeH="0" baseline="0" dirty="0" err="1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int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compare(X 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6A3E3E"/>
                  </a:solidFill>
                  <a:effectLst/>
                  <a:latin typeface="Consolas" pitchFamily="49" charset="0"/>
                  <a:cs typeface="Arial" pitchFamily="34" charset="0"/>
                </a:rPr>
                <a:t>x1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, X 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6A3E3E"/>
                  </a:solidFill>
                  <a:effectLst/>
                  <a:latin typeface="Consolas" pitchFamily="49" charset="0"/>
                  <a:cs typeface="Arial" pitchFamily="34" charset="0"/>
                </a:rPr>
                <a:t>x2</a:t>
              </a: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);</a:t>
              </a: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}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4211960" y="3212976"/>
              <a:ext cx="360040" cy="2880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 71"/>
            <p:cNvSpPr/>
            <p:nvPr/>
          </p:nvSpPr>
          <p:spPr>
            <a:xfrm rot="13147185" flipH="1">
              <a:off x="5060959" y="4354373"/>
              <a:ext cx="711543" cy="813551"/>
            </a:xfrm>
            <a:custGeom>
              <a:avLst/>
              <a:gdLst>
                <a:gd name="connsiteX0" fmla="*/ 1848255 w 1848255"/>
                <a:gd name="connsiteY0" fmla="*/ 0 h 449093"/>
                <a:gd name="connsiteX1" fmla="*/ 710119 w 1848255"/>
                <a:gd name="connsiteY1" fmla="*/ 379378 h 449093"/>
                <a:gd name="connsiteX2" fmla="*/ 0 w 1848255"/>
                <a:gd name="connsiteY2" fmla="*/ 418289 h 44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8255" h="449093">
                  <a:moveTo>
                    <a:pt x="1848255" y="0"/>
                  </a:moveTo>
                  <a:cubicBezTo>
                    <a:pt x="1433208" y="154831"/>
                    <a:pt x="1018162" y="309663"/>
                    <a:pt x="710119" y="379378"/>
                  </a:cubicBezTo>
                  <a:cubicBezTo>
                    <a:pt x="402076" y="449093"/>
                    <a:pt x="119974" y="413425"/>
                    <a:pt x="0" y="418289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4139952" y="4653136"/>
              <a:ext cx="1584176" cy="1008112"/>
            </a:xfrm>
            <a:prstGeom prst="roundRect">
              <a:avLst/>
            </a:prstGeom>
            <a:solidFill>
              <a:srgbClr val="808AA8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Consolas" pitchFamily="49" charset="0"/>
                  <a:cs typeface="Arial" pitchFamily="34" charset="0"/>
                </a:rPr>
                <a:t>every concrete Strategy needs to provide a method for execution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283968" y="116632"/>
              <a:ext cx="4752528" cy="6552728"/>
              <a:chOff x="4283968" y="116632"/>
              <a:chExt cx="4752528" cy="6552728"/>
            </a:xfrm>
          </p:grpSpPr>
          <p:sp>
            <p:nvSpPr>
              <p:cNvPr id="52" name="Text Box 2"/>
              <p:cNvSpPr txBox="1">
                <a:spLocks noChangeArrowheads="1"/>
              </p:cNvSpPr>
              <p:nvPr/>
            </p:nvSpPr>
            <p:spPr bwMode="auto">
              <a:xfrm>
                <a:off x="4283968" y="5805264"/>
                <a:ext cx="4648944" cy="864096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 dirty="0">
                    <a:solidFill>
                      <a:srgbClr val="7F0055"/>
                    </a:solidFill>
                    <a:latin typeface="Consolas" pitchFamily="49" charset="0"/>
                    <a:cs typeface="Arial" pitchFamily="34" charset="0"/>
                  </a:rPr>
                  <a:t>import</a:t>
                </a:r>
                <a:r>
                  <a:rPr lang="en-GB" sz="1000" dirty="0">
                    <a:solidFill>
                      <a:srgbClr val="000000"/>
                    </a:solidFill>
                    <a:latin typeface="Consolas" pitchFamily="49" charset="0"/>
                    <a:cs typeface="Arial" pitchFamily="34" charset="0"/>
                  </a:rPr>
                  <a:t> </a:t>
                </a:r>
                <a:r>
                  <a:rPr lang="en-GB" sz="1000" dirty="0" err="1">
                    <a:solidFill>
                      <a:srgbClr val="000000"/>
                    </a:solidFill>
                    <a:latin typeface="Consolas" pitchFamily="49" charset="0"/>
                    <a:cs typeface="Arial" pitchFamily="34" charset="0"/>
                  </a:rPr>
                  <a:t>java.util.Comparator</a:t>
                </a:r>
                <a:r>
                  <a:rPr lang="en-GB" sz="1000" dirty="0">
                    <a:solidFill>
                      <a:srgbClr val="000000"/>
                    </a:solidFill>
                    <a:latin typeface="Consolas" pitchFamily="49" charset="0"/>
                    <a:cs typeface="Arial" pitchFamily="34" charset="0"/>
                  </a:rPr>
                  <a:t>;</a:t>
                </a:r>
                <a:endParaRPr kumimoji="0" lang="en-GB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normalizeH="0" baseline="0" dirty="0">
                    <a:ln>
                      <a:noFill/>
                    </a:ln>
                    <a:solidFill>
                      <a:srgbClr val="7F0055"/>
                    </a:solidFill>
                    <a:effectLst/>
                    <a:latin typeface="Consolas" pitchFamily="49" charset="0"/>
                    <a:cs typeface="Arial" pitchFamily="34" charset="0"/>
                  </a:rPr>
                  <a:t>class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 </a:t>
                </a:r>
                <a:r>
                  <a:rPr kumimoji="0" lang="en-GB" sz="10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RobotPowerComparator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 </a:t>
                </a:r>
                <a:r>
                  <a:rPr kumimoji="0" lang="en-GB" sz="1000" b="1" i="0" u="none" strike="noStrike" cap="none" normalizeH="0" baseline="0" dirty="0">
                    <a:ln>
                      <a:noFill/>
                    </a:ln>
                    <a:solidFill>
                      <a:srgbClr val="7F0055"/>
                    </a:solidFill>
                    <a:effectLst/>
                    <a:latin typeface="Consolas" pitchFamily="49" charset="0"/>
                    <a:cs typeface="Arial" pitchFamily="34" charset="0"/>
                  </a:rPr>
                  <a:t>implements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 Comparator&lt;Robot&gt; {</a:t>
                </a:r>
                <a:endParaRPr kumimoji="0" lang="en-GB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  </a:t>
                </a:r>
                <a:r>
                  <a:rPr kumimoji="0" lang="en-GB" sz="1000" b="1" i="0" u="none" strike="noStrike" cap="none" normalizeH="0" baseline="0" dirty="0">
                    <a:ln>
                      <a:noFill/>
                    </a:ln>
                    <a:solidFill>
                      <a:srgbClr val="7F0055"/>
                    </a:solidFill>
                    <a:effectLst/>
                    <a:latin typeface="Consolas" pitchFamily="49" charset="0"/>
                    <a:cs typeface="Arial" pitchFamily="34" charset="0"/>
                  </a:rPr>
                  <a:t>public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 </a:t>
                </a:r>
                <a:r>
                  <a:rPr kumimoji="0" lang="en-GB" sz="1000" b="1" i="0" u="none" strike="noStrike" cap="none" normalizeH="0" baseline="0" dirty="0" err="1">
                    <a:ln>
                      <a:noFill/>
                    </a:ln>
                    <a:solidFill>
                      <a:srgbClr val="7F0055"/>
                    </a:solidFill>
                    <a:effectLst/>
                    <a:latin typeface="Consolas" pitchFamily="49" charset="0"/>
                    <a:cs typeface="Arial" pitchFamily="34" charset="0"/>
                  </a:rPr>
                  <a:t>int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 compare(Robot </a:t>
                </a:r>
                <a:r>
                  <a:rPr kumimoji="0" lang="en-GB" sz="1000" b="0" i="0" u="none" strike="noStrike" cap="none" normalizeH="0" baseline="0" dirty="0" err="1">
                    <a:ln>
                      <a:noFill/>
                    </a:ln>
                    <a:solidFill>
                      <a:srgbClr val="6A3E3E"/>
                    </a:solidFill>
                    <a:effectLst/>
                    <a:latin typeface="Consolas" pitchFamily="49" charset="0"/>
                    <a:cs typeface="Arial" pitchFamily="34" charset="0"/>
                  </a:rPr>
                  <a:t>robotA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, Robot </a:t>
                </a:r>
                <a:r>
                  <a:rPr kumimoji="0" lang="en-GB" sz="1000" b="0" i="0" u="none" strike="noStrike" cap="none" normalizeH="0" baseline="0" dirty="0" err="1">
                    <a:ln>
                      <a:noFill/>
                    </a:ln>
                    <a:solidFill>
                      <a:srgbClr val="6A3E3E"/>
                    </a:solidFill>
                    <a:effectLst/>
                    <a:latin typeface="Consolas" pitchFamily="49" charset="0"/>
                    <a:cs typeface="Arial" pitchFamily="34" charset="0"/>
                  </a:rPr>
                  <a:t>robotB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) {</a:t>
                </a:r>
                <a:endParaRPr kumimoji="0" lang="en-GB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    </a:t>
                </a:r>
                <a:r>
                  <a:rPr kumimoji="0" lang="en-GB" sz="1000" b="1" i="0" u="none" strike="noStrike" cap="none" normalizeH="0" baseline="0" dirty="0">
                    <a:ln>
                      <a:noFill/>
                    </a:ln>
                    <a:solidFill>
                      <a:srgbClr val="7F0055"/>
                    </a:solidFill>
                    <a:effectLst/>
                    <a:latin typeface="Consolas" pitchFamily="49" charset="0"/>
                    <a:cs typeface="Arial" pitchFamily="34" charset="0"/>
                  </a:rPr>
                  <a:t>return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 (</a:t>
                </a:r>
                <a:r>
                  <a:rPr kumimoji="0" lang="en-GB" sz="10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Math.</a:t>
                </a:r>
                <a:r>
                  <a:rPr kumimoji="0" lang="en-GB" sz="1000" b="0" i="1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round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(</a:t>
                </a:r>
                <a:r>
                  <a:rPr kumimoji="0" lang="en-GB" sz="1000" b="0" i="0" u="none" strike="noStrike" cap="none" normalizeH="0" baseline="0" dirty="0" err="1">
                    <a:ln>
                      <a:noFill/>
                    </a:ln>
                    <a:solidFill>
                      <a:srgbClr val="6A3E3E"/>
                    </a:solidFill>
                    <a:effectLst/>
                    <a:latin typeface="Consolas" pitchFamily="49" charset="0"/>
                    <a:cs typeface="Arial" pitchFamily="34" charset="0"/>
                  </a:rPr>
                  <a:t>robotA</a:t>
                </a:r>
                <a:r>
                  <a:rPr kumimoji="0" lang="en-GB" sz="10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.</a:t>
                </a:r>
                <a:r>
                  <a:rPr kumimoji="0" lang="en-GB" sz="1000" b="0" i="0" u="none" strike="noStrike" cap="none" normalizeH="0" baseline="0" dirty="0" err="1">
                    <a:ln>
                      <a:noFill/>
                    </a:ln>
                    <a:solidFill>
                      <a:srgbClr val="0000C0"/>
                    </a:solidFill>
                    <a:effectLst/>
                    <a:latin typeface="Consolas" pitchFamily="49" charset="0"/>
                    <a:cs typeface="Arial" pitchFamily="34" charset="0"/>
                  </a:rPr>
                  <a:t>powerLevel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 - </a:t>
                </a:r>
                <a:r>
                  <a:rPr kumimoji="0" lang="en-GB" sz="1000" b="0" i="0" u="none" strike="noStrike" cap="none" normalizeH="0" baseline="0" dirty="0" err="1">
                    <a:ln>
                      <a:noFill/>
                    </a:ln>
                    <a:solidFill>
                      <a:srgbClr val="6A3E3E"/>
                    </a:solidFill>
                    <a:effectLst/>
                    <a:latin typeface="Consolas" pitchFamily="49" charset="0"/>
                    <a:cs typeface="Arial" pitchFamily="34" charset="0"/>
                  </a:rPr>
                  <a:t>robotB</a:t>
                </a:r>
                <a:r>
                  <a:rPr kumimoji="0" lang="en-GB" sz="10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.</a:t>
                </a:r>
                <a:r>
                  <a:rPr kumimoji="0" lang="en-GB" sz="1000" b="0" i="0" u="none" strike="noStrike" cap="none" normalizeH="0" baseline="0" dirty="0" err="1">
                    <a:ln>
                      <a:noFill/>
                    </a:ln>
                    <a:solidFill>
                      <a:srgbClr val="0000C0"/>
                    </a:solidFill>
                    <a:effectLst/>
                    <a:latin typeface="Consolas" pitchFamily="49" charset="0"/>
                    <a:cs typeface="Arial" pitchFamily="34" charset="0"/>
                  </a:rPr>
                  <a:t>powerLevel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));</a:t>
                </a:r>
                <a:endParaRPr kumimoji="0" lang="en-GB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} }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Text Box 3"/>
              <p:cNvSpPr txBox="1">
                <a:spLocks noChangeArrowheads="1"/>
              </p:cNvSpPr>
              <p:nvPr/>
            </p:nvSpPr>
            <p:spPr bwMode="auto">
              <a:xfrm>
                <a:off x="4283968" y="1124744"/>
                <a:ext cx="4608512" cy="864096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normalizeH="0" baseline="0" dirty="0">
                    <a:ln>
                      <a:noFill/>
                    </a:ln>
                    <a:solidFill>
                      <a:srgbClr val="7F0055"/>
                    </a:solidFill>
                    <a:effectLst/>
                    <a:latin typeface="Consolas" pitchFamily="49" charset="0"/>
                    <a:cs typeface="Arial" pitchFamily="34" charset="0"/>
                  </a:rPr>
                  <a:t>import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 </a:t>
                </a:r>
                <a:r>
                  <a:rPr kumimoji="0" lang="en-GB" sz="10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java.util.Comparator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;</a:t>
                </a:r>
                <a:endParaRPr kumimoji="0" lang="en-GB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normalizeH="0" baseline="0" dirty="0">
                    <a:ln>
                      <a:noFill/>
                    </a:ln>
                    <a:solidFill>
                      <a:srgbClr val="7F0055"/>
                    </a:solidFill>
                    <a:effectLst/>
                    <a:latin typeface="Consolas" pitchFamily="49" charset="0"/>
                    <a:cs typeface="Arial" pitchFamily="34" charset="0"/>
                  </a:rPr>
                  <a:t>public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 </a:t>
                </a:r>
                <a:r>
                  <a:rPr kumimoji="0" lang="en-GB" sz="1000" b="1" i="0" u="none" strike="noStrike" cap="none" normalizeH="0" baseline="0" dirty="0">
                    <a:ln>
                      <a:noFill/>
                    </a:ln>
                    <a:solidFill>
                      <a:srgbClr val="7F0055"/>
                    </a:solidFill>
                    <a:effectLst/>
                    <a:latin typeface="Consolas" pitchFamily="49" charset="0"/>
                    <a:cs typeface="Arial" pitchFamily="34" charset="0"/>
                  </a:rPr>
                  <a:t>class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 </a:t>
                </a:r>
                <a:r>
                  <a:rPr kumimoji="0" lang="en-GB" sz="10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RobotLegsComparator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 </a:t>
                </a:r>
                <a:r>
                  <a:rPr kumimoji="0" lang="en-GB" sz="1000" b="1" i="0" u="none" strike="noStrike" cap="none" normalizeH="0" baseline="0" dirty="0">
                    <a:ln>
                      <a:noFill/>
                    </a:ln>
                    <a:solidFill>
                      <a:srgbClr val="7F0055"/>
                    </a:solidFill>
                    <a:effectLst/>
                    <a:latin typeface="Consolas" pitchFamily="49" charset="0"/>
                    <a:cs typeface="Arial" pitchFamily="34" charset="0"/>
                  </a:rPr>
                  <a:t>implements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 Comparator&lt;Robot&gt; {</a:t>
                </a:r>
                <a:endParaRPr kumimoji="0" lang="en-GB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  </a:t>
                </a:r>
                <a:r>
                  <a:rPr kumimoji="0" lang="en-GB" sz="1000" b="1" i="0" u="none" strike="noStrike" cap="none" normalizeH="0" baseline="0" dirty="0">
                    <a:ln>
                      <a:noFill/>
                    </a:ln>
                    <a:solidFill>
                      <a:srgbClr val="7F0055"/>
                    </a:solidFill>
                    <a:effectLst/>
                    <a:latin typeface="Consolas" pitchFamily="49" charset="0"/>
                    <a:cs typeface="Arial" pitchFamily="34" charset="0"/>
                  </a:rPr>
                  <a:t>public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 </a:t>
                </a:r>
                <a:r>
                  <a:rPr kumimoji="0" lang="en-GB" sz="1000" b="1" i="0" u="none" strike="noStrike" cap="none" normalizeH="0" baseline="0" dirty="0" err="1">
                    <a:ln>
                      <a:noFill/>
                    </a:ln>
                    <a:solidFill>
                      <a:srgbClr val="7F0055"/>
                    </a:solidFill>
                    <a:effectLst/>
                    <a:latin typeface="Consolas" pitchFamily="49" charset="0"/>
                    <a:cs typeface="Arial" pitchFamily="34" charset="0"/>
                  </a:rPr>
                  <a:t>int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 compare(Robot </a:t>
                </a:r>
                <a:r>
                  <a:rPr kumimoji="0" lang="en-GB" sz="1000" b="0" i="0" u="none" strike="noStrike" cap="none" normalizeH="0" baseline="0" dirty="0" err="1">
                    <a:ln>
                      <a:noFill/>
                    </a:ln>
                    <a:solidFill>
                      <a:srgbClr val="6A3E3E"/>
                    </a:solidFill>
                    <a:effectLst/>
                    <a:latin typeface="Consolas" pitchFamily="49" charset="0"/>
                    <a:cs typeface="Arial" pitchFamily="34" charset="0"/>
                  </a:rPr>
                  <a:t>robotA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, Robot </a:t>
                </a:r>
                <a:r>
                  <a:rPr kumimoji="0" lang="en-GB" sz="1000" b="0" i="0" u="none" strike="noStrike" cap="none" normalizeH="0" baseline="0" dirty="0" err="1">
                    <a:ln>
                      <a:noFill/>
                    </a:ln>
                    <a:solidFill>
                      <a:srgbClr val="6A3E3E"/>
                    </a:solidFill>
                    <a:effectLst/>
                    <a:latin typeface="Consolas" pitchFamily="49" charset="0"/>
                    <a:cs typeface="Arial" pitchFamily="34" charset="0"/>
                  </a:rPr>
                  <a:t>robotB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) {</a:t>
                </a:r>
                <a:endParaRPr kumimoji="0" lang="en-GB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00" dirty="0">
                    <a:solidFill>
                      <a:srgbClr val="000000"/>
                    </a:solidFill>
                    <a:latin typeface="Consolas" pitchFamily="49" charset="0"/>
                    <a:cs typeface="Arial" pitchFamily="34" charset="0"/>
                  </a:rPr>
                  <a:t>    </a:t>
                </a:r>
                <a:r>
                  <a:rPr kumimoji="0" lang="en-GB" sz="1000" b="1" i="0" u="none" strike="noStrike" cap="none" normalizeH="0" baseline="0" dirty="0">
                    <a:ln>
                      <a:noFill/>
                    </a:ln>
                    <a:solidFill>
                      <a:srgbClr val="7F0055"/>
                    </a:solidFill>
                    <a:effectLst/>
                    <a:latin typeface="Consolas" pitchFamily="49" charset="0"/>
                    <a:cs typeface="Arial" pitchFamily="34" charset="0"/>
                  </a:rPr>
                  <a:t>return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 (</a:t>
                </a:r>
                <a:r>
                  <a:rPr kumimoji="0" lang="en-GB" sz="1000" b="0" i="0" u="none" strike="noStrike" cap="none" normalizeH="0" baseline="0" dirty="0" err="1">
                    <a:ln>
                      <a:noFill/>
                    </a:ln>
                    <a:solidFill>
                      <a:srgbClr val="6A3E3E"/>
                    </a:solidFill>
                    <a:effectLst/>
                    <a:latin typeface="Consolas" pitchFamily="49" charset="0"/>
                    <a:cs typeface="Arial" pitchFamily="34" charset="0"/>
                  </a:rPr>
                  <a:t>robotA</a:t>
                </a:r>
                <a:r>
                  <a:rPr kumimoji="0" lang="en-GB" sz="10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.</a:t>
                </a:r>
                <a:r>
                  <a:rPr kumimoji="0" lang="en-GB" sz="1000" b="0" i="0" u="none" strike="noStrike" cap="none" normalizeH="0" baseline="0" dirty="0" err="1">
                    <a:ln>
                      <a:noFill/>
                    </a:ln>
                    <a:solidFill>
                      <a:srgbClr val="0000C0"/>
                    </a:solidFill>
                    <a:effectLst/>
                    <a:latin typeface="Consolas" pitchFamily="49" charset="0"/>
                    <a:cs typeface="Arial" pitchFamily="34" charset="0"/>
                  </a:rPr>
                  <a:t>numLegs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 - </a:t>
                </a:r>
                <a:r>
                  <a:rPr kumimoji="0" lang="en-GB" sz="1000" b="0" i="0" u="none" strike="noStrike" cap="none" normalizeH="0" baseline="0" dirty="0" err="1">
                    <a:ln>
                      <a:noFill/>
                    </a:ln>
                    <a:solidFill>
                      <a:srgbClr val="6A3E3E"/>
                    </a:solidFill>
                    <a:effectLst/>
                    <a:latin typeface="Consolas" pitchFamily="49" charset="0"/>
                    <a:cs typeface="Arial" pitchFamily="34" charset="0"/>
                  </a:rPr>
                  <a:t>robotB</a:t>
                </a:r>
                <a:r>
                  <a:rPr kumimoji="0" lang="en-GB" sz="10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.</a:t>
                </a:r>
                <a:r>
                  <a:rPr kumimoji="0" lang="en-GB" sz="1000" b="0" i="0" u="none" strike="noStrike" cap="none" normalizeH="0" baseline="0" dirty="0" err="1">
                    <a:ln>
                      <a:noFill/>
                    </a:ln>
                    <a:solidFill>
                      <a:srgbClr val="0000C0"/>
                    </a:solidFill>
                    <a:effectLst/>
                    <a:latin typeface="Consolas" pitchFamily="49" charset="0"/>
                    <a:cs typeface="Arial" pitchFamily="34" charset="0"/>
                  </a:rPr>
                  <a:t>numLegs</a:t>
                </a: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);</a:t>
                </a:r>
                <a:endParaRPr kumimoji="0" lang="en-GB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nsolas" pitchFamily="49" charset="0"/>
                    <a:cs typeface="Arial" pitchFamily="34" charset="0"/>
                  </a:rPr>
                  <a:t>} }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 flipV="1">
                <a:off x="6300192" y="5373218"/>
                <a:ext cx="360040" cy="43204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7164288" y="1988840"/>
                <a:ext cx="360040" cy="28803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reeform 66"/>
              <p:cNvSpPr/>
              <p:nvPr/>
            </p:nvSpPr>
            <p:spPr>
              <a:xfrm rot="8045075" flipH="1" flipV="1">
                <a:off x="7836991" y="4065470"/>
                <a:ext cx="936046" cy="866077"/>
              </a:xfrm>
              <a:custGeom>
                <a:avLst/>
                <a:gdLst>
                  <a:gd name="connsiteX0" fmla="*/ 1848255 w 1848255"/>
                  <a:gd name="connsiteY0" fmla="*/ 0 h 449093"/>
                  <a:gd name="connsiteX1" fmla="*/ 710119 w 1848255"/>
                  <a:gd name="connsiteY1" fmla="*/ 379378 h 449093"/>
                  <a:gd name="connsiteX2" fmla="*/ 0 w 1848255"/>
                  <a:gd name="connsiteY2" fmla="*/ 418289 h 449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8255" h="449093">
                    <a:moveTo>
                      <a:pt x="1848255" y="0"/>
                    </a:moveTo>
                    <a:cubicBezTo>
                      <a:pt x="1433208" y="154831"/>
                      <a:pt x="1018162" y="309663"/>
                      <a:pt x="710119" y="379378"/>
                    </a:cubicBezTo>
                    <a:cubicBezTo>
                      <a:pt x="402076" y="449093"/>
                      <a:pt x="119974" y="413425"/>
                      <a:pt x="0" y="418289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Freeform 67"/>
              <p:cNvSpPr/>
              <p:nvPr/>
            </p:nvSpPr>
            <p:spPr>
              <a:xfrm rot="13147185" flipH="1">
                <a:off x="7851119" y="2828602"/>
                <a:ext cx="1031857" cy="1194018"/>
              </a:xfrm>
              <a:custGeom>
                <a:avLst/>
                <a:gdLst>
                  <a:gd name="connsiteX0" fmla="*/ 1848255 w 1848255"/>
                  <a:gd name="connsiteY0" fmla="*/ 0 h 449093"/>
                  <a:gd name="connsiteX1" fmla="*/ 710119 w 1848255"/>
                  <a:gd name="connsiteY1" fmla="*/ 379378 h 449093"/>
                  <a:gd name="connsiteX2" fmla="*/ 0 w 1848255"/>
                  <a:gd name="connsiteY2" fmla="*/ 418289 h 449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8255" h="449093">
                    <a:moveTo>
                      <a:pt x="1848255" y="0"/>
                    </a:moveTo>
                    <a:cubicBezTo>
                      <a:pt x="1433208" y="154831"/>
                      <a:pt x="1018162" y="309663"/>
                      <a:pt x="710119" y="379378"/>
                    </a:cubicBezTo>
                    <a:cubicBezTo>
                      <a:pt x="402076" y="449093"/>
                      <a:pt x="119974" y="413425"/>
                      <a:pt x="0" y="418289"/>
                    </a:cubicBezTo>
                  </a:path>
                </a:pathLst>
              </a:cu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5940152" y="3429000"/>
                <a:ext cx="3096344" cy="792088"/>
              </a:xfrm>
              <a:prstGeom prst="roundRect">
                <a:avLst/>
              </a:prstGeom>
              <a:solidFill>
                <a:srgbClr val="808AA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  <a:latin typeface="Consolas" pitchFamily="49" charset="0"/>
                    <a:cs typeface="Arial" pitchFamily="34" charset="0"/>
                  </a:rPr>
                  <a:t>various implementations can </a:t>
                </a:r>
                <a:r>
                  <a:rPr lang="en-GB" sz="1200" b="1" u="sng" dirty="0">
                    <a:solidFill>
                      <a:schemeClr val="bg1"/>
                    </a:solidFill>
                    <a:latin typeface="Consolas" pitchFamily="49" charset="0"/>
                    <a:cs typeface="Arial" pitchFamily="34" charset="0"/>
                  </a:rPr>
                  <a:t>encapsulate functionality </a:t>
                </a:r>
                <a:r>
                  <a:rPr lang="en-GB" sz="1200" b="1" dirty="0">
                    <a:solidFill>
                      <a:schemeClr val="bg1"/>
                    </a:solidFill>
                    <a:latin typeface="Consolas" pitchFamily="49" charset="0"/>
                    <a:cs typeface="Arial" pitchFamily="34" charset="0"/>
                  </a:rPr>
                  <a:t>within objects – usually functionality resides in some methods</a:t>
                </a:r>
              </a:p>
            </p:txBody>
          </p:sp>
          <p:sp>
            <p:nvSpPr>
              <p:cNvPr id="39" name="Text Box 2"/>
              <p:cNvSpPr txBox="1">
                <a:spLocks noChangeArrowheads="1"/>
              </p:cNvSpPr>
              <p:nvPr/>
            </p:nvSpPr>
            <p:spPr bwMode="auto">
              <a:xfrm>
                <a:off x="7452320" y="116632"/>
                <a:ext cx="504056" cy="432048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normalizeH="0" baseline="0" dirty="0">
                    <a:ln>
                      <a:noFill/>
                    </a:ln>
                    <a:solidFill>
                      <a:srgbClr val="7F0055"/>
                    </a:solidFill>
                    <a:effectLst/>
                    <a:latin typeface="Consolas" pitchFamily="49" charset="0"/>
                    <a:cs typeface="Arial" pitchFamily="34" charset="0"/>
                  </a:rPr>
                  <a:t>code</a:t>
                </a:r>
                <a:endPara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8100392" y="116632"/>
                <a:ext cx="936104" cy="432048"/>
              </a:xfrm>
              <a:prstGeom prst="roundRect">
                <a:avLst/>
              </a:prstGeom>
              <a:solidFill>
                <a:srgbClr val="808AA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chemeClr val="bg1"/>
                    </a:solidFill>
                    <a:latin typeface="Consolas" pitchFamily="49" charset="0"/>
                    <a:cs typeface="Arial" pitchFamily="34" charset="0"/>
                  </a:rPr>
                  <a:t>comments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4356"/>
            <a:ext cx="9144000" cy="6143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86" name="AutoShape 2" descr="Best Places to U Pick in Edmonton Farms"/>
          <p:cNvSpPr>
            <a:spLocks noChangeAspect="1" noChangeArrowheads="1"/>
          </p:cNvSpPr>
          <p:nvPr/>
        </p:nvSpPr>
        <p:spPr bwMode="auto">
          <a:xfrm>
            <a:off x="63500" y="-136525"/>
            <a:ext cx="6477000" cy="4295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480"/>
            <a:ext cx="9144000" cy="642918"/>
          </a:xfrm>
        </p:spPr>
        <p:txBody>
          <a:bodyPr>
            <a:noAutofit/>
          </a:bodyPr>
          <a:lstStyle/>
          <a:p>
            <a:r>
              <a:rPr lang="en-GB" sz="4400" dirty="0">
                <a:latin typeface="Copperplate Gothic Light" pitchFamily="34" charset="0"/>
              </a:rPr>
              <a:t>Recap: </a:t>
            </a:r>
            <a:br>
              <a:rPr lang="en-GB" sz="4400" dirty="0">
                <a:latin typeface="Copperplate Gothic Light" pitchFamily="34" charset="0"/>
              </a:rPr>
            </a:br>
            <a:r>
              <a:rPr lang="en-GB" sz="4400" dirty="0">
                <a:latin typeface="Copperplate Gothic Light" pitchFamily="34" charset="0"/>
              </a:rPr>
              <a:t>Anonymous Inner Classes</a:t>
            </a:r>
            <a:endParaRPr lang="en-GB" dirty="0">
              <a:latin typeface="Copperplate Gothic Light" pitchFamily="34" charset="0"/>
            </a:endParaRPr>
          </a:p>
        </p:txBody>
      </p:sp>
      <p:pic>
        <p:nvPicPr>
          <p:cNvPr id="6" name="Picture 5" descr="zorro.jpg"/>
          <p:cNvPicPr>
            <a:picLocks noChangeAspect="1"/>
          </p:cNvPicPr>
          <p:nvPr/>
        </p:nvPicPr>
        <p:blipFill>
          <a:blip r:embed="rId2" cstate="print">
            <a:grayscl/>
            <a:lum contrast="20000"/>
          </a:blip>
          <a:stretch>
            <a:fillRect/>
          </a:stretch>
        </p:blipFill>
        <p:spPr>
          <a:xfrm>
            <a:off x="2339752" y="2276872"/>
            <a:ext cx="4258740" cy="3900264"/>
          </a:xfrm>
          <a:prstGeom prst="hexagon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Anonymous Instantiation of Inner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4176464" cy="5760640"/>
          </a:xfrm>
        </p:spPr>
        <p:txBody>
          <a:bodyPr>
            <a:normAutofit fontScale="92500"/>
          </a:bodyPr>
          <a:lstStyle/>
          <a:p>
            <a:r>
              <a:rPr lang="en-GB" sz="2600" dirty="0"/>
              <a:t>inner classes are defined </a:t>
            </a:r>
            <a:br>
              <a:rPr lang="en-GB" sz="2600" dirty="0"/>
            </a:br>
            <a:r>
              <a:rPr lang="en-GB" sz="2600" dirty="0"/>
              <a:t>within another class </a:t>
            </a:r>
          </a:p>
          <a:p>
            <a:r>
              <a:rPr lang="en-GB" sz="2600" dirty="0"/>
              <a:t>anonymous (inner) classes </a:t>
            </a:r>
            <a:br>
              <a:rPr lang="en-GB" sz="2600" dirty="0"/>
            </a:br>
            <a:r>
              <a:rPr lang="en-GB" sz="2600" dirty="0"/>
              <a:t>are defined and instantiated </a:t>
            </a:r>
            <a:br>
              <a:rPr lang="en-GB" sz="2600" dirty="0"/>
            </a:br>
            <a:r>
              <a:rPr lang="en-GB" sz="2600" dirty="0"/>
              <a:t>in a single place using 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new</a:t>
            </a:r>
            <a:r>
              <a:rPr lang="en-GB" sz="2600" dirty="0"/>
              <a:t>, </a:t>
            </a:r>
            <a:br>
              <a:rPr lang="en-GB" sz="2600" dirty="0"/>
            </a:br>
            <a:r>
              <a:rPr lang="en-GB" sz="2600" dirty="0"/>
              <a:t>where the anonymous class definition itself is actually an expression</a:t>
            </a:r>
          </a:p>
          <a:p>
            <a:r>
              <a:rPr lang="en-GB" sz="2600" dirty="0"/>
              <a:t>inner classes are often local helper classes, whilst anonymous classes are often use-once helper classes without an explicit handle to the code that defines it 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355976" y="2060848"/>
            <a:ext cx="4608512" cy="2592288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import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java.util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.*;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CompareWorld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{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static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main (String[]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args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SortedSet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&lt;Robot&gt;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robots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TreeSet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&lt;&gt;(</a:t>
            </a:r>
            <a:b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 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Comparator&lt;Robot&gt;() {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   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compare(Robot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a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Robot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b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     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(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Math.</a:t>
            </a:r>
            <a:r>
              <a:rPr kumimoji="0" lang="en-GB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round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a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powerLevel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-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b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powerLevel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));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  } }</a:t>
            </a:r>
            <a:b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);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Robot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c3po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Robot(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"C3PO"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c3po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.charge(10);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robots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.add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c3po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robots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.add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CarrierRobot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());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System.</a:t>
            </a:r>
            <a:r>
              <a:rPr kumimoji="0" lang="en-GB" sz="1000" b="1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out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.println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robots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}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4355976" y="1052736"/>
            <a:ext cx="4608512" cy="864096"/>
          </a:xfrm>
          <a:prstGeom prst="rect">
            <a:avLst/>
          </a:prstGeom>
          <a:solidFill>
            <a:srgbClr val="F2F2F2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1000" b="1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import</a:t>
            </a:r>
            <a:r>
              <a:rPr lang="en-GB" sz="1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java.util.Comparator</a:t>
            </a:r>
            <a:r>
              <a:rPr lang="en-GB" sz="10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;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RobotPowerComparator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implements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Comparator&lt;Robot&gt; {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compare(Robot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a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Robot 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b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(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Math.</a:t>
            </a:r>
            <a:r>
              <a:rPr kumimoji="0" lang="en-GB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round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lang="en-GB" sz="1000" dirty="0" err="1">
                <a:solidFill>
                  <a:srgbClr val="6A3E3E"/>
                </a:solidFill>
                <a:latin typeface="Consolas" pitchFamily="49" charset="0"/>
                <a:cs typeface="Arial" pitchFamily="34" charset="0"/>
              </a:rPr>
              <a:t>a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powerLevel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- 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b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n-GB" sz="10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powerLevel</a:t>
            </a: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));</a:t>
            </a:r>
            <a:endParaRPr kumimoji="0" lang="en-GB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}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88024" y="2852936"/>
            <a:ext cx="396044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884368" y="1916832"/>
            <a:ext cx="288032" cy="936104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 rot="13147185" flipH="1">
            <a:off x="6565001" y="3830501"/>
            <a:ext cx="2134679" cy="1141214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4427984" y="4869160"/>
            <a:ext cx="4536504" cy="1008112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instead of defining a new class in a new file, we can create and define a class ‘in-situ’ – this removes a lot of overhead, yet provides no handle for using the definition again for another object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885C-1040-4683-BDF5-000121F1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That’s a lot of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F75F-5D84-4451-B51A-0EF48E6E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34" y="15872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/>
              <a:t>If Java is the answer</a:t>
            </a:r>
            <a:r>
              <a:rPr lang="en-GB" sz="4000"/>
              <a:t>, it must have been a really </a:t>
            </a:r>
            <a:r>
              <a:rPr lang="en-GB" sz="4000" b="1"/>
              <a:t>verbose question</a:t>
            </a:r>
            <a:r>
              <a:rPr lang="en-GB" sz="40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315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First Motivation for ‘Code as Data’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760640"/>
          </a:xfrm>
        </p:spPr>
        <p:txBody>
          <a:bodyPr>
            <a:normAutofit lnSpcReduction="10000"/>
          </a:bodyPr>
          <a:lstStyle/>
          <a:p>
            <a:r>
              <a:rPr lang="en-GB" sz="2600" dirty="0"/>
              <a:t>thus, sometimes </a:t>
            </a:r>
            <a:br>
              <a:rPr lang="en-GB" sz="2600" dirty="0"/>
            </a:br>
            <a:r>
              <a:rPr lang="en-GB" sz="2600" dirty="0"/>
              <a:t>we use message </a:t>
            </a:r>
            <a:br>
              <a:rPr lang="en-GB" sz="2600" dirty="0"/>
            </a:br>
            <a:r>
              <a:rPr lang="en-GB" sz="2600" dirty="0"/>
              <a:t>parameters to </a:t>
            </a:r>
            <a:br>
              <a:rPr lang="en-GB" sz="2600" dirty="0"/>
            </a:br>
            <a:r>
              <a:rPr lang="en-GB" sz="2600" dirty="0"/>
              <a:t>hand over </a:t>
            </a:r>
            <a:br>
              <a:rPr lang="en-GB" sz="2600" dirty="0"/>
            </a:br>
            <a:r>
              <a:rPr lang="en-GB" sz="2600" dirty="0"/>
              <a:t>objects to the </a:t>
            </a:r>
            <a:br>
              <a:rPr lang="en-GB" sz="2600" dirty="0"/>
            </a:br>
            <a:r>
              <a:rPr lang="en-GB" sz="2600" dirty="0"/>
              <a:t>receiver in </a:t>
            </a:r>
            <a:br>
              <a:rPr lang="en-GB" sz="2600" dirty="0"/>
            </a:br>
            <a:r>
              <a:rPr lang="en-GB" sz="2600" dirty="0"/>
              <a:t>order to </a:t>
            </a:r>
            <a:r>
              <a:rPr lang="en-GB" sz="2600" b="1" u="sng" dirty="0"/>
              <a:t>provide</a:t>
            </a:r>
            <a:r>
              <a:rPr lang="en-GB" sz="2600" dirty="0"/>
              <a:t> </a:t>
            </a:r>
            <a:br>
              <a:rPr lang="en-GB" sz="2600" dirty="0"/>
            </a:br>
            <a:r>
              <a:rPr lang="en-GB" sz="2600" dirty="0"/>
              <a:t>the object’s </a:t>
            </a:r>
            <a:r>
              <a:rPr lang="en-GB" sz="2600" b="1" u="sng" dirty="0"/>
              <a:t>method capabilities</a:t>
            </a:r>
          </a:p>
          <a:p>
            <a:r>
              <a:rPr lang="en-GB" sz="2600" dirty="0"/>
              <a:t>however, we still have to </a:t>
            </a:r>
            <a:r>
              <a:rPr lang="en-GB" sz="2600" b="1" dirty="0"/>
              <a:t>write a whole class </a:t>
            </a:r>
            <a:r>
              <a:rPr lang="en-GB" sz="2600" dirty="0"/>
              <a:t>to supply just the functionality of a single method to the receiver</a:t>
            </a:r>
          </a:p>
          <a:p>
            <a:r>
              <a:rPr lang="en-GB" sz="2600" dirty="0"/>
              <a:t>it would be handy to allow just the code (i.e. a method body with its parameters) as arguments in method calls </a:t>
            </a:r>
          </a:p>
          <a:p>
            <a:r>
              <a:rPr lang="en-GB" sz="2600" dirty="0"/>
              <a:t>more generally, we would like to </a:t>
            </a:r>
            <a:r>
              <a:rPr lang="en-GB" sz="2600" b="1" u="sng" dirty="0"/>
              <a:t>reference computational functionality</a:t>
            </a:r>
            <a:r>
              <a:rPr lang="en-GB" sz="2600" dirty="0"/>
              <a:t> (other OO languages use function pointers etc)</a:t>
            </a:r>
          </a:p>
          <a:p>
            <a:endParaRPr lang="en-GB" sz="2600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59832" y="1052736"/>
            <a:ext cx="5976664" cy="2123658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rPr>
              <a:t>...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CompareWorld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{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static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main (String[]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args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SortedSet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&lt;Robot&gt;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robots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TreeSet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&lt;Robot&gt;(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 Comparator&lt;Robot&gt;()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2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 compare(Robot </a:t>
            </a:r>
            <a:r>
              <a:rPr lang="en-GB" sz="1200" dirty="0">
                <a:solidFill>
                  <a:srgbClr val="FF0000"/>
                </a:solidFill>
                <a:latin typeface="Consolas" pitchFamily="49" charset="0"/>
                <a:cs typeface="Arial" pitchFamily="34" charset="0"/>
              </a:rPr>
              <a:t>a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, Robot </a:t>
            </a:r>
            <a:r>
              <a:rPr lang="en-GB" sz="1200" dirty="0">
                <a:solidFill>
                  <a:srgbClr val="FF0000"/>
                </a:solidFill>
                <a:latin typeface="Consolas" pitchFamily="49" charset="0"/>
                <a:cs typeface="Arial" pitchFamily="34" charset="0"/>
              </a:rPr>
              <a:t>b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    	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 (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Math.</a:t>
            </a:r>
            <a:r>
              <a:rPr kumimoji="0" lang="en-GB" sz="12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round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lang="en-GB" sz="1200" dirty="0" err="1">
                <a:solidFill>
                  <a:srgbClr val="FF0000"/>
                </a:solidFill>
                <a:latin typeface="Consolas" pitchFamily="49" charset="0"/>
                <a:cs typeface="Arial" pitchFamily="34" charset="0"/>
              </a:rPr>
              <a:t>a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.powerLevel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 - </a:t>
            </a:r>
            <a:r>
              <a:rPr lang="en-GB" sz="1200" dirty="0" err="1">
                <a:solidFill>
                  <a:srgbClr val="FF0000"/>
                </a:solidFill>
                <a:latin typeface="Consolas" pitchFamily="49" charset="0"/>
                <a:cs typeface="Arial" pitchFamily="34" charset="0"/>
              </a:rPr>
              <a:t>b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.powerLevel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2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      }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rPr>
              <a:t>  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}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 rot="1787177" flipV="1">
            <a:off x="6507879" y="2538970"/>
            <a:ext cx="584949" cy="411906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5436096" y="2636912"/>
            <a:ext cx="3456384" cy="1080120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the anonymous inner class (in red) serves as a parameter to supply the </a:t>
            </a:r>
            <a:r>
              <a:rPr lang="en-GB" sz="1200" b="1" dirty="0" err="1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TreeSet</a:t>
            </a:r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 instance with the functionality for comparing robots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4356"/>
            <a:ext cx="9144000" cy="6143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86" name="AutoShape 2" descr="Best Places to U Pick in Edmonton Farms"/>
          <p:cNvSpPr>
            <a:spLocks noChangeAspect="1" noChangeArrowheads="1"/>
          </p:cNvSpPr>
          <p:nvPr/>
        </p:nvSpPr>
        <p:spPr bwMode="auto">
          <a:xfrm>
            <a:off x="63500" y="-136525"/>
            <a:ext cx="6477000" cy="4295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480"/>
            <a:ext cx="9144000" cy="642918"/>
          </a:xfrm>
        </p:spPr>
        <p:txBody>
          <a:bodyPr>
            <a:noAutofit/>
          </a:bodyPr>
          <a:lstStyle/>
          <a:p>
            <a:r>
              <a:rPr lang="en-GB" sz="4400" dirty="0">
                <a:latin typeface="Copperplate Gothic Light" pitchFamily="34" charset="0"/>
              </a:rPr>
              <a:t>Lambdas</a:t>
            </a:r>
            <a:endParaRPr lang="en-GB" dirty="0">
              <a:latin typeface="Copperplate Gothic Light" pitchFamily="34" charset="0"/>
            </a:endParaRPr>
          </a:p>
        </p:txBody>
      </p:sp>
      <p:pic>
        <p:nvPicPr>
          <p:cNvPr id="7" name="Picture 6" descr="Lambda.jpg"/>
          <p:cNvPicPr>
            <a:picLocks noChangeAspect="1"/>
          </p:cNvPicPr>
          <p:nvPr/>
        </p:nvPicPr>
        <p:blipFill>
          <a:blip r:embed="rId2" cstate="print">
            <a:grayscl/>
            <a:lum bright="-20000" contrast="40000"/>
          </a:blip>
          <a:stretch>
            <a:fillRect/>
          </a:stretch>
        </p:blipFill>
        <p:spPr>
          <a:xfrm>
            <a:off x="2627784" y="2420888"/>
            <a:ext cx="3960440" cy="3717031"/>
          </a:xfrm>
          <a:prstGeom prst="hexagon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Lambdas and Single Abstract Method (SAM)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112568"/>
          </a:xfrm>
        </p:spPr>
        <p:txBody>
          <a:bodyPr>
            <a:normAutofit/>
          </a:bodyPr>
          <a:lstStyle/>
          <a:p>
            <a:r>
              <a:rPr lang="en-GB" sz="2600" dirty="0"/>
              <a:t>for  single-method interfaces, Java allows to replace an anonymous inner class with just ‘the essence’ of its only method: 1) the input parameters, 2) the 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-&gt; </a:t>
            </a:r>
            <a:r>
              <a:rPr lang="en-GB" sz="2600" dirty="0"/>
              <a:t>arrow symbol, and 3) an expression or code block that produces the result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47664" y="4221088"/>
            <a:ext cx="43204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 rot="1787177" flipV="1">
            <a:off x="7732014" y="3187043"/>
            <a:ext cx="584949" cy="411906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/>
          <p:cNvGrpSpPr/>
          <p:nvPr/>
        </p:nvGrpSpPr>
        <p:grpSpPr>
          <a:xfrm>
            <a:off x="611560" y="2636912"/>
            <a:ext cx="8424936" cy="2123658"/>
            <a:chOff x="611560" y="2636912"/>
            <a:chExt cx="8424936" cy="2123658"/>
          </a:xfrm>
        </p:grpSpPr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611560" y="2636912"/>
              <a:ext cx="6120680" cy="2123658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Consolas" pitchFamily="49" charset="0"/>
                  <a:cs typeface="Arial" pitchFamily="34" charset="0"/>
                </a:rPr>
                <a:t>...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class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</a:t>
              </a:r>
              <a:r>
                <a:rPr kumimoji="0" lang="en-GB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CompareWorld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{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 </a:t>
              </a: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public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</a:t>
              </a: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static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</a:t>
              </a: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void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main (String[] </a:t>
              </a:r>
              <a:r>
                <a:rPr kumimoji="0" lang="en-GB" sz="1200" b="0" i="0" u="none" strike="noStrike" cap="none" normalizeH="0" baseline="0" dirty="0" err="1">
                  <a:ln>
                    <a:noFill/>
                  </a:ln>
                  <a:solidFill>
                    <a:srgbClr val="6A3E3E"/>
                  </a:solidFill>
                  <a:effectLst/>
                  <a:latin typeface="Consolas" pitchFamily="49" charset="0"/>
                  <a:cs typeface="Arial" pitchFamily="34" charset="0"/>
                </a:rPr>
                <a:t>args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) {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   </a:t>
              </a:r>
              <a:r>
                <a:rPr kumimoji="0" lang="en-GB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SortedSet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&lt;Robot&gt; 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6A3E3E"/>
                  </a:solidFill>
                  <a:effectLst/>
                  <a:latin typeface="Consolas" pitchFamily="49" charset="0"/>
                  <a:cs typeface="Arial" pitchFamily="34" charset="0"/>
                </a:rPr>
                <a:t>robots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= 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     </a:t>
              </a: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new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</a:t>
              </a:r>
              <a:r>
                <a:rPr kumimoji="0" lang="en-GB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TreeSet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&lt;Robot&gt;(</a:t>
              </a: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new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 Comparator&lt;Robot&gt;() 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    </a:t>
              </a:r>
              <a:r>
                <a:rPr kumimoji="0" lang="en-GB" sz="1200" b="0" i="0" u="none" strike="noStrike" cap="none" normalizeH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    </a:t>
              </a: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public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 </a:t>
              </a:r>
              <a:r>
                <a:rPr kumimoji="0" lang="en-GB" sz="1200" b="1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int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 compare(Robot </a:t>
              </a:r>
              <a:r>
                <a:rPr kumimoji="0" lang="en-GB" sz="12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robotA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, Robot </a:t>
              </a:r>
              <a:r>
                <a:rPr kumimoji="0" lang="en-GB" sz="12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robotB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) 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    	</a:t>
              </a: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return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 (</a:t>
              </a:r>
              <a:r>
                <a:rPr kumimoji="0" lang="en-GB" sz="12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Math.</a:t>
              </a:r>
              <a:r>
                <a:rPr kumimoji="0" lang="en-GB" sz="1200" b="0" i="1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round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(</a:t>
              </a:r>
              <a:r>
                <a:rPr kumimoji="0" lang="en-GB" sz="12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robotA.powerLevel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 - </a:t>
              </a:r>
              <a:r>
                <a:rPr kumimoji="0" lang="en-GB" sz="12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robotB.powerLevel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));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    </a:t>
              </a:r>
              <a:r>
                <a:rPr kumimoji="0" lang="en-GB" sz="1200" b="0" i="0" u="none" strike="noStrike" cap="none" normalizeH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    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}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      }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);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Consolas" pitchFamily="49" charset="0"/>
                  <a:cs typeface="Arial" pitchFamily="34" charset="0"/>
                </a:rPr>
                <a:t>  ...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} }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5580112" y="2852936"/>
              <a:ext cx="2448272" cy="648072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interface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Comparator&lt;X&gt; {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  </a:t>
              </a:r>
              <a:r>
                <a:rPr kumimoji="0" lang="en-GB" sz="1200" b="1" i="0" u="none" strike="noStrike" cap="none" normalizeH="0" baseline="0" dirty="0" err="1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int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compare(X 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6A3E3E"/>
                  </a:solidFill>
                  <a:effectLst/>
                  <a:latin typeface="Consolas" pitchFamily="49" charset="0"/>
                  <a:cs typeface="Arial" pitchFamily="34" charset="0"/>
                </a:rPr>
                <a:t>x1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, X 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6A3E3E"/>
                  </a:solidFill>
                  <a:effectLst/>
                  <a:latin typeface="Consolas" pitchFamily="49" charset="0"/>
                  <a:cs typeface="Arial" pitchFamily="34" charset="0"/>
                </a:rPr>
                <a:t>x2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);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}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660232" y="3356992"/>
              <a:ext cx="2376264" cy="504056"/>
            </a:xfrm>
            <a:prstGeom prst="roundRect">
              <a:avLst/>
            </a:prstGeom>
            <a:solidFill>
              <a:srgbClr val="808AA8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Consolas" pitchFamily="49" charset="0"/>
                  <a:cs typeface="Arial" pitchFamily="34" charset="0"/>
                </a:rPr>
                <a:t>...the single abstract method (SAM) interface...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87624" y="4077072"/>
            <a:ext cx="7776864" cy="1728192"/>
            <a:chOff x="1187624" y="4077072"/>
            <a:chExt cx="7776864" cy="1728192"/>
          </a:xfrm>
        </p:grpSpPr>
        <p:sp>
          <p:nvSpPr>
            <p:cNvPr id="8" name="Curved Down Arrow 7"/>
            <p:cNvSpPr/>
            <p:nvPr/>
          </p:nvSpPr>
          <p:spPr>
            <a:xfrm rot="5400000" flipV="1">
              <a:off x="1007604" y="4473116"/>
              <a:ext cx="1152128" cy="79208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1979712" y="4221088"/>
              <a:ext cx="5976664" cy="15841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Consolas" pitchFamily="49" charset="0"/>
                  <a:cs typeface="Arial" pitchFamily="34" charset="0"/>
                </a:rPr>
                <a:t>...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class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</a:t>
              </a:r>
              <a:r>
                <a:rPr kumimoji="0" lang="en-GB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CompareWorld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{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 </a:t>
              </a: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public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</a:t>
              </a: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static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</a:t>
              </a: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void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main (String[] </a:t>
              </a:r>
              <a:r>
                <a:rPr kumimoji="0" lang="en-GB" sz="1200" b="0" i="0" u="none" strike="noStrike" cap="none" normalizeH="0" baseline="0" dirty="0" err="1">
                  <a:ln>
                    <a:noFill/>
                  </a:ln>
                  <a:solidFill>
                    <a:srgbClr val="6A3E3E"/>
                  </a:solidFill>
                  <a:effectLst/>
                  <a:latin typeface="Consolas" pitchFamily="49" charset="0"/>
                  <a:cs typeface="Arial" pitchFamily="34" charset="0"/>
                </a:rPr>
                <a:t>args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) {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  </a:t>
              </a:r>
              <a:r>
                <a:rPr kumimoji="0" lang="en-GB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SortedSet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&lt;Robot&gt; 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6A3E3E"/>
                  </a:solidFill>
                  <a:effectLst/>
                  <a:latin typeface="Consolas" pitchFamily="49" charset="0"/>
                  <a:cs typeface="Arial" pitchFamily="34" charset="0"/>
                </a:rPr>
                <a:t>robots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= 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     </a:t>
              </a:r>
              <a:r>
                <a:rPr kumimoji="0" lang="en-GB" sz="12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cs typeface="Arial" pitchFamily="34" charset="0"/>
                </a:rPr>
                <a:t>new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</a:t>
              </a:r>
              <a:r>
                <a:rPr kumimoji="0" lang="en-GB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TreeSet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&lt;Robot&gt;(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(</a:t>
              </a:r>
              <a:r>
                <a:rPr kumimoji="0" lang="en-GB" sz="12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robotA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, </a:t>
              </a:r>
              <a:r>
                <a:rPr kumimoji="0" lang="en-GB" sz="12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robotB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) -&gt;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        </a:t>
              </a:r>
              <a:r>
                <a:rPr kumimoji="0" lang="en-GB" sz="12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Math.</a:t>
              </a:r>
              <a:r>
                <a:rPr kumimoji="0" lang="en-GB" sz="1200" b="0" i="1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round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(</a:t>
              </a:r>
              <a:r>
                <a:rPr kumimoji="0" lang="en-GB" sz="12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robotA.powerLevel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 - </a:t>
              </a:r>
              <a:r>
                <a:rPr kumimoji="0" lang="en-GB" sz="12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robotB.powerLevel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cs typeface="Arial" pitchFamily="34" charset="0"/>
                </a:rPr>
                <a:t>)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 </a:t>
              </a: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Consolas" pitchFamily="49" charset="0"/>
                  <a:cs typeface="Arial" pitchFamily="34" charset="0"/>
                </a:rPr>
                <a:t> ...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Arial" pitchFamily="34" charset="0"/>
                </a:rPr>
                <a:t>} }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0617510" flipH="1" flipV="1">
              <a:off x="5518678" y="4594121"/>
              <a:ext cx="500708" cy="411906"/>
            </a:xfrm>
            <a:custGeom>
              <a:avLst/>
              <a:gdLst>
                <a:gd name="connsiteX0" fmla="*/ 1848255 w 1848255"/>
                <a:gd name="connsiteY0" fmla="*/ 0 h 449093"/>
                <a:gd name="connsiteX1" fmla="*/ 710119 w 1848255"/>
                <a:gd name="connsiteY1" fmla="*/ 379378 h 449093"/>
                <a:gd name="connsiteX2" fmla="*/ 0 w 1848255"/>
                <a:gd name="connsiteY2" fmla="*/ 418289 h 44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8255" h="449093">
                  <a:moveTo>
                    <a:pt x="1848255" y="0"/>
                  </a:moveTo>
                  <a:cubicBezTo>
                    <a:pt x="1433208" y="154831"/>
                    <a:pt x="1018162" y="309663"/>
                    <a:pt x="710119" y="379378"/>
                  </a:cubicBezTo>
                  <a:cubicBezTo>
                    <a:pt x="402076" y="449093"/>
                    <a:pt x="119974" y="413425"/>
                    <a:pt x="0" y="418289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796136" y="4077072"/>
              <a:ext cx="3168352" cy="864096"/>
            </a:xfrm>
            <a:prstGeom prst="roundRect">
              <a:avLst/>
            </a:prstGeom>
            <a:solidFill>
              <a:srgbClr val="808AA8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Consolas" pitchFamily="49" charset="0"/>
                  <a:cs typeface="Arial" pitchFamily="34" charset="0"/>
                </a:rPr>
                <a:t>1) the type of the input variables has to match the interface signature (here: type inference from type parameter is used)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96136" y="5085184"/>
            <a:ext cx="3096344" cy="1224136"/>
            <a:chOff x="5796136" y="5085184"/>
            <a:chExt cx="3096344" cy="1224136"/>
          </a:xfrm>
        </p:grpSpPr>
        <p:sp>
          <p:nvSpPr>
            <p:cNvPr id="16" name="Freeform 15"/>
            <p:cNvSpPr/>
            <p:nvPr/>
          </p:nvSpPr>
          <p:spPr>
            <a:xfrm rot="10800000" flipH="1">
              <a:off x="5796136" y="5085184"/>
              <a:ext cx="2627281" cy="434730"/>
            </a:xfrm>
            <a:custGeom>
              <a:avLst/>
              <a:gdLst>
                <a:gd name="connsiteX0" fmla="*/ 1848255 w 1848255"/>
                <a:gd name="connsiteY0" fmla="*/ 0 h 449093"/>
                <a:gd name="connsiteX1" fmla="*/ 710119 w 1848255"/>
                <a:gd name="connsiteY1" fmla="*/ 379378 h 449093"/>
                <a:gd name="connsiteX2" fmla="*/ 0 w 1848255"/>
                <a:gd name="connsiteY2" fmla="*/ 418289 h 44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8255" h="449093">
                  <a:moveTo>
                    <a:pt x="1848255" y="0"/>
                  </a:moveTo>
                  <a:cubicBezTo>
                    <a:pt x="1433208" y="154831"/>
                    <a:pt x="1018162" y="309663"/>
                    <a:pt x="710119" y="379378"/>
                  </a:cubicBezTo>
                  <a:cubicBezTo>
                    <a:pt x="402076" y="449093"/>
                    <a:pt x="119974" y="413425"/>
                    <a:pt x="0" y="418289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660232" y="5445224"/>
              <a:ext cx="2232248" cy="864096"/>
            </a:xfrm>
            <a:prstGeom prst="roundRect">
              <a:avLst/>
            </a:prstGeom>
            <a:solidFill>
              <a:srgbClr val="808AA8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Consolas" pitchFamily="49" charset="0"/>
                  <a:cs typeface="Arial" pitchFamily="34" charset="0"/>
                </a:rPr>
                <a:t>2) the arrow symbol indicates the use of a Lambda expression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83768" y="5491298"/>
            <a:ext cx="3888432" cy="1106054"/>
            <a:chOff x="2483768" y="5491298"/>
            <a:chExt cx="3888432" cy="1106054"/>
          </a:xfrm>
        </p:grpSpPr>
        <p:sp>
          <p:nvSpPr>
            <p:cNvPr id="9" name="Freeform 8"/>
            <p:cNvSpPr/>
            <p:nvPr/>
          </p:nvSpPr>
          <p:spPr>
            <a:xfrm rot="1787177" flipV="1">
              <a:off x="3843582" y="5491298"/>
              <a:ext cx="584949" cy="411906"/>
            </a:xfrm>
            <a:custGeom>
              <a:avLst/>
              <a:gdLst>
                <a:gd name="connsiteX0" fmla="*/ 1848255 w 1848255"/>
                <a:gd name="connsiteY0" fmla="*/ 0 h 449093"/>
                <a:gd name="connsiteX1" fmla="*/ 710119 w 1848255"/>
                <a:gd name="connsiteY1" fmla="*/ 379378 h 449093"/>
                <a:gd name="connsiteX2" fmla="*/ 0 w 1848255"/>
                <a:gd name="connsiteY2" fmla="*/ 418289 h 44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8255" h="449093">
                  <a:moveTo>
                    <a:pt x="1848255" y="0"/>
                  </a:moveTo>
                  <a:cubicBezTo>
                    <a:pt x="1433208" y="154831"/>
                    <a:pt x="1018162" y="309663"/>
                    <a:pt x="710119" y="379378"/>
                  </a:cubicBezTo>
                  <a:cubicBezTo>
                    <a:pt x="402076" y="449093"/>
                    <a:pt x="119974" y="413425"/>
                    <a:pt x="0" y="418289"/>
                  </a:cubicBezTo>
                </a:path>
              </a:pathLst>
            </a:cu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483768" y="5589240"/>
              <a:ext cx="3888432" cy="1008112"/>
            </a:xfrm>
            <a:prstGeom prst="roundRect">
              <a:avLst/>
            </a:prstGeom>
            <a:solidFill>
              <a:srgbClr val="808AA8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Consolas" pitchFamily="49" charset="0"/>
                  <a:cs typeface="Arial" pitchFamily="34" charset="0"/>
                </a:rPr>
                <a:t>3) the result of this expression is automatically mapped to be the return value of the compare method – the return type has to match up with the interface definition of the only method 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107504" y="5157192"/>
            <a:ext cx="1620688" cy="1584176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type inference allows to connect our Lambda to the interface it implements </a:t>
            </a:r>
            <a:b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</a:br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(which is never mentioned!)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Basic Concepts around 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5904656"/>
          </a:xfrm>
        </p:spPr>
        <p:txBody>
          <a:bodyPr>
            <a:normAutofit lnSpcReduction="10000"/>
          </a:bodyPr>
          <a:lstStyle/>
          <a:p>
            <a:r>
              <a:rPr lang="en-GB" sz="2600" dirty="0"/>
              <a:t>conceptually, a lambda expression is an unnamed function, a piece of reusable code that can be treated as functionality data that is passed around (used as arguments etc)</a:t>
            </a:r>
          </a:p>
          <a:p>
            <a:r>
              <a:rPr lang="en-GB" sz="2600" dirty="0"/>
              <a:t>it has a type signature (from the interface it is encapsulated within) and a body (the provided code block), but no name</a:t>
            </a:r>
          </a:p>
          <a:p>
            <a:r>
              <a:rPr lang="en-GB" sz="2600" dirty="0"/>
              <a:t>yet, a Lambda can be referenced just as objects can be:</a:t>
            </a:r>
          </a:p>
          <a:p>
            <a:endParaRPr lang="en-GB" sz="2600" dirty="0"/>
          </a:p>
          <a:p>
            <a:endParaRPr lang="en-GB" dirty="0"/>
          </a:p>
          <a:p>
            <a:endParaRPr lang="en-GB" sz="2600" dirty="0"/>
          </a:p>
          <a:p>
            <a:endParaRPr lang="en-GB" sz="1800" dirty="0"/>
          </a:p>
          <a:p>
            <a:pPr>
              <a:buNone/>
            </a:pPr>
            <a:r>
              <a:rPr lang="en-GB" sz="1800" dirty="0"/>
              <a:t> </a:t>
            </a:r>
          </a:p>
          <a:p>
            <a:r>
              <a:rPr lang="en-GB" sz="2600" dirty="0"/>
              <a:t>in contrast to some functional languages such as Haskell, in Java a Lambda may or may not be pure, i.e., may or may not have any side effects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11560" y="3212976"/>
            <a:ext cx="8064896" cy="1728192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rPr>
              <a:t>...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CompareWorld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{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static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main (String[]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args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Comparator&lt;Robot&gt;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comp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(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robotA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robotB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-&gt; 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Math.</a:t>
            </a:r>
            <a:r>
              <a:rPr kumimoji="0" lang="en-GB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round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robotA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powerLevel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-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robotB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powerLevel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 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SortedSet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&lt;Robot&gt;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robots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TreeSet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&lt;&gt;(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comp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rPr>
              <a:t> 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}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 rot="17961133" flipV="1">
            <a:off x="5478529" y="3271631"/>
            <a:ext cx="584949" cy="769962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6156176" y="3068960"/>
            <a:ext cx="2880320" cy="1008112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here the lambda expression is held in a reference ‘comp’ of type ‘Comparator&lt;...&gt;’, in this sense it still is an object with memory address etc</a:t>
            </a:r>
          </a:p>
        </p:txBody>
      </p:sp>
      <p:sp>
        <p:nvSpPr>
          <p:cNvPr id="23" name="Freeform 22"/>
          <p:cNvSpPr/>
          <p:nvPr/>
        </p:nvSpPr>
        <p:spPr>
          <a:xfrm rot="408205" flipV="1">
            <a:off x="4945442" y="4412099"/>
            <a:ext cx="809720" cy="274409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/>
          <p:cNvSpPr/>
          <p:nvPr/>
        </p:nvSpPr>
        <p:spPr>
          <a:xfrm>
            <a:off x="1331640" y="4509120"/>
            <a:ext cx="7632848" cy="504056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the reference can be used in the same way as an object of the same type (a.k.a. the lambda object), in fact both are conceptually identical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Impure Lambdas and Side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5832648"/>
          </a:xfrm>
        </p:spPr>
        <p:txBody>
          <a:bodyPr>
            <a:normAutofit/>
          </a:bodyPr>
          <a:lstStyle/>
          <a:p>
            <a:r>
              <a:rPr lang="en-GB" sz="2600" dirty="0"/>
              <a:t>since a Lambda can contain a code block, all objects or state in scope and accessible </a:t>
            </a:r>
            <a:r>
              <a:rPr lang="en-GB" sz="2600" b="1" dirty="0"/>
              <a:t>may be mutated </a:t>
            </a:r>
            <a:r>
              <a:rPr lang="en-GB" sz="2600" dirty="0"/>
              <a:t>– as a result such Lambdas are not pure anymore and have </a:t>
            </a:r>
            <a:r>
              <a:rPr lang="en-GB" sz="2600" b="1" dirty="0"/>
              <a:t>side effects</a:t>
            </a:r>
            <a:r>
              <a:rPr lang="en-GB" sz="2600" dirty="0"/>
              <a:t>:</a:t>
            </a:r>
          </a:p>
          <a:p>
            <a:endParaRPr lang="en-GB" dirty="0"/>
          </a:p>
          <a:p>
            <a:endParaRPr lang="en-GB" sz="2600" dirty="0"/>
          </a:p>
          <a:p>
            <a:endParaRPr lang="en-GB" sz="2600" dirty="0"/>
          </a:p>
          <a:p>
            <a:pPr>
              <a:buNone/>
            </a:pPr>
            <a:r>
              <a:rPr lang="en-GB" sz="2600" dirty="0"/>
              <a:t> </a:t>
            </a:r>
          </a:p>
          <a:p>
            <a:pPr>
              <a:buNone/>
            </a:pPr>
            <a:endParaRPr lang="en-GB" sz="2600" dirty="0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11560" y="2204864"/>
            <a:ext cx="5688632" cy="2160240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rPr>
              <a:t>...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CompareWorld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{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static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main (String[]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args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Comparator&lt;Robot&gt;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comp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(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robotA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robotB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-&gt; {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robotA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.charge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(10);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Math.</a:t>
            </a:r>
            <a:r>
              <a:rPr kumimoji="0" lang="en-GB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round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robotA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powerLevel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-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robotB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powerLevel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}; 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SortedSet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&lt;Robot&gt;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robots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TreeSet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&lt;&gt;(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comp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rPr>
              <a:t>  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}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 rot="10617510" flipH="1" flipV="1">
            <a:off x="4726592" y="2721914"/>
            <a:ext cx="500708" cy="411906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4932040" y="2060848"/>
            <a:ext cx="4211960" cy="1080120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this line manipulates state outside the local scope of the function – the full effects are often difficult to forecast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(therefore: minimize side effects as much as possible for clearer, usually better programs)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403648" y="4077072"/>
            <a:ext cx="6086475" cy="2304256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rPr>
              <a:t>...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CompareWorld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{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static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main (String[]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args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final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Robot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Robot();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Comparator&lt;Robot&gt;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comp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(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robotA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robotB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-&gt; {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.charge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(10);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Math.</a:t>
            </a:r>
            <a:r>
              <a:rPr kumimoji="0" lang="en-GB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round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robotA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powerLevel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-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robotB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powerLevel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}; 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SortedSet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&lt;Robot&gt;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robots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TreeSet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&lt;&gt;(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comp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rPr>
              <a:t>  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}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 rot="10617510" flipH="1" flipV="1">
            <a:off x="5590738" y="4736208"/>
            <a:ext cx="428007" cy="411906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5292080" y="3717032"/>
            <a:ext cx="3600400" cy="1080120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potentially even more problematic, in Java objects outside the set of input arguments may be manipulated; here a robot object is ‘charged’, which is not one of the input arguments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4356"/>
            <a:ext cx="9144000" cy="6143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86" name="AutoShape 2" descr="Best Places to U Pick in Edmonton Farms"/>
          <p:cNvSpPr>
            <a:spLocks noChangeAspect="1" noChangeArrowheads="1"/>
          </p:cNvSpPr>
          <p:nvPr/>
        </p:nvSpPr>
        <p:spPr bwMode="auto">
          <a:xfrm>
            <a:off x="63500" y="-136525"/>
            <a:ext cx="6477000" cy="4295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515352" cy="642918"/>
          </a:xfrm>
        </p:spPr>
        <p:txBody>
          <a:bodyPr>
            <a:noAutofit/>
          </a:bodyPr>
          <a:lstStyle/>
          <a:p>
            <a:r>
              <a:rPr lang="en-GB" sz="4400">
                <a:latin typeface="Copperplate Gothic Light" pitchFamily="34" charset="0"/>
              </a:rPr>
              <a:t>Let’s start at the end</a:t>
            </a:r>
            <a:endParaRPr lang="en-GB" dirty="0">
              <a:latin typeface="Copperplate Gothic Light" pitchFamily="34" charset="0"/>
            </a:endParaRPr>
          </a:p>
        </p:txBody>
      </p:sp>
      <p:pic>
        <p:nvPicPr>
          <p:cNvPr id="4" name="Picture 3" descr="Two people sitting at a table&#10;&#10;Description automatically generated">
            <a:extLst>
              <a:ext uri="{FF2B5EF4-FFF2-40B4-BE49-F238E27FC236}">
                <a16:creationId xmlns:a16="http://schemas.microsoft.com/office/drawing/2014/main" id="{7F97729A-DECE-4FCA-AF2C-62FD657DA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69845"/>
            <a:ext cx="6999540" cy="39387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4356"/>
            <a:ext cx="9144000" cy="6143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86" name="AutoShape 2" descr="Best Places to U Pick in Edmonton Farms"/>
          <p:cNvSpPr>
            <a:spLocks noChangeAspect="1" noChangeArrowheads="1"/>
          </p:cNvSpPr>
          <p:nvPr/>
        </p:nvSpPr>
        <p:spPr bwMode="auto">
          <a:xfrm>
            <a:off x="63500" y="-136525"/>
            <a:ext cx="6477000" cy="4295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480"/>
            <a:ext cx="9144000" cy="642918"/>
          </a:xfrm>
        </p:spPr>
        <p:txBody>
          <a:bodyPr>
            <a:noAutofit/>
          </a:bodyPr>
          <a:lstStyle/>
          <a:p>
            <a:r>
              <a:rPr lang="en-GB" sz="4400" dirty="0">
                <a:latin typeface="Copperplate Gothic Light" pitchFamily="34" charset="0"/>
              </a:rPr>
              <a:t>Functional Interfaces</a:t>
            </a:r>
            <a:endParaRPr lang="en-GB" dirty="0">
              <a:latin typeface="Copperplate Gothic Light" pitchFamily="34" charset="0"/>
            </a:endParaRPr>
          </a:p>
        </p:txBody>
      </p:sp>
      <p:pic>
        <p:nvPicPr>
          <p:cNvPr id="6" name="Picture 5" descr="maxresdefault.jpg"/>
          <p:cNvPicPr>
            <a:picLocks noChangeAspect="1"/>
          </p:cNvPicPr>
          <p:nvPr/>
        </p:nvPicPr>
        <p:blipFill>
          <a:blip r:embed="rId2" cstate="print">
            <a:grayscl/>
            <a:lum contrast="30000"/>
          </a:blip>
          <a:stretch>
            <a:fillRect/>
          </a:stretch>
        </p:blipFill>
        <p:spPr>
          <a:xfrm>
            <a:off x="2555776" y="2636912"/>
            <a:ext cx="3960440" cy="3508988"/>
          </a:xfrm>
          <a:prstGeom prst="hexagon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9" name="Group 8"/>
          <p:cNvGrpSpPr/>
          <p:nvPr/>
        </p:nvGrpSpPr>
        <p:grpSpPr>
          <a:xfrm rot="1553359">
            <a:off x="3860521" y="2007570"/>
            <a:ext cx="1384950" cy="1347223"/>
            <a:chOff x="1417290" y="1706622"/>
            <a:chExt cx="2232248" cy="1944216"/>
          </a:xfrm>
        </p:grpSpPr>
        <p:sp>
          <p:nvSpPr>
            <p:cNvPr id="8" name="Cloud Callout 7"/>
            <p:cNvSpPr/>
            <p:nvPr/>
          </p:nvSpPr>
          <p:spPr>
            <a:xfrm>
              <a:off x="1417290" y="1706622"/>
              <a:ext cx="2232248" cy="1944216"/>
            </a:xfrm>
            <a:prstGeom prst="cloudCallout">
              <a:avLst>
                <a:gd name="adj1" fmla="val 32629"/>
                <a:gd name="adj2" fmla="val 6836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 descr="Lambda.jpg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907704" y="1988840"/>
              <a:ext cx="1368152" cy="1284065"/>
            </a:xfrm>
            <a:prstGeom prst="hexagon">
              <a:avLst/>
            </a:prstGeom>
            <a:ln w="63500" cap="rnd">
              <a:noFill/>
            </a:ln>
            <a:effectLst/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Lambdas with Functional Interfaces</a:t>
            </a: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004048" y="3212976"/>
            <a:ext cx="3845917" cy="2941885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b="1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p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ublic class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FunctionalWorld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{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static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String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doTransform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b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String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b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MyStringTransform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f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f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.transform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}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	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static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main(String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args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[]) {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MyStringTransform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transform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b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input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-&gt;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input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+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 transformed"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String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result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GB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doTransform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"message"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b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              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transform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System.</a:t>
            </a:r>
            <a:r>
              <a:rPr kumimoji="0" lang="en-GB" sz="1200" b="1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out</a:t>
            </a:r>
            <a:r>
              <a:rPr kumimoji="0" lang="en-GB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.println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result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}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836712"/>
            <a:ext cx="8856984" cy="590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mentioned before, Lambdas can be seen as implementations of</a:t>
            </a:r>
            <a:r>
              <a:rPr kumimoji="0" lang="en-GB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interface</a:t>
            </a:r>
            <a:r>
              <a:rPr kumimoji="0" lang="en-GB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with one single method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600" dirty="0"/>
              <a:t>t</a:t>
            </a:r>
            <a:r>
              <a:rPr lang="en-GB" sz="2600" baseline="0" dirty="0"/>
              <a:t>hus, often programmers</a:t>
            </a:r>
            <a:br>
              <a:rPr lang="en-GB" sz="2600" baseline="0" dirty="0"/>
            </a:br>
            <a:r>
              <a:rPr lang="en-GB" sz="2600" baseline="0" dirty="0"/>
              <a:t>provide an 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interface</a:t>
            </a:r>
            <a:r>
              <a:rPr lang="en-GB" sz="2600" baseline="0" dirty="0"/>
              <a:t> of the</a:t>
            </a:r>
            <a:br>
              <a:rPr lang="en-GB" sz="2600" baseline="0" dirty="0"/>
            </a:br>
            <a:r>
              <a:rPr lang="en-GB" sz="2600" baseline="0" dirty="0"/>
              <a:t>suitable signature</a:t>
            </a:r>
            <a:r>
              <a:rPr lang="en-GB" sz="2600" dirty="0"/>
              <a:t>, and then</a:t>
            </a:r>
            <a:br>
              <a:rPr lang="en-GB" sz="2600" dirty="0"/>
            </a:br>
            <a:r>
              <a:rPr lang="en-GB" sz="2600" dirty="0"/>
              <a:t>instantiate an object that</a:t>
            </a:r>
            <a:br>
              <a:rPr lang="en-GB" sz="2600" dirty="0"/>
            </a:br>
            <a:r>
              <a:rPr lang="en-GB" sz="2600" dirty="0"/>
              <a:t>implements this 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interface</a:t>
            </a:r>
            <a:br>
              <a:rPr lang="en-GB" sz="2600" dirty="0"/>
            </a:br>
            <a:r>
              <a:rPr lang="en-GB" sz="2600" dirty="0"/>
              <a:t>via a Lambda expression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600" dirty="0"/>
              <a:t>the encapsulating object is then</a:t>
            </a:r>
            <a:br>
              <a:rPr lang="en-GB" sz="2600" dirty="0"/>
            </a:br>
            <a:r>
              <a:rPr lang="en-GB" sz="2600" dirty="0"/>
              <a:t>typed by the 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interface</a:t>
            </a:r>
            <a:r>
              <a:rPr lang="en-GB" sz="2600" dirty="0"/>
              <a:t> and</a:t>
            </a:r>
            <a:br>
              <a:rPr lang="en-GB" sz="2600" dirty="0"/>
            </a:br>
            <a:r>
              <a:rPr lang="en-GB" sz="2600" dirty="0"/>
              <a:t>can reference the Lambda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600" dirty="0"/>
              <a:t>this way, the Lambda can be </a:t>
            </a:r>
            <a:br>
              <a:rPr lang="en-GB" sz="2600" dirty="0"/>
            </a:br>
            <a:r>
              <a:rPr lang="en-GB" sz="2600" dirty="0"/>
              <a:t>passed around like an object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04048" y="2132856"/>
            <a:ext cx="3816424" cy="914400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>
                <a:ln>
                  <a:noFill/>
                </a:ln>
                <a:solidFill>
                  <a:srgbClr val="646464"/>
                </a:solidFill>
                <a:effectLst/>
                <a:latin typeface="Consolas" pitchFamily="49" charset="0"/>
                <a:cs typeface="Arial" pitchFamily="34" charset="0"/>
              </a:rPr>
              <a:t>@FunctionalInterface</a:t>
            </a:r>
            <a:endParaRPr kumimoji="0" lang="en-GB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2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interface</a:t>
            </a:r>
            <a:r>
              <a:rPr kumimoji="0" lang="en-GB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MyStringTransform {</a:t>
            </a:r>
            <a:endParaRPr kumimoji="0" lang="en-GB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String transform(String </a:t>
            </a:r>
            <a:r>
              <a:rPr kumimoji="0" lang="en-GB" sz="12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GB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Artefacts of 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904656"/>
          </a:xfrm>
        </p:spPr>
        <p:txBody>
          <a:bodyPr>
            <a:normAutofit/>
          </a:bodyPr>
          <a:lstStyle/>
          <a:p>
            <a:r>
              <a:rPr lang="en-GB" sz="2600" dirty="0"/>
              <a:t>as mentioned before, a functional interface is an interface which contains </a:t>
            </a:r>
            <a:r>
              <a:rPr lang="en-GB" sz="2600" b="1" dirty="0"/>
              <a:t>exactly one method</a:t>
            </a:r>
          </a:p>
          <a:p>
            <a:r>
              <a:rPr lang="en-GB" sz="2600" dirty="0"/>
              <a:t>as we have seen with 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Comparator</a:t>
            </a:r>
            <a:r>
              <a:rPr lang="en-GB" sz="2600" dirty="0"/>
              <a:t>, such interfaces existed already before Lambdas were introduced in Java 8, e.g. </a:t>
            </a:r>
            <a:r>
              <a:rPr lang="en-GB" sz="2200" b="1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Runnable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 Readable, Callable, </a:t>
            </a:r>
            <a:r>
              <a:rPr lang="en-GB" sz="2200" b="1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Iterable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 </a:t>
            </a:r>
            <a:r>
              <a:rPr lang="en-GB" sz="2200" b="1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Closeable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 Flushable, </a:t>
            </a:r>
            <a:r>
              <a:rPr lang="en-GB" sz="2200" b="1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Formattable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 Comparable, </a:t>
            </a:r>
            <a:r>
              <a:rPr lang="en-GB" sz="2600" dirty="0"/>
              <a:t>or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FileFilter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</a:p>
          <a:p>
            <a:r>
              <a:rPr lang="en-GB" sz="2600" dirty="0"/>
              <a:t>the Java designers decided that the compiler converts each lambda expression to a matching functional interface type – this is possible in every case</a:t>
            </a:r>
          </a:p>
          <a:p>
            <a:r>
              <a:rPr lang="en-GB" sz="2600" dirty="0"/>
              <a:t>there are some </a:t>
            </a:r>
            <a:r>
              <a:rPr lang="en-GB" sz="2600" b="1" dirty="0"/>
              <a:t>artefacts</a:t>
            </a:r>
            <a:r>
              <a:rPr lang="en-GB" sz="2600" dirty="0"/>
              <a:t> </a:t>
            </a:r>
            <a:br>
              <a:rPr lang="en-GB" sz="2600" dirty="0"/>
            </a:br>
            <a:r>
              <a:rPr lang="en-GB" sz="2600" dirty="0"/>
              <a:t>created by this notion: for </a:t>
            </a:r>
            <a:br>
              <a:rPr lang="en-GB" sz="2600" dirty="0"/>
            </a:br>
            <a:r>
              <a:rPr lang="en-GB" sz="2600" dirty="0"/>
              <a:t>instance, there may now </a:t>
            </a:r>
            <a:br>
              <a:rPr lang="en-GB" sz="2600" dirty="0"/>
            </a:br>
            <a:r>
              <a:rPr lang="en-GB" sz="2600" dirty="0"/>
              <a:t>be various, incompatible </a:t>
            </a:r>
            <a:br>
              <a:rPr lang="en-GB" sz="2600" dirty="0"/>
            </a:br>
            <a:r>
              <a:rPr lang="en-GB" sz="2600" dirty="0"/>
              <a:t>interfaces of identical type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99992" y="4365104"/>
            <a:ext cx="4343400" cy="2304256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rPr>
              <a:t>...</a:t>
            </a:r>
            <a:endParaRPr kumimoji="0" lang="en-GB" sz="1200" b="0" i="0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interface</a:t>
            </a:r>
            <a:r>
              <a:rPr kumimoji="0" lang="en-GB" sz="10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Executable {</a:t>
            </a:r>
            <a:endParaRPr kumimoji="0" lang="en-GB" sz="1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</a:t>
            </a:r>
            <a:r>
              <a:rPr kumimoji="0" lang="en-GB" sz="10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0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execute();</a:t>
            </a:r>
            <a:endParaRPr kumimoji="0" lang="en-GB" sz="1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GB" sz="1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rPr>
              <a:t>...</a:t>
            </a:r>
            <a:endParaRPr kumimoji="0" lang="en-GB" sz="1200" b="0" i="0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0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CompareWorld</a:t>
            </a:r>
            <a:r>
              <a:rPr kumimoji="0" lang="en-GB" sz="10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{</a:t>
            </a:r>
            <a:endParaRPr kumimoji="0" lang="en-GB" sz="1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0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static</a:t>
            </a:r>
            <a:r>
              <a:rPr kumimoji="0" lang="en-GB" sz="10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main (String[] </a:t>
            </a:r>
            <a:r>
              <a:rPr kumimoji="0" lang="en-GB" sz="1000" b="0" i="0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args</a:t>
            </a:r>
            <a:r>
              <a:rPr kumimoji="0" lang="en-GB" sz="10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rPr>
              <a:t>  ...</a:t>
            </a:r>
            <a:endParaRPr kumimoji="0" lang="en-GB" sz="1200" b="0" i="0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000" b="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Runnable</a:t>
            </a:r>
            <a:r>
              <a:rPr kumimoji="0" lang="en-GB" sz="10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runMe</a:t>
            </a:r>
            <a:r>
              <a:rPr kumimoji="0" lang="en-GB" sz="10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() -&gt; {};</a:t>
            </a:r>
            <a:endParaRPr kumimoji="0" lang="en-GB" sz="1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Executable </a:t>
            </a:r>
            <a:r>
              <a:rPr kumimoji="0" lang="en-GB" sz="1000" b="0" i="0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executeMe</a:t>
            </a:r>
            <a:r>
              <a:rPr kumimoji="0" lang="en-GB" sz="10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() -&gt; {};</a:t>
            </a:r>
            <a:endParaRPr kumimoji="0" lang="en-GB" sz="1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Arial" pitchFamily="34" charset="0"/>
              </a:rPr>
              <a:t>    //</a:t>
            </a:r>
            <a:r>
              <a:rPr kumimoji="0" lang="en-GB" sz="1000" b="1" i="0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Arial" pitchFamily="34" charset="0"/>
              </a:rPr>
              <a:t>runMe</a:t>
            </a:r>
            <a:r>
              <a:rPr kumimoji="0" lang="en-GB" sz="1000" b="1" i="0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GB" sz="1000" b="1" i="0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Arial" pitchFamily="34" charset="0"/>
              </a:rPr>
              <a:t>executeMe</a:t>
            </a:r>
            <a:r>
              <a:rPr kumimoji="0" lang="en-GB" sz="1000" b="1" i="0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Arial" pitchFamily="34" charset="0"/>
              </a:rPr>
              <a:t>; //DOES NOT WORK WITHOUT CAST</a:t>
            </a:r>
            <a:r>
              <a:rPr kumimoji="0" lang="en-GB" sz="10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!</a:t>
            </a:r>
            <a:r>
              <a:rPr kumimoji="0" lang="en-GB" sz="1200" b="0" i="0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rPr>
              <a:t>  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2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}</a:t>
            </a:r>
            <a:endParaRPr kumimoji="0" 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More on 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472608"/>
          </a:xfrm>
        </p:spPr>
        <p:txBody>
          <a:bodyPr>
            <a:normAutofit/>
          </a:bodyPr>
          <a:lstStyle/>
          <a:p>
            <a:r>
              <a:rPr lang="en-GB" sz="2600" dirty="0"/>
              <a:t>all functional interfaces are recommended to have an informative 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@</a:t>
            </a:r>
            <a:r>
              <a:rPr lang="en-GB" sz="2200" b="1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FunctionalInterface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GB" sz="2600" dirty="0"/>
              <a:t>annotation in their code</a:t>
            </a:r>
          </a:p>
          <a:p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default</a:t>
            </a:r>
            <a:r>
              <a:rPr lang="en-GB" sz="2600" dirty="0"/>
              <a:t> methods are not abstract; thus, a functional interface may still have multiple 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default</a:t>
            </a:r>
            <a:r>
              <a:rPr lang="en-GB" sz="2600" dirty="0"/>
              <a:t> methods</a:t>
            </a:r>
          </a:p>
          <a:p>
            <a:r>
              <a:rPr lang="en-GB" sz="2600" dirty="0"/>
              <a:t>Java also provides a simple, generic </a:t>
            </a:r>
            <a:br>
              <a:rPr lang="en-GB" sz="2600" dirty="0"/>
            </a:br>
            <a:r>
              <a:rPr lang="en-GB" sz="2600" dirty="0"/>
              <a:t>functional interface that receives </a:t>
            </a:r>
            <a:br>
              <a:rPr lang="en-GB" sz="2600" dirty="0"/>
            </a:br>
            <a:r>
              <a:rPr lang="en-GB" sz="2600" dirty="0"/>
              <a:t>one value and returns another; </a:t>
            </a:r>
            <a:br>
              <a:rPr lang="en-GB" sz="2600" dirty="0"/>
            </a:br>
            <a:r>
              <a:rPr lang="en-GB" sz="2600" dirty="0"/>
              <a:t>the 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interface Function&lt;T,R&gt; </a:t>
            </a:r>
            <a:b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en-GB" sz="2600" dirty="0"/>
              <a:t>represents </a:t>
            </a:r>
            <a:r>
              <a:rPr lang="en-GB" sz="2800" dirty="0"/>
              <a:t>it</a:t>
            </a:r>
          </a:p>
          <a:p>
            <a:r>
              <a:rPr lang="en-GB" sz="2800" dirty="0"/>
              <a:t>many other functional interfaces</a:t>
            </a:r>
            <a:br>
              <a:rPr lang="en-GB" sz="2800" dirty="0"/>
            </a:br>
            <a:r>
              <a:rPr lang="en-GB" sz="2800" dirty="0"/>
              <a:t>are shipped with Java; we will </a:t>
            </a:r>
            <a:br>
              <a:rPr lang="en-GB" sz="2800" dirty="0"/>
            </a:br>
            <a:r>
              <a:rPr lang="en-GB" sz="2800" dirty="0"/>
              <a:t>cover some of them in the future</a:t>
            </a:r>
          </a:p>
          <a:p>
            <a:endParaRPr lang="en-GB" sz="2600" dirty="0"/>
          </a:p>
          <a:p>
            <a:endParaRPr lang="en-GB" sz="26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580112" y="2924944"/>
            <a:ext cx="3248025" cy="2635250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import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java.util.function.Function;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FunctionalWorld {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static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String doTransform(</a:t>
            </a:r>
            <a:b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String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b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Function&lt;String,String&gt;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f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	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f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.apply(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}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	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static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0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main(String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args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[]) {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Function&lt;String,String&gt;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transform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b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input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-&gt;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input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+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 transformed"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String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result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GB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doTransform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"message"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b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              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transform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System.</a:t>
            </a:r>
            <a:r>
              <a:rPr kumimoji="0" lang="en-GB" sz="1000" b="1" i="1" u="none" strike="noStrike" cap="none" normalizeH="0" baseline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out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.println(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result</a:t>
            </a: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}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en-GB" sz="3100" dirty="0"/>
              <a:t>Example: Overloading with Functional Interfaces</a:t>
            </a:r>
            <a:endParaRPr lang="en-GB" dirty="0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187624" y="2636912"/>
            <a:ext cx="7128792" cy="3600400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import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java.util.function.Consumer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import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java.util.function.Function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OverloadWorld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implements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OverloadInterface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{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A6A6A6"/>
                </a:solidFill>
                <a:effectLst/>
                <a:latin typeface="Consolas" pitchFamily="49" charset="0"/>
                <a:cs typeface="Arial" pitchFamily="34" charset="0"/>
              </a:rPr>
              <a:t>@Override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String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doTransform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(Function&lt;String, String&gt;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f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f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.apply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"Something "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}  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A6A6A6"/>
                </a:solidFill>
                <a:effectLst/>
                <a:latin typeface="Consolas" pitchFamily="49" charset="0"/>
                <a:cs typeface="Arial" pitchFamily="34" charset="0"/>
              </a:rPr>
              <a:t>@Override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doTransform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(Consumer&lt;Integer&gt;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f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{}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static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main(String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args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[]) {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OverloadWorld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myInstance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OverloadWorld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();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String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result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myInstance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.doTransform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a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-&gt;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a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+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 transformed"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System.</a:t>
            </a:r>
            <a:r>
              <a:rPr kumimoji="0" lang="en-GB" sz="1400" b="1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out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.println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result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187624" y="908720"/>
            <a:ext cx="7128792" cy="1584176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import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java.util.function.Consumer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import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java.util.function.Function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interface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OverloadInterface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{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String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doTransform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(Function&lt;String, String&gt;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f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doTransform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(Consumer&lt;Integer&gt;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f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 rot="15019141" flipV="1">
            <a:off x="6374110" y="4689111"/>
            <a:ext cx="584949" cy="721975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6156176" y="4077072"/>
            <a:ext cx="2880320" cy="1008112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tricky type inference that allows to match the Lambda to one of two overloaded abstract methods – try to avoid overloading in this case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4356"/>
            <a:ext cx="9144000" cy="6143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86" name="AutoShape 2" descr="Best Places to U Pick in Edmonton Farms"/>
          <p:cNvSpPr>
            <a:spLocks noChangeAspect="1" noChangeArrowheads="1"/>
          </p:cNvSpPr>
          <p:nvPr/>
        </p:nvSpPr>
        <p:spPr bwMode="auto">
          <a:xfrm>
            <a:off x="63500" y="-136525"/>
            <a:ext cx="6477000" cy="4295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480"/>
            <a:ext cx="9144000" cy="642918"/>
          </a:xfrm>
        </p:spPr>
        <p:txBody>
          <a:bodyPr>
            <a:noAutofit/>
          </a:bodyPr>
          <a:lstStyle/>
          <a:p>
            <a:r>
              <a:rPr lang="en-GB" sz="4400" dirty="0">
                <a:latin typeface="Copperplate Gothic Light" pitchFamily="34" charset="0"/>
              </a:rPr>
              <a:t>Bulk Operations</a:t>
            </a:r>
            <a:endParaRPr lang="en-GB" dirty="0">
              <a:latin typeface="Copperplate Gothic Light" pitchFamily="34" charset="0"/>
            </a:endParaRPr>
          </a:p>
        </p:txBody>
      </p:sp>
      <p:pic>
        <p:nvPicPr>
          <p:cNvPr id="6" name="Picture 5" descr="bulk.jpg"/>
          <p:cNvPicPr>
            <a:picLocks noChangeAspect="1"/>
          </p:cNvPicPr>
          <p:nvPr/>
        </p:nvPicPr>
        <p:blipFill>
          <a:blip r:embed="rId2" cstate="print">
            <a:grayscl/>
            <a:lum bright="-10000" contrast="30000"/>
          </a:blip>
          <a:stretch>
            <a:fillRect/>
          </a:stretch>
        </p:blipFill>
        <p:spPr>
          <a:xfrm>
            <a:off x="2771800" y="2564904"/>
            <a:ext cx="3650828" cy="3506812"/>
          </a:xfrm>
          <a:prstGeom prst="hexagon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Motivation for Bulk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904656"/>
          </a:xfrm>
        </p:spPr>
        <p:txBody>
          <a:bodyPr>
            <a:normAutofit/>
          </a:bodyPr>
          <a:lstStyle/>
          <a:p>
            <a:r>
              <a:rPr lang="en-GB" sz="2600" dirty="0"/>
              <a:t>problem of replacing serial, single-threaded execution by parallel, multi-threaded one: we need an interface for this!</a:t>
            </a:r>
          </a:p>
          <a:p>
            <a:r>
              <a:rPr lang="en-GB" sz="2200" b="1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Iterators</a:t>
            </a:r>
            <a:r>
              <a:rPr lang="en-GB" sz="2600" dirty="0"/>
              <a:t> explicitly step-through a 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Collection </a:t>
            </a:r>
            <a:r>
              <a:rPr lang="en-GB" sz="2600" dirty="0"/>
              <a:t>serially</a:t>
            </a:r>
          </a:p>
          <a:p>
            <a:r>
              <a:rPr lang="en-GB" sz="2600" dirty="0"/>
              <a:t>Idea: the user supplies an operation (via a Lambda) and can apply it to an entire 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Collection</a:t>
            </a:r>
            <a:r>
              <a:rPr lang="en-GB" sz="2600" dirty="0"/>
              <a:t> automatically </a:t>
            </a:r>
            <a:br>
              <a:rPr lang="en-GB" sz="2600" dirty="0"/>
            </a:br>
            <a:r>
              <a:rPr lang="en-GB" sz="2600" dirty="0">
                <a:sym typeface="Wingdings" pitchFamily="2" charset="2"/>
              </a:rPr>
              <a:t></a:t>
            </a:r>
            <a:r>
              <a:rPr lang="en-GB" sz="2600" dirty="0"/>
              <a:t> element-wise code (the Lambda) and application to elements (possibly parallelisation) are now separated</a:t>
            </a:r>
          </a:p>
          <a:p>
            <a:r>
              <a:rPr lang="en-GB" sz="2600" dirty="0"/>
              <a:t>this notion of </a:t>
            </a:r>
            <a:r>
              <a:rPr lang="en-GB" sz="2600" b="1" dirty="0"/>
              <a:t>internal iteration </a:t>
            </a:r>
            <a:r>
              <a:rPr lang="en-GB" sz="2600" dirty="0"/>
              <a:t>(handing over your functionality to a method that applies it to all elements) replaces </a:t>
            </a:r>
            <a:r>
              <a:rPr lang="en-GB" sz="2600" b="1" dirty="0"/>
              <a:t>external iteration </a:t>
            </a:r>
            <a:r>
              <a:rPr lang="en-GB" sz="2600" dirty="0"/>
              <a:t>(getting each element and applying the functionality to it in an explicit loop)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forEach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904656"/>
          </a:xfrm>
        </p:spPr>
        <p:txBody>
          <a:bodyPr>
            <a:noAutofit/>
          </a:bodyPr>
          <a:lstStyle/>
          <a:p>
            <a:r>
              <a:rPr lang="en-GB" sz="2600" dirty="0"/>
              <a:t>instead of using an </a:t>
            </a:r>
            <a:r>
              <a:rPr lang="en-GB" sz="2200" b="1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Iterator</a:t>
            </a:r>
            <a:r>
              <a:rPr lang="en-GB" sz="2600" dirty="0"/>
              <a:t>, one can use a method that is attached to every 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Collection</a:t>
            </a:r>
            <a:r>
              <a:rPr lang="en-GB" sz="2600" dirty="0"/>
              <a:t> for applying functionality:</a:t>
            </a:r>
          </a:p>
          <a:p>
            <a:endParaRPr lang="en-GB" sz="2600" dirty="0"/>
          </a:p>
          <a:p>
            <a:r>
              <a:rPr lang="en-GB" sz="2600" dirty="0"/>
              <a:t>the associated 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Consumer</a:t>
            </a:r>
            <a:r>
              <a:rPr lang="en-GB" sz="2600" dirty="0"/>
              <a:t> interface (you will remember it from your </a:t>
            </a:r>
            <a:r>
              <a:rPr lang="en-GB" sz="2600" dirty="0" err="1"/>
              <a:t>courseworks</a:t>
            </a:r>
            <a:r>
              <a:rPr lang="en-GB" sz="2600" dirty="0"/>
              <a:t>) is called by for each for all elements:</a:t>
            </a:r>
          </a:p>
          <a:p>
            <a:endParaRPr lang="en-GB" sz="2600" dirty="0"/>
          </a:p>
          <a:p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Consumer</a:t>
            </a:r>
            <a:r>
              <a:rPr lang="en-GB" sz="2600" dirty="0"/>
              <a:t> is a functional SAM interface, thus we supply </a:t>
            </a:r>
            <a:r>
              <a:rPr lang="en-GB" sz="2200" b="1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forEach</a:t>
            </a:r>
            <a:r>
              <a:rPr lang="en-GB" sz="2600" dirty="0" err="1"/>
              <a:t>’s</a:t>
            </a:r>
            <a:r>
              <a:rPr lang="en-GB" sz="2600" dirty="0"/>
              <a:t> parameter as a Lambda instead of a 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Consumer</a:t>
            </a:r>
            <a:r>
              <a:rPr lang="en-GB" sz="2600" dirty="0"/>
              <a:t> object: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11560" y="1844824"/>
            <a:ext cx="5904656" cy="360040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forEach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(Consumer&lt;?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super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T&gt;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consumer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11560" y="3140968"/>
            <a:ext cx="5904656" cy="360040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interface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Consumer&lt;T&gt; { </a:t>
            </a: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1" i="0" u="none" strike="noStrike" cap="none" normalizeH="0" baseline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accept(T 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t</a:t>
            </a:r>
            <a:r>
              <a:rPr kumimoji="0" lang="en-GB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); }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619672" y="4437112"/>
            <a:ext cx="5431507" cy="2268413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RobotWorld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{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static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main (String[]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args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List&lt;Robot&gt;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ArrayList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&lt;Robot&gt;() {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{ add(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Robot(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"C3PO"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));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  add(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Robot(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"C4PO"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));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  add(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Robot(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"C5PO"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));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}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};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robots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.forEach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-&gt;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.charge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(10)); 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onsolas" pitchFamily="49" charset="0"/>
                <a:cs typeface="Arial" pitchFamily="34" charset="0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 rot="8038349" flipH="1">
            <a:off x="4273740" y="5704959"/>
            <a:ext cx="969691" cy="583570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4860032" y="5157192"/>
            <a:ext cx="4104456" cy="1008112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this is an alternative to an external for-loop that steps through each element and calls the ‘charge’ method on it, instead we supply a Lambda as functionality to be executed ‘</a:t>
            </a:r>
            <a:r>
              <a:rPr lang="en-GB" sz="1200" b="1" dirty="0" err="1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forEach</a:t>
            </a:r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’ element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964488" cy="5760640"/>
          </a:xfrm>
        </p:spPr>
        <p:txBody>
          <a:bodyPr>
            <a:noAutofit/>
          </a:bodyPr>
          <a:lstStyle/>
          <a:p>
            <a:r>
              <a:rPr lang="en-GB" sz="2800" dirty="0"/>
              <a:t>in the case of </a:t>
            </a:r>
            <a:r>
              <a:rPr lang="en-GB" sz="2200" b="1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forEach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()</a:t>
            </a:r>
            <a:r>
              <a:rPr lang="en-GB" sz="2800" dirty="0"/>
              <a:t>, the 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Collection</a:t>
            </a:r>
            <a:r>
              <a:rPr lang="en-GB" sz="2800" dirty="0"/>
              <a:t> is responsibility for supplying the means to access all elements and how </a:t>
            </a:r>
            <a:br>
              <a:rPr lang="en-GB" sz="2800" dirty="0"/>
            </a:br>
            <a:r>
              <a:rPr lang="en-GB" sz="2800" dirty="0"/>
              <a:t>to apply the specified functionality to them, the user is responsible for supplying functionality to be applied to each of the sequence elements</a:t>
            </a:r>
          </a:p>
          <a:p>
            <a:r>
              <a:rPr lang="en-GB" sz="2800" dirty="0"/>
              <a:t>Java 8 introduces a new interface 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Stream&lt;E&gt;</a:t>
            </a:r>
            <a:r>
              <a:rPr lang="en-GB" sz="2800" dirty="0"/>
              <a:t> and a method 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stream() </a:t>
            </a:r>
            <a:r>
              <a:rPr lang="en-GB" sz="2800" dirty="0"/>
              <a:t>for Collections to turn the latter into the former – this offers a subset-view to a Collection</a:t>
            </a:r>
          </a:p>
          <a:p>
            <a:r>
              <a:rPr lang="en-GB" sz="2800" dirty="0"/>
              <a:t>Java supplies many more bulk operations for streams including </a:t>
            </a:r>
            <a:r>
              <a:rPr lang="en-GB" sz="2200" b="1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forEach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 filter, map, reduce </a:t>
            </a:r>
            <a:r>
              <a:rPr lang="en-GB" sz="2800" dirty="0"/>
              <a:t>... to name a few</a:t>
            </a:r>
          </a:p>
          <a:p>
            <a:r>
              <a:rPr lang="en-GB" sz="2800" dirty="0"/>
              <a:t>some of these methods produce a </a:t>
            </a:r>
            <a:r>
              <a:rPr lang="en-GB" sz="2200" b="1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Stream</a:t>
            </a:r>
            <a:r>
              <a:rPr lang="en-GB" sz="2800" dirty="0"/>
              <a:t> as a return type, thus one can easily produce </a:t>
            </a:r>
            <a:r>
              <a:rPr lang="en-GB" sz="2800" b="1" dirty="0"/>
              <a:t>chains of processing</a:t>
            </a:r>
            <a:br>
              <a:rPr lang="en-GB" sz="2800" dirty="0"/>
            </a:br>
            <a:r>
              <a:rPr lang="en-GB" sz="2800" dirty="0"/>
              <a:t>(this style is also known as </a:t>
            </a:r>
            <a:r>
              <a:rPr lang="en-GB" sz="2800" b="1" dirty="0"/>
              <a:t>fluent programming</a:t>
            </a:r>
            <a:r>
              <a:rPr lang="en-GB" sz="2800" dirty="0"/>
              <a:t>)</a:t>
            </a:r>
          </a:p>
          <a:p>
            <a:endParaRPr lang="en-GB" sz="2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Concept of Fluent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964488" cy="5760640"/>
          </a:xfrm>
        </p:spPr>
        <p:txBody>
          <a:bodyPr>
            <a:noAutofit/>
          </a:bodyPr>
          <a:lstStyle/>
          <a:p>
            <a:r>
              <a:rPr lang="en-GB" sz="2800" dirty="0"/>
              <a:t>resulting </a:t>
            </a:r>
            <a:r>
              <a:rPr lang="en-GB" sz="2800" b="1" dirty="0"/>
              <a:t>method cascading </a:t>
            </a:r>
            <a:r>
              <a:rPr lang="en-GB" sz="2800" dirty="0"/>
              <a:t>(i.e. chaining) produces linearly readable code, which is often easy to understand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400" dirty="0"/>
          </a:p>
          <a:p>
            <a:r>
              <a:rPr lang="en-GB" sz="2800" dirty="0"/>
              <a:t>This </a:t>
            </a:r>
            <a:r>
              <a:rPr lang="en-GB" sz="2800" b="1" dirty="0"/>
              <a:t>fluent programming style </a:t>
            </a:r>
            <a:r>
              <a:rPr lang="en-GB" sz="2800" dirty="0"/>
              <a:t>is a departure from classical object-orientation! </a:t>
            </a:r>
            <a:r>
              <a:rPr lang="en-GB" sz="2000" dirty="0">
                <a:solidFill>
                  <a:schemeClr val="bg1">
                    <a:lumMod val="75000"/>
                  </a:schemeClr>
                </a:solidFill>
              </a:rPr>
              <a:t>– (avoid in your coursework if possible)</a:t>
            </a: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611560" y="1844824"/>
            <a:ext cx="7920880" cy="3744416"/>
          </a:xfrm>
          <a:prstGeom prst="rect">
            <a:avLst/>
          </a:prstGeom>
          <a:solidFill>
            <a:srgbClr val="F2F2F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import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java.util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.*;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RobotWorld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{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static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main (String[]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args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 {</a:t>
            </a:r>
            <a:endParaRPr kumimoji="0" lang="en-GB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    List&lt;Robot&gt; robots =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ArrayList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&lt;Robot&gt;()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      { add(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 Robot("C3PO"));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        add(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 Robot("C4PO"));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        add(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 Robot("C5PO"));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itchFamily="49" charset="0"/>
                <a:cs typeface="Arial" pitchFamily="34" charset="0"/>
              </a:rPr>
              <a:t>   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robots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.stream()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.filter(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-&gt; !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name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.equals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itchFamily="49" charset="0"/>
                <a:cs typeface="Arial" pitchFamily="34" charset="0"/>
              </a:rPr>
              <a:t>"C3PO"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))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.map(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-&gt;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r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name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     .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forEach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-&gt;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System.</a:t>
            </a:r>
            <a:r>
              <a:rPr kumimoji="0" lang="en-GB" sz="1600" b="1" i="1" u="none" strike="noStrike" cap="none" normalizeH="0" baseline="0" dirty="0" err="1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cs typeface="Arial" pitchFamily="34" charset="0"/>
              </a:rPr>
              <a:t>out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.println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6A3E3E"/>
                </a:solidFill>
                <a:effectLst/>
                <a:latin typeface="Consolas" pitchFamily="49" charset="0"/>
                <a:cs typeface="Arial" pitchFamily="34" charset="0"/>
              </a:rPr>
              <a:t>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));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 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 rot="8038349" flipH="1">
            <a:off x="2401532" y="3904759"/>
            <a:ext cx="969691" cy="583570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2699792" y="3645024"/>
            <a:ext cx="1368152" cy="792088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get a Stream view of the List of Robot objects</a:t>
            </a:r>
          </a:p>
        </p:txBody>
      </p:sp>
      <p:sp>
        <p:nvSpPr>
          <p:cNvPr id="9" name="Freeform 8"/>
          <p:cNvSpPr/>
          <p:nvPr/>
        </p:nvSpPr>
        <p:spPr>
          <a:xfrm rot="5686840" flipH="1">
            <a:off x="4058293" y="3716700"/>
            <a:ext cx="969691" cy="583570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4355976" y="2996952"/>
            <a:ext cx="2520280" cy="1440160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‘filter’ takes a Stream and returns a Stream retaining only those elements for which the Lambda expression is true; here: two elements C4PO and C5PO are in the result</a:t>
            </a:r>
          </a:p>
        </p:txBody>
      </p:sp>
      <p:sp>
        <p:nvSpPr>
          <p:cNvPr id="12" name="Freeform 11"/>
          <p:cNvSpPr/>
          <p:nvPr/>
        </p:nvSpPr>
        <p:spPr>
          <a:xfrm rot="5063378">
            <a:off x="5075582" y="2766285"/>
            <a:ext cx="216970" cy="4102899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7020272" y="2060848"/>
            <a:ext cx="2016224" cy="2736304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‘map’ takes a Stream and returns a Stream replacing every element with the result of the Lambda expression; here: the Stream of two Robot objects is turned into a Stream of two String objects containing the String “C4PO” and the String “C5PO”   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1115616" y="4293096"/>
            <a:ext cx="216024" cy="936104"/>
          </a:xfrm>
          <a:prstGeom prst="leftBrace">
            <a:avLst>
              <a:gd name="adj1" fmla="val 65000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16200000">
            <a:off x="488033" y="4487283"/>
            <a:ext cx="749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B050"/>
                </a:solidFill>
              </a:rPr>
              <a:t>FLUENT</a:t>
            </a:r>
            <a:br>
              <a:rPr lang="en-GB" sz="1400" b="1" dirty="0">
                <a:solidFill>
                  <a:srgbClr val="00B050"/>
                </a:solidFill>
              </a:rPr>
            </a:br>
            <a:r>
              <a:rPr lang="en-GB" sz="1400" b="1" dirty="0">
                <a:solidFill>
                  <a:srgbClr val="00B050"/>
                </a:solidFill>
              </a:rPr>
              <a:t>STYLE</a:t>
            </a:r>
          </a:p>
        </p:txBody>
      </p:sp>
      <p:sp>
        <p:nvSpPr>
          <p:cNvPr id="16" name="Freeform 15"/>
          <p:cNvSpPr/>
          <p:nvPr/>
        </p:nvSpPr>
        <p:spPr>
          <a:xfrm rot="13650989" flipH="1" flipV="1">
            <a:off x="4649640" y="4947550"/>
            <a:ext cx="969691" cy="832681"/>
          </a:xfrm>
          <a:custGeom>
            <a:avLst/>
            <a:gdLst>
              <a:gd name="connsiteX0" fmla="*/ 1848255 w 1848255"/>
              <a:gd name="connsiteY0" fmla="*/ 0 h 449093"/>
              <a:gd name="connsiteX1" fmla="*/ 710119 w 1848255"/>
              <a:gd name="connsiteY1" fmla="*/ 379378 h 449093"/>
              <a:gd name="connsiteX2" fmla="*/ 0 w 1848255"/>
              <a:gd name="connsiteY2" fmla="*/ 418289 h 44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255" h="449093">
                <a:moveTo>
                  <a:pt x="1848255" y="0"/>
                </a:moveTo>
                <a:cubicBezTo>
                  <a:pt x="1433208" y="154831"/>
                  <a:pt x="1018162" y="309663"/>
                  <a:pt x="710119" y="379378"/>
                </a:cubicBezTo>
                <a:cubicBezTo>
                  <a:pt x="402076" y="449093"/>
                  <a:pt x="119974" y="413425"/>
                  <a:pt x="0" y="418289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5580112" y="4941168"/>
            <a:ext cx="3456384" cy="792088"/>
          </a:xfrm>
          <a:prstGeom prst="roundRect">
            <a:avLst/>
          </a:prstGeom>
          <a:solidFill>
            <a:srgbClr val="808A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onsolas" pitchFamily="49" charset="0"/>
                <a:cs typeface="Arial" pitchFamily="34" charset="0"/>
              </a:rPr>
              <a:t>finally, we iterate through all members of the Stream using internal iteration, printing out each String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93C-56BA-4C7F-8340-C003287F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Stream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6FA1-3693-4082-B0B9-1E8B27AD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62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/>
              <a:t>Live code demo</a:t>
            </a:r>
          </a:p>
        </p:txBody>
      </p:sp>
    </p:spTree>
    <p:extLst>
      <p:ext uri="{BB962C8B-B14F-4D97-AF65-F5344CB8AC3E}">
        <p14:creationId xmlns:p14="http://schemas.microsoft.com/office/powerpoint/2010/main" val="1666927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79512" y="836712"/>
            <a:ext cx="8429684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recap content and check out the unit website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write, compile, run and understand </a:t>
            </a:r>
            <a:r>
              <a:rPr kumimoji="0" lang="en-GB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</a:t>
            </a:r>
            <a:b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tiny programs from the lectures so far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Remember that we currently recommend </a:t>
            </a:r>
            <a:b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 hours of time to go into this unit per week </a:t>
            </a:r>
            <a:b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overall – work in your team of two as often</a:t>
            </a:r>
            <a:b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possible. </a:t>
            </a:r>
            <a:r>
              <a:rPr kumimoji="0" lang="en-GB" sz="25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Ask</a:t>
            </a:r>
            <a:r>
              <a:rPr kumimoji="0" lang="en-GB" sz="2500" b="0" i="1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yourself: </a:t>
            </a:r>
            <a:r>
              <a:rPr kumimoji="0" lang="en-GB" sz="25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Would you be ready </a:t>
            </a:r>
            <a:br>
              <a:rPr kumimoji="0" lang="en-GB" sz="25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5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 theory</a:t>
            </a:r>
            <a:r>
              <a:rPr kumimoji="0" lang="en-GB" sz="2500" b="0" i="1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5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</a:t>
            </a:r>
            <a:r>
              <a:rPr kumimoji="0" lang="en-GB" sz="2500" b="0" i="1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OO tomorrow? Am I far </a:t>
            </a:r>
            <a:br>
              <a:rPr kumimoji="0" lang="en-GB" sz="2500" b="0" i="1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500" b="0" i="1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enough through the project? Is my team</a:t>
            </a:r>
            <a:br>
              <a:rPr kumimoji="0" lang="en-GB" sz="2500" b="0" i="1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500" b="0" i="1" u="none" strike="noStrike" kern="1200" cap="none" spc="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working efficiently</a:t>
            </a:r>
            <a:r>
              <a:rPr kumimoji="0" lang="en-GB" sz="2500" b="0" i="1" u="none" strike="noStrike" kern="1200" cap="none" spc="0" normalizeH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</a:t>
            </a:r>
            <a:endParaRPr kumimoji="0" lang="en-GB" sz="2500" b="0" i="1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To Do</a:t>
            </a:r>
          </a:p>
        </p:txBody>
      </p:sp>
      <p:pic>
        <p:nvPicPr>
          <p:cNvPr id="10" name="Picture 9" descr="obser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0272" y="548680"/>
            <a:ext cx="1966668" cy="1737767"/>
          </a:xfrm>
          <a:prstGeom prst="hexagon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 descr="step-by-step.jpg"/>
          <p:cNvPicPr>
            <a:picLocks noChangeAspect="1"/>
          </p:cNvPicPr>
          <p:nvPr/>
        </p:nvPicPr>
        <p:blipFill>
          <a:blip r:embed="rId3" cstate="print">
            <a:grayscl/>
            <a:lum bright="-20000" contrast="30000"/>
          </a:blip>
          <a:stretch>
            <a:fillRect/>
          </a:stretch>
        </p:blipFill>
        <p:spPr>
          <a:xfrm>
            <a:off x="6300192" y="1628800"/>
            <a:ext cx="698723" cy="609476"/>
          </a:xfrm>
          <a:prstGeom prst="hexagon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grayscl/>
            <a:lum bright="-10000" contrast="20000"/>
          </a:blip>
          <a:srcRect/>
          <a:stretch>
            <a:fillRect/>
          </a:stretch>
        </p:blipFill>
        <p:spPr bwMode="auto">
          <a:xfrm>
            <a:off x="6732240" y="5229200"/>
            <a:ext cx="1512168" cy="1439945"/>
          </a:xfrm>
          <a:prstGeom prst="hexagon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 descr="presenter.jpg"/>
          <p:cNvPicPr>
            <a:picLocks noChangeAspect="1"/>
          </p:cNvPicPr>
          <p:nvPr/>
        </p:nvPicPr>
        <p:blipFill>
          <a:blip r:embed="rId5" cstate="print">
            <a:grayscl/>
            <a:lum bright="-10000" contrast="20000"/>
          </a:blip>
          <a:stretch>
            <a:fillRect/>
          </a:stretch>
        </p:blipFill>
        <p:spPr>
          <a:xfrm>
            <a:off x="5652120" y="5868463"/>
            <a:ext cx="936104" cy="878848"/>
          </a:xfrm>
          <a:prstGeom prst="hexagon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 descr="remote.jpg"/>
          <p:cNvPicPr>
            <a:picLocks noChangeAspect="1"/>
          </p:cNvPicPr>
          <p:nvPr/>
        </p:nvPicPr>
        <p:blipFill>
          <a:blip r:embed="rId6" cstate="print">
            <a:grayscl/>
            <a:lum bright="-20000" contrast="20000"/>
          </a:blip>
          <a:stretch>
            <a:fillRect/>
          </a:stretch>
        </p:blipFill>
        <p:spPr>
          <a:xfrm>
            <a:off x="6444208" y="2636912"/>
            <a:ext cx="2520280" cy="2274139"/>
          </a:xfrm>
          <a:prstGeom prst="hexagon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 descr="bernstei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00192" y="116632"/>
            <a:ext cx="894751" cy="780531"/>
          </a:xfrm>
          <a:prstGeom prst="hexagon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098-C524-4609-B752-8142C1B6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Where does this new syntax come from?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3BF9FC-52E4-4E13-B9BB-A9B561022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052736"/>
            <a:ext cx="8208912" cy="147732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"Sebastian"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"Mutalib"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"Tilo“</a:t>
            </a:r>
            <a:r>
              <a:rPr lang="en-US" altLang="en-US" b="1">
                <a:solidFill>
                  <a:srgbClr val="ED86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1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.filter(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.startsWith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.sorted()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1" u="none" strike="noStrike" cap="none" normalizeH="0" baseline="0" err="1">
                <a:ln>
                  <a:noFill/>
                </a:ln>
                <a:solidFill>
                  <a:srgbClr val="ED94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5E017C-FE3E-4169-AA1F-8F60B73AE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92471"/>
              </p:ext>
            </p:extLst>
          </p:nvPr>
        </p:nvGraphicFramePr>
        <p:xfrm>
          <a:off x="456694" y="2996952"/>
          <a:ext cx="8363777" cy="693420"/>
        </p:xfrm>
        <a:graphic>
          <a:graphicData uri="http://schemas.openxmlformats.org/drawingml/2006/table">
            <a:tbl>
              <a:tblPr/>
              <a:tblGrid>
                <a:gridCol w="1467329">
                  <a:extLst>
                    <a:ext uri="{9D8B030D-6E8A-4147-A177-3AD203B41FA5}">
                      <a16:colId xmlns:a16="http://schemas.microsoft.com/office/drawing/2014/main" val="2045642763"/>
                    </a:ext>
                  </a:extLst>
                </a:gridCol>
                <a:gridCol w="6896448">
                  <a:extLst>
                    <a:ext uri="{9D8B030D-6E8A-4147-A177-3AD203B41FA5}">
                      <a16:colId xmlns:a16="http://schemas.microsoft.com/office/drawing/2014/main" val="177451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b="1" u="none" strike="noStrike">
                          <a:solidFill>
                            <a:srgbClr val="4A6782"/>
                          </a:solidFill>
                          <a:effectLst/>
                          <a:hlinkClick r:id="rId2" tooltip="interface in java.util.stream"/>
                        </a:rPr>
                        <a:t>Stream</a:t>
                      </a:r>
                      <a:r>
                        <a:rPr lang="en-GB">
                          <a:effectLst/>
                        </a:rPr>
                        <a:t>&lt;</a:t>
                      </a:r>
                      <a:r>
                        <a:rPr lang="en-GB" b="1" u="none" strike="noStrike">
                          <a:solidFill>
                            <a:srgbClr val="4A6782"/>
                          </a:solidFill>
                          <a:effectLst/>
                          <a:hlinkClick r:id="rId2" tooltip="type parameter in Stream"/>
                        </a:rPr>
                        <a:t>T</a:t>
                      </a:r>
                      <a:r>
                        <a:rPr lang="en-GB">
                          <a:effectLst/>
                        </a:rPr>
                        <a:t>&gt;</a:t>
                      </a:r>
                    </a:p>
                  </a:txBody>
                  <a:tcPr marL="76200" marR="22860" marT="60960" marB="22860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u="none" strike="noStrike">
                          <a:solidFill>
                            <a:srgbClr val="4A6782"/>
                          </a:solidFill>
                          <a:effectLst/>
                          <a:hlinkClick r:id="rId3"/>
                        </a:rPr>
                        <a:t>filter</a:t>
                      </a:r>
                      <a:r>
                        <a:rPr lang="en-GB">
                          <a:effectLst/>
                        </a:rPr>
                        <a:t>(</a:t>
                      </a:r>
                      <a:r>
                        <a:rPr lang="en-GB" b="1" u="none" strike="noStrike">
                          <a:solidFill>
                            <a:srgbClr val="4A6782"/>
                          </a:solidFill>
                          <a:effectLst/>
                          <a:hlinkClick r:id="rId4" tooltip="interface in java.util.function"/>
                        </a:rPr>
                        <a:t>Predicate</a:t>
                      </a:r>
                      <a:r>
                        <a:rPr lang="en-GB">
                          <a:effectLst/>
                        </a:rPr>
                        <a:t>&lt;? super </a:t>
                      </a:r>
                      <a:r>
                        <a:rPr lang="en-GB" b="1" u="none" strike="noStrike">
                          <a:solidFill>
                            <a:srgbClr val="4A6782"/>
                          </a:solidFill>
                          <a:effectLst/>
                          <a:hlinkClick r:id="rId2" tooltip="type parameter in Stream"/>
                        </a:rPr>
                        <a:t>T</a:t>
                      </a:r>
                      <a:r>
                        <a:rPr lang="en-GB">
                          <a:effectLst/>
                        </a:rPr>
                        <a:t>&gt; predicate) </a:t>
                      </a:r>
                      <a:r>
                        <a:rPr lang="en-GB" sz="2000">
                          <a:solidFill>
                            <a:srgbClr val="474747"/>
                          </a:solidFill>
                          <a:effectLst/>
                          <a:latin typeface="&amp;quot"/>
                        </a:rPr>
                        <a:t>Returns a stream consisting of the elements of this stream that match the given predicate.</a:t>
                      </a:r>
                    </a:p>
                  </a:txBody>
                  <a:tcPr marL="76200" marR="22860" marT="60960" marB="22860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3104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6841736-3B1B-4B08-8BED-9EF660E22275}"/>
              </a:ext>
            </a:extLst>
          </p:cNvPr>
          <p:cNvSpPr/>
          <p:nvPr/>
        </p:nvSpPr>
        <p:spPr>
          <a:xfrm>
            <a:off x="436961" y="3911634"/>
            <a:ext cx="6908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2C4557"/>
                </a:solidFill>
                <a:latin typeface="DejaVu Sans"/>
              </a:rPr>
              <a:t>Interface Predicate&lt;T&gt; </a:t>
            </a:r>
            <a:r>
              <a:rPr lang="en-GB" sz="2000">
                <a:solidFill>
                  <a:srgbClr val="474747"/>
                </a:solidFill>
                <a:latin typeface="&amp;quot"/>
              </a:rPr>
              <a:t>has a single abstract method, test: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58E50E-BF8E-4C51-9473-E918CC646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68391"/>
              </p:ext>
            </p:extLst>
          </p:nvPr>
        </p:nvGraphicFramePr>
        <p:xfrm>
          <a:off x="755576" y="4633590"/>
          <a:ext cx="8280919" cy="38862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786994003"/>
                    </a:ext>
                  </a:extLst>
                </a:gridCol>
                <a:gridCol w="6912767">
                  <a:extLst>
                    <a:ext uri="{9D8B030D-6E8A-4147-A177-3AD203B41FA5}">
                      <a16:colId xmlns:a16="http://schemas.microsoft.com/office/drawing/2014/main" val="270865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boolean</a:t>
                      </a:r>
                    </a:p>
                  </a:txBody>
                  <a:tcPr marL="76200" marR="22860" marT="60960" marB="22860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u="none" strike="noStrike">
                          <a:solidFill>
                            <a:srgbClr val="4A6782"/>
                          </a:solidFill>
                          <a:effectLst/>
                          <a:hlinkClick r:id="rId5"/>
                        </a:rPr>
                        <a:t>test</a:t>
                      </a:r>
                      <a:r>
                        <a:rPr lang="en-GB">
                          <a:effectLst/>
                        </a:rPr>
                        <a:t>(</a:t>
                      </a:r>
                      <a:r>
                        <a:rPr lang="en-GB" b="1" u="none" strike="noStrike">
                          <a:solidFill>
                            <a:srgbClr val="4A6782"/>
                          </a:solidFill>
                          <a:effectLst/>
                          <a:hlinkClick r:id="rId4" tooltip="type parameter in Predicate"/>
                        </a:rPr>
                        <a:t>T</a:t>
                      </a:r>
                      <a:r>
                        <a:rPr lang="en-GB">
                          <a:effectLst/>
                        </a:rPr>
                        <a:t> t) </a:t>
                      </a:r>
                      <a:r>
                        <a:rPr lang="en-GB" sz="2000">
                          <a:solidFill>
                            <a:srgbClr val="474747"/>
                          </a:solidFill>
                          <a:effectLst/>
                          <a:latin typeface="&amp;quot"/>
                        </a:rPr>
                        <a:t>Evaluates this predicate on the given argument.</a:t>
                      </a:r>
                    </a:p>
                  </a:txBody>
                  <a:tcPr marL="76200" marR="22860" marT="60960" marB="22860">
                    <a:lnL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795549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D30204-5596-42F9-BA41-782EFEA7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58" y="5486498"/>
            <a:ext cx="8229600" cy="6375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4800"/>
              <a:t>How do we reconcile the arguments to </a:t>
            </a:r>
            <a:r>
              <a:rPr lang="en-GB" sz="480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GB" sz="4800"/>
              <a:t> with this?</a:t>
            </a:r>
          </a:p>
        </p:txBody>
      </p:sp>
    </p:spTree>
    <p:extLst>
      <p:ext uri="{BB962C8B-B14F-4D97-AF65-F5344CB8AC3E}">
        <p14:creationId xmlns:p14="http://schemas.microsoft.com/office/powerpoint/2010/main" val="206642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1E4F-81AD-41A2-A214-96944DD6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Predicate four ways, One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FFE155-B205-46E2-94D6-DB7518C4E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776"/>
            <a:ext cx="9143999" cy="440120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//@Override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7EC3E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.startsWith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FFCF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predicateOne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"Sebastian"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"Mutalib”…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.sorted()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rgbClr val="ED94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4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1E4F-81AD-41A2-A214-96944DD6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Predicate four ways, Two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024F86-2E1B-4612-97D6-C096965A7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82286"/>
            <a:ext cx="9144000" cy="409342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FFCF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predicateTwo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"Sebastian"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"Mutalib"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.startsWith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.sorted()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rgbClr val="ED94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5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1E4F-81AD-41A2-A214-96944DD6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Predicate four ways, Three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12F1A8-2A43-452F-A002-97D3CD30F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17818"/>
            <a:ext cx="9144000" cy="2862322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FFCF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predicateThree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"Sebastian"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"Mutalib…</a:t>
            </a: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.startsWith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.sorted()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rgbClr val="ED94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2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1E4F-81AD-41A2-A214-96944DD6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Predicate four ways, Four – back to where we started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028197-C631-4E1C-9339-7BA2F515A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824"/>
            <a:ext cx="9144000" cy="2246769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FFCF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predicateFour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"Sebastian"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"Mutalib"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.startsWith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54B3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.sorted()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rgbClr val="ED94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7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95936" y="1196752"/>
            <a:ext cx="529208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1628800"/>
            <a:ext cx="3744416" cy="39222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“…whereas some declarative programmers only pay lip service to </a:t>
            </a:r>
            <a:r>
              <a:rPr lang="en-GB" sz="2400">
                <a:latin typeface="Times New Roman" pitchFamily="18" charset="0"/>
                <a:cs typeface="Times New Roman" pitchFamily="18" charset="0"/>
              </a:rPr>
              <a:t>equational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reasoning, users of functional languages exploit them every time they run a compiler, whether they notice it or not</a:t>
            </a:r>
            <a:r>
              <a:rPr lang="en-GB" sz="2400" i="1" dirty="0"/>
              <a:t>.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...”</a:t>
            </a:r>
          </a:p>
          <a:p>
            <a:pPr>
              <a:buNone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--- Philip </a:t>
            </a:r>
            <a:r>
              <a:rPr lang="en-GB" sz="2400" i="1" dirty="0" err="1">
                <a:latin typeface="Times New Roman" pitchFamily="18" charset="0"/>
                <a:cs typeface="Times New Roman" pitchFamily="18" charset="0"/>
              </a:rPr>
              <a:t>Wadler</a:t>
            </a:r>
            <a:endParaRPr lang="en-GB" sz="24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4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https://openprojectblog.files.wordpress.com/2012/12/eric-s-raymond-2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 descr="ton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604797"/>
            <a:ext cx="2952328" cy="39364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9581</TotalTime>
  <Words>3619</Words>
  <Application>Microsoft Office PowerPoint</Application>
  <PresentationFormat>On-screen Show (4:3)</PresentationFormat>
  <Paragraphs>367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&amp;quot</vt:lpstr>
      <vt:lpstr>DejaVu Sans</vt:lpstr>
      <vt:lpstr>Arial</vt:lpstr>
      <vt:lpstr>Calibri</vt:lpstr>
      <vt:lpstr>Consolas</vt:lpstr>
      <vt:lpstr>Copperplate Gothic Light</vt:lpstr>
      <vt:lpstr>Courier New</vt:lpstr>
      <vt:lpstr>Times New Roman</vt:lpstr>
      <vt:lpstr>Wingdings</vt:lpstr>
      <vt:lpstr>Office Theme</vt:lpstr>
      <vt:lpstr>PowerPoint Presentation</vt:lpstr>
      <vt:lpstr>Let’s start at the end</vt:lpstr>
      <vt:lpstr>Stream Examples</vt:lpstr>
      <vt:lpstr>Where does this new syntax come from?</vt:lpstr>
      <vt:lpstr>Predicate four ways, One</vt:lpstr>
      <vt:lpstr>Predicate four ways, Two</vt:lpstr>
      <vt:lpstr>Predicate four ways, Three</vt:lpstr>
      <vt:lpstr>Predicate four ways, Four – back to where we started</vt:lpstr>
      <vt:lpstr>PowerPoint Presentation</vt:lpstr>
      <vt:lpstr>Recap: Strategy Pattern</vt:lpstr>
      <vt:lpstr>  Recap: Strategy Pattern                </vt:lpstr>
      <vt:lpstr>Recap:  Anonymous Inner Classes</vt:lpstr>
      <vt:lpstr>Recap: Anonymous Instantiation of Inner Classes</vt:lpstr>
      <vt:lpstr>That’s a lot of code!</vt:lpstr>
      <vt:lpstr>A First Motivation for ‘Code as Data’</vt:lpstr>
      <vt:lpstr>Lambdas</vt:lpstr>
      <vt:lpstr>Lambdas and Single Abstract Method (SAM) Interfaces</vt:lpstr>
      <vt:lpstr>Basic Concepts around Lambdas</vt:lpstr>
      <vt:lpstr>Impure Lambdas and Side Effects</vt:lpstr>
      <vt:lpstr>Functional Interfaces</vt:lpstr>
      <vt:lpstr>Using Lambdas with Functional Interfaces</vt:lpstr>
      <vt:lpstr>Artefacts of Functional Interfaces</vt:lpstr>
      <vt:lpstr>More on Functional Interfaces</vt:lpstr>
      <vt:lpstr>Example: Overloading with Functional Interfaces</vt:lpstr>
      <vt:lpstr>Bulk Operations</vt:lpstr>
      <vt:lpstr>Motivation for Bulk Operations</vt:lpstr>
      <vt:lpstr>forEach</vt:lpstr>
      <vt:lpstr>Streams</vt:lpstr>
      <vt:lpstr>Concept of Fluent Programming</vt:lpstr>
      <vt:lpstr>To Do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Sion Hannuna</cp:lastModifiedBy>
  <cp:revision>723</cp:revision>
  <dcterms:created xsi:type="dcterms:W3CDTF">2016-05-24T12:38:36Z</dcterms:created>
  <dcterms:modified xsi:type="dcterms:W3CDTF">2020-03-09T14:56:04Z</dcterms:modified>
</cp:coreProperties>
</file>