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69" r:id="rId4"/>
    <p:sldId id="261" r:id="rId5"/>
    <p:sldId id="271" r:id="rId6"/>
    <p:sldId id="256" r:id="rId7"/>
    <p:sldId id="259" r:id="rId8"/>
    <p:sldId id="263" r:id="rId9"/>
    <p:sldId id="262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94660"/>
  </p:normalViewPr>
  <p:slideViewPr>
    <p:cSldViewPr>
      <p:cViewPr>
        <p:scale>
          <a:sx n="75" d="100"/>
          <a:sy n="75" d="100"/>
        </p:scale>
        <p:origin x="-1704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9EBB-73D0-49D2-917E-41AADD14CD61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170E-801A-43EA-B5BC-42B4F3F5C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170E-801A-43EA-B5BC-42B4F3F5CB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5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170E-801A-43EA-B5BC-42B4F3F5CBF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5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6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37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79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67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1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9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3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49A7-D499-4ED3-9F25-D1DD076527A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008-3611-4977-B578-5707485B14F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Image result for papatte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210454" cy="55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2784"/>
            <a:ext cx="8229600" cy="796672"/>
          </a:xfrm>
        </p:spPr>
        <p:txBody>
          <a:bodyPr/>
          <a:lstStyle/>
          <a:p>
            <a:r>
              <a:rPr lang="fr-FR" dirty="0" smtClean="0"/>
              <a:t>Objectifs d’un PPAT V2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836713"/>
            <a:ext cx="8640960" cy="6120679"/>
          </a:xfrm>
          <a:solidFill>
            <a:schemeClr val="bg1">
              <a:alpha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/>
              <a:t>L’expérience acquise pendant les campagnes C2 et C3a révèle la nécessité pour les </a:t>
            </a:r>
            <a:r>
              <a:rPr lang="fr-FR" sz="1800" dirty="0" err="1" smtClean="0"/>
              <a:t>EiC</a:t>
            </a:r>
            <a:r>
              <a:rPr lang="fr-FR" sz="1800" dirty="0" smtClean="0"/>
              <a:t> d’un outil permettant de </a:t>
            </a:r>
            <a:r>
              <a:rPr lang="fr-FR" sz="1800" dirty="0" smtClean="0"/>
              <a:t>consulter le </a:t>
            </a:r>
            <a:r>
              <a:rPr lang="fr-FR" sz="1800" dirty="0" smtClean="0"/>
              <a:t>contenu du </a:t>
            </a:r>
            <a:r>
              <a:rPr lang="fr-FR" sz="1800" i="1" dirty="0" smtClean="0"/>
              <a:t>pulse setup (-&gt;</a:t>
            </a:r>
            <a:r>
              <a:rPr lang="fr-FR" sz="1800" i="1" dirty="0" err="1" smtClean="0"/>
              <a:t>Xedit</a:t>
            </a:r>
            <a:r>
              <a:rPr lang="fr-FR" sz="1800" i="1" dirty="0" smtClean="0"/>
              <a:t>)</a:t>
            </a:r>
            <a:r>
              <a:rPr lang="fr-FR" sz="1800" dirty="0" smtClean="0"/>
              <a:t>, par</a:t>
            </a:r>
            <a:r>
              <a:rPr lang="fr-FR" sz="1800" i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la sélection/visualisation de l’ensemble des paramètres contenu dans le </a:t>
            </a:r>
            <a:r>
              <a:rPr lang="fr-FR" sz="1800" i="1" dirty="0" smtClean="0"/>
              <a:t>pulse setup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la conversion des paramètres </a:t>
            </a:r>
            <a:r>
              <a:rPr lang="fr-FR" sz="1800" dirty="0" err="1" smtClean="0"/>
              <a:t>Xedit</a:t>
            </a:r>
            <a:r>
              <a:rPr lang="fr-FR" sz="1800" dirty="0" smtClean="0"/>
              <a:t> &amp; Top « plasma », APIs, en valeurs opérationnelles « machine » (temps, unités, relatif/absolu). </a:t>
            </a:r>
            <a:br>
              <a:rPr lang="fr-FR" sz="1800" dirty="0" smtClean="0"/>
            </a:b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nformation vers les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diag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et chauffages (« à quel temps je tire?» + position des flags)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fr-FR" sz="1800" dirty="0" smtClean="0"/>
              <a:t>L’aide à la validation des paramètres vs WOI, éventuellement en fonction du temps (ex: intégration)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1800" dirty="0" smtClean="0"/>
              <a:t>La validation des </a:t>
            </a:r>
            <a:r>
              <a:rPr lang="fr-FR" sz="1800" dirty="0" err="1" smtClean="0"/>
              <a:t>WOIs</a:t>
            </a:r>
            <a:r>
              <a:rPr lang="fr-FR" sz="1800" dirty="0" smtClean="0"/>
              <a:t> post-pulse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La possibilité de rappeler la programmation d’anciens chocs (comparaison). 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Mettre en évidence les différence par rapport à un ancien choc (-1 ou -)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Affichage des principales </a:t>
            </a:r>
            <a:r>
              <a:rPr lang="fr-FR" sz="1800" i="1" dirty="0" err="1" smtClean="0"/>
              <a:t>waveform</a:t>
            </a:r>
            <a:r>
              <a:rPr lang="fr-FR" sz="1800" dirty="0" smtClean="0"/>
              <a:t> « programmée » sur un nouvel espace à définir (nouveau rétro au dessus des téléviseurs ?).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Toujours pour améliorer la communication dans la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Le SL se concentre sur sa programmation, l’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EiC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peut informer la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 intégrant les informations.</a:t>
            </a:r>
          </a:p>
          <a:p>
            <a:pPr>
              <a:lnSpc>
                <a:spcPct val="120000"/>
              </a:lnSpc>
            </a:pPr>
            <a:r>
              <a:rPr lang="fr-FR" sz="1800" dirty="0" smtClean="0"/>
              <a:t>Reste un objectif</a:t>
            </a:r>
            <a:r>
              <a:rPr lang="fr-FR" sz="1800" dirty="0" smtClean="0"/>
              <a:t>: un </a:t>
            </a:r>
            <a:r>
              <a:rPr lang="fr-FR" sz="1800" dirty="0" smtClean="0"/>
              <a:t>outil commun </a:t>
            </a:r>
            <a:r>
              <a:rPr lang="fr-FR" sz="1800" dirty="0" smtClean="0"/>
              <a:t>SL/</a:t>
            </a:r>
            <a:r>
              <a:rPr lang="fr-FR" sz="1800" dirty="0" err="1" smtClean="0"/>
              <a:t>EiC</a:t>
            </a:r>
            <a:r>
              <a:rPr lang="fr-FR" sz="1800" dirty="0" smtClean="0"/>
              <a:t>, notamment pour la préparation en avance des </a:t>
            </a:r>
            <a:r>
              <a:rPr lang="fr-FR" sz="1800" i="1" dirty="0" smtClean="0"/>
              <a:t>pulse setup</a:t>
            </a:r>
            <a:r>
              <a:rPr lang="fr-FR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51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 Pulse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315620" y="3173741"/>
            <a:ext cx="6992620" cy="33850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22138" y="3370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WOI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22138" y="37576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22138" y="41422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1.2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22138" y="45116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1.3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138" y="48809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1.4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66369" y="3813794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966369" y="4177941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966369" y="4588482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966369" y="4957814"/>
            <a:ext cx="199173" cy="2155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15619" y="1388546"/>
            <a:ext cx="864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</a:t>
            </a:r>
            <a:r>
              <a:rPr lang="fr-FR" dirty="0" smtClean="0"/>
              <a:t>-tester les WOI après choc</a:t>
            </a:r>
          </a:p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Tests post-pulses réalisés sur les données ARCAD (≠ test pré-pulse qui sont réalisés sur pulse setup)</a:t>
            </a:r>
          </a:p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Consignes (PCS) ET sur les valeurs réalisées</a:t>
            </a:r>
          </a:p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Typiquement : valeurs limites des tensions/courants des générateurs, températures, </a:t>
            </a:r>
            <a:r>
              <a:rPr lang="fr-FR" dirty="0" err="1" smtClean="0">
                <a:sym typeface="Wingdings" panose="05000000000000000000" pitchFamily="2" charset="2"/>
              </a:rPr>
              <a:t>Prad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4699165" y="2844547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pulse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315620" y="5661249"/>
            <a:ext cx="6974859" cy="876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67544" y="6105360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…..</a:t>
            </a:r>
            <a:br>
              <a:rPr lang="fr-FR" sz="800" dirty="0" smtClean="0"/>
            </a:br>
            <a:r>
              <a:rPr lang="fr-FR" sz="800" dirty="0" smtClean="0"/>
              <a:t>WOI 1.4 : </a:t>
            </a:r>
            <a:r>
              <a:rPr lang="fr-FR" sz="800" dirty="0" smtClean="0">
                <a:latin typeface="Courier10 BT" panose="02070509030505020404" pitchFamily="49" charset="0"/>
              </a:rPr>
              <a:t>erreur</a:t>
            </a:r>
            <a:r>
              <a:rPr lang="fr-FR" sz="800" dirty="0" smtClean="0"/>
              <a:t> bidule</a:t>
            </a:r>
            <a:endParaRPr lang="fr-FR" sz="800" dirty="0"/>
          </a:p>
        </p:txBody>
      </p:sp>
      <p:pic>
        <p:nvPicPr>
          <p:cNvPr id="52" name="Picture 6" descr="Image result for Qt ascenseur gu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8" t="11542" r="935" b="52293"/>
          <a:stretch/>
        </p:blipFill>
        <p:spPr bwMode="auto">
          <a:xfrm>
            <a:off x="7203413" y="6011952"/>
            <a:ext cx="87066" cy="5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1280828" y="3813794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591885" y="3813793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1280828" y="4169547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280827" y="4957813"/>
            <a:ext cx="199173" cy="2155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987824" y="6011952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Archivage du 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8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Pulse Setup Display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484784"/>
            <a:ext cx="8751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Choix des variables à afficher (genre click/bouton comme outils de visu des pilotes?)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Afficher des setup différents pour comparer ? (à-la-</a:t>
            </a:r>
            <a:r>
              <a:rPr lang="fr-FR" dirty="0" err="1" smtClean="0"/>
              <a:t>wscope</a:t>
            </a:r>
            <a:r>
              <a:rPr lang="fr-FR" dirty="0" smtClean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Afficher </a:t>
            </a:r>
            <a:r>
              <a:rPr lang="fr-FR" dirty="0" err="1" smtClean="0"/>
              <a:t>pre</a:t>
            </a:r>
            <a:r>
              <a:rPr lang="fr-FR" dirty="0" smtClean="0"/>
              <a:t>/post </a:t>
            </a:r>
            <a:r>
              <a:rPr lang="fr-FR" dirty="0" err="1" smtClean="0"/>
              <a:t>shot</a:t>
            </a:r>
            <a:r>
              <a:rPr lang="fr-FR" dirty="0" smtClean="0"/>
              <a:t> setup? (valeurs du setup? consignes résultantes en vrai? résultat?)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Rapide (</a:t>
            </a:r>
            <a:r>
              <a:rPr lang="fr-FR" dirty="0" smtClean="0">
                <a:sym typeface="Wingdings" panose="05000000000000000000" pitchFamily="2" charset="2"/>
              </a:rPr>
              <a:t>p</a:t>
            </a:r>
            <a:r>
              <a:rPr lang="fr-FR" dirty="0" smtClean="0"/>
              <a:t>as </a:t>
            </a:r>
            <a:r>
              <a:rPr lang="fr-FR" dirty="0" err="1" smtClean="0"/>
              <a:t>matplotlib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associés: trend </a:t>
            </a:r>
            <a:r>
              <a:rPr lang="fr-FR" dirty="0" err="1" smtClean="0"/>
              <a:t>curves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Suivi de quantités continues sur une fenêtre indépendante avec limites et pulse time</a:t>
            </a:r>
          </a:p>
          <a:p>
            <a:pPr lvl="1"/>
            <a:r>
              <a:rPr lang="fr-FR" dirty="0" smtClean="0"/>
              <a:t>Temps réel</a:t>
            </a:r>
          </a:p>
          <a:p>
            <a:pPr lvl="1"/>
            <a:r>
              <a:rPr lang="fr-FR" dirty="0" smtClean="0"/>
              <a:t>Suivi choc à choc</a:t>
            </a:r>
            <a:endParaRPr lang="fr-FR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4" t="70705"/>
          <a:stretch/>
        </p:blipFill>
        <p:spPr>
          <a:xfrm>
            <a:off x="611560" y="4077072"/>
            <a:ext cx="4470344" cy="2406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67744" y="38610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 : 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0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732417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Rappels aux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(ne s’affiche que si PPAT est lancé le compte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4581128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Tests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riangle isocèle 9"/>
          <p:cNvSpPr/>
          <p:nvPr/>
        </p:nvSpPr>
        <p:spPr>
          <a:xfrm rot="10800000">
            <a:off x="270230" y="1768421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270435" y="4616345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179512" y="1360168"/>
            <a:ext cx="8208912" cy="3722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riangle isocèle 40"/>
          <p:cNvSpPr/>
          <p:nvPr/>
        </p:nvSpPr>
        <p:spPr>
          <a:xfrm rot="5400000">
            <a:off x="251520" y="4627954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79512" y="2116126"/>
            <a:ext cx="8208912" cy="2104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Messages de type cahier de consigne. Passage d’info soir -&gt; matin,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Autres messages à sa souvenir (consignes particulières, nouvelles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WOIs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Dates de début et de fin d’une consigne particulière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131840" y="260648"/>
            <a:ext cx="298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 démarrage de l’application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79512" y="4215088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87199" y="4240386"/>
            <a:ext cx="1293248" cy="29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7236522" y="4197541"/>
            <a:ext cx="11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</a:t>
            </a:r>
            <a:r>
              <a:rPr lang="fr-FR" dirty="0" smtClean="0"/>
              <a:t> choc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1835696" y="4242801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SL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3685345" y="4242801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5505118" y="4242801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pulse</a:t>
            </a:r>
            <a:endParaRPr lang="fr-FR" dirty="0"/>
          </a:p>
        </p:txBody>
      </p:sp>
      <p:sp>
        <p:nvSpPr>
          <p:cNvPr id="6" name="Triangle isocèle 5"/>
          <p:cNvSpPr/>
          <p:nvPr/>
        </p:nvSpPr>
        <p:spPr>
          <a:xfrm rot="5400000">
            <a:off x="270803" y="4261465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171535" y="4941168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 Display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riangle isocèle 50"/>
          <p:cNvSpPr/>
          <p:nvPr/>
        </p:nvSpPr>
        <p:spPr>
          <a:xfrm rot="5400000">
            <a:off x="268741" y="4975076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53" idx="2"/>
            <a:endCxn id="37" idx="2"/>
          </p:cNvCxnSpPr>
          <p:nvPr/>
        </p:nvCxnSpPr>
        <p:spPr>
          <a:xfrm>
            <a:off x="4093077" y="1350060"/>
            <a:ext cx="190891" cy="382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339752" y="980728"/>
            <a:ext cx="35066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Rappels à lire en début de session</a:t>
            </a:r>
            <a:endParaRPr lang="fr-FR" dirty="0"/>
          </a:p>
        </p:txBody>
      </p:sp>
      <p:cxnSp>
        <p:nvCxnSpPr>
          <p:cNvPr id="54" name="Connecteur droit avec flèche 53"/>
          <p:cNvCxnSpPr/>
          <p:nvPr/>
        </p:nvCxnSpPr>
        <p:spPr>
          <a:xfrm flipH="1">
            <a:off x="899592" y="899422"/>
            <a:ext cx="792088" cy="779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99477" y="253091"/>
            <a:ext cx="60827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Onglets dépliable verticalement (workflow haut -&gt; bas)  à la JET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ou onglets classiques  (workflow gauche -&gt; droite)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3902" y="5301208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Post Pulse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riangle isocèle 59"/>
          <p:cNvSpPr/>
          <p:nvPr/>
        </p:nvSpPr>
        <p:spPr>
          <a:xfrm rot="5400000">
            <a:off x="271108" y="5335116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972513" y="5337212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16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1535" y="1832312"/>
            <a:ext cx="8208912" cy="21533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Numéro du prochain choc, heure du dernier transfert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Erreur de lecture,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136953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Rappels aux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485057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270803" y="1525434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9512" y="3985664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WOI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riangle isocèle 9"/>
          <p:cNvSpPr/>
          <p:nvPr/>
        </p:nvSpPr>
        <p:spPr>
          <a:xfrm rot="5400000">
            <a:off x="270230" y="1172957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270435" y="4020881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</a:t>
            </a:r>
            <a:r>
              <a:rPr lang="fr-FR" dirty="0" err="1" smtClean="0"/>
              <a:t>WOIs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179512" y="764704"/>
            <a:ext cx="8208912" cy="3722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087199" y="1510355"/>
            <a:ext cx="1293248" cy="29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236522" y="1467510"/>
            <a:ext cx="11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</a:t>
            </a:r>
            <a:r>
              <a:rPr lang="fr-FR" dirty="0" smtClean="0"/>
              <a:t> choc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6372200" y="4020881"/>
            <a:ext cx="1943939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Open setup display</a:t>
            </a:r>
            <a:endParaRPr lang="fr-FR" sz="1600" dirty="0"/>
          </a:p>
        </p:txBody>
      </p:sp>
      <p:sp>
        <p:nvSpPr>
          <p:cNvPr id="41" name="Triangle isocèle 40"/>
          <p:cNvSpPr/>
          <p:nvPr/>
        </p:nvSpPr>
        <p:spPr>
          <a:xfrm rot="5400000">
            <a:off x="251520" y="4032490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131840" y="260648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Après chaque choc et avant le suivant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835696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SL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685345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5505118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pulse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171535" y="4345704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 Display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riangle isocèle 46"/>
          <p:cNvSpPr/>
          <p:nvPr/>
        </p:nvSpPr>
        <p:spPr>
          <a:xfrm rot="5400000">
            <a:off x="268741" y="4379612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71535" y="4708767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Post Pulse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riangle isocèle 48"/>
          <p:cNvSpPr/>
          <p:nvPr/>
        </p:nvSpPr>
        <p:spPr>
          <a:xfrm rot="5400000">
            <a:off x="268741" y="4742675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46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36953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Rappels aux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857306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WOI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riangle isocèle 9"/>
          <p:cNvSpPr/>
          <p:nvPr/>
        </p:nvSpPr>
        <p:spPr>
          <a:xfrm rot="10800000">
            <a:off x="198795" y="1893310"/>
            <a:ext cx="432048" cy="28803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5400000">
            <a:off x="270230" y="1172957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2220474"/>
            <a:ext cx="8208912" cy="294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803" y="2146493"/>
            <a:ext cx="2843727" cy="329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1 - Vacuum &amp; Wall </a:t>
            </a:r>
            <a:r>
              <a:rPr lang="fr-FR" sz="1400" dirty="0" err="1" smtClean="0"/>
              <a:t>Conditioning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2 - </a:t>
            </a:r>
            <a:r>
              <a:rPr lang="fr-FR" sz="1400" dirty="0" err="1" smtClean="0"/>
              <a:t>Cooling</a:t>
            </a:r>
            <a:r>
              <a:rPr lang="fr-FR" sz="1400" dirty="0" smtClean="0"/>
              <a:t> </a:t>
            </a:r>
            <a:r>
              <a:rPr lang="fr-FR" sz="1400" dirty="0" err="1" smtClean="0"/>
              <a:t>Loops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3 – </a:t>
            </a:r>
            <a:r>
              <a:rPr lang="fr-FR" sz="1400" dirty="0" err="1" smtClean="0"/>
              <a:t>Magnetic</a:t>
            </a:r>
            <a:r>
              <a:rPr lang="fr-FR" sz="1400" dirty="0" smtClean="0"/>
              <a:t> Configuration</a:t>
            </a:r>
          </a:p>
          <a:p>
            <a:pPr>
              <a:lnSpc>
                <a:spcPct val="150000"/>
              </a:lnSpc>
            </a:pPr>
            <a:r>
              <a:rPr lang="fr-FR" sz="1400" dirty="0" smtClean="0"/>
              <a:t>4 – </a:t>
            </a:r>
            <a:r>
              <a:rPr lang="fr-FR" sz="1400" dirty="0" err="1" smtClean="0"/>
              <a:t>Fuelling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5 - Power Injection</a:t>
            </a:r>
          </a:p>
          <a:p>
            <a:pPr>
              <a:lnSpc>
                <a:spcPct val="150000"/>
              </a:lnSpc>
            </a:pPr>
            <a:r>
              <a:rPr lang="fr-FR" sz="1400" dirty="0" smtClean="0"/>
              <a:t>6 – Plasma </a:t>
            </a:r>
            <a:r>
              <a:rPr lang="fr-FR" sz="1400" dirty="0" err="1" smtClean="0"/>
              <a:t>Facing</a:t>
            </a:r>
            <a:r>
              <a:rPr lang="fr-FR" sz="1400" dirty="0" smtClean="0"/>
              <a:t> Components</a:t>
            </a:r>
          </a:p>
          <a:p>
            <a:pPr>
              <a:lnSpc>
                <a:spcPct val="150000"/>
              </a:lnSpc>
            </a:pPr>
            <a:r>
              <a:rPr lang="fr-FR" sz="1400" dirty="0" smtClean="0"/>
              <a:t>7 – Machine Protection </a:t>
            </a:r>
            <a:r>
              <a:rPr lang="fr-FR" sz="1400" dirty="0" err="1" smtClean="0"/>
              <a:t>Related</a:t>
            </a:r>
            <a:r>
              <a:rPr lang="fr-FR" sz="1400" dirty="0" smtClean="0"/>
              <a:t> </a:t>
            </a:r>
            <a:r>
              <a:rPr lang="fr-FR" sz="1400" dirty="0" err="1" smtClean="0"/>
              <a:t>Diag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8 – </a:t>
            </a:r>
            <a:r>
              <a:rPr lang="fr-FR" sz="1400" dirty="0" err="1" smtClean="0"/>
              <a:t>Other</a:t>
            </a:r>
            <a:r>
              <a:rPr lang="fr-FR" sz="1400" dirty="0" smtClean="0"/>
              <a:t> </a:t>
            </a:r>
            <a:r>
              <a:rPr lang="fr-FR" sz="1400" dirty="0" err="1" smtClean="0"/>
              <a:t>diag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9 - </a:t>
            </a:r>
            <a:r>
              <a:rPr lang="fr-FR" sz="1400" dirty="0" err="1" smtClean="0"/>
              <a:t>Safety</a:t>
            </a:r>
            <a:endParaRPr lang="fr-FR" sz="1400" dirty="0" smtClean="0"/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3221752" y="222047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3666128" y="222047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1.1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4121852" y="2220474"/>
            <a:ext cx="360040" cy="35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1.2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4572000" y="2220474"/>
            <a:ext cx="360040" cy="35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1.2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5040052" y="2220474"/>
            <a:ext cx="360040" cy="35691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1.3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5508104" y="2220474"/>
            <a:ext cx="360040" cy="3569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1.3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3221752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2.1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3666128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2.2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4127624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2.3</a:t>
            </a:r>
            <a:endParaRPr lang="fr-FR" sz="10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2.4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5039660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2.5</a:t>
            </a:r>
            <a:endParaRPr lang="fr-FR" sz="1000" dirty="0"/>
          </a:p>
        </p:txBody>
      </p:sp>
      <p:sp>
        <p:nvSpPr>
          <p:cNvPr id="29" name="Rectangle 28"/>
          <p:cNvSpPr/>
          <p:nvPr/>
        </p:nvSpPr>
        <p:spPr>
          <a:xfrm>
            <a:off x="2270435" y="1892523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</a:t>
            </a:r>
            <a:r>
              <a:rPr lang="fr-FR" dirty="0" err="1" smtClean="0"/>
              <a:t>WOIs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79512" y="5169674"/>
            <a:ext cx="820891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51520" y="5241682"/>
            <a:ext cx="237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…..</a:t>
            </a:r>
            <a:br>
              <a:rPr lang="fr-FR" dirty="0" smtClean="0"/>
            </a:br>
            <a:r>
              <a:rPr lang="fr-FR" dirty="0" smtClean="0"/>
              <a:t>WOI 1.3 : </a:t>
            </a:r>
            <a:r>
              <a:rPr lang="fr-FR" dirty="0" smtClean="0">
                <a:latin typeface="Courier10 BT" panose="02070509030505020404" pitchFamily="49" charset="0"/>
              </a:rPr>
              <a:t>erreur</a:t>
            </a:r>
            <a:r>
              <a:rPr lang="fr-FR" dirty="0" smtClean="0"/>
              <a:t> truc</a:t>
            </a:r>
            <a:endParaRPr lang="fr-FR" dirty="0"/>
          </a:p>
        </p:txBody>
      </p:sp>
      <p:pic>
        <p:nvPicPr>
          <p:cNvPr id="33" name="Picture 6" descr="Image result for Qt ascenseur gu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8" t="11542" r="935" b="52293"/>
          <a:stretch/>
        </p:blipFill>
        <p:spPr bwMode="auto">
          <a:xfrm>
            <a:off x="8177238" y="5150682"/>
            <a:ext cx="211186" cy="8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2051720" y="188640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Pulse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10" y="1936060"/>
            <a:ext cx="1200150" cy="1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79512" y="764704"/>
            <a:ext cx="8208912" cy="3722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179512" y="1485057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87199" y="1510355"/>
            <a:ext cx="1293248" cy="29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7236522" y="1467510"/>
            <a:ext cx="11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</a:t>
            </a:r>
            <a:r>
              <a:rPr lang="fr-FR" dirty="0" smtClean="0"/>
              <a:t> choc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1835696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SL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685345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5505118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pulse</a:t>
            </a:r>
            <a:endParaRPr lang="fr-FR" dirty="0"/>
          </a:p>
        </p:txBody>
      </p:sp>
      <p:sp>
        <p:nvSpPr>
          <p:cNvPr id="54" name="Triangle isocèle 53"/>
          <p:cNvSpPr/>
          <p:nvPr/>
        </p:nvSpPr>
        <p:spPr>
          <a:xfrm rot="5400000">
            <a:off x="285428" y="1544092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71535" y="6033770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 Display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riangle isocèle 57"/>
          <p:cNvSpPr/>
          <p:nvPr/>
        </p:nvSpPr>
        <p:spPr>
          <a:xfrm rot="5400000">
            <a:off x="268741" y="6067678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166066" y="1892523"/>
            <a:ext cx="250227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 vers WOI (</a:t>
            </a:r>
            <a:r>
              <a:rPr lang="fr-FR" dirty="0" err="1" smtClean="0"/>
              <a:t>pdf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173902" y="6403699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Post Pulse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riangle isocèle 60"/>
          <p:cNvSpPr/>
          <p:nvPr/>
        </p:nvSpPr>
        <p:spPr>
          <a:xfrm rot="5400000">
            <a:off x="271108" y="6437607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3160100" y="6439703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</a:t>
            </a:r>
            <a:r>
              <a:rPr lang="fr-FR" dirty="0" err="1" smtClean="0"/>
              <a:t>WOIs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8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36953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Rappels aux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857306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WOI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riangle isocèle 9"/>
          <p:cNvSpPr/>
          <p:nvPr/>
        </p:nvSpPr>
        <p:spPr>
          <a:xfrm rot="5400000">
            <a:off x="276508" y="1874117"/>
            <a:ext cx="313433" cy="299444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5400000">
            <a:off x="270230" y="1172957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270435" y="1892523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</a:t>
            </a:r>
            <a:r>
              <a:rPr lang="fr-FR" dirty="0" err="1" smtClean="0"/>
              <a:t>WOIs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051720" y="188640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Pulse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10" y="1936060"/>
            <a:ext cx="1200150" cy="1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79512" y="764704"/>
            <a:ext cx="8208912" cy="3722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179512" y="1485057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87199" y="1510355"/>
            <a:ext cx="1293248" cy="29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7236522" y="1467510"/>
            <a:ext cx="11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</a:t>
            </a:r>
            <a:r>
              <a:rPr lang="fr-FR" dirty="0" smtClean="0"/>
              <a:t> choc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1835696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SL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685345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5505118" y="1512770"/>
            <a:ext cx="177217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pulse</a:t>
            </a:r>
            <a:endParaRPr lang="fr-FR" dirty="0"/>
          </a:p>
        </p:txBody>
      </p:sp>
      <p:sp>
        <p:nvSpPr>
          <p:cNvPr id="54" name="Triangle isocèle 53"/>
          <p:cNvSpPr/>
          <p:nvPr/>
        </p:nvSpPr>
        <p:spPr>
          <a:xfrm rot="5400000">
            <a:off x="285428" y="1544092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71535" y="2227949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Setup Display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riangle isocèle 57"/>
          <p:cNvSpPr/>
          <p:nvPr/>
        </p:nvSpPr>
        <p:spPr>
          <a:xfrm rot="10800000">
            <a:off x="268741" y="2261857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71535" y="2608358"/>
            <a:ext cx="8208912" cy="3772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3902" y="6378299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Post Pulse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riangle isocèle 36"/>
          <p:cNvSpPr/>
          <p:nvPr/>
        </p:nvSpPr>
        <p:spPr>
          <a:xfrm rot="5400000">
            <a:off x="271108" y="6412207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58699" y="3068960"/>
            <a:ext cx="100811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1331640" y="3068960"/>
            <a:ext cx="1169691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627784" y="3068960"/>
            <a:ext cx="561662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05420" y="364502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#53213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305420" y="40143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#53212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20873" y="334648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412756" y="438368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63603" y="34290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Sig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00009" y="3559433"/>
            <a:ext cx="163594" cy="15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3022659" y="3223580"/>
            <a:ext cx="0" cy="1143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972513" y="4086364"/>
            <a:ext cx="5127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022659" y="4726456"/>
            <a:ext cx="0" cy="1143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72513" y="5589240"/>
            <a:ext cx="5127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e libre 30"/>
          <p:cNvSpPr/>
          <p:nvPr/>
        </p:nvSpPr>
        <p:spPr>
          <a:xfrm>
            <a:off x="3416300" y="3440682"/>
            <a:ext cx="3378200" cy="877551"/>
          </a:xfrm>
          <a:custGeom>
            <a:avLst/>
            <a:gdLst>
              <a:gd name="connsiteX0" fmla="*/ 0 w 3378200"/>
              <a:gd name="connsiteY0" fmla="*/ 737618 h 877551"/>
              <a:gd name="connsiteX1" fmla="*/ 558800 w 3378200"/>
              <a:gd name="connsiteY1" fmla="*/ 1018 h 877551"/>
              <a:gd name="connsiteX2" fmla="*/ 1384300 w 3378200"/>
              <a:gd name="connsiteY2" fmla="*/ 877318 h 877551"/>
              <a:gd name="connsiteX3" fmla="*/ 2832100 w 3378200"/>
              <a:gd name="connsiteY3" fmla="*/ 89918 h 877551"/>
              <a:gd name="connsiteX4" fmla="*/ 3378200 w 3378200"/>
              <a:gd name="connsiteY4" fmla="*/ 229618 h 8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200" h="877551">
                <a:moveTo>
                  <a:pt x="0" y="737618"/>
                </a:moveTo>
                <a:cubicBezTo>
                  <a:pt x="164041" y="357676"/>
                  <a:pt x="328083" y="-22265"/>
                  <a:pt x="558800" y="1018"/>
                </a:cubicBezTo>
                <a:cubicBezTo>
                  <a:pt x="789517" y="24301"/>
                  <a:pt x="1005417" y="862501"/>
                  <a:pt x="1384300" y="877318"/>
                </a:cubicBezTo>
                <a:cubicBezTo>
                  <a:pt x="1763183" y="892135"/>
                  <a:pt x="2499783" y="197868"/>
                  <a:pt x="2832100" y="89918"/>
                </a:cubicBezTo>
                <a:cubicBezTo>
                  <a:pt x="3164417" y="-18032"/>
                  <a:pt x="3271308" y="105793"/>
                  <a:pt x="3378200" y="2296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563603" y="50957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Sig</a:t>
            </a:r>
            <a:r>
              <a:rPr lang="fr-FR" dirty="0" smtClean="0"/>
              <a:t> N</a:t>
            </a:r>
            <a:endParaRPr lang="fr-FR" dirty="0"/>
          </a:p>
        </p:txBody>
      </p:sp>
      <p:sp>
        <p:nvSpPr>
          <p:cNvPr id="68" name="Rectangle 67"/>
          <p:cNvSpPr/>
          <p:nvPr/>
        </p:nvSpPr>
        <p:spPr>
          <a:xfrm>
            <a:off x="1403648" y="5199828"/>
            <a:ext cx="163594" cy="15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orme libre 69"/>
          <p:cNvSpPr/>
          <p:nvPr/>
        </p:nvSpPr>
        <p:spPr>
          <a:xfrm>
            <a:off x="3416299" y="4726457"/>
            <a:ext cx="4317523" cy="1240140"/>
          </a:xfrm>
          <a:custGeom>
            <a:avLst/>
            <a:gdLst>
              <a:gd name="connsiteX0" fmla="*/ 0 w 3378200"/>
              <a:gd name="connsiteY0" fmla="*/ 737618 h 877551"/>
              <a:gd name="connsiteX1" fmla="*/ 558800 w 3378200"/>
              <a:gd name="connsiteY1" fmla="*/ 1018 h 877551"/>
              <a:gd name="connsiteX2" fmla="*/ 1384300 w 3378200"/>
              <a:gd name="connsiteY2" fmla="*/ 877318 h 877551"/>
              <a:gd name="connsiteX3" fmla="*/ 2832100 w 3378200"/>
              <a:gd name="connsiteY3" fmla="*/ 89918 h 877551"/>
              <a:gd name="connsiteX4" fmla="*/ 3378200 w 3378200"/>
              <a:gd name="connsiteY4" fmla="*/ 229618 h 8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200" h="877551">
                <a:moveTo>
                  <a:pt x="0" y="737618"/>
                </a:moveTo>
                <a:cubicBezTo>
                  <a:pt x="164041" y="357676"/>
                  <a:pt x="328083" y="-22265"/>
                  <a:pt x="558800" y="1018"/>
                </a:cubicBezTo>
                <a:cubicBezTo>
                  <a:pt x="789517" y="24301"/>
                  <a:pt x="1005417" y="862501"/>
                  <a:pt x="1384300" y="877318"/>
                </a:cubicBezTo>
                <a:cubicBezTo>
                  <a:pt x="1763183" y="892135"/>
                  <a:pt x="2499783" y="197868"/>
                  <a:pt x="2832100" y="89918"/>
                </a:cubicBezTo>
                <a:cubicBezTo>
                  <a:pt x="3164417" y="-18032"/>
                  <a:pt x="3271308" y="105793"/>
                  <a:pt x="3378200" y="2296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/>
          <p:cNvSpPr/>
          <p:nvPr/>
        </p:nvSpPr>
        <p:spPr>
          <a:xfrm>
            <a:off x="3356248" y="4861540"/>
            <a:ext cx="4317523" cy="1240140"/>
          </a:xfrm>
          <a:custGeom>
            <a:avLst/>
            <a:gdLst>
              <a:gd name="connsiteX0" fmla="*/ 0 w 3378200"/>
              <a:gd name="connsiteY0" fmla="*/ 737618 h 877551"/>
              <a:gd name="connsiteX1" fmla="*/ 558800 w 3378200"/>
              <a:gd name="connsiteY1" fmla="*/ 1018 h 877551"/>
              <a:gd name="connsiteX2" fmla="*/ 1384300 w 3378200"/>
              <a:gd name="connsiteY2" fmla="*/ 877318 h 877551"/>
              <a:gd name="connsiteX3" fmla="*/ 2832100 w 3378200"/>
              <a:gd name="connsiteY3" fmla="*/ 89918 h 877551"/>
              <a:gd name="connsiteX4" fmla="*/ 3378200 w 3378200"/>
              <a:gd name="connsiteY4" fmla="*/ 229618 h 8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200" h="877551">
                <a:moveTo>
                  <a:pt x="0" y="737618"/>
                </a:moveTo>
                <a:cubicBezTo>
                  <a:pt x="164041" y="357676"/>
                  <a:pt x="328083" y="-22265"/>
                  <a:pt x="558800" y="1018"/>
                </a:cubicBezTo>
                <a:cubicBezTo>
                  <a:pt x="789517" y="24301"/>
                  <a:pt x="1005417" y="862501"/>
                  <a:pt x="1384300" y="877318"/>
                </a:cubicBezTo>
                <a:cubicBezTo>
                  <a:pt x="1763183" y="892135"/>
                  <a:pt x="2499783" y="197868"/>
                  <a:pt x="2832100" y="89918"/>
                </a:cubicBezTo>
                <a:cubicBezTo>
                  <a:pt x="3164417" y="-18032"/>
                  <a:pt x="3271308" y="105793"/>
                  <a:pt x="3378200" y="229618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orme libre 72"/>
          <p:cNvSpPr/>
          <p:nvPr/>
        </p:nvSpPr>
        <p:spPr>
          <a:xfrm>
            <a:off x="3607869" y="3390914"/>
            <a:ext cx="3378200" cy="877551"/>
          </a:xfrm>
          <a:custGeom>
            <a:avLst/>
            <a:gdLst>
              <a:gd name="connsiteX0" fmla="*/ 0 w 3378200"/>
              <a:gd name="connsiteY0" fmla="*/ 737618 h 877551"/>
              <a:gd name="connsiteX1" fmla="*/ 558800 w 3378200"/>
              <a:gd name="connsiteY1" fmla="*/ 1018 h 877551"/>
              <a:gd name="connsiteX2" fmla="*/ 1384300 w 3378200"/>
              <a:gd name="connsiteY2" fmla="*/ 877318 h 877551"/>
              <a:gd name="connsiteX3" fmla="*/ 2832100 w 3378200"/>
              <a:gd name="connsiteY3" fmla="*/ 89918 h 877551"/>
              <a:gd name="connsiteX4" fmla="*/ 3378200 w 3378200"/>
              <a:gd name="connsiteY4" fmla="*/ 229618 h 8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200" h="877551">
                <a:moveTo>
                  <a:pt x="0" y="737618"/>
                </a:moveTo>
                <a:cubicBezTo>
                  <a:pt x="164041" y="357676"/>
                  <a:pt x="328083" y="-22265"/>
                  <a:pt x="558800" y="1018"/>
                </a:cubicBezTo>
                <a:cubicBezTo>
                  <a:pt x="789517" y="24301"/>
                  <a:pt x="1005417" y="862501"/>
                  <a:pt x="1384300" y="877318"/>
                </a:cubicBezTo>
                <a:cubicBezTo>
                  <a:pt x="1763183" y="892135"/>
                  <a:pt x="2499783" y="197868"/>
                  <a:pt x="2832100" y="89918"/>
                </a:cubicBezTo>
                <a:cubicBezTo>
                  <a:pt x="3164417" y="-18032"/>
                  <a:pt x="3271308" y="105793"/>
                  <a:pt x="3378200" y="229618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 73"/>
          <p:cNvSpPr/>
          <p:nvPr/>
        </p:nvSpPr>
        <p:spPr>
          <a:xfrm>
            <a:off x="3760269" y="3543314"/>
            <a:ext cx="3378200" cy="877551"/>
          </a:xfrm>
          <a:custGeom>
            <a:avLst/>
            <a:gdLst>
              <a:gd name="connsiteX0" fmla="*/ 0 w 3378200"/>
              <a:gd name="connsiteY0" fmla="*/ 737618 h 877551"/>
              <a:gd name="connsiteX1" fmla="*/ 558800 w 3378200"/>
              <a:gd name="connsiteY1" fmla="*/ 1018 h 877551"/>
              <a:gd name="connsiteX2" fmla="*/ 1384300 w 3378200"/>
              <a:gd name="connsiteY2" fmla="*/ 877318 h 877551"/>
              <a:gd name="connsiteX3" fmla="*/ 2832100 w 3378200"/>
              <a:gd name="connsiteY3" fmla="*/ 89918 h 877551"/>
              <a:gd name="connsiteX4" fmla="*/ 3378200 w 3378200"/>
              <a:gd name="connsiteY4" fmla="*/ 229618 h 8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200" h="877551">
                <a:moveTo>
                  <a:pt x="0" y="737618"/>
                </a:moveTo>
                <a:cubicBezTo>
                  <a:pt x="164041" y="357676"/>
                  <a:pt x="328083" y="-22265"/>
                  <a:pt x="558800" y="1018"/>
                </a:cubicBezTo>
                <a:cubicBezTo>
                  <a:pt x="789517" y="24301"/>
                  <a:pt x="1005417" y="862501"/>
                  <a:pt x="1384300" y="877318"/>
                </a:cubicBezTo>
                <a:cubicBezTo>
                  <a:pt x="1763183" y="892135"/>
                  <a:pt x="2499783" y="197868"/>
                  <a:pt x="2832100" y="89918"/>
                </a:cubicBezTo>
                <a:cubicBezTo>
                  <a:pt x="3164417" y="-18032"/>
                  <a:pt x="3271308" y="105793"/>
                  <a:pt x="3378200" y="22961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orme libre 74"/>
          <p:cNvSpPr/>
          <p:nvPr/>
        </p:nvSpPr>
        <p:spPr>
          <a:xfrm>
            <a:off x="4139952" y="3447671"/>
            <a:ext cx="3378200" cy="877551"/>
          </a:xfrm>
          <a:custGeom>
            <a:avLst/>
            <a:gdLst>
              <a:gd name="connsiteX0" fmla="*/ 0 w 3378200"/>
              <a:gd name="connsiteY0" fmla="*/ 737618 h 877551"/>
              <a:gd name="connsiteX1" fmla="*/ 558800 w 3378200"/>
              <a:gd name="connsiteY1" fmla="*/ 1018 h 877551"/>
              <a:gd name="connsiteX2" fmla="*/ 1384300 w 3378200"/>
              <a:gd name="connsiteY2" fmla="*/ 877318 h 877551"/>
              <a:gd name="connsiteX3" fmla="*/ 2832100 w 3378200"/>
              <a:gd name="connsiteY3" fmla="*/ 89918 h 877551"/>
              <a:gd name="connsiteX4" fmla="*/ 3378200 w 3378200"/>
              <a:gd name="connsiteY4" fmla="*/ 229618 h 8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200" h="877551">
                <a:moveTo>
                  <a:pt x="0" y="737618"/>
                </a:moveTo>
                <a:cubicBezTo>
                  <a:pt x="164041" y="357676"/>
                  <a:pt x="328083" y="-22265"/>
                  <a:pt x="558800" y="1018"/>
                </a:cubicBezTo>
                <a:cubicBezTo>
                  <a:pt x="789517" y="24301"/>
                  <a:pt x="1005417" y="862501"/>
                  <a:pt x="1384300" y="877318"/>
                </a:cubicBezTo>
                <a:cubicBezTo>
                  <a:pt x="1763183" y="892135"/>
                  <a:pt x="2499783" y="197868"/>
                  <a:pt x="2832100" y="89918"/>
                </a:cubicBezTo>
                <a:cubicBezTo>
                  <a:pt x="3164417" y="-18032"/>
                  <a:pt x="3271308" y="105793"/>
                  <a:pt x="3378200" y="229618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563603" y="37974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Sig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1400009" y="3906558"/>
            <a:ext cx="163594" cy="15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415124" y="2663220"/>
            <a:ext cx="825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8 </a:t>
            </a:r>
            <a:r>
              <a:rPr lang="fr-FR" sz="1100" dirty="0" err="1" smtClean="0"/>
              <a:t>subplot</a:t>
            </a:r>
            <a:r>
              <a:rPr lang="fr-FR" sz="1100" dirty="0" smtClean="0"/>
              <a:t> max ?. 1 case cochée = 1 affichage. Superposition même signal dans un </a:t>
            </a:r>
            <a:r>
              <a:rPr lang="fr-FR" sz="1100" dirty="0" err="1" smtClean="0"/>
              <a:t>subplot</a:t>
            </a:r>
            <a:r>
              <a:rPr lang="fr-FR" sz="1100" dirty="0" smtClean="0"/>
              <a:t> (pas de mélange de signaux dans un même </a:t>
            </a:r>
            <a:r>
              <a:rPr lang="fr-FR" sz="1100" dirty="0" err="1" smtClean="0"/>
              <a:t>subplot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78" name="Rectangle 77"/>
          <p:cNvSpPr/>
          <p:nvPr/>
        </p:nvSpPr>
        <p:spPr>
          <a:xfrm>
            <a:off x="2217949" y="3045624"/>
            <a:ext cx="283382" cy="3175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58699" y="3068960"/>
            <a:ext cx="1008112" cy="288032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Add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 flipV="1">
            <a:off x="1043608" y="3115568"/>
            <a:ext cx="144016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 flipH="1">
            <a:off x="2284760" y="3140968"/>
            <a:ext cx="144016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riangle isocèle 60"/>
          <p:cNvSpPr/>
          <p:nvPr/>
        </p:nvSpPr>
        <p:spPr>
          <a:xfrm flipV="1">
            <a:off x="2288952" y="5979173"/>
            <a:ext cx="144016" cy="2160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36953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Rappels aux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497266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Transfert du SL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riangle isocèle 6"/>
          <p:cNvSpPr/>
          <p:nvPr/>
        </p:nvSpPr>
        <p:spPr>
          <a:xfrm rot="5400000">
            <a:off x="270803" y="1537643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3749" y="-5318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Vers un PPAT V2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220072" y="1496993"/>
            <a:ext cx="26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Heure du dernier transfert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79512" y="1857306"/>
            <a:ext cx="820891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Tests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riangle isocèle 15"/>
          <p:cNvSpPr/>
          <p:nvPr/>
        </p:nvSpPr>
        <p:spPr>
          <a:xfrm rot="10800000">
            <a:off x="198795" y="1893310"/>
            <a:ext cx="432048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5400000">
            <a:off x="270230" y="1172957"/>
            <a:ext cx="288032" cy="2880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699792" y="1102340"/>
            <a:ext cx="14597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845770" y="917674"/>
            <a:ext cx="35066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Rappels à lire en début de session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74859" y="899422"/>
            <a:ext cx="124733" cy="18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99477" y="253091"/>
            <a:ext cx="60827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Onglets dépliable verticalement (workflow haut -&gt; bas)  à la JET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ou onglets classiques  (workflow gauche -&gt; droite)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512" y="2220474"/>
            <a:ext cx="8208912" cy="294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70803" y="2146493"/>
            <a:ext cx="2843727" cy="3290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1 - Vacuum &amp; Wall </a:t>
            </a:r>
            <a:r>
              <a:rPr lang="fr-FR" sz="1400" dirty="0" err="1" smtClean="0"/>
              <a:t>Conditioning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2 - </a:t>
            </a:r>
            <a:r>
              <a:rPr lang="fr-FR" sz="1400" dirty="0" err="1" smtClean="0"/>
              <a:t>Cooling</a:t>
            </a:r>
            <a:r>
              <a:rPr lang="fr-FR" sz="1400" dirty="0" smtClean="0"/>
              <a:t> </a:t>
            </a:r>
            <a:r>
              <a:rPr lang="fr-FR" sz="1400" dirty="0" err="1" smtClean="0"/>
              <a:t>Loops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3 – </a:t>
            </a:r>
            <a:r>
              <a:rPr lang="fr-FR" sz="1400" dirty="0" err="1" smtClean="0"/>
              <a:t>Magnetic</a:t>
            </a:r>
            <a:r>
              <a:rPr lang="fr-FR" sz="1400" dirty="0" smtClean="0"/>
              <a:t> Configuration</a:t>
            </a:r>
          </a:p>
          <a:p>
            <a:pPr>
              <a:lnSpc>
                <a:spcPct val="150000"/>
              </a:lnSpc>
            </a:pPr>
            <a:r>
              <a:rPr lang="fr-FR" sz="1400" dirty="0" smtClean="0"/>
              <a:t>4 – </a:t>
            </a:r>
            <a:r>
              <a:rPr lang="fr-FR" sz="1400" dirty="0" err="1" smtClean="0"/>
              <a:t>Fuelling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5 - Power Injection</a:t>
            </a:r>
          </a:p>
          <a:p>
            <a:pPr>
              <a:lnSpc>
                <a:spcPct val="150000"/>
              </a:lnSpc>
            </a:pPr>
            <a:r>
              <a:rPr lang="fr-FR" sz="1400" dirty="0" smtClean="0"/>
              <a:t>6 – Plasma </a:t>
            </a:r>
            <a:r>
              <a:rPr lang="fr-FR" sz="1400" dirty="0" err="1" smtClean="0"/>
              <a:t>Facing</a:t>
            </a:r>
            <a:r>
              <a:rPr lang="fr-FR" sz="1400" dirty="0" smtClean="0"/>
              <a:t> Components</a:t>
            </a:r>
          </a:p>
          <a:p>
            <a:pPr>
              <a:lnSpc>
                <a:spcPct val="150000"/>
              </a:lnSpc>
            </a:pPr>
            <a:r>
              <a:rPr lang="fr-FR" sz="1400" dirty="0" smtClean="0"/>
              <a:t>7 – Machine Protection </a:t>
            </a:r>
            <a:r>
              <a:rPr lang="fr-FR" sz="1400" dirty="0" err="1" smtClean="0"/>
              <a:t>Related</a:t>
            </a:r>
            <a:r>
              <a:rPr lang="fr-FR" sz="1400" dirty="0" smtClean="0"/>
              <a:t> </a:t>
            </a:r>
            <a:r>
              <a:rPr lang="fr-FR" sz="1400" dirty="0" err="1" smtClean="0"/>
              <a:t>Diag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8 – </a:t>
            </a:r>
            <a:r>
              <a:rPr lang="fr-FR" sz="1400" dirty="0" err="1" smtClean="0"/>
              <a:t>Other</a:t>
            </a:r>
            <a:r>
              <a:rPr lang="fr-FR" sz="1400" dirty="0" smtClean="0"/>
              <a:t> </a:t>
            </a:r>
            <a:r>
              <a:rPr lang="fr-FR" sz="1400" dirty="0" err="1" smtClean="0"/>
              <a:t>diag</a:t>
            </a: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 smtClean="0"/>
              <a:t>9 - </a:t>
            </a:r>
            <a:r>
              <a:rPr lang="fr-FR" sz="1400" dirty="0" err="1" smtClean="0"/>
              <a:t>Safety</a:t>
            </a:r>
            <a:endParaRPr lang="fr-FR" sz="1400" dirty="0" smtClean="0"/>
          </a:p>
          <a:p>
            <a:pPr>
              <a:lnSpc>
                <a:spcPct val="150000"/>
              </a:lnSpc>
            </a:pP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3221752" y="222047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1.1</a:t>
            </a:r>
            <a:endParaRPr lang="fr-FR" sz="1000" dirty="0"/>
          </a:p>
        </p:txBody>
      </p:sp>
      <p:sp>
        <p:nvSpPr>
          <p:cNvPr id="37" name="Rectangle 36"/>
          <p:cNvSpPr/>
          <p:nvPr/>
        </p:nvSpPr>
        <p:spPr>
          <a:xfrm>
            <a:off x="3666128" y="222047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1.1</a:t>
            </a:r>
            <a:endParaRPr lang="fr-FR" sz="1000" dirty="0"/>
          </a:p>
        </p:txBody>
      </p:sp>
      <p:sp>
        <p:nvSpPr>
          <p:cNvPr id="38" name="Rectangle 37"/>
          <p:cNvSpPr/>
          <p:nvPr/>
        </p:nvSpPr>
        <p:spPr>
          <a:xfrm>
            <a:off x="4121852" y="2220474"/>
            <a:ext cx="360040" cy="35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1.2</a:t>
            </a:r>
            <a:endParaRPr lang="fr-FR" sz="1000" dirty="0"/>
          </a:p>
        </p:txBody>
      </p:sp>
      <p:sp>
        <p:nvSpPr>
          <p:cNvPr id="39" name="Rectangle 38"/>
          <p:cNvSpPr/>
          <p:nvPr/>
        </p:nvSpPr>
        <p:spPr>
          <a:xfrm>
            <a:off x="4572000" y="2220474"/>
            <a:ext cx="360040" cy="35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1.2</a:t>
            </a:r>
            <a:endParaRPr lang="fr-FR" sz="1000" dirty="0"/>
          </a:p>
        </p:txBody>
      </p:sp>
      <p:sp>
        <p:nvSpPr>
          <p:cNvPr id="40" name="Rectangle 39"/>
          <p:cNvSpPr/>
          <p:nvPr/>
        </p:nvSpPr>
        <p:spPr>
          <a:xfrm>
            <a:off x="5040052" y="2220474"/>
            <a:ext cx="360040" cy="35691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1.3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5508104" y="2220474"/>
            <a:ext cx="360040" cy="3569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1.3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3221752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2.1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3666128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2.2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4127624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2.3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4572000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2.4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5039660" y="2649394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2.5</a:t>
            </a:r>
            <a:endParaRPr lang="fr-FR" sz="10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311860" y="2989614"/>
            <a:ext cx="494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Une case=un test. </a:t>
            </a: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Possib</a:t>
            </a: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plusieurs case par WOI</a:t>
            </a:r>
            <a:endParaRPr lang="fr-F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0435" y="1892523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179512" y="5169674"/>
            <a:ext cx="820891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114530" y="5286306"/>
            <a:ext cx="514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Console (log, infos, résultats des tests). Exemple : test OK = « . ». Seules les erreurs s’affiche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51520" y="5241682"/>
            <a:ext cx="237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…..</a:t>
            </a:r>
            <a:br>
              <a:rPr lang="fr-FR" dirty="0" smtClean="0"/>
            </a:br>
            <a:r>
              <a:rPr lang="fr-FR" dirty="0" smtClean="0"/>
              <a:t>WOI 1.3 : </a:t>
            </a:r>
            <a:r>
              <a:rPr lang="fr-FR" dirty="0" smtClean="0">
                <a:latin typeface="Courier10 BT" panose="02070509030505020404" pitchFamily="49" charset="0"/>
              </a:rPr>
              <a:t>erreur</a:t>
            </a:r>
            <a:r>
              <a:rPr lang="fr-FR" dirty="0" smtClean="0"/>
              <a:t> truc</a:t>
            </a:r>
            <a:endParaRPr lang="fr-FR" dirty="0"/>
          </a:p>
        </p:txBody>
      </p:sp>
      <p:pic>
        <p:nvPicPr>
          <p:cNvPr id="1030" name="Picture 6" descr="Image result for Qt ascenseur gu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8" t="11542" r="935" b="52293"/>
          <a:stretch/>
        </p:blipFill>
        <p:spPr bwMode="auto">
          <a:xfrm>
            <a:off x="8177238" y="5150682"/>
            <a:ext cx="211186" cy="8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6372200" y="1892523"/>
            <a:ext cx="1943939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Pulse setup display</a:t>
            </a:r>
            <a:endParaRPr lang="fr-FR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3674591" y="3791783"/>
            <a:ext cx="378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autres tests (décharge de nettoyage)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179512" y="6052167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Post Pulse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riangle isocèle 53"/>
          <p:cNvSpPr/>
          <p:nvPr/>
        </p:nvSpPr>
        <p:spPr>
          <a:xfrm rot="5400000">
            <a:off x="276718" y="6086075"/>
            <a:ext cx="288032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8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Onglets Verticaux/</a:t>
            </a:r>
            <a:r>
              <a:rPr lang="fr-FR" dirty="0" err="1" smtClean="0"/>
              <a:t>Horiz</a:t>
            </a:r>
            <a:r>
              <a:rPr lang="fr-FR" dirty="0" smtClean="0"/>
              <a:t> Dépliables?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fr-FR" dirty="0" smtClean="0"/>
              <a:t>Genre ça?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 ça :				ou ça:</a:t>
            </a:r>
            <a:endParaRPr lang="fr-FR" dirty="0"/>
          </a:p>
        </p:txBody>
      </p:sp>
      <p:pic>
        <p:nvPicPr>
          <p:cNvPr id="4" name="Picture 4" descr="Spoiler exampl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90" y="1772816"/>
            <a:ext cx="4968552" cy="224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qt toolbox gif dem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5736" y="4295362"/>
            <a:ext cx="1850028" cy="25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doc.qt.io/qt-5/images/designer-containers-tabwid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4437112"/>
            <a:ext cx="2525005" cy="23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Qt html wid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2" y="2685210"/>
            <a:ext cx="68580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aux </a:t>
            </a:r>
            <a:r>
              <a:rPr lang="fr-FR" dirty="0" err="1" smtClean="0"/>
              <a:t>EiCs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Editeur de </a:t>
            </a:r>
            <a:r>
              <a:rPr lang="fr-FR" sz="2800" dirty="0" err="1" smtClean="0"/>
              <a:t>text</a:t>
            </a:r>
            <a:r>
              <a:rPr lang="fr-FR" sz="2800" dirty="0" smtClean="0"/>
              <a:t> genre page web (couleur, puces, </a:t>
            </a:r>
            <a:r>
              <a:rPr lang="fr-FR" sz="2800" dirty="0" err="1" smtClean="0"/>
              <a:t>etc</a:t>
            </a:r>
            <a:r>
              <a:rPr lang="fr-FR" sz="2800" dirty="0" smtClean="0"/>
              <a:t>), modifiable en session par tous les </a:t>
            </a:r>
            <a:r>
              <a:rPr lang="fr-FR" sz="2800" dirty="0" err="1" smtClean="0"/>
              <a:t>EiCs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162272" y="2348880"/>
            <a:ext cx="685800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Rappels aux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EiC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181555" y="2406600"/>
            <a:ext cx="432048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472154" y="2384884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lu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164288" y="2543602"/>
            <a:ext cx="2222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Onglet ouvert qu’au démarrage de l’application. </a:t>
            </a:r>
          </a:p>
          <a:p>
            <a:endParaRPr lang="fr-FR" dirty="0"/>
          </a:p>
          <a:p>
            <a:r>
              <a:rPr lang="fr-FR" dirty="0" smtClean="0"/>
              <a:t>Onglet reste fermé sinon, sauf click bien sûr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4869160"/>
            <a:ext cx="6552782" cy="19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du tableau (actuel fichier .</a:t>
            </a:r>
            <a:r>
              <a:rPr lang="fr-FR" dirty="0" err="1" smtClean="0"/>
              <a:t>xls</a:t>
            </a:r>
            <a:r>
              <a:rPr lang="fr-FR" dirty="0" smtClean="0"/>
              <a:t>) </a:t>
            </a:r>
          </a:p>
          <a:p>
            <a:pPr algn="ctr"/>
            <a:r>
              <a:rPr lang="fr-FR" dirty="0" smtClean="0"/>
              <a:t>des consignes particulières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060848"/>
            <a:ext cx="8208912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 rot="10800000">
            <a:off x="198795" y="2096852"/>
            <a:ext cx="432048" cy="28803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9512" y="2424016"/>
            <a:ext cx="8208912" cy="25070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1752" y="242401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1.1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3666128" y="242401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1.1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4121852" y="2424016"/>
            <a:ext cx="360040" cy="35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1.2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424016"/>
            <a:ext cx="360040" cy="35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5040052" y="2424016"/>
            <a:ext cx="360040" cy="35691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5508104" y="2424016"/>
            <a:ext cx="360040" cy="3569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1.3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3221752" y="285293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3666128" y="285293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4127624" y="285293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85293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2.4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5039660" y="2852936"/>
            <a:ext cx="360040" cy="3569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2.5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2270435" y="2096065"/>
            <a:ext cx="140415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98795" y="44624"/>
            <a:ext cx="9145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Rajouter un test doit être « facile » et pouvoir être fait pendant la session</a:t>
            </a:r>
          </a:p>
          <a:p>
            <a:r>
              <a:rPr lang="fr-FR" dirty="0" smtClean="0"/>
              <a:t>-&gt; script Python/Matlab pour chaque test ou WOI, facilement identifiable et modifiable par un </a:t>
            </a:r>
            <a:r>
              <a:rPr lang="fr-FR" dirty="0" err="1" smtClean="0"/>
              <a:t>EiC</a:t>
            </a:r>
            <a:r>
              <a:rPr lang="fr-FR" dirty="0" smtClean="0"/>
              <a:t> avec l’accord de qui va bien -&gt; nécessite une gestion de version sérieuse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ossibilité de tester sur un ancien choc. Exemple de workflow : après un choc, les tests post-pulses montrent un problème : correction du test </a:t>
            </a:r>
            <a:r>
              <a:rPr lang="fr-FR" dirty="0" err="1" smtClean="0"/>
              <a:t>pre</a:t>
            </a:r>
            <a:r>
              <a:rPr lang="fr-FR" dirty="0" smtClean="0"/>
              <a:t> pulse pour éviter le problème de nouveau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79512" y="4168072"/>
            <a:ext cx="820891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1520" y="4240080"/>
            <a:ext cx="237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…..</a:t>
            </a:r>
            <a:br>
              <a:rPr lang="fr-FR" dirty="0" smtClean="0"/>
            </a:br>
            <a:r>
              <a:rPr lang="fr-FR" dirty="0" smtClean="0"/>
              <a:t>WOI 1.3 : </a:t>
            </a:r>
            <a:r>
              <a:rPr lang="fr-FR" dirty="0" smtClean="0">
                <a:latin typeface="Courier10 BT" panose="02070509030505020404" pitchFamily="49" charset="0"/>
              </a:rPr>
              <a:t>erreur</a:t>
            </a:r>
            <a:r>
              <a:rPr lang="fr-FR" dirty="0" smtClean="0"/>
              <a:t> truc</a:t>
            </a:r>
            <a:endParaRPr lang="fr-FR" dirty="0"/>
          </a:p>
        </p:txBody>
      </p:sp>
      <p:pic>
        <p:nvPicPr>
          <p:cNvPr id="24" name="Picture 6" descr="Image result for Qt ascenseur gu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8" t="11542" r="935" b="52293"/>
          <a:stretch/>
        </p:blipFill>
        <p:spPr bwMode="auto">
          <a:xfrm>
            <a:off x="8177238" y="4149080"/>
            <a:ext cx="211186" cy="8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03337" y="5059050"/>
            <a:ext cx="9072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console sert à visualiser les résultats du « test </a:t>
            </a:r>
            <a:r>
              <a:rPr lang="fr-FR" dirty="0" err="1" smtClean="0"/>
              <a:t>WOIs</a:t>
            </a:r>
            <a:r>
              <a:rPr lang="fr-FR" dirty="0" smtClean="0"/>
              <a:t> » et les détails de ceux qui uniquement retourne une erreur (warning aussi?). Les résultats des tests positif ne s’affiche pas (ou juste un ‘.’ ) pour ne pas produire trop de verbosité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Passer la souris sur le bouton : explication du test. Lien vers le document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Cliquer sur un bouton  : </a:t>
            </a:r>
            <a:r>
              <a:rPr lang="fr-FR" dirty="0" err="1" smtClean="0"/>
              <a:t>re-test</a:t>
            </a:r>
            <a:r>
              <a:rPr lang="fr-FR" dirty="0" smtClean="0"/>
              <a:t> avec forçage du log dans la console (même si le test est OK, le test peut produire des logs utiles, genre un </a:t>
            </a:r>
            <a:r>
              <a:rPr lang="fr-FR" dirty="0" err="1" smtClean="0"/>
              <a:t>print</a:t>
            </a:r>
            <a:r>
              <a:rPr lang="fr-FR" dirty="0" smtClean="0"/>
              <a:t> de valeurs lues,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70803" y="2420888"/>
            <a:ext cx="2543966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 smtClean="0">
                <a:solidFill>
                  <a:srgbClr val="FF0000"/>
                </a:solidFill>
              </a:rPr>
              <a:t>1 - Vacuum &amp; Wall </a:t>
            </a:r>
            <a:r>
              <a:rPr lang="fr-FR" sz="1400" b="1" dirty="0" err="1" smtClean="0">
                <a:solidFill>
                  <a:srgbClr val="FF0000"/>
                </a:solidFill>
              </a:rPr>
              <a:t>Conditioning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2 - </a:t>
            </a:r>
            <a:r>
              <a:rPr lang="fr-FR" sz="1400" b="1" dirty="0" err="1" smtClean="0">
                <a:solidFill>
                  <a:schemeClr val="accent3">
                    <a:lumMod val="50000"/>
                  </a:schemeClr>
                </a:solidFill>
              </a:rPr>
              <a:t>Cooling</a:t>
            </a:r>
            <a:r>
              <a:rPr lang="fr-FR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accent3">
                    <a:lumMod val="50000"/>
                  </a:schemeClr>
                </a:solidFill>
              </a:rPr>
              <a:t>Loops</a:t>
            </a:r>
            <a:endParaRPr lang="fr-FR" sz="1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H="1" flipV="1">
            <a:off x="2123728" y="2852937"/>
            <a:ext cx="5044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699792" y="3429000"/>
            <a:ext cx="366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Couleur du titre = couleur du pire cas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604437" y="1704707"/>
            <a:ext cx="143013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Lance tous les  tests</a:t>
            </a:r>
            <a:endParaRPr lang="fr-FR" sz="1200" dirty="0"/>
          </a:p>
        </p:txBody>
      </p:sp>
      <p:cxnSp>
        <p:nvCxnSpPr>
          <p:cNvPr id="39" name="Connecteur droit avec flèche 38"/>
          <p:cNvCxnSpPr>
            <a:stCxn id="37" idx="2"/>
          </p:cNvCxnSpPr>
          <p:nvPr/>
        </p:nvCxnSpPr>
        <p:spPr>
          <a:xfrm flipH="1">
            <a:off x="3674592" y="1981706"/>
            <a:ext cx="644913" cy="251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221752" y="4437112"/>
            <a:ext cx="18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Archivage du log?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685</Words>
  <Application>Microsoft Office PowerPoint</Application>
  <PresentationFormat>Affichage à l'écran (4:3)</PresentationFormat>
  <Paragraphs>205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Objectifs d’un PPAT V2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Onglets Verticaux/Horiz Dépliables?</vt:lpstr>
      <vt:lpstr>Rappels aux EiCs</vt:lpstr>
      <vt:lpstr>Présentation PowerPoint</vt:lpstr>
      <vt:lpstr>Post Pulse Analysis</vt:lpstr>
      <vt:lpstr>Pulse Setup Display</vt:lpstr>
      <vt:lpstr>Outils associés: trend curves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31</cp:revision>
  <dcterms:created xsi:type="dcterms:W3CDTF">2018-08-03T20:46:13Z</dcterms:created>
  <dcterms:modified xsi:type="dcterms:W3CDTF">2018-08-10T14:46:54Z</dcterms:modified>
</cp:coreProperties>
</file>