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4" r:id="rId4"/>
    <p:sldId id="260" r:id="rId5"/>
    <p:sldId id="265" r:id="rId6"/>
    <p:sldId id="258" r:id="rId7"/>
    <p:sldId id="262" r:id="rId8"/>
    <p:sldId id="256" r:id="rId9"/>
    <p:sldId id="266" r:id="rId10"/>
    <p:sldId id="267" r:id="rId11"/>
    <p:sldId id="269" r:id="rId12"/>
    <p:sldId id="270" r:id="rId13"/>
    <p:sldId id="271" r:id="rId14"/>
    <p:sldId id="274" r:id="rId15"/>
    <p:sldId id="275" r:id="rId16"/>
    <p:sldId id="268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7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0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3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2" name="Picture 9" descr="cea_logo_small2.jpg">
            <a:extLst>
              <a:ext uri="{FF2B5EF4-FFF2-40B4-BE49-F238E27FC236}">
                <a16:creationId xmlns:a16="http://schemas.microsoft.com/office/drawing/2014/main" id="{61A89C60-6BFE-4912-9B9B-D56E846D5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66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359965" y="2277417"/>
            <a:ext cx="6354635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1322359" y="4403564"/>
            <a:ext cx="9130864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4359965" y="3140287"/>
            <a:ext cx="6285653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9916" y="3564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6" name="Picture 9" descr="cea_logo_small2.jpg">
            <a:extLst>
              <a:ext uri="{FF2B5EF4-FFF2-40B4-BE49-F238E27FC236}">
                <a16:creationId xmlns:a16="http://schemas.microsoft.com/office/drawing/2014/main" id="{9ACC02E3-8987-4096-B349-1EDE0C3CF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72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12192000" cy="5998464"/>
          </a:xfrm>
          <a:prstGeom prst="rect">
            <a:avLst/>
          </a:prstGeom>
        </p:spPr>
      </p:pic>
      <p:sp>
        <p:nvSpPr>
          <p:cNvPr id="16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  <p:pic>
        <p:nvPicPr>
          <p:cNvPr id="9" name="Picture 9" descr="cea_logo_small2.jpg">
            <a:extLst>
              <a:ext uri="{FF2B5EF4-FFF2-40B4-BE49-F238E27FC236}">
                <a16:creationId xmlns:a16="http://schemas.microsoft.com/office/drawing/2014/main" id="{E3F4C435-57FD-44D7-87B7-AFBBAF147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125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90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40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6829779" y="1143001"/>
            <a:ext cx="3668184" cy="163194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1" name="Picture 9" descr="cea_logo_small2.jpg">
            <a:extLst>
              <a:ext uri="{FF2B5EF4-FFF2-40B4-BE49-F238E27FC236}">
                <a16:creationId xmlns:a16="http://schemas.microsoft.com/office/drawing/2014/main" id="{68C201E4-093D-4AEE-A767-CB9D97D2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017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422400" y="473604"/>
            <a:ext cx="46736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1156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75259" y="1835212"/>
            <a:ext cx="2029261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336050" y="1835213"/>
            <a:ext cx="1971551" cy="118408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446232" y="1835151"/>
            <a:ext cx="1571453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437705" y="3298825"/>
            <a:ext cx="1579355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2343153" y="3201989"/>
            <a:ext cx="195592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75684" y="3968620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5684" y="4673601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049" y="3968619"/>
            <a:ext cx="1955800" cy="122290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425952" y="4619627"/>
            <a:ext cx="1591733" cy="57189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917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1390855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4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338800" y="1067647"/>
            <a:ext cx="11108136" cy="4059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71475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88" y="196179"/>
            <a:ext cx="10325268" cy="3791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4000" y="1600805"/>
            <a:ext cx="58420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425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12192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984189" y="617538"/>
            <a:ext cx="5317067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661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476587" y="196178"/>
            <a:ext cx="109728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72234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2719" y="1358084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3367" y="1358085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/>
        </p:nvCxnSpPr>
        <p:spPr>
          <a:xfrm flipH="1">
            <a:off x="1310932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02399" y="1358085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/>
        </p:nvCxnSpPr>
        <p:spPr>
          <a:xfrm flipH="1">
            <a:off x="6228757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Espace réservé pour une image  4">
            <a:extLst>
              <a:ext uri="{FF2B5EF4-FFF2-40B4-BE49-F238E27FC236}">
                <a16:creationId xmlns:a16="http://schemas.microsoft.com/office/drawing/2014/main" id="{B755FE5F-FBAE-4CEA-8895-84E4F212E51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28757" y="1358084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8" name="Espace réservé pour une image  4">
            <a:extLst>
              <a:ext uri="{FF2B5EF4-FFF2-40B4-BE49-F238E27FC236}">
                <a16:creationId xmlns:a16="http://schemas.microsoft.com/office/drawing/2014/main" id="{22ADC67F-E797-4291-A8E3-0F55CBC9501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622719" y="2599419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B209393-3874-4ED2-8083-767200A49E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33367" y="2599420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9">
            <a:extLst>
              <a:ext uri="{FF2B5EF4-FFF2-40B4-BE49-F238E27FC236}">
                <a16:creationId xmlns:a16="http://schemas.microsoft.com/office/drawing/2014/main" id="{89635DC8-0DE1-45BF-B660-9978E7ECF557}"/>
              </a:ext>
            </a:extLst>
          </p:cNvPr>
          <p:cNvCxnSpPr/>
          <p:nvPr/>
        </p:nvCxnSpPr>
        <p:spPr>
          <a:xfrm flipH="1">
            <a:off x="1310932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space réservé du texte 7">
            <a:extLst>
              <a:ext uri="{FF2B5EF4-FFF2-40B4-BE49-F238E27FC236}">
                <a16:creationId xmlns:a16="http://schemas.microsoft.com/office/drawing/2014/main" id="{9946E2AE-62D6-4FF6-ADAD-DB3C797B84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802399" y="2599420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51" name="Connecteur droit 11">
            <a:extLst>
              <a:ext uri="{FF2B5EF4-FFF2-40B4-BE49-F238E27FC236}">
                <a16:creationId xmlns:a16="http://schemas.microsoft.com/office/drawing/2014/main" id="{F1FD97AF-E44C-4020-83DE-C9ED10C337D5}"/>
              </a:ext>
            </a:extLst>
          </p:cNvPr>
          <p:cNvCxnSpPr/>
          <p:nvPr/>
        </p:nvCxnSpPr>
        <p:spPr>
          <a:xfrm flipH="1">
            <a:off x="6228757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Espace réservé pour une image  4">
            <a:extLst>
              <a:ext uri="{FF2B5EF4-FFF2-40B4-BE49-F238E27FC236}">
                <a16:creationId xmlns:a16="http://schemas.microsoft.com/office/drawing/2014/main" id="{C7A6CB66-2EE7-4D61-B8D8-B792649D951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28757" y="2599419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59" name="Espace réservé pour une image  4">
            <a:extLst>
              <a:ext uri="{FF2B5EF4-FFF2-40B4-BE49-F238E27FC236}">
                <a16:creationId xmlns:a16="http://schemas.microsoft.com/office/drawing/2014/main" id="{3796C7BE-5840-414D-923B-EAC0AD68146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622719" y="3979165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0" name="Espace réservé du texte 7">
            <a:extLst>
              <a:ext uri="{FF2B5EF4-FFF2-40B4-BE49-F238E27FC236}">
                <a16:creationId xmlns:a16="http://schemas.microsoft.com/office/drawing/2014/main" id="{CE59C844-7624-436B-B75F-12C324F168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33367" y="3979166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1" name="Connecteur droit 9">
            <a:extLst>
              <a:ext uri="{FF2B5EF4-FFF2-40B4-BE49-F238E27FC236}">
                <a16:creationId xmlns:a16="http://schemas.microsoft.com/office/drawing/2014/main" id="{9B1F7315-6020-43F3-A5F2-9D49CFABB18F}"/>
              </a:ext>
            </a:extLst>
          </p:cNvPr>
          <p:cNvCxnSpPr/>
          <p:nvPr/>
        </p:nvCxnSpPr>
        <p:spPr>
          <a:xfrm flipH="1">
            <a:off x="1310932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4B68E589-D2AB-420B-BDA7-B784342965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802399" y="3979166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3" name="Connecteur droit 11">
            <a:extLst>
              <a:ext uri="{FF2B5EF4-FFF2-40B4-BE49-F238E27FC236}">
                <a16:creationId xmlns:a16="http://schemas.microsoft.com/office/drawing/2014/main" id="{29D8923A-A92A-409D-890D-0ADA5FE8AE8B}"/>
              </a:ext>
            </a:extLst>
          </p:cNvPr>
          <p:cNvCxnSpPr/>
          <p:nvPr/>
        </p:nvCxnSpPr>
        <p:spPr>
          <a:xfrm flipH="1">
            <a:off x="6228757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Espace réservé pour une image  4">
            <a:extLst>
              <a:ext uri="{FF2B5EF4-FFF2-40B4-BE49-F238E27FC236}">
                <a16:creationId xmlns:a16="http://schemas.microsoft.com/office/drawing/2014/main" id="{C520D07C-5182-487C-93B4-740F5F6694B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228757" y="3979165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5" name="Espace réservé pour une image  4">
            <a:extLst>
              <a:ext uri="{FF2B5EF4-FFF2-40B4-BE49-F238E27FC236}">
                <a16:creationId xmlns:a16="http://schemas.microsoft.com/office/drawing/2014/main" id="{88E492D9-B1FB-497C-AE54-9777D95A617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626660" y="5228680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6" name="Espace réservé du texte 7">
            <a:extLst>
              <a:ext uri="{FF2B5EF4-FFF2-40B4-BE49-F238E27FC236}">
                <a16:creationId xmlns:a16="http://schemas.microsoft.com/office/drawing/2014/main" id="{7EC16F37-C59A-4483-A7AC-A499B083B30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337308" y="5228681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7" name="Connecteur droit 9">
            <a:extLst>
              <a:ext uri="{FF2B5EF4-FFF2-40B4-BE49-F238E27FC236}">
                <a16:creationId xmlns:a16="http://schemas.microsoft.com/office/drawing/2014/main" id="{E75DD157-1B84-4D38-B8C3-CEF8C99055BA}"/>
              </a:ext>
            </a:extLst>
          </p:cNvPr>
          <p:cNvCxnSpPr/>
          <p:nvPr/>
        </p:nvCxnSpPr>
        <p:spPr>
          <a:xfrm flipH="1">
            <a:off x="1314873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Espace réservé du texte 7">
            <a:extLst>
              <a:ext uri="{FF2B5EF4-FFF2-40B4-BE49-F238E27FC236}">
                <a16:creationId xmlns:a16="http://schemas.microsoft.com/office/drawing/2014/main" id="{31812CFC-354D-4188-A115-40F9E1BE959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06340" y="5228681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9" name="Connecteur droit 11">
            <a:extLst>
              <a:ext uri="{FF2B5EF4-FFF2-40B4-BE49-F238E27FC236}">
                <a16:creationId xmlns:a16="http://schemas.microsoft.com/office/drawing/2014/main" id="{DF7F2929-78B2-469D-8E02-2703095EC7FF}"/>
              </a:ext>
            </a:extLst>
          </p:cNvPr>
          <p:cNvCxnSpPr/>
          <p:nvPr/>
        </p:nvCxnSpPr>
        <p:spPr>
          <a:xfrm flipH="1">
            <a:off x="6232698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Espace réservé pour une image  4">
            <a:extLst>
              <a:ext uri="{FF2B5EF4-FFF2-40B4-BE49-F238E27FC236}">
                <a16:creationId xmlns:a16="http://schemas.microsoft.com/office/drawing/2014/main" id="{803C1564-8FCE-41DC-879F-588392A66C6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32698" y="5228680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865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872" y="1293436"/>
            <a:ext cx="10853931" cy="1382648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8"/>
            <a:ext cx="12192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" y="-25706"/>
            <a:ext cx="12191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98035" y="6627317"/>
            <a:ext cx="1293967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1288" y="-25707"/>
            <a:ext cx="1293967" cy="783772"/>
          </a:xfrm>
          <a:prstGeom prst="rect">
            <a:avLst/>
          </a:prstGeom>
          <a:solidFill>
            <a:srgbClr val="BC141C"/>
          </a:solidFill>
          <a:ln>
            <a:solidFill>
              <a:srgbClr val="BC141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157188" y="6665909"/>
            <a:ext cx="837259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9877215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8791538" y="6666682"/>
            <a:ext cx="2111537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3 janvier 2021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869" y="6635131"/>
            <a:ext cx="5509931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615288" y="6658218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  <p:pic>
        <p:nvPicPr>
          <p:cNvPr id="14" name="Picture 9" descr="cea_logo_small2.jpg">
            <a:extLst>
              <a:ext uri="{FF2B5EF4-FFF2-40B4-BE49-F238E27FC236}">
                <a16:creationId xmlns:a16="http://schemas.microsoft.com/office/drawing/2014/main" id="{E3A1A842-E559-4871-963A-CC87460B1B6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4" y="54881"/>
            <a:ext cx="753461" cy="6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IRFM/PPPAT/issues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Control Room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2020</a:t>
            </a:r>
            <a:endParaRPr lang="en-GB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 smtClean="0"/>
              <a:t>J.Hillairet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5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Room for the Engineer in Charge (</a:t>
            </a:r>
            <a:r>
              <a:rPr lang="en-GB" dirty="0" err="1" smtClean="0"/>
              <a:t>EiC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41375" y="1367172"/>
            <a:ext cx="10562151" cy="1298522"/>
          </a:xfrm>
        </p:spPr>
        <p:txBody>
          <a:bodyPr/>
          <a:lstStyle/>
          <a:p>
            <a:r>
              <a:rPr lang="en-GB" dirty="0" smtClean="0"/>
              <a:t>Control Room allows the </a:t>
            </a:r>
            <a:r>
              <a:rPr lang="en-GB" dirty="0" err="1" smtClean="0"/>
              <a:t>EiC</a:t>
            </a:r>
            <a:r>
              <a:rPr lang="en-GB" dirty="0" smtClean="0"/>
              <a:t> (but also all CR users) to check the next pulse settings </a:t>
            </a:r>
          </a:p>
          <a:p>
            <a:pPr lvl="1"/>
            <a:r>
              <a:rPr lang="en-GB" dirty="0" smtClean="0"/>
              <a:t>Pulse settings are described by the Plasma Control System (PCS) waveforms</a:t>
            </a:r>
          </a:p>
          <a:p>
            <a:r>
              <a:rPr lang="en-GB" dirty="0" smtClean="0"/>
              <a:t>After the pulse, signals can be compared to PCS waveforms</a:t>
            </a:r>
          </a:p>
          <a:p>
            <a:pPr lvl="1"/>
            <a:endParaRPr lang="en-GB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338800" y="804407"/>
            <a:ext cx="11108136" cy="405970"/>
          </a:xfrm>
        </p:spPr>
        <p:txBody>
          <a:bodyPr/>
          <a:lstStyle/>
          <a:p>
            <a:r>
              <a:rPr lang="en-GB" dirty="0" err="1" smtClean="0"/>
              <a:t>EiC</a:t>
            </a:r>
            <a:r>
              <a:rPr lang="en-GB" dirty="0" smtClean="0"/>
              <a:t> are in charge to check the Session Leader pulse setup, aka the “PCS waveforms” </a:t>
            </a:r>
            <a:endParaRPr lang="en-GB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527" y="1593412"/>
            <a:ext cx="1863997" cy="48750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09233" y="2593287"/>
            <a:ext cx="1021720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GB" sz="1800" b="1" dirty="0" smtClean="0"/>
              <a:t>Warning</a:t>
            </a:r>
            <a:r>
              <a:rPr lang="en-GB" sz="1800" dirty="0" smtClean="0"/>
              <a:t>: the next pulse settings are not always available for reading! It depends of the IDPILOT sequence  </a:t>
            </a:r>
            <a:endParaRPr lang="en-GB" sz="18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33" y="3178062"/>
            <a:ext cx="6157822" cy="337010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38800" y="4433454"/>
            <a:ext cx="6436073" cy="1385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/>
          <p:cNvSpPr txBox="1"/>
          <p:nvPr/>
        </p:nvSpPr>
        <p:spPr>
          <a:xfrm>
            <a:off x="6774872" y="4331964"/>
            <a:ext cx="5417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ß"/>
            </a:pPr>
            <a:r>
              <a:rPr lang="en-GB" sz="1800" dirty="0" smtClean="0"/>
              <a:t>Next pulse setting (pulse “0”) is only available during this time frame. </a:t>
            </a:r>
          </a:p>
          <a:p>
            <a:pPr algn="l"/>
            <a:r>
              <a:rPr lang="en-GB" sz="1800" dirty="0" smtClean="0"/>
              <a:t>Once the pulse validated, the PCS .xml files are moved and hence no more accessible for reading.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38075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- SL to </a:t>
            </a:r>
            <a:r>
              <a:rPr lang="en-GB" dirty="0" err="1" smtClean="0"/>
              <a:t>EiC</a:t>
            </a:r>
            <a:r>
              <a:rPr lang="en-GB" dirty="0" smtClean="0"/>
              <a:t> : “on next pulse, I’ve reduced the prefill”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070" y="1367175"/>
            <a:ext cx="11055323" cy="436748"/>
          </a:xfrm>
        </p:spPr>
        <p:txBody>
          <a:bodyPr/>
          <a:lstStyle/>
          <a:p>
            <a:r>
              <a:rPr lang="en-GB" dirty="0" smtClean="0"/>
              <a:t>Comparing the previous pulse with the next pulse: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52" y="1778591"/>
            <a:ext cx="10872788" cy="4691048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88845" y="853670"/>
            <a:ext cx="3762720" cy="3751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u"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GB" sz="1600" b="0" dirty="0" smtClean="0"/>
              <a:t>Prefill is generally made with the valve #7</a:t>
            </a:r>
            <a:endParaRPr lang="en-GB" sz="1600" b="0" dirty="0"/>
          </a:p>
        </p:txBody>
      </p:sp>
      <p:sp>
        <p:nvSpPr>
          <p:cNvPr id="7" name="ZoneTexte 6"/>
          <p:cNvSpPr txBox="1"/>
          <p:nvPr/>
        </p:nvSpPr>
        <p:spPr>
          <a:xfrm>
            <a:off x="3546764" y="2454010"/>
            <a:ext cx="553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(0 should be used </a:t>
            </a:r>
            <a:r>
              <a:rPr lang="en-GB" sz="1800" dirty="0" smtClean="0"/>
              <a:t>here instead of 56439 in real situation)</a:t>
            </a:r>
            <a:endParaRPr lang="en-GB" sz="1800" dirty="0"/>
          </a:p>
        </p:txBody>
      </p:sp>
      <p:cxnSp>
        <p:nvCxnSpPr>
          <p:cNvPr id="9" name="Connecteur droit avec flèche 8"/>
          <p:cNvCxnSpPr>
            <a:stCxn id="7" idx="1"/>
          </p:cNvCxnSpPr>
          <p:nvPr/>
        </p:nvCxnSpPr>
        <p:spPr>
          <a:xfrm flipH="1" flipV="1">
            <a:off x="2660074" y="2454010"/>
            <a:ext cx="88669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10155382" y="5292436"/>
            <a:ext cx="845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917" y="886683"/>
            <a:ext cx="2114550" cy="8763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334002" y="1149665"/>
            <a:ext cx="112729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SL comment: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3" y="1803923"/>
            <a:ext cx="11192393" cy="482894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/>
          <a:p>
            <a:r>
              <a:rPr lang="en-GB" dirty="0" smtClean="0"/>
              <a:t>Example - SL to </a:t>
            </a:r>
            <a:r>
              <a:rPr lang="en-GB" dirty="0" err="1" smtClean="0"/>
              <a:t>EiC</a:t>
            </a:r>
            <a:r>
              <a:rPr lang="en-GB" dirty="0" smtClean="0"/>
              <a:t> : “on next pulse, I’ve increased plasma current and density”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070" y="1367175"/>
            <a:ext cx="11055323" cy="436748"/>
          </a:xfrm>
        </p:spPr>
        <p:txBody>
          <a:bodyPr/>
          <a:lstStyle/>
          <a:p>
            <a:r>
              <a:rPr lang="en-GB" dirty="0" smtClean="0"/>
              <a:t>Comparing the previous pulse with the next pulse: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3352800" y="2424879"/>
            <a:ext cx="553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(0 should be used </a:t>
            </a:r>
            <a:r>
              <a:rPr lang="en-GB" sz="1800" dirty="0" smtClean="0"/>
              <a:t>here instead of 56441 in real situation)</a:t>
            </a:r>
            <a:endParaRPr lang="en-GB" sz="1800" dirty="0"/>
          </a:p>
        </p:txBody>
      </p:sp>
      <p:cxnSp>
        <p:nvCxnSpPr>
          <p:cNvPr id="9" name="Connecteur droit avec flèche 8"/>
          <p:cNvCxnSpPr>
            <a:stCxn id="7" idx="1"/>
          </p:cNvCxnSpPr>
          <p:nvPr/>
        </p:nvCxnSpPr>
        <p:spPr>
          <a:xfrm flipH="1" flipV="1">
            <a:off x="2286000" y="2402952"/>
            <a:ext cx="1066800" cy="206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8225712" y="1059398"/>
            <a:ext cx="112729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SL comment: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77893"/>
          <a:stretch/>
        </p:blipFill>
        <p:spPr>
          <a:xfrm>
            <a:off x="10155382" y="756878"/>
            <a:ext cx="2097232" cy="94297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/>
          <a:srcRect r="91037"/>
          <a:stretch/>
        </p:blipFill>
        <p:spPr>
          <a:xfrm>
            <a:off x="9305059" y="756877"/>
            <a:ext cx="850323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7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Two gas injected during pulse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34560"/>
            <a:ext cx="2432889" cy="963753"/>
          </a:xfrm>
        </p:spPr>
        <p:txBody>
          <a:bodyPr/>
          <a:lstStyle/>
          <a:p>
            <a:r>
              <a:rPr lang="en-GB" dirty="0" smtClean="0"/>
              <a:t>Impurity gas line #11 used for N</a:t>
            </a:r>
            <a:r>
              <a:rPr lang="en-GB" baseline="-25000" dirty="0" smtClean="0"/>
              <a:t>2</a:t>
            </a:r>
            <a:endParaRPr lang="en-GB" baseline="-25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364" y="814771"/>
            <a:ext cx="3362325" cy="5429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333068" y="939935"/>
            <a:ext cx="112729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SL comment: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889" y="1698313"/>
            <a:ext cx="9666143" cy="483307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944" y="815190"/>
            <a:ext cx="4681498" cy="77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SL to </a:t>
            </a:r>
            <a:r>
              <a:rPr lang="en-GB" dirty="0" err="1" smtClean="0"/>
              <a:t>EiC</a:t>
            </a:r>
            <a:r>
              <a:rPr lang="en-GB" dirty="0" smtClean="0"/>
              <a:t>: “I’ve increased the density envelope”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0" name="Groupe 9"/>
          <p:cNvGrpSpPr/>
          <p:nvPr/>
        </p:nvGrpSpPr>
        <p:grpSpPr>
          <a:xfrm>
            <a:off x="961484" y="791351"/>
            <a:ext cx="4546023" cy="958561"/>
            <a:chOff x="7127526" y="3918238"/>
            <a:chExt cx="4546023" cy="958561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t="55470" r="93088"/>
            <a:stretch/>
          </p:blipFill>
          <p:spPr>
            <a:xfrm>
              <a:off x="7127526" y="3918238"/>
              <a:ext cx="783418" cy="958561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2"/>
            <a:srcRect l="66805" t="55470"/>
            <a:stretch/>
          </p:blipFill>
          <p:spPr>
            <a:xfrm>
              <a:off x="7910944" y="3918238"/>
              <a:ext cx="3762605" cy="958561"/>
            </a:xfrm>
            <a:prstGeom prst="rect">
              <a:avLst/>
            </a:prstGeom>
          </p:spPr>
        </p:pic>
      </p:grpSp>
      <p:grpSp>
        <p:nvGrpSpPr>
          <p:cNvPr id="12" name="Groupe 11"/>
          <p:cNvGrpSpPr/>
          <p:nvPr/>
        </p:nvGrpSpPr>
        <p:grpSpPr>
          <a:xfrm>
            <a:off x="7138562" y="751506"/>
            <a:ext cx="4490604" cy="904532"/>
            <a:chOff x="7182946" y="1270632"/>
            <a:chExt cx="4490604" cy="904532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/>
            <a:srcRect l="67782" b="57980"/>
            <a:stretch/>
          </p:blipFill>
          <p:spPr>
            <a:xfrm>
              <a:off x="8021782" y="1270632"/>
              <a:ext cx="3651768" cy="904532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2"/>
            <a:srcRect r="92599" b="57980"/>
            <a:stretch/>
          </p:blipFill>
          <p:spPr>
            <a:xfrm>
              <a:off x="7182946" y="1270632"/>
              <a:ext cx="838836" cy="904532"/>
            </a:xfrm>
            <a:prstGeom prst="rect">
              <a:avLst/>
            </a:prstGeom>
          </p:spPr>
        </p:pic>
      </p:grpSp>
      <p:cxnSp>
        <p:nvCxnSpPr>
          <p:cNvPr id="14" name="Connecteur droit avec flèche 13"/>
          <p:cNvCxnSpPr/>
          <p:nvPr/>
        </p:nvCxnSpPr>
        <p:spPr>
          <a:xfrm>
            <a:off x="6201005" y="1270632"/>
            <a:ext cx="546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193" y="1749912"/>
            <a:ext cx="9470448" cy="5047208"/>
          </a:xfrm>
          <a:prstGeom prst="rect">
            <a:avLst/>
          </a:prstGeom>
        </p:spPr>
      </p:pic>
      <p:cxnSp>
        <p:nvCxnSpPr>
          <p:cNvPr id="19" name="Connecteur droit 18"/>
          <p:cNvCxnSpPr/>
          <p:nvPr/>
        </p:nvCxnSpPr>
        <p:spPr>
          <a:xfrm>
            <a:off x="3823855" y="1120642"/>
            <a:ext cx="15728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4577723" y="1120642"/>
            <a:ext cx="2030895" cy="46151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977398" y="1105211"/>
            <a:ext cx="157281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7277108" y="1105211"/>
            <a:ext cx="1286599" cy="316830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823883" y="938957"/>
            <a:ext cx="636299" cy="31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80143" y="978483"/>
            <a:ext cx="112729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SL comment: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SL to </a:t>
            </a:r>
            <a:r>
              <a:rPr lang="en-GB" dirty="0" err="1" smtClean="0"/>
              <a:t>EiC</a:t>
            </a:r>
            <a:r>
              <a:rPr lang="en-GB" dirty="0" smtClean="0"/>
              <a:t> “I’ve moved the LPA 1cm further away”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8296" y="1177552"/>
            <a:ext cx="11055323" cy="713747"/>
          </a:xfrm>
        </p:spPr>
        <p:txBody>
          <a:bodyPr/>
          <a:lstStyle/>
          <a:p>
            <a:r>
              <a:rPr lang="en-GB" dirty="0" smtClean="0"/>
              <a:t>SL setup the LPA radial position movement (</a:t>
            </a:r>
            <a:r>
              <a:rPr lang="en-GB" dirty="0"/>
              <a:t>∆</a:t>
            </a:r>
            <a:r>
              <a:rPr lang="en-GB" dirty="0" smtClean="0"/>
              <a:t>R in mm)</a:t>
            </a:r>
          </a:p>
          <a:p>
            <a:pPr lvl="1"/>
            <a:r>
              <a:rPr lang="en-GB" dirty="0" smtClean="0"/>
              <a:t>Can be compared post pulse with the achieved position (R</a:t>
            </a:r>
            <a:r>
              <a:rPr lang="en-GB" baseline="-25000" dirty="0" smtClean="0"/>
              <a:t>LPA</a:t>
            </a:r>
            <a:r>
              <a:rPr lang="en-GB" dirty="0" smtClean="0"/>
              <a:t> in meter)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60" y="1965893"/>
            <a:ext cx="9193753" cy="46166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944" y="910852"/>
            <a:ext cx="1971675" cy="5334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194648" y="949003"/>
            <a:ext cx="112729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SL comment: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 - Checking the cause of LH power reduction on a pulse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844" y="853670"/>
            <a:ext cx="2359081" cy="120618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GB" sz="1400" b="0" dirty="0" smtClean="0"/>
              <a:t>LH power is reduced is the Copper signal normalized to the core density (DSURVIE-SCU19/</a:t>
            </a:r>
            <a:r>
              <a:rPr lang="en-GB" sz="1400" b="0" dirty="0" err="1" smtClean="0"/>
              <a:t>nl</a:t>
            </a:r>
            <a:r>
              <a:rPr lang="en-GB" sz="1400" b="0" dirty="0" smtClean="0"/>
              <a:t>) exceeds a threshold (defined by the SL)</a:t>
            </a:r>
            <a:endParaRPr lang="en-GB" sz="1400" b="0" dirty="0"/>
          </a:p>
        </p:txBody>
      </p:sp>
      <p:grpSp>
        <p:nvGrpSpPr>
          <p:cNvPr id="7" name="Groupe 6"/>
          <p:cNvGrpSpPr/>
          <p:nvPr/>
        </p:nvGrpSpPr>
        <p:grpSpPr>
          <a:xfrm>
            <a:off x="2667489" y="658381"/>
            <a:ext cx="9029128" cy="718453"/>
            <a:chOff x="6559550" y="3200400"/>
            <a:chExt cx="5027612" cy="40005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/>
            <a:srcRect l="54221" t="-16667"/>
            <a:stretch/>
          </p:blipFill>
          <p:spPr>
            <a:xfrm>
              <a:off x="6559550" y="3200400"/>
              <a:ext cx="5027612" cy="40005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/>
            <a:srcRect r="93478" b="3131"/>
            <a:stretch/>
          </p:blipFill>
          <p:spPr>
            <a:xfrm>
              <a:off x="6873239" y="3268286"/>
              <a:ext cx="716281" cy="332164"/>
            </a:xfrm>
            <a:prstGeom prst="rect">
              <a:avLst/>
            </a:prstGeom>
          </p:spPr>
        </p:pic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1437626"/>
            <a:ext cx="9744075" cy="519303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6875" y="2607802"/>
            <a:ext cx="1886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2 signals selected: </a:t>
            </a:r>
            <a:r>
              <a:rPr lang="en-GB" sz="1800" dirty="0" smtClean="0">
                <a:solidFill>
                  <a:schemeClr val="accent2"/>
                </a:solidFill>
              </a:rPr>
              <a:t>LH1</a:t>
            </a:r>
            <a:r>
              <a:rPr lang="en-GB" sz="1800" dirty="0" smtClean="0"/>
              <a:t> &amp; </a:t>
            </a:r>
            <a:r>
              <a:rPr lang="en-GB" sz="1800" dirty="0" smtClean="0">
                <a:solidFill>
                  <a:srgbClr val="DA782E"/>
                </a:solidFill>
              </a:rPr>
              <a:t>LH2</a:t>
            </a:r>
            <a:r>
              <a:rPr lang="en-GB" sz="1800" dirty="0" smtClean="0"/>
              <a:t> coupled powers</a:t>
            </a:r>
            <a:endParaRPr lang="en-GB" sz="1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6875" y="4344568"/>
            <a:ext cx="2239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1 PCS waveforms  &amp; 1 signal selected: </a:t>
            </a:r>
          </a:p>
          <a:p>
            <a:pPr marL="285750" indent="-285750" algn="l">
              <a:buFontTx/>
              <a:buChar char="-"/>
            </a:pPr>
            <a:r>
              <a:rPr lang="en-GB" sz="1800" dirty="0" smtClean="0">
                <a:solidFill>
                  <a:schemeClr val="accent2"/>
                </a:solidFill>
              </a:rPr>
              <a:t>Cu threshold</a:t>
            </a:r>
          </a:p>
          <a:p>
            <a:pPr marL="285750" indent="-285750" algn="l">
              <a:buFontTx/>
              <a:buChar char="-"/>
            </a:pPr>
            <a:r>
              <a:rPr lang="en-GB" sz="1800" dirty="0" smtClean="0">
                <a:solidFill>
                  <a:srgbClr val="DA782E"/>
                </a:solidFill>
              </a:rPr>
              <a:t>Cu signal normalized to central density </a:t>
            </a:r>
            <a:endParaRPr lang="en-GB" sz="1800" dirty="0">
              <a:solidFill>
                <a:srgbClr val="DA782E"/>
              </a:solidFill>
            </a:endParaRPr>
          </a:p>
        </p:txBody>
      </p:sp>
      <p:grpSp>
        <p:nvGrpSpPr>
          <p:cNvPr id="43" name="Groupe 42"/>
          <p:cNvGrpSpPr/>
          <p:nvPr/>
        </p:nvGrpSpPr>
        <p:grpSpPr>
          <a:xfrm>
            <a:off x="5929889" y="2246710"/>
            <a:ext cx="4311391" cy="4047410"/>
            <a:chOff x="5929889" y="2246710"/>
            <a:chExt cx="4311391" cy="4047410"/>
          </a:xfrm>
        </p:grpSpPr>
        <p:cxnSp>
          <p:nvCxnSpPr>
            <p:cNvPr id="12" name="Connecteur droit avec flèche 11"/>
            <p:cNvCxnSpPr/>
            <p:nvPr/>
          </p:nvCxnSpPr>
          <p:spPr>
            <a:xfrm>
              <a:off x="7319962" y="4963886"/>
              <a:ext cx="460058" cy="354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7319962" y="4963886"/>
              <a:ext cx="719138" cy="354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7319962" y="4963886"/>
              <a:ext cx="924878" cy="354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7319962" y="4963886"/>
              <a:ext cx="1755458" cy="354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7810500" y="224671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V="1">
              <a:off x="8054340" y="226957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8244840" y="224671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9075420" y="226957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V="1">
              <a:off x="8641080" y="226957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V="1">
              <a:off x="8709660" y="226957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8770620" y="226957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8808720" y="226957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9014460" y="224671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9136380" y="224671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V="1">
              <a:off x="9288780" y="224671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9494520" y="224671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V="1">
              <a:off x="9563100" y="224671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9829800" y="226957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10073640" y="226957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V="1">
              <a:off x="10241280" y="226957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5929889" y="4569714"/>
              <a:ext cx="20025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400" dirty="0" smtClean="0">
                  <a:solidFill>
                    <a:schemeClr val="accent1">
                      <a:lumMod val="50000"/>
                    </a:schemeClr>
                  </a:solidFill>
                </a:rPr>
                <a:t>SURVIE signal exceeds defined Cu-level threshold few times</a:t>
              </a:r>
              <a:endParaRPr lang="en-GB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4" name="ZoneTexte 43"/>
          <p:cNvSpPr txBox="1"/>
          <p:nvPr/>
        </p:nvSpPr>
        <p:spPr>
          <a:xfrm>
            <a:off x="2581461" y="543399"/>
            <a:ext cx="11481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z="1400" dirty="0" err="1" smtClean="0">
                <a:solidFill>
                  <a:schemeClr val="bg2">
                    <a:lumMod val="50000"/>
                  </a:schemeClr>
                </a:solidFill>
              </a:rPr>
              <a:t>EiC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 comment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4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Reporting Bugs</a:t>
            </a:r>
            <a:endParaRPr lang="en-GB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505" y="11670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 found a bug! How can I report it?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41375" y="1630412"/>
            <a:ext cx="11725933" cy="2160297"/>
          </a:xfrm>
        </p:spPr>
        <p:txBody>
          <a:bodyPr/>
          <a:lstStyle/>
          <a:p>
            <a:r>
              <a:rPr lang="en-GB" dirty="0" smtClean="0"/>
              <a:t>At least: </a:t>
            </a:r>
          </a:p>
          <a:p>
            <a:pPr lvl="1"/>
            <a:r>
              <a:rPr lang="en-GB" dirty="0"/>
              <a:t>Write me an email </a:t>
            </a:r>
            <a:r>
              <a:rPr lang="en-GB" dirty="0" smtClean="0"/>
              <a:t>explaining the situation (and what should be the “normal” situation)</a:t>
            </a:r>
          </a:p>
          <a:p>
            <a:pPr lvl="1"/>
            <a:r>
              <a:rPr lang="en-GB" dirty="0" smtClean="0"/>
              <a:t>If you can reproduce it: please list of the steps you’ve made, It always helps a lot.</a:t>
            </a:r>
          </a:p>
          <a:p>
            <a:endParaRPr lang="en-GB" dirty="0"/>
          </a:p>
          <a:p>
            <a:r>
              <a:rPr lang="en-GB" dirty="0" smtClean="0"/>
              <a:t>Best: </a:t>
            </a:r>
          </a:p>
          <a:p>
            <a:pPr lvl="1"/>
            <a:r>
              <a:rPr lang="en-GB" dirty="0" smtClean="0"/>
              <a:t>Do the same thing in </a:t>
            </a:r>
            <a:r>
              <a:rPr lang="en-GB" dirty="0"/>
              <a:t>the PPPAT bug tracker: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github.com/IRFM/PPPAT/issues</a:t>
            </a:r>
            <a:r>
              <a:rPr lang="en-GB" dirty="0" smtClean="0"/>
              <a:t> (requires </a:t>
            </a:r>
            <a:r>
              <a:rPr lang="en-GB" dirty="0" err="1" smtClean="0"/>
              <a:t>github</a:t>
            </a:r>
            <a:r>
              <a:rPr lang="en-GB" dirty="0" smtClean="0"/>
              <a:t> account, free)</a:t>
            </a:r>
          </a:p>
          <a:p>
            <a:pPr lvl="1"/>
            <a:r>
              <a:rPr lang="en-GB" dirty="0" smtClean="0"/>
              <a:t>The bug tracker helps keeping traces and following bug resolution!</a:t>
            </a:r>
            <a:endParaRPr lang="en-GB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505" y="11670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Control Room (CR)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9872" y="1293436"/>
            <a:ext cx="11517957" cy="4608659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smtClean="0">
                <a:solidFill>
                  <a:schemeClr val="accent3"/>
                </a:solidFill>
              </a:rPr>
              <a:t>Control Room </a:t>
            </a:r>
            <a:r>
              <a:rPr lang="en-US" sz="2400" dirty="0">
                <a:solidFill>
                  <a:schemeClr val="accent3"/>
                </a:solidFill>
              </a:rPr>
              <a:t>(aka "CR") </a:t>
            </a:r>
            <a:r>
              <a:rPr lang="fr-FR" sz="2400" dirty="0" err="1" smtClean="0">
                <a:solidFill>
                  <a:schemeClr val="accent3"/>
                </a:solidFill>
              </a:rPr>
              <a:t>is</a:t>
            </a:r>
            <a:r>
              <a:rPr lang="fr-FR" sz="2400" dirty="0" smtClean="0">
                <a:solidFill>
                  <a:schemeClr val="accent3"/>
                </a:solidFill>
              </a:rPr>
              <a:t> a </a:t>
            </a:r>
            <a:r>
              <a:rPr lang="fr-FR" sz="2400" dirty="0" err="1" smtClean="0">
                <a:solidFill>
                  <a:schemeClr val="accent3"/>
                </a:solidFill>
              </a:rPr>
              <a:t>graphical</a:t>
            </a:r>
            <a:r>
              <a:rPr lang="fr-FR" sz="2400" dirty="0" smtClean="0">
                <a:solidFill>
                  <a:schemeClr val="accent3"/>
                </a:solidFill>
              </a:rPr>
              <a:t> interface </a:t>
            </a:r>
            <a:r>
              <a:rPr lang="fr-FR" sz="2400" dirty="0" err="1" smtClean="0">
                <a:solidFill>
                  <a:schemeClr val="accent3"/>
                </a:solidFill>
              </a:rPr>
              <a:t>whose</a:t>
            </a:r>
            <a:r>
              <a:rPr lang="fr-FR" sz="2400" dirty="0" smtClean="0">
                <a:solidFill>
                  <a:schemeClr val="accent3"/>
                </a:solidFill>
              </a:rPr>
              <a:t> </a:t>
            </a:r>
            <a:r>
              <a:rPr lang="fr-FR" sz="2400" dirty="0" err="1" smtClean="0">
                <a:solidFill>
                  <a:schemeClr val="accent3"/>
                </a:solidFill>
              </a:rPr>
              <a:t>purpose</a:t>
            </a:r>
            <a:r>
              <a:rPr lang="fr-FR" sz="2400" dirty="0" smtClean="0">
                <a:solidFill>
                  <a:schemeClr val="accent3"/>
                </a:solidFill>
              </a:rPr>
              <a:t> </a:t>
            </a:r>
            <a:r>
              <a:rPr lang="fr-FR" sz="2400" dirty="0" err="1" smtClean="0">
                <a:solidFill>
                  <a:schemeClr val="accent3"/>
                </a:solidFill>
              </a:rPr>
              <a:t>is</a:t>
            </a:r>
            <a:r>
              <a:rPr lang="fr-FR" sz="2400" dirty="0" smtClean="0">
                <a:solidFill>
                  <a:schemeClr val="accent3"/>
                </a:solidFill>
              </a:rPr>
              <a:t>: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plot various WEST database signals </a:t>
            </a:r>
            <a:endParaRPr lang="en-US" sz="2400" dirty="0" smtClean="0"/>
          </a:p>
          <a:p>
            <a:pPr lvl="1"/>
            <a:r>
              <a:rPr lang="en-US" sz="2200" dirty="0" smtClean="0"/>
              <a:t>Does not </a:t>
            </a:r>
            <a:r>
              <a:rPr lang="en-US" sz="1400" dirty="0"/>
              <a:t>(always) </a:t>
            </a:r>
            <a:r>
              <a:rPr lang="en-US" sz="2200" dirty="0" smtClean="0"/>
              <a:t>require to know the name of the diagnostic</a:t>
            </a:r>
            <a:r>
              <a:rPr lang="en-US" sz="2200" dirty="0"/>
              <a:t>,</a:t>
            </a:r>
            <a:r>
              <a:rPr lang="en-US" sz="2200" dirty="0" smtClean="0"/>
              <a:t> signals are described with meaningful names</a:t>
            </a:r>
          </a:p>
          <a:p>
            <a:r>
              <a:rPr lang="en-US" sz="2400" dirty="0" smtClean="0"/>
              <a:t>To plot WEST Session </a:t>
            </a:r>
            <a:r>
              <a:rPr lang="en-US" sz="2400" dirty="0"/>
              <a:t>Leader plasma setup </a:t>
            </a:r>
            <a:r>
              <a:rPr lang="en-US" sz="2400" dirty="0" smtClean="0"/>
              <a:t>(aka “PCS waveforms”)</a:t>
            </a:r>
            <a:endParaRPr lang="en-US" sz="2400" dirty="0"/>
          </a:p>
          <a:p>
            <a:pPr lvl="1"/>
            <a:r>
              <a:rPr lang="en-US" sz="2200" dirty="0" smtClean="0"/>
              <a:t>Can plot previous pulse setups or “next pulse” setup (pulse number: 0).</a:t>
            </a:r>
          </a:p>
          <a:p>
            <a:endParaRPr lang="en-US" sz="2400" dirty="0" smtClean="0"/>
          </a:p>
          <a:p>
            <a:r>
              <a:rPr lang="en-US" sz="2400" dirty="0" smtClean="0"/>
              <a:t>The graphical interface organization can be personalized, saved and reopened later</a:t>
            </a:r>
            <a:endParaRPr lang="fr-FR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open Control Room, open a terminal and </a:t>
            </a:r>
            <a:r>
              <a:rPr lang="en-US" sz="2400" dirty="0" smtClean="0"/>
              <a:t>type:</a:t>
            </a:r>
            <a:endParaRPr lang="en-US" sz="24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821371" y="5474114"/>
            <a:ext cx="6553201" cy="101138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tools_dc</a:t>
            </a:r>
            <a:endParaRPr lang="fr-FR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52053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864054"/>
            <a:ext cx="7639050" cy="58483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Room graphical interface description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249" y="1207810"/>
            <a:ext cx="3948731" cy="849589"/>
          </a:xfrm>
        </p:spPr>
        <p:txBody>
          <a:bodyPr/>
          <a:lstStyle/>
          <a:p>
            <a:r>
              <a:rPr lang="en-GB" dirty="0" smtClean="0"/>
              <a:t>When you open Control Room, it is likely to appear like that</a:t>
            </a:r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1441185" y="4359732"/>
            <a:ext cx="1540389" cy="52322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WEST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Signals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list</a:t>
            </a:r>
            <a:endParaRPr lang="fr-F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be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hidden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" name="Connecteur droit avec flèche 5"/>
          <p:cNvCxnSpPr>
            <a:stCxn id="5" idx="3"/>
            <a:endCxn id="7" idx="1"/>
          </p:cNvCxnSpPr>
          <p:nvPr/>
        </p:nvCxnSpPr>
        <p:spPr>
          <a:xfrm flipV="1">
            <a:off x="2981574" y="4204607"/>
            <a:ext cx="1603859" cy="416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85433" y="2057399"/>
            <a:ext cx="3807453" cy="42944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539844" y="2057399"/>
            <a:ext cx="3526970" cy="42944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/>
          <p:cNvSpPr txBox="1"/>
          <p:nvPr/>
        </p:nvSpPr>
        <p:spPr>
          <a:xfrm>
            <a:off x="9852669" y="4051955"/>
            <a:ext cx="889225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Plot zone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389196" y="926820"/>
            <a:ext cx="1445588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Pulse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numbers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Connecteur droit avec flèche 10"/>
          <p:cNvCxnSpPr>
            <a:stCxn id="10" idx="1"/>
          </p:cNvCxnSpPr>
          <p:nvPr/>
        </p:nvCxnSpPr>
        <p:spPr>
          <a:xfrm flipH="1">
            <a:off x="5892685" y="1080709"/>
            <a:ext cx="1496511" cy="449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52951" y="6449785"/>
            <a:ext cx="2827564" cy="22860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/>
          <p:cNvSpPr txBox="1"/>
          <p:nvPr/>
        </p:nvSpPr>
        <p:spPr>
          <a:xfrm>
            <a:off x="1456679" y="6016024"/>
            <a:ext cx="1540389" cy="523220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Download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progress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bar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4" name="Connecteur droit avec flèche 23"/>
          <p:cNvCxnSpPr>
            <a:stCxn id="23" idx="3"/>
            <a:endCxn id="21" idx="1"/>
          </p:cNvCxnSpPr>
          <p:nvPr/>
        </p:nvCxnSpPr>
        <p:spPr>
          <a:xfrm>
            <a:off x="2997068" y="6277634"/>
            <a:ext cx="1555883" cy="2864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02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21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43" y="923138"/>
            <a:ext cx="9481457" cy="582484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555542" y="1066517"/>
            <a:ext cx="1445588" cy="307777"/>
          </a:xfrm>
          <a:prstGeom prst="rect">
            <a:avLst/>
          </a:prstGeom>
          <a:solidFill>
            <a:schemeClr val="tx1">
              <a:lumMod val="20000"/>
              <a:lumOff val="8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Pulse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numbers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" name="Connecteur droit avec flèche 5"/>
          <p:cNvCxnSpPr>
            <a:stCxn id="8" idx="3"/>
            <a:endCxn id="11" idx="1"/>
          </p:cNvCxnSpPr>
          <p:nvPr/>
        </p:nvCxnSpPr>
        <p:spPr>
          <a:xfrm flipV="1">
            <a:off x="1559888" y="1908083"/>
            <a:ext cx="1198400" cy="600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4300" y="2354771"/>
            <a:ext cx="1445588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Multiple 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« Tabs »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58288" y="1793080"/>
            <a:ext cx="8834998" cy="2300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758288" y="2141503"/>
            <a:ext cx="9433711" cy="7724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/>
          <p:cNvSpPr txBox="1"/>
          <p:nvPr/>
        </p:nvSpPr>
        <p:spPr>
          <a:xfrm>
            <a:off x="365867" y="4985638"/>
            <a:ext cx="2221441" cy="30777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Multiple graphs (« 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Panels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 »)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4359107" y="1239916"/>
            <a:ext cx="1196435" cy="292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473796" y="3650754"/>
            <a:ext cx="1284491" cy="133488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58288" y="2998096"/>
            <a:ext cx="9433711" cy="7724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758288" y="3884049"/>
            <a:ext cx="9433711" cy="7724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758288" y="4753301"/>
            <a:ext cx="9433711" cy="7724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758288" y="5680392"/>
            <a:ext cx="9433711" cy="7724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Room graphical interface description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300" y="920002"/>
            <a:ext cx="2596243" cy="1126167"/>
          </a:xfrm>
        </p:spPr>
        <p:txBody>
          <a:bodyPr/>
          <a:lstStyle/>
          <a:p>
            <a:r>
              <a:rPr lang="en-GB" dirty="0" smtClean="0"/>
              <a:t>The Graphical Interface can be personalized, </a:t>
            </a:r>
            <a:br>
              <a:rPr lang="en-GB" dirty="0" smtClean="0"/>
            </a:br>
            <a:r>
              <a:rPr lang="en-GB" dirty="0" smtClean="0"/>
              <a:t>(&amp;</a:t>
            </a:r>
            <a:r>
              <a:rPr lang="en-GB" dirty="0"/>
              <a:t> </a:t>
            </a:r>
            <a:r>
              <a:rPr lang="en-GB" dirty="0" smtClean="0"/>
              <a:t>saved/reopened)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1127570" y="4801465"/>
            <a:ext cx="4968430" cy="498598"/>
          </a:xfrm>
        </p:spPr>
        <p:txBody>
          <a:bodyPr/>
          <a:lstStyle/>
          <a:p>
            <a:r>
              <a:rPr lang="en-GB" dirty="0" smtClean="0"/>
              <a:t>Graphical Interface Description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1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47625"/>
            <a:ext cx="12001500" cy="67627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70120" y="163522"/>
            <a:ext cx="5876614" cy="379192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en-GB" dirty="0" smtClean="0"/>
              <a:t>Control Room graphical interface description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4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47625"/>
            <a:ext cx="12001500" cy="67627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0643" y="1075877"/>
            <a:ext cx="2641102" cy="29125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4333679" y="650622"/>
            <a:ext cx="3363806" cy="7386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“Tabs”. </a:t>
            </a:r>
            <a:endParaRPr lang="en-GB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 Tab contains one of few Panels</a:t>
            </a:r>
          </a:p>
          <a:p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Tabs can be added, renamed and removed. 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2606479" y="838315"/>
            <a:ext cx="1698821" cy="141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1237" y="1488236"/>
            <a:ext cx="11791381" cy="24464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6115961" y="1488236"/>
            <a:ext cx="4082271" cy="7386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“Panel”. </a:t>
            </a:r>
          </a:p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Panel contains time-plot</a:t>
            </a:r>
          </a:p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Panels can be added and removed (vertically stacked)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002444" y="3228023"/>
            <a:ext cx="1278748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Time-plot zone</a:t>
            </a:r>
            <a:endParaRPr lang="en-GB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7029449" y="5847725"/>
            <a:ext cx="1278748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Time-plot zone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151237" y="4034352"/>
            <a:ext cx="11791381" cy="24106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93043" y="270493"/>
            <a:ext cx="382812" cy="26983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75856" y="270493"/>
            <a:ext cx="512618" cy="26983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02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47625"/>
            <a:ext cx="12001500" cy="67627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17573" y="9223"/>
            <a:ext cx="5839035" cy="1169551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Pulse </a:t>
            </a:r>
            <a:r>
              <a:rPr lang="fr-FR" sz="1400" dirty="0" err="1" smtClean="0"/>
              <a:t>number</a:t>
            </a:r>
            <a:r>
              <a:rPr lang="fr-FR" sz="1400" dirty="0" smtClean="0"/>
              <a:t>(s) to plot (</a:t>
            </a:r>
            <a:r>
              <a:rPr lang="fr-FR" sz="1400" dirty="0" err="1" smtClean="0"/>
              <a:t>séparated</a:t>
            </a:r>
            <a:r>
              <a:rPr lang="fr-FR" sz="1400" dirty="0" smtClean="0"/>
              <a:t> by a comma « , »)</a:t>
            </a:r>
            <a:endParaRPr lang="fr-FR" sz="1400" dirty="0" smtClean="0"/>
          </a:p>
          <a:p>
            <a:r>
              <a:rPr lang="fr-FR" sz="1400" dirty="0" err="1" smtClean="0"/>
              <a:t>Convenient</a:t>
            </a:r>
            <a:r>
              <a:rPr lang="fr-FR" sz="1400" dirty="0" smtClean="0"/>
              <a:t> </a:t>
            </a:r>
            <a:r>
              <a:rPr lang="fr-FR" sz="1400" dirty="0" err="1" smtClean="0"/>
              <a:t>aliases</a:t>
            </a:r>
            <a:r>
              <a:rPr lang="fr-FR" sz="1400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0: </a:t>
            </a:r>
            <a:r>
              <a:rPr lang="fr-FR" sz="1400" dirty="0" err="1" smtClean="0"/>
              <a:t>next</a:t>
            </a:r>
            <a:r>
              <a:rPr lang="fr-FR" sz="1400" dirty="0" smtClean="0"/>
              <a:t> pulse (PCS </a:t>
            </a:r>
            <a:r>
              <a:rPr lang="fr-FR" sz="1400" dirty="0" err="1" smtClean="0"/>
              <a:t>waveforms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 </a:t>
            </a:r>
            <a:r>
              <a:rPr lang="fr-FR" sz="1400" dirty="0" smtClean="0"/>
              <a:t>-</a:t>
            </a:r>
            <a:r>
              <a:rPr lang="fr-FR" sz="1400" dirty="0" smtClean="0"/>
              <a:t>1: last pulse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-2: </a:t>
            </a:r>
            <a:r>
              <a:rPr lang="fr-FR" sz="1400" dirty="0" err="1" smtClean="0"/>
              <a:t>before</a:t>
            </a:r>
            <a:r>
              <a:rPr lang="fr-FR" sz="1400" dirty="0" smtClean="0"/>
              <a:t> last pulse</a:t>
            </a:r>
            <a:r>
              <a:rPr lang="fr-FR" sz="1400" dirty="0" smtClean="0"/>
              <a:t>, </a:t>
            </a:r>
            <a:r>
              <a:rPr lang="fr-FR" sz="1400" dirty="0" smtClean="0"/>
              <a:t>etc. </a:t>
            </a:r>
            <a:endParaRPr lang="fr-FR" sz="1400" dirty="0"/>
          </a:p>
        </p:txBody>
      </p:sp>
      <p:cxnSp>
        <p:nvCxnSpPr>
          <p:cNvPr id="7" name="Connecteur droit avec flèche 6"/>
          <p:cNvCxnSpPr>
            <a:stCxn id="5" idx="1"/>
            <a:endCxn id="30" idx="3"/>
          </p:cNvCxnSpPr>
          <p:nvPr/>
        </p:nvCxnSpPr>
        <p:spPr>
          <a:xfrm flipH="1">
            <a:off x="1908137" y="593999"/>
            <a:ext cx="2809436" cy="212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62248" y="3186388"/>
            <a:ext cx="3517791" cy="523220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Signal </a:t>
            </a:r>
            <a:r>
              <a:rPr lang="fr-FR" sz="1400" dirty="0" err="1" smtClean="0"/>
              <a:t>name</a:t>
            </a:r>
            <a:r>
              <a:rPr lang="fr-FR" sz="1400" dirty="0" smtClean="0"/>
              <a:t> </a:t>
            </a:r>
            <a:r>
              <a:rPr lang="fr-FR" sz="1400" dirty="0" err="1" smtClean="0"/>
              <a:t>selector</a:t>
            </a:r>
            <a:r>
              <a:rPr lang="fr-FR" sz="1400" dirty="0" smtClean="0"/>
              <a:t> (double click to select/</a:t>
            </a:r>
            <a:r>
              <a:rPr lang="fr-FR" sz="1400" dirty="0" err="1" smtClean="0"/>
              <a:t>deselect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066920" y="4916804"/>
            <a:ext cx="5648580" cy="738664"/>
          </a:xfrm>
          <a:prstGeom prst="rect">
            <a:avLst/>
          </a:prstGeom>
          <a:solidFill>
            <a:schemeClr val="accent3">
              <a:lumMod val="20000"/>
              <a:lumOff val="80000"/>
              <a:alpha val="9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Double-click</a:t>
            </a:r>
            <a:r>
              <a:rPr lang="fr-FR" sz="1400" dirty="0" smtClean="0"/>
              <a:t> on a signal </a:t>
            </a:r>
            <a:r>
              <a:rPr lang="fr-FR" sz="1400" dirty="0" err="1" smtClean="0"/>
              <a:t>name</a:t>
            </a:r>
            <a:r>
              <a:rPr lang="fr-FR" sz="1400" dirty="0" smtClean="0"/>
              <a:t> </a:t>
            </a:r>
            <a:r>
              <a:rPr lang="fr-FR" sz="1400" dirty="0" err="1" smtClean="0"/>
              <a:t>will</a:t>
            </a:r>
            <a:r>
              <a:rPr lang="fr-FR" sz="1400" dirty="0" smtClean="0"/>
              <a:t> select </a:t>
            </a:r>
            <a:r>
              <a:rPr lang="fr-FR" sz="1400" dirty="0" err="1" smtClean="0"/>
              <a:t>it</a:t>
            </a:r>
            <a:r>
              <a:rPr lang="fr-FR" sz="1400" dirty="0" smtClean="0"/>
              <a:t> for </a:t>
            </a:r>
            <a:r>
              <a:rPr lang="fr-FR" sz="1400" dirty="0" err="1" smtClean="0"/>
              <a:t>plotting</a:t>
            </a:r>
            <a:r>
              <a:rPr lang="fr-FR" sz="1400" dirty="0" smtClean="0"/>
              <a:t>. </a:t>
            </a:r>
          </a:p>
          <a:p>
            <a:r>
              <a:rPr lang="fr-FR" sz="1400" dirty="0" smtClean="0"/>
              <a:t>It </a:t>
            </a:r>
            <a:r>
              <a:rPr lang="fr-FR" sz="1400" dirty="0" err="1" smtClean="0"/>
              <a:t>is</a:t>
            </a:r>
            <a:r>
              <a:rPr lang="fr-FR" sz="1400" dirty="0" smtClean="0"/>
              <a:t> possible to select few signal </a:t>
            </a:r>
            <a:r>
              <a:rPr lang="fr-FR" sz="1400" dirty="0" err="1" smtClean="0"/>
              <a:t>names</a:t>
            </a:r>
            <a:r>
              <a:rPr lang="fr-FR" sz="1400" dirty="0" smtClean="0"/>
              <a:t>.</a:t>
            </a:r>
          </a:p>
          <a:p>
            <a:r>
              <a:rPr lang="fr-FR" sz="1400" dirty="0" err="1" smtClean="0"/>
              <a:t>Selected</a:t>
            </a:r>
            <a:r>
              <a:rPr lang="fr-FR" sz="1400" dirty="0" smtClean="0"/>
              <a:t> signal </a:t>
            </a:r>
            <a:r>
              <a:rPr lang="fr-FR" sz="1400" dirty="0" err="1" smtClean="0"/>
              <a:t>naless</a:t>
            </a:r>
            <a:r>
              <a:rPr lang="fr-FR" sz="1400" dirty="0" smtClean="0"/>
              <a:t> </a:t>
            </a:r>
            <a:r>
              <a:rPr lang="fr-FR" sz="1400" dirty="0" err="1" smtClean="0"/>
              <a:t>appears</a:t>
            </a:r>
            <a:r>
              <a:rPr lang="fr-FR" sz="1400" dirty="0" smtClean="0"/>
              <a:t> in </a:t>
            </a:r>
            <a:r>
              <a:rPr lang="fr-FR" sz="1400" dirty="0" err="1" smtClean="0"/>
              <a:t>red</a:t>
            </a:r>
            <a:r>
              <a:rPr lang="fr-FR" sz="1400" dirty="0" smtClean="0"/>
              <a:t>.</a:t>
            </a:r>
            <a:endParaRPr lang="fr-FR" sz="1400" dirty="0"/>
          </a:p>
        </p:txBody>
      </p:sp>
      <p:sp>
        <p:nvSpPr>
          <p:cNvPr id="20" name="Rectangle 19"/>
          <p:cNvSpPr/>
          <p:nvPr/>
        </p:nvSpPr>
        <p:spPr>
          <a:xfrm>
            <a:off x="362248" y="1500770"/>
            <a:ext cx="1842155" cy="307777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1" name="Connecteur droit avec flèche 20"/>
          <p:cNvCxnSpPr>
            <a:stCxn id="23" idx="1"/>
          </p:cNvCxnSpPr>
          <p:nvPr/>
        </p:nvCxnSpPr>
        <p:spPr>
          <a:xfrm flipH="1">
            <a:off x="1908138" y="1367421"/>
            <a:ext cx="2158782" cy="447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066920" y="1213532"/>
            <a:ext cx="3558923" cy="307777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zone, to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filter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a signal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47945" y="1520992"/>
            <a:ext cx="1107879" cy="2921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 flipH="1" flipV="1">
            <a:off x="3450912" y="1794896"/>
            <a:ext cx="1136459" cy="154325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587371" y="2959471"/>
            <a:ext cx="7087155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Signal type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selector</a:t>
            </a:r>
            <a:endParaRPr lang="fr-F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signals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” 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(WEST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signals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ARCAD (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tsbase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) and IMAS) </a:t>
            </a:r>
            <a:endParaRPr lang="fr-F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or </a:t>
            </a:r>
            <a:endParaRPr lang="fr-F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“PCS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waveforms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” 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(pulse configuration for the PCS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fr-F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It possible to superpose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both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kinds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(but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beware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that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the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units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does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not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match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86041" y="6319911"/>
            <a:ext cx="4707058" cy="307777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selection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zone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be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resized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hidden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(« Panels » menu)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04403" y="4074340"/>
            <a:ext cx="1107879" cy="2921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8" name="Connecteur droit avec flèche 27"/>
          <p:cNvCxnSpPr>
            <a:stCxn id="27" idx="1"/>
          </p:cNvCxnSpPr>
          <p:nvPr/>
        </p:nvCxnSpPr>
        <p:spPr>
          <a:xfrm flipH="1">
            <a:off x="3450912" y="3651969"/>
            <a:ext cx="1136459" cy="61603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16852" y="670505"/>
            <a:ext cx="1691285" cy="272546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4" name="Connecteur droit avec flèche 33"/>
          <p:cNvCxnSpPr>
            <a:stCxn id="19" idx="1"/>
          </p:cNvCxnSpPr>
          <p:nvPr/>
        </p:nvCxnSpPr>
        <p:spPr>
          <a:xfrm flipH="1" flipV="1">
            <a:off x="1377710" y="5230888"/>
            <a:ext cx="2689210" cy="5524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1127570" y="4801465"/>
            <a:ext cx="4685401" cy="249299"/>
          </a:xfrm>
        </p:spPr>
        <p:txBody>
          <a:bodyPr/>
          <a:lstStyle/>
          <a:p>
            <a:r>
              <a:rPr lang="en-GB" dirty="0" smtClean="0"/>
              <a:t>Examples of daily usage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87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IRFM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ème IRFM" id="{2C297C38-8B40-4340-8B97-E3B305A40ECE}" vid="{687112F7-C787-4C4C-A24C-925C1FC136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IRFM</Template>
  <TotalTime>204</TotalTime>
  <Words>827</Words>
  <Application>Microsoft Office PowerPoint</Application>
  <PresentationFormat>Grand écran</PresentationFormat>
  <Paragraphs>98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Wingdings 3</vt:lpstr>
      <vt:lpstr>Thème IRFM</vt:lpstr>
      <vt:lpstr>Présentation PowerPoint</vt:lpstr>
      <vt:lpstr>Control Room (CR)</vt:lpstr>
      <vt:lpstr>Control Room graphical interface description</vt:lpstr>
      <vt:lpstr>Control Room graphical interface description</vt:lpstr>
      <vt:lpstr>Présentation PowerPoint</vt:lpstr>
      <vt:lpstr>Control Room graphical interface description</vt:lpstr>
      <vt:lpstr>Présentation PowerPoint</vt:lpstr>
      <vt:lpstr>Présentation PowerPoint</vt:lpstr>
      <vt:lpstr>Présentation PowerPoint</vt:lpstr>
      <vt:lpstr>Control Room for the Engineer in Charge (EiC)</vt:lpstr>
      <vt:lpstr>Example - SL to EiC : “on next pulse, I’ve reduced the prefill”</vt:lpstr>
      <vt:lpstr>Example - SL to EiC : “on next pulse, I’ve increased plasma current and density”</vt:lpstr>
      <vt:lpstr>Example – Two gas injected during pulse</vt:lpstr>
      <vt:lpstr>Example – SL to EiC: “I’ve increased the density envelope”</vt:lpstr>
      <vt:lpstr>Example – SL to EiC “I’ve moved the LPA 1cm further away”</vt:lpstr>
      <vt:lpstr>Example  - Checking the cause of LH power reduction on a pulse</vt:lpstr>
      <vt:lpstr>Présentation PowerPoint</vt:lpstr>
      <vt:lpstr>I found a bug! How can I report it?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Room</dc:title>
  <dc:creator>HILLAIRET Julien 218595</dc:creator>
  <cp:lastModifiedBy>HILLAIRET Julien 218595</cp:lastModifiedBy>
  <cp:revision>26</cp:revision>
  <dcterms:created xsi:type="dcterms:W3CDTF">2020-06-05T09:12:20Z</dcterms:created>
  <dcterms:modified xsi:type="dcterms:W3CDTF">2021-01-03T13:38:38Z</dcterms:modified>
</cp:coreProperties>
</file>