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7191038" cy="8229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8"/>
    <p:restoredTop sz="96327"/>
  </p:normalViewPr>
  <p:slideViewPr>
    <p:cSldViewPr snapToGrid="0">
      <p:cViewPr varScale="1">
        <p:scale>
          <a:sx n="137" d="100"/>
          <a:sy n="137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880" y="1346836"/>
            <a:ext cx="12893279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8880" y="4322446"/>
            <a:ext cx="12893279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4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02336" y="438150"/>
            <a:ext cx="370681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884" y="438150"/>
            <a:ext cx="1090556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1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930" y="2051686"/>
            <a:ext cx="1482727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930" y="5507356"/>
            <a:ext cx="1482727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884" y="2190750"/>
            <a:ext cx="730619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02963" y="2190750"/>
            <a:ext cx="730619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3" y="438150"/>
            <a:ext cx="1482727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124" y="2017396"/>
            <a:ext cx="727261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124" y="3006090"/>
            <a:ext cx="727261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02963" y="2017396"/>
            <a:ext cx="7308430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2963" y="3006090"/>
            <a:ext cx="730843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0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7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4" y="548640"/>
            <a:ext cx="554455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8430" y="1184911"/>
            <a:ext cx="8702963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4124" y="2468880"/>
            <a:ext cx="554455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4" y="548640"/>
            <a:ext cx="554455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08430" y="1184911"/>
            <a:ext cx="8702963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4124" y="2468880"/>
            <a:ext cx="554455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0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1884" y="438150"/>
            <a:ext cx="1482727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884" y="2190750"/>
            <a:ext cx="1482727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1884" y="7627621"/>
            <a:ext cx="386798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B3F3-4A5C-9B4D-BC73-E009D96FB836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532" y="7627621"/>
            <a:ext cx="58019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41170" y="7627621"/>
            <a:ext cx="386798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5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884B99D-7865-3BCE-7875-FAF337B5732C}"/>
              </a:ext>
            </a:extLst>
          </p:cNvPr>
          <p:cNvGrpSpPr/>
          <p:nvPr/>
        </p:nvGrpSpPr>
        <p:grpSpPr>
          <a:xfrm>
            <a:off x="8908943" y="101599"/>
            <a:ext cx="8077892" cy="3667105"/>
            <a:chOff x="6945674" y="413964"/>
            <a:chExt cx="8077892" cy="366710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03745B2-7222-B200-442E-FB02942A41C5}"/>
                </a:ext>
              </a:extLst>
            </p:cNvPr>
            <p:cNvGrpSpPr/>
            <p:nvPr/>
          </p:nvGrpSpPr>
          <p:grpSpPr>
            <a:xfrm>
              <a:off x="6945674" y="413964"/>
              <a:ext cx="8077892" cy="3667105"/>
              <a:chOff x="6945674" y="413964"/>
              <a:chExt cx="8077892" cy="3667105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E7AD028-34A1-59E2-0DF9-E67DB446C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477" t="19196" r="23362" b="16224"/>
              <a:stretch/>
            </p:blipFill>
            <p:spPr>
              <a:xfrm>
                <a:off x="6945674" y="575179"/>
                <a:ext cx="7513416" cy="3469283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7B1D410-04A1-4901-4AEE-E23DD5064CCB}"/>
                  </a:ext>
                </a:extLst>
              </p:cNvPr>
              <p:cNvSpPr txBox="1"/>
              <p:nvPr/>
            </p:nvSpPr>
            <p:spPr>
              <a:xfrm>
                <a:off x="8839157" y="23098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737B3E2-276A-E8B4-08CD-04882C5C1AEB}"/>
                  </a:ext>
                </a:extLst>
              </p:cNvPr>
              <p:cNvSpPr txBox="1"/>
              <p:nvPr/>
            </p:nvSpPr>
            <p:spPr>
              <a:xfrm>
                <a:off x="10610045" y="3248604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20D6AC4-D5C5-946A-9673-ACBB3DF59AD8}"/>
                  </a:ext>
                </a:extLst>
              </p:cNvPr>
              <p:cNvSpPr txBox="1"/>
              <p:nvPr/>
            </p:nvSpPr>
            <p:spPr>
              <a:xfrm>
                <a:off x="12393125" y="29194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751441-521B-C8EC-15BF-A86D7DB6FE25}"/>
                  </a:ext>
                </a:extLst>
              </p:cNvPr>
              <p:cNvSpPr txBox="1"/>
              <p:nvPr/>
            </p:nvSpPr>
            <p:spPr>
              <a:xfrm>
                <a:off x="12393125" y="3557849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5431F32-D57D-DF03-D401-F83FF5C1A779}"/>
                  </a:ext>
                </a:extLst>
              </p:cNvPr>
              <p:cNvSpPr txBox="1"/>
              <p:nvPr/>
            </p:nvSpPr>
            <p:spPr>
              <a:xfrm>
                <a:off x="10610045" y="135579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290E34-F612-3527-90FA-DE5A3A0A2229}"/>
                  </a:ext>
                </a:extLst>
              </p:cNvPr>
              <p:cNvSpPr txBox="1"/>
              <p:nvPr/>
            </p:nvSpPr>
            <p:spPr>
              <a:xfrm>
                <a:off x="12393125" y="1986732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4BCCA01-A566-FF1F-3DC5-ACADAAADFFF9}"/>
                  </a:ext>
                </a:extLst>
              </p:cNvPr>
              <p:cNvSpPr txBox="1"/>
              <p:nvPr/>
            </p:nvSpPr>
            <p:spPr>
              <a:xfrm>
                <a:off x="12393125" y="71571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4EC7DD7-137E-FF6B-5E11-9E8F84054947}"/>
                  </a:ext>
                </a:extLst>
              </p:cNvPr>
              <p:cNvSpPr txBox="1"/>
              <p:nvPr/>
            </p:nvSpPr>
            <p:spPr>
              <a:xfrm>
                <a:off x="14194493" y="413964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7EF6A6B-0740-907B-71C4-E7E9AECAD602}"/>
                  </a:ext>
                </a:extLst>
              </p:cNvPr>
              <p:cNvSpPr txBox="1"/>
              <p:nvPr/>
            </p:nvSpPr>
            <p:spPr>
              <a:xfrm>
                <a:off x="14194493" y="10343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5B7FB7F-4057-E037-A44E-1E5490C1DD05}"/>
                  </a:ext>
                </a:extLst>
              </p:cNvPr>
              <p:cNvSpPr txBox="1"/>
              <p:nvPr/>
            </p:nvSpPr>
            <p:spPr>
              <a:xfrm>
                <a:off x="14194493" y="166129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ac</a:t>
                </a:r>
                <a:r>
                  <a:rPr lang="en-US" sz="2800" b="1" dirty="0">
                    <a:latin typeface="Courier" pitchFamily="2" charset="0"/>
                  </a:rPr>
                  <a:t>c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452EC8A-7088-B755-FFCE-BB929FF3E26C}"/>
                  </a:ext>
                </a:extLst>
              </p:cNvPr>
              <p:cNvSpPr txBox="1"/>
              <p:nvPr/>
            </p:nvSpPr>
            <p:spPr>
              <a:xfrm>
                <a:off x="14194493" y="2289008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ac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</p:grpSp>
        <p:sp>
          <p:nvSpPr>
            <p:cNvPr id="107" name="Lightning Bolt 106">
              <a:extLst>
                <a:ext uri="{FF2B5EF4-FFF2-40B4-BE49-F238E27FC236}">
                  <a16:creationId xmlns:a16="http://schemas.microsoft.com/office/drawing/2014/main" id="{4A48F507-3E2B-2673-3DCF-BD88DDFDAE80}"/>
                </a:ext>
              </a:extLst>
            </p:cNvPr>
            <p:cNvSpPr/>
            <p:nvPr/>
          </p:nvSpPr>
          <p:spPr>
            <a:xfrm rot="5400000">
              <a:off x="11646384" y="3387262"/>
              <a:ext cx="364530" cy="499864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Lightning Bolt 107">
              <a:extLst>
                <a:ext uri="{FF2B5EF4-FFF2-40B4-BE49-F238E27FC236}">
                  <a16:creationId xmlns:a16="http://schemas.microsoft.com/office/drawing/2014/main" id="{11FCBCF2-ED52-9D98-51D1-76E38B3325F6}"/>
                </a:ext>
              </a:extLst>
            </p:cNvPr>
            <p:cNvSpPr/>
            <p:nvPr/>
          </p:nvSpPr>
          <p:spPr>
            <a:xfrm rot="5400000">
              <a:off x="13526080" y="2139233"/>
              <a:ext cx="364530" cy="499864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Lightning Bolt 108">
              <a:extLst>
                <a:ext uri="{FF2B5EF4-FFF2-40B4-BE49-F238E27FC236}">
                  <a16:creationId xmlns:a16="http://schemas.microsoft.com/office/drawing/2014/main" id="{DD043EEE-066F-5531-A212-3A77177E704A}"/>
                </a:ext>
              </a:extLst>
            </p:cNvPr>
            <p:cNvSpPr/>
            <p:nvPr/>
          </p:nvSpPr>
          <p:spPr>
            <a:xfrm rot="5400000">
              <a:off x="11646384" y="582235"/>
              <a:ext cx="364530" cy="499864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07AD770-606F-DD1F-9DCE-0AD111887A3E}"/>
              </a:ext>
            </a:extLst>
          </p:cNvPr>
          <p:cNvGrpSpPr/>
          <p:nvPr/>
        </p:nvGrpSpPr>
        <p:grpSpPr>
          <a:xfrm>
            <a:off x="8908943" y="4587244"/>
            <a:ext cx="8077892" cy="3667105"/>
            <a:chOff x="6945674" y="413964"/>
            <a:chExt cx="8077892" cy="366710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C68BDBA-A415-8641-74F8-C6311D4F0A72}"/>
                </a:ext>
              </a:extLst>
            </p:cNvPr>
            <p:cNvGrpSpPr/>
            <p:nvPr/>
          </p:nvGrpSpPr>
          <p:grpSpPr>
            <a:xfrm>
              <a:off x="6945674" y="413964"/>
              <a:ext cx="8077892" cy="3667105"/>
              <a:chOff x="6945674" y="413964"/>
              <a:chExt cx="8077892" cy="3667105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5AC0DEEC-5AFF-1CD7-9BB8-6BF880F7A0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477" t="19196" r="23362" b="16224"/>
              <a:stretch/>
            </p:blipFill>
            <p:spPr>
              <a:xfrm>
                <a:off x="6945674" y="575179"/>
                <a:ext cx="7513416" cy="3469283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F8AF920-4A6E-4B15-D26B-2E5A4C1A1095}"/>
                  </a:ext>
                </a:extLst>
              </p:cNvPr>
              <p:cNvSpPr txBox="1"/>
              <p:nvPr/>
            </p:nvSpPr>
            <p:spPr>
              <a:xfrm>
                <a:off x="8839157" y="23098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dirty="0">
                  <a:latin typeface="Courier" pitchFamily="2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7C9E9B6-498D-0940-F6F8-E165075D6D37}"/>
                  </a:ext>
                </a:extLst>
              </p:cNvPr>
              <p:cNvSpPr txBox="1"/>
              <p:nvPr/>
            </p:nvSpPr>
            <p:spPr>
              <a:xfrm>
                <a:off x="10610045" y="3248604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dirty="0">
                  <a:latin typeface="Courier" pitchFamily="2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94CC3DD-E216-A57B-A11F-0D264DE1F380}"/>
                  </a:ext>
                </a:extLst>
              </p:cNvPr>
              <p:cNvSpPr txBox="1"/>
              <p:nvPr/>
            </p:nvSpPr>
            <p:spPr>
              <a:xfrm>
                <a:off x="12393125" y="29194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latin typeface="Courier" pitchFamily="2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460F73-C428-952F-8FD1-971296ADB1AF}"/>
                  </a:ext>
                </a:extLst>
              </p:cNvPr>
              <p:cNvSpPr txBox="1"/>
              <p:nvPr/>
            </p:nvSpPr>
            <p:spPr>
              <a:xfrm>
                <a:off x="12393125" y="3557849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dirty="0"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CDBCF9C-E786-26D9-A51C-A790ED19EAC7}"/>
                  </a:ext>
                </a:extLst>
              </p:cNvPr>
              <p:cNvSpPr txBox="1"/>
              <p:nvPr/>
            </p:nvSpPr>
            <p:spPr>
              <a:xfrm>
                <a:off x="10610045" y="135579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dirty="0">
                  <a:latin typeface="Courier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661FC3-41F3-F55A-7F55-B13697A1818B}"/>
                  </a:ext>
                </a:extLst>
              </p:cNvPr>
              <p:cNvSpPr txBox="1"/>
              <p:nvPr/>
            </p:nvSpPr>
            <p:spPr>
              <a:xfrm>
                <a:off x="12393125" y="1986732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latin typeface="Courier" pitchFamily="2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0D7A242-D024-713D-7DE5-817FC2840390}"/>
                  </a:ext>
                </a:extLst>
              </p:cNvPr>
              <p:cNvSpPr txBox="1"/>
              <p:nvPr/>
            </p:nvSpPr>
            <p:spPr>
              <a:xfrm>
                <a:off x="12393125" y="71571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1C7D59-B9C2-09D8-9849-543E999C2B12}"/>
                  </a:ext>
                </a:extLst>
              </p:cNvPr>
              <p:cNvSpPr txBox="1"/>
              <p:nvPr/>
            </p:nvSpPr>
            <p:spPr>
              <a:xfrm>
                <a:off x="14194493" y="413964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4215FC3-1EEA-1EFD-0A3A-1B0E0C26A38E}"/>
                  </a:ext>
                </a:extLst>
              </p:cNvPr>
              <p:cNvSpPr txBox="1"/>
              <p:nvPr/>
            </p:nvSpPr>
            <p:spPr>
              <a:xfrm>
                <a:off x="14194493" y="1034320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latin typeface="Courier" pitchFamily="2" charset="0"/>
                  </a:rPr>
                  <a:t>c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721B8A0-B067-751C-CEC7-44747F7F8418}"/>
                  </a:ext>
                </a:extLst>
              </p:cNvPr>
              <p:cNvSpPr txBox="1"/>
              <p:nvPr/>
            </p:nvSpPr>
            <p:spPr>
              <a:xfrm>
                <a:off x="14194493" y="1661296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latin typeface="Courier" pitchFamily="2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B85913B-EB5C-3C02-96DE-40F2D35F8126}"/>
                  </a:ext>
                </a:extLst>
              </p:cNvPr>
              <p:cNvSpPr txBox="1"/>
              <p:nvPr/>
            </p:nvSpPr>
            <p:spPr>
              <a:xfrm>
                <a:off x="14194493" y="2289008"/>
                <a:ext cx="829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latin typeface="Courier" pitchFamily="2" charset="0"/>
                  </a:rPr>
                  <a:t>g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Courier" pitchFamily="2" charset="0"/>
                  </a:rPr>
                  <a:t>g</a:t>
                </a:r>
                <a:r>
                  <a:rPr lang="en-US" sz="2800" dirty="0" err="1">
                    <a:latin typeface="Courier" pitchFamily="2" charset="0"/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</p:grpSp>
        <p:sp>
          <p:nvSpPr>
            <p:cNvPr id="124" name="Lightning Bolt 123">
              <a:extLst>
                <a:ext uri="{FF2B5EF4-FFF2-40B4-BE49-F238E27FC236}">
                  <a16:creationId xmlns:a16="http://schemas.microsoft.com/office/drawing/2014/main" id="{5632C9EF-E7CA-B7A2-01F1-7E336738D5DB}"/>
                </a:ext>
              </a:extLst>
            </p:cNvPr>
            <p:cNvSpPr/>
            <p:nvPr/>
          </p:nvSpPr>
          <p:spPr>
            <a:xfrm rot="5400000">
              <a:off x="11733809" y="1811349"/>
              <a:ext cx="364530" cy="499864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E923A5F0-AA21-E349-5BC5-52906D12D22E}"/>
              </a:ext>
            </a:extLst>
          </p:cNvPr>
          <p:cNvSpPr txBox="1"/>
          <p:nvPr/>
        </p:nvSpPr>
        <p:spPr>
          <a:xfrm>
            <a:off x="0" y="0"/>
            <a:ext cx="87693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/>
              <a:t>Estimate mutation rates at 4-fold degenerate sites.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The third nucleotide in codon </a:t>
            </a:r>
            <a:r>
              <a:rPr lang="en-US" sz="3200" dirty="0">
                <a:latin typeface="Courier" pitchFamily="2" charset="0"/>
              </a:rPr>
              <a:t>acc</a:t>
            </a:r>
            <a:r>
              <a:rPr lang="en-US" sz="3200" dirty="0"/>
              <a:t> is 4-fold degenerate since </a:t>
            </a:r>
            <a:r>
              <a:rPr lang="en-US" sz="3200" dirty="0">
                <a:latin typeface="Courier" pitchFamily="2" charset="0"/>
              </a:rPr>
              <a:t>ac</a:t>
            </a:r>
            <a:r>
              <a:rPr lang="en-US" sz="3200" b="1" dirty="0">
                <a:latin typeface="Courier" pitchFamily="2" charset="0"/>
              </a:rPr>
              <a:t>a</a:t>
            </a:r>
            <a:r>
              <a:rPr lang="en-US" sz="3200" dirty="0"/>
              <a:t>, </a:t>
            </a:r>
            <a:r>
              <a:rPr lang="en-US" sz="3200" dirty="0">
                <a:latin typeface="Courier" pitchFamily="2" charset="0"/>
              </a:rPr>
              <a:t>ac</a:t>
            </a:r>
            <a:r>
              <a:rPr lang="en-US" sz="3200" b="1" dirty="0">
                <a:latin typeface="Courier" pitchFamily="2" charset="0"/>
              </a:rPr>
              <a:t>c</a:t>
            </a:r>
            <a:r>
              <a:rPr lang="en-US" sz="3200" dirty="0"/>
              <a:t>, </a:t>
            </a:r>
            <a:r>
              <a:rPr lang="en-US" sz="3200" dirty="0" err="1">
                <a:latin typeface="Courier" pitchFamily="2" charset="0"/>
              </a:rPr>
              <a:t>ac</a:t>
            </a:r>
            <a:r>
              <a:rPr lang="en-US" sz="3200" b="1" dirty="0" err="1">
                <a:latin typeface="Courier" pitchFamily="2" charset="0"/>
              </a:rPr>
              <a:t>g</a:t>
            </a:r>
            <a:r>
              <a:rPr lang="en-US" sz="3200" dirty="0"/>
              <a:t>, and </a:t>
            </a:r>
            <a:r>
              <a:rPr lang="en-US" sz="3200" dirty="0">
                <a:latin typeface="Courier" pitchFamily="2" charset="0"/>
              </a:rPr>
              <a:t>ac</a:t>
            </a:r>
            <a:r>
              <a:rPr lang="en-US" sz="3200" b="1" dirty="0">
                <a:latin typeface="Courier" pitchFamily="2" charset="0"/>
              </a:rPr>
              <a:t>t</a:t>
            </a:r>
            <a:r>
              <a:rPr lang="en-US" sz="3200" dirty="0"/>
              <a:t> all encode threonine. 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We count the number of </a:t>
            </a:r>
            <a:r>
              <a:rPr lang="en-US" sz="3200" i="1" dirty="0"/>
              <a:t>mutations</a:t>
            </a:r>
            <a:r>
              <a:rPr lang="en-US" sz="3200" dirty="0"/>
              <a:t> on branches of the tree, not the total mutated nucleotides: in the tree at right there are three </a:t>
            </a:r>
            <a:r>
              <a:rPr lang="en-US" sz="3200" dirty="0" err="1">
                <a:latin typeface="Courier" pitchFamily="2" charset="0"/>
              </a:rPr>
              <a:t>c→g</a:t>
            </a:r>
            <a:r>
              <a:rPr lang="en-US" sz="3200" dirty="0"/>
              <a:t> mutations even though four sequences have the mutation.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61BE95-C23D-7525-D703-9FA4CBA63B02}"/>
              </a:ext>
            </a:extLst>
          </p:cNvPr>
          <p:cNvSpPr txBox="1"/>
          <p:nvPr/>
        </p:nvSpPr>
        <p:spPr>
          <a:xfrm>
            <a:off x="38012" y="5475698"/>
            <a:ext cx="87573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/>
              <a:t>Determine actual counts of mutations at each site.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In the tree at right, there is one count of the indicated </a:t>
            </a:r>
            <a:r>
              <a:rPr lang="en-US" sz="3200" dirty="0" err="1">
                <a:latin typeface="Courier" pitchFamily="2" charset="0"/>
              </a:rPr>
              <a:t>c→g</a:t>
            </a:r>
            <a:r>
              <a:rPr lang="en-US" sz="3200" dirty="0"/>
              <a:t> mutation, which induces an alanine to glycine mutation 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1876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</TotalTime>
  <Words>125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6</cp:revision>
  <dcterms:created xsi:type="dcterms:W3CDTF">2023-01-08T15:41:58Z</dcterms:created>
  <dcterms:modified xsi:type="dcterms:W3CDTF">2023-01-12T00:36:09Z</dcterms:modified>
</cp:coreProperties>
</file>