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65" r:id="rId2"/>
    <p:sldId id="699" r:id="rId3"/>
    <p:sldId id="671" r:id="rId4"/>
    <p:sldId id="700" r:id="rId5"/>
    <p:sldId id="701" r:id="rId6"/>
    <p:sldId id="707" r:id="rId7"/>
    <p:sldId id="708" r:id="rId8"/>
    <p:sldId id="710" r:id="rId9"/>
    <p:sldId id="704" r:id="rId10"/>
    <p:sldId id="705" r:id="rId11"/>
    <p:sldId id="633" r:id="rId1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2548FA-1565-4589-A20C-968A4A4117DB}">
          <p14:sldIdLst>
            <p14:sldId id="565"/>
            <p14:sldId id="699"/>
            <p14:sldId id="671"/>
            <p14:sldId id="700"/>
            <p14:sldId id="701"/>
            <p14:sldId id="707"/>
            <p14:sldId id="708"/>
            <p14:sldId id="710"/>
            <p14:sldId id="704"/>
            <p14:sldId id="705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D3A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49" autoAdjust="0"/>
  </p:normalViewPr>
  <p:slideViewPr>
    <p:cSldViewPr>
      <p:cViewPr varScale="1">
        <p:scale>
          <a:sx n="166" d="100"/>
          <a:sy n="166" d="100"/>
        </p:scale>
        <p:origin x="336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4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1" y="1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EEB8343-857D-4973-A47C-BFBF7FD1F314}" type="datetimeFigureOut">
              <a:rPr lang="en-CA" smtClean="0"/>
              <a:t>2023-05-18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312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1" y="8830312"/>
            <a:ext cx="3037735" cy="466088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BB2E2228-6213-4DA8-A66E-0E10BE9C9D50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241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4820"/>
          </a:xfrm>
          <a:prstGeom prst="rect">
            <a:avLst/>
          </a:prstGeom>
        </p:spPr>
        <p:txBody>
          <a:bodyPr vert="horz" lIns="93142" tIns="46572" rIns="93142" bIns="4657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0"/>
          </a:xfrm>
          <a:prstGeom prst="rect">
            <a:avLst/>
          </a:prstGeom>
        </p:spPr>
        <p:txBody>
          <a:bodyPr vert="horz" lIns="93142" tIns="46572" rIns="93142" bIns="46572" rtlCol="0"/>
          <a:lstStyle>
            <a:lvl1pPr algn="r">
              <a:defRPr sz="1300"/>
            </a:lvl1pPr>
          </a:lstStyle>
          <a:p>
            <a:fld id="{D2949B78-ECBF-4D79-8EE0-7EEBA90FC5BE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2" tIns="46572" rIns="93142" bIns="4657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42" tIns="46572" rIns="93142" bIns="4657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4820"/>
          </a:xfrm>
          <a:prstGeom prst="rect">
            <a:avLst/>
          </a:prstGeom>
        </p:spPr>
        <p:txBody>
          <a:bodyPr vert="horz" lIns="93142" tIns="46572" rIns="93142" bIns="4657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0"/>
            <a:ext cx="3037840" cy="464820"/>
          </a:xfrm>
          <a:prstGeom prst="rect">
            <a:avLst/>
          </a:prstGeom>
        </p:spPr>
        <p:txBody>
          <a:bodyPr vert="horz" lIns="93142" tIns="46572" rIns="93142" bIns="46572" rtlCol="0" anchor="b"/>
          <a:lstStyle>
            <a:lvl1pPr algn="r">
              <a:defRPr sz="1300"/>
            </a:lvl1pPr>
          </a:lstStyle>
          <a:p>
            <a:fld id="{A34CEF61-6081-4889-BDED-2ADA6FECE2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Excel is like a Swiss-army</a:t>
            </a:r>
            <a:r>
              <a:rPr lang="en-CA" baseline="0" dirty="0" smtClean="0"/>
              <a:t> knife.  Works on many data problems.  May not be the best tool for large problems (cutting down tree with a pocket knife), but often a good first start.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9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070600" cy="3414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 cell C6?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DB86B-A549-4940-AA7F-4E0D9C08F5A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D1CBB-7823-4F26-9101-3718EA84450B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4713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What is in cell 12F?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7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Yes unique. It refers to a single location.</a:t>
            </a:r>
          </a:p>
          <a:p>
            <a:endParaRPr lang="en-CA" dirty="0" smtClean="0"/>
          </a:p>
          <a:p>
            <a:r>
              <a:rPr lang="en-CA" dirty="0" smtClean="0"/>
              <a:t>AD = 30 = 1 * 26^1 + 4 * 26^0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CEF61-6081-4889-BDED-2ADA6FECE21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2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D1CBB-7823-4F26-9101-3718EA84450B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4713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Formula is =$A5+D$1.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5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D1CBB-7823-4F26-9101-3718EA84450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4713"/>
          </a:xfrm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47078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0222">
              <a:defRPr sz="2000">
                <a:solidFill>
                  <a:srgbClr val="FFFFFF"/>
                </a:solidFill>
                <a:latin typeface="Courier New" pitchFamily="49" charset="0"/>
              </a:defRPr>
            </a:lvl1pPr>
            <a:lvl2pPr marL="742784" indent="-285686" defTabSz="960222">
              <a:defRPr sz="2000">
                <a:solidFill>
                  <a:srgbClr val="FFFFFF"/>
                </a:solidFill>
                <a:latin typeface="Courier New" pitchFamily="49" charset="0"/>
              </a:defRPr>
            </a:lvl2pPr>
            <a:lvl3pPr marL="1142743" indent="-228548" defTabSz="960222">
              <a:defRPr sz="2000">
                <a:solidFill>
                  <a:srgbClr val="FFFFFF"/>
                </a:solidFill>
                <a:latin typeface="Courier New" pitchFamily="49" charset="0"/>
              </a:defRPr>
            </a:lvl3pPr>
            <a:lvl4pPr marL="1599842" indent="-228548" defTabSz="960222">
              <a:defRPr sz="2000">
                <a:solidFill>
                  <a:srgbClr val="FFFFFF"/>
                </a:solidFill>
                <a:latin typeface="Courier New" pitchFamily="49" charset="0"/>
              </a:defRPr>
            </a:lvl4pPr>
            <a:lvl5pPr marL="2056939" indent="-228548" defTabSz="960222">
              <a:defRPr sz="2000">
                <a:solidFill>
                  <a:srgbClr val="FFFFFF"/>
                </a:solidFill>
                <a:latin typeface="Courier New" pitchFamily="49" charset="0"/>
              </a:defRPr>
            </a:lvl5pPr>
            <a:lvl6pPr marL="2514036" indent="-228548" algn="r" defTabSz="96022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6pPr>
            <a:lvl7pPr marL="2971133" indent="-228548" algn="r" defTabSz="96022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7pPr>
            <a:lvl8pPr marL="3428231" indent="-228548" algn="r" defTabSz="96022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8pPr>
            <a:lvl9pPr marL="3885328" indent="-228548" algn="r" defTabSz="960222" eaLnBrk="0" fontAlgn="base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Courier New" pitchFamily="49" charset="0"/>
              </a:defRPr>
            </a:lvl9pPr>
          </a:lstStyle>
          <a:p>
            <a:fld id="{8063D472-B9F3-406A-A839-3353AEFE08D3}" type="slidenum">
              <a:rPr lang="en-US" sz="100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6575" y="123825"/>
            <a:ext cx="6402388" cy="3600450"/>
          </a:xfrm>
          <a:ln cap="flat"/>
        </p:spPr>
      </p:sp>
    </p:spTree>
    <p:extLst>
      <p:ext uri="{BB962C8B-B14F-4D97-AF65-F5344CB8AC3E}">
        <p14:creationId xmlns:p14="http://schemas.microsoft.com/office/powerpoint/2010/main" val="382443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2015_Hover_Aerials_Okanagan_6389-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07950" y="1131888"/>
            <a:ext cx="6122988" cy="273526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8" name="Picture 3" descr="s4b282c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587" y="1332646"/>
            <a:ext cx="5430376" cy="167115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3400" b="1" i="0" kern="0" cap="none" spc="30" baseline="0">
                <a:solidFill>
                  <a:srgbClr val="00204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3003798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800" b="0" i="0" kern="0" spc="30" baseline="0">
                <a:solidFill>
                  <a:srgbClr val="002040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UBCO Master of Data Science - &lt;course number&gt;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65760" y="3507854"/>
            <a:ext cx="5430203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000" b="1" i="0" kern="0" cap="all" spc="150" normalizeH="0" baseline="0">
                <a:solidFill>
                  <a:srgbClr val="0C2344"/>
                </a:solidFill>
                <a:latin typeface="Arial"/>
                <a:cs typeface="Arial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39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599" cy="81915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lnSpc>
                <a:spcPct val="89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876560"/>
            <a:ext cx="9017925" cy="4209789"/>
          </a:xfrm>
        </p:spPr>
        <p:txBody>
          <a:bodyPr/>
          <a:lstStyle>
            <a:lvl1pPr marL="90000" indent="-90000">
              <a:lnSpc>
                <a:spcPct val="89000"/>
              </a:lnSpc>
              <a:spcBef>
                <a:spcPts val="1000"/>
              </a:spcBef>
              <a:buFont typeface="Calibri" panose="020F0502020204030204" pitchFamily="34" charset="0"/>
              <a:buChar char=" "/>
              <a:defRPr/>
            </a:lvl1pPr>
            <a:lvl2pPr marL="457200" indent="-219456">
              <a:lnSpc>
                <a:spcPct val="89000"/>
              </a:lnSpc>
              <a:defRPr/>
            </a:lvl2pPr>
            <a:lvl3pPr marL="731520">
              <a:lnSpc>
                <a:spcPct val="89000"/>
              </a:lnSpc>
              <a:defRPr>
                <a:solidFill>
                  <a:srgbClr val="FFC000"/>
                </a:solidFill>
              </a:defRPr>
            </a:lvl3pPr>
            <a:lvl4pPr>
              <a:lnSpc>
                <a:spcPct val="89000"/>
              </a:lnSpc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g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599" cy="819150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 algn="l">
              <a:lnSpc>
                <a:spcPct val="89000"/>
              </a:lnSpc>
              <a:defRPr sz="3200">
                <a:solidFill>
                  <a:srgbClr val="002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38" y="819150"/>
            <a:ext cx="9031287" cy="4267200"/>
          </a:xfrm>
        </p:spPr>
        <p:txBody>
          <a:bodyPr/>
          <a:lstStyle>
            <a:lvl1pPr marL="91440" indent="-91440">
              <a:lnSpc>
                <a:spcPct val="89000"/>
              </a:lnSpc>
              <a:spcBef>
                <a:spcPts val="1000"/>
              </a:spcBef>
              <a:buFont typeface="Symbol" pitchFamily="18" charset="2"/>
              <a:buChar char=" "/>
              <a:defRPr>
                <a:solidFill>
                  <a:srgbClr val="002040"/>
                </a:solidFill>
              </a:defRPr>
            </a:lvl1pPr>
            <a:lvl2pPr marL="457200" indent="-219456">
              <a:lnSpc>
                <a:spcPct val="89000"/>
              </a:lnSpc>
              <a:defRPr>
                <a:solidFill>
                  <a:srgbClr val="002040"/>
                </a:solidFill>
              </a:defRPr>
            </a:lvl2pPr>
            <a:lvl3pPr marL="731520">
              <a:lnSpc>
                <a:spcPct val="89000"/>
              </a:lnSpc>
              <a:defRPr>
                <a:solidFill>
                  <a:srgbClr val="002040"/>
                </a:solidFill>
              </a:defRPr>
            </a:lvl3pPr>
            <a:lvl4pPr>
              <a:lnSpc>
                <a:spcPct val="89000"/>
              </a:lnSpc>
              <a:defRPr>
                <a:solidFill>
                  <a:srgbClr val="002040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1" descr="s4b282c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531" y="220356"/>
            <a:ext cx="3635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2838" y="832567"/>
            <a:ext cx="9031287" cy="0"/>
          </a:xfrm>
          <a:prstGeom prst="line">
            <a:avLst/>
          </a:prstGeom>
          <a:noFill/>
          <a:ln w="47625" cmpd="thinThick">
            <a:solidFill>
              <a:srgbClr val="00204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Placeholder 14"/>
          <p:cNvSpPr txBox="1">
            <a:spLocks/>
          </p:cNvSpPr>
          <p:nvPr userDrawn="1"/>
        </p:nvSpPr>
        <p:spPr>
          <a:xfrm flipH="1">
            <a:off x="8783528" y="4823277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502CAF39-FB8C-4AC0-85DB-1596783B46C6}" type="slidenum">
              <a:rPr lang="en-US" altLang="en-US" sz="1800" smtClean="0">
                <a:solidFill>
                  <a:srgbClr val="002040"/>
                </a:solidFill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1800" dirty="0">
              <a:solidFill>
                <a:srgbClr val="00204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4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081969092_65874fd6f2_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1131888"/>
            <a:ext cx="4716463" cy="10795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 descr="UBC_2016_Signature_Wide_28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39863"/>
            <a:ext cx="38957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48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4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" y="895350"/>
            <a:ext cx="9031287" cy="427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 flipV="1">
            <a:off x="62838" y="832567"/>
            <a:ext cx="9031287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66504" y="2020"/>
            <a:ext cx="9027621" cy="77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4"/>
          <p:cNvSpPr txBox="1">
            <a:spLocks/>
          </p:cNvSpPr>
          <p:nvPr userDrawn="1"/>
        </p:nvSpPr>
        <p:spPr>
          <a:xfrm flipH="1">
            <a:off x="8752762" y="4823277"/>
            <a:ext cx="304800" cy="192087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502CAF39-FB8C-4AC0-85DB-1596783B46C6}" type="slidenum">
              <a:rPr lang="en-US" altLang="en-US" sz="1800" smtClean="0"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1800" dirty="0">
              <a:cs typeface="Arial" panose="020B0604020202020204" pitchFamily="34" charset="0"/>
            </a:endParaRPr>
          </a:p>
        </p:txBody>
      </p:sp>
      <p:pic>
        <p:nvPicPr>
          <p:cNvPr id="8" name="Picture 2" descr="2014_logo_only_revers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92" y="160738"/>
            <a:ext cx="4079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4" r:id="rId3"/>
    <p:sldLayoutId id="2147483653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8575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2pPr>
      <a:lvl3pPr marL="742950" indent="-228600" algn="l" defTabSz="914400" rtl="0" eaLnBrk="1" latinLnBrk="0" hangingPunct="1">
        <a:lnSpc>
          <a:spcPct val="89000"/>
        </a:lnSpc>
        <a:spcBef>
          <a:spcPct val="20000"/>
        </a:spcBef>
        <a:buFont typeface="Wingdings" pitchFamily="2" charset="2"/>
        <a:buChar char="§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976313" indent="-228600" algn="l" defTabSz="914400" rtl="0" eaLnBrk="1" latinLnBrk="0" hangingPunct="1">
        <a:lnSpc>
          <a:spcPct val="89000"/>
        </a:lnSpc>
        <a:spcBef>
          <a:spcPct val="20000"/>
        </a:spcBef>
        <a:buFont typeface="Arial" pitchFamily="34" charset="0"/>
        <a:buChar char="–"/>
        <a:defRPr sz="18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Microsoft Excel</a:t>
            </a:r>
          </a:p>
          <a:p>
            <a:r>
              <a:rPr lang="en-US" dirty="0" smtClean="0"/>
              <a:t>Absolute Addressing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ISW </a:t>
            </a:r>
            <a:r>
              <a:rPr lang="en-US" dirty="0"/>
              <a:t>Presentation </a:t>
            </a:r>
            <a:r>
              <a:rPr lang="en-US" dirty="0" smtClean="0"/>
              <a:t>#3</a:t>
            </a:r>
            <a:endParaRPr lang="en-US" dirty="0"/>
          </a:p>
          <a:p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1780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14FD3A"/>
                </a:solidFill>
              </a:rPr>
              <a:t>Spreadsheets</a:t>
            </a:r>
            <a:r>
              <a:rPr lang="en-US" dirty="0"/>
              <a:t> are general purpose tools for data analysis that consist of a table of cells which contain data and formulas.</a:t>
            </a:r>
          </a:p>
          <a:p>
            <a:endParaRPr lang="en-CA" dirty="0" smtClean="0"/>
          </a:p>
          <a:p>
            <a:r>
              <a:rPr lang="en-CA" dirty="0" smtClean="0"/>
              <a:t>You have learned:</a:t>
            </a:r>
          </a:p>
          <a:p>
            <a:pPr lvl="1"/>
            <a:r>
              <a:rPr lang="en-CA" dirty="0" smtClean="0"/>
              <a:t>What an address is used for in Excel.</a:t>
            </a:r>
          </a:p>
          <a:p>
            <a:pPr lvl="1"/>
            <a:r>
              <a:rPr lang="en-CA" dirty="0" smtClean="0"/>
              <a:t>Address in formulas change when a cell is copied to another cell</a:t>
            </a:r>
          </a:p>
          <a:p>
            <a:pPr lvl="1"/>
            <a:r>
              <a:rPr lang="en-CA" dirty="0" smtClean="0"/>
              <a:t>Absolute addresses use a $ to indicate row/column should not change when copied.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77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Spreadsheets and Microsoft Excel?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b="1" i="1" dirty="0" smtClean="0">
                <a:solidFill>
                  <a:srgbClr val="14FD3A"/>
                </a:solidFill>
              </a:rPr>
              <a:t>Spreadsheets </a:t>
            </a:r>
            <a:r>
              <a:rPr lang="en-US" dirty="0" smtClean="0"/>
              <a:t>are the most common, general-purpose software for data analysis and reporting.</a:t>
            </a:r>
          </a:p>
          <a:p>
            <a:pPr>
              <a:spcBef>
                <a:spcPct val="40000"/>
              </a:spcBef>
            </a:pP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 smtClean="0"/>
              <a:t>Excel </a:t>
            </a:r>
            <a:r>
              <a:rPr lang="en-US" dirty="0" smtClean="0"/>
              <a:t>and spreadsheets are not always the best tool for data analysis, but they are great for quick analysis, reporting, and sharing</a:t>
            </a:r>
            <a:r>
              <a:rPr lang="en-US" dirty="0" smtClean="0"/>
              <a:t>.</a:t>
            </a:r>
          </a:p>
          <a:p>
            <a:pPr>
              <a:spcBef>
                <a:spcPct val="40000"/>
              </a:spcBef>
            </a:pP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 smtClean="0"/>
              <a:t>Lots of applications: 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Simple database for lists (tasks, TODO items, recipes, …)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Charts and reports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27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US" dirty="0" smtClean="0"/>
              <a:t>Explain an "address" in Excel and its purpose.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  <a:defRPr/>
            </a:pPr>
            <a:endParaRPr lang="en-US" dirty="0"/>
          </a:p>
          <a:p>
            <a:pPr marL="457200" indent="-457200">
              <a:buFont typeface="+mj-lt"/>
              <a:buAutoNum type="arabicParenR"/>
              <a:defRPr/>
            </a:pPr>
            <a:r>
              <a:rPr lang="en-US" dirty="0" smtClean="0"/>
              <a:t>Compare and contrast </a:t>
            </a:r>
            <a:r>
              <a:rPr lang="en-US" dirty="0" smtClean="0"/>
              <a:t>relative address with </a:t>
            </a:r>
            <a:r>
              <a:rPr lang="en-US" dirty="0" smtClean="0"/>
              <a:t>absolute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Spreadsheet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A </a:t>
            </a:r>
            <a:r>
              <a:rPr lang="en-US" b="1" i="1" dirty="0">
                <a:solidFill>
                  <a:srgbClr val="14FD3A"/>
                </a:solidFill>
              </a:rPr>
              <a:t>spreadsheet </a:t>
            </a:r>
            <a:r>
              <a:rPr lang="en-US" dirty="0"/>
              <a:t>organizes information into a two-dimensional array of cells (a </a:t>
            </a:r>
            <a:r>
              <a:rPr lang="en-US" i="1" dirty="0">
                <a:solidFill>
                  <a:srgbClr val="14FD3A"/>
                </a:solidFill>
              </a:rPr>
              <a:t>table</a:t>
            </a:r>
            <a:r>
              <a:rPr lang="en-US" dirty="0" smtClean="0"/>
              <a:t>).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/>
              <a:t>A </a:t>
            </a:r>
            <a:r>
              <a:rPr lang="en-US" b="1" i="1" dirty="0">
                <a:solidFill>
                  <a:srgbClr val="14FD3A"/>
                </a:solidFill>
              </a:rPr>
              <a:t>cell</a:t>
            </a:r>
            <a:r>
              <a:rPr lang="en-US" dirty="0"/>
              <a:t> has two components: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an address - specified given a </a:t>
            </a:r>
            <a:r>
              <a:rPr lang="en-US" dirty="0" smtClean="0"/>
              <a:t>column letter and row number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a location - that can store a number, text, or </a:t>
            </a:r>
            <a:r>
              <a:rPr lang="en-US" dirty="0" smtClean="0"/>
              <a:t>formula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/>
              <a:t>The power of a spreadsheet is that we can write simple formulas (commands) to perform calculations and immediately see the results of those calculations.</a:t>
            </a:r>
          </a:p>
          <a:p>
            <a:pPr>
              <a:spcBef>
                <a:spcPct val="40000"/>
              </a:spcBef>
            </a:pPr>
            <a:r>
              <a:rPr lang="en-US" dirty="0"/>
              <a:t>Spreadsheets are very common in </a:t>
            </a:r>
            <a:r>
              <a:rPr lang="en-US" dirty="0" smtClean="0"/>
              <a:t>business </a:t>
            </a:r>
            <a:r>
              <a:rPr lang="en-US" dirty="0"/>
              <a:t>and reporting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2421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ct val="40000"/>
              </a:spcBef>
              <a:buNone/>
            </a:pPr>
            <a:r>
              <a:rPr lang="en-US" dirty="0" smtClean="0"/>
              <a:t>An </a:t>
            </a:r>
            <a:r>
              <a:rPr lang="en-US" b="1" i="1" dirty="0" smtClean="0">
                <a:solidFill>
                  <a:srgbClr val="14FD3A"/>
                </a:solidFill>
              </a:rPr>
              <a:t>address</a:t>
            </a:r>
            <a:r>
              <a:rPr lang="en-US" dirty="0" smtClean="0"/>
              <a:t> identifies a </a:t>
            </a:r>
            <a:r>
              <a:rPr lang="en-US" b="1" i="1" dirty="0" smtClean="0">
                <a:solidFill>
                  <a:srgbClr val="14FD3A"/>
                </a:solidFill>
              </a:rPr>
              <a:t>cell</a:t>
            </a:r>
            <a:r>
              <a:rPr lang="en-US" dirty="0" smtClean="0"/>
              <a:t> </a:t>
            </a:r>
            <a:r>
              <a:rPr lang="en-US" dirty="0"/>
              <a:t>by a </a:t>
            </a:r>
            <a:r>
              <a:rPr lang="en-US" dirty="0" smtClean="0"/>
              <a:t>column letter </a:t>
            </a:r>
            <a:r>
              <a:rPr lang="en-US" dirty="0" smtClean="0"/>
              <a:t>then a </a:t>
            </a:r>
            <a:r>
              <a:rPr lang="en-US" dirty="0" smtClean="0"/>
              <a:t>row number.</a:t>
            </a:r>
            <a:endParaRPr lang="en-US" dirty="0"/>
          </a:p>
          <a:p>
            <a:pPr>
              <a:spcBef>
                <a:spcPct val="40000"/>
              </a:spcBef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75" y="1259608"/>
            <a:ext cx="5822728" cy="3846671"/>
          </a:xfrm>
          <a:prstGeom prst="rect">
            <a:avLst/>
          </a:prstGeom>
        </p:spPr>
      </p:pic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Addressing</a:t>
            </a:r>
          </a:p>
        </p:txBody>
      </p:sp>
      <p:grpSp>
        <p:nvGrpSpPr>
          <p:cNvPr id="552989" name="Group 29"/>
          <p:cNvGrpSpPr>
            <a:grpSpLocks/>
          </p:cNvGrpSpPr>
          <p:nvPr/>
        </p:nvGrpSpPr>
        <p:grpSpPr bwMode="auto">
          <a:xfrm>
            <a:off x="7326421" y="1827025"/>
            <a:ext cx="1401762" cy="414337"/>
            <a:chOff x="2160" y="1440"/>
            <a:chExt cx="883" cy="348"/>
          </a:xfrm>
        </p:grpSpPr>
        <p:sp>
          <p:nvSpPr>
            <p:cNvPr id="552990" name="AutoShape 30"/>
            <p:cNvSpPr>
              <a:spLocks/>
            </p:cNvSpPr>
            <p:nvPr/>
          </p:nvSpPr>
          <p:spPr bwMode="auto">
            <a:xfrm>
              <a:off x="2160" y="1440"/>
              <a:ext cx="182" cy="335"/>
            </a:xfrm>
            <a:prstGeom prst="rightBrace">
              <a:avLst>
                <a:gd name="adj1" fmla="val 15339"/>
                <a:gd name="adj2" fmla="val 50000"/>
              </a:avLst>
            </a:prstGeom>
            <a:noFill/>
            <a:ln w="38100">
              <a:solidFill>
                <a:srgbClr val="F0F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552991" name="Text Box 31"/>
            <p:cNvSpPr txBox="1">
              <a:spLocks noChangeArrowheads="1"/>
            </p:cNvSpPr>
            <p:nvPr/>
          </p:nvSpPr>
          <p:spPr bwMode="auto">
            <a:xfrm>
              <a:off x="2400" y="1478"/>
              <a:ext cx="64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0F000"/>
                  </a:solidFill>
                  <a:latin typeface="Tahoma" pitchFamily="34" charset="0"/>
                </a:rPr>
                <a:t>columns</a:t>
              </a:r>
            </a:p>
          </p:txBody>
        </p:sp>
      </p:grpSp>
      <p:grpSp>
        <p:nvGrpSpPr>
          <p:cNvPr id="553000" name="Group 40"/>
          <p:cNvGrpSpPr>
            <a:grpSpLocks/>
          </p:cNvGrpSpPr>
          <p:nvPr/>
        </p:nvGrpSpPr>
        <p:grpSpPr bwMode="auto">
          <a:xfrm>
            <a:off x="378800" y="2140279"/>
            <a:ext cx="1003300" cy="2334901"/>
            <a:chOff x="174" y="2256"/>
            <a:chExt cx="632" cy="1488"/>
          </a:xfrm>
        </p:grpSpPr>
        <p:sp>
          <p:nvSpPr>
            <p:cNvPr id="552993" name="Text Box 33"/>
            <p:cNvSpPr txBox="1">
              <a:spLocks noChangeArrowheads="1"/>
            </p:cNvSpPr>
            <p:nvPr/>
          </p:nvSpPr>
          <p:spPr bwMode="blackWhite">
            <a:xfrm>
              <a:off x="174" y="2860"/>
              <a:ext cx="4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0000"/>
                  </a:solidFill>
                  <a:latin typeface="Tahoma" pitchFamily="34" charset="0"/>
                </a:rPr>
                <a:t>rows</a:t>
              </a:r>
            </a:p>
          </p:txBody>
        </p:sp>
        <p:sp>
          <p:nvSpPr>
            <p:cNvPr id="552994" name="AutoShape 34"/>
            <p:cNvSpPr>
              <a:spLocks/>
            </p:cNvSpPr>
            <p:nvPr/>
          </p:nvSpPr>
          <p:spPr bwMode="auto">
            <a:xfrm rot="21600000" flipH="1" flipV="1">
              <a:off x="624" y="2256"/>
              <a:ext cx="182" cy="1488"/>
            </a:xfrm>
            <a:prstGeom prst="rightBrace">
              <a:avLst>
                <a:gd name="adj1" fmla="val 6813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3010" name="Group 50"/>
          <p:cNvGrpSpPr>
            <a:grpSpLocks/>
          </p:cNvGrpSpPr>
          <p:nvPr/>
        </p:nvGrpSpPr>
        <p:grpSpPr bwMode="auto">
          <a:xfrm>
            <a:off x="3107532" y="1563897"/>
            <a:ext cx="3519494" cy="461963"/>
            <a:chOff x="3004" y="3090"/>
            <a:chExt cx="2217" cy="388"/>
          </a:xfrm>
        </p:grpSpPr>
        <p:sp>
          <p:nvSpPr>
            <p:cNvPr id="553002" name="Text Box 42"/>
            <p:cNvSpPr txBox="1">
              <a:spLocks noChangeArrowheads="1"/>
            </p:cNvSpPr>
            <p:nvPr/>
          </p:nvSpPr>
          <p:spPr bwMode="auto">
            <a:xfrm>
              <a:off x="3900" y="3090"/>
              <a:ext cx="1321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0099"/>
                  </a:solidFill>
                  <a:latin typeface="Times New Roman" pitchFamily="18" charset="0"/>
                </a:rPr>
                <a:t>f</a:t>
              </a:r>
              <a:r>
                <a:rPr lang="en-US" sz="2400" b="1" dirty="0" smtClean="0">
                  <a:solidFill>
                    <a:srgbClr val="000099"/>
                  </a:solidFill>
                  <a:latin typeface="Times New Roman" pitchFamily="18" charset="0"/>
                </a:rPr>
                <a:t>ormula in cell</a:t>
              </a:r>
              <a:endParaRPr lang="en-US" sz="2400" dirty="0">
                <a:solidFill>
                  <a:srgbClr val="000099"/>
                </a:solidFill>
                <a:latin typeface="Arial" pitchFamily="34" charset="0"/>
              </a:endParaRPr>
            </a:p>
          </p:txBody>
        </p:sp>
        <p:sp>
          <p:nvSpPr>
            <p:cNvPr id="553003" name="Oval 43"/>
            <p:cNvSpPr>
              <a:spLocks noChangeArrowheads="1"/>
            </p:cNvSpPr>
            <p:nvPr/>
          </p:nvSpPr>
          <p:spPr bwMode="auto">
            <a:xfrm>
              <a:off x="3004" y="3172"/>
              <a:ext cx="912" cy="278"/>
            </a:xfrm>
            <a:prstGeom prst="ellipse">
              <a:avLst/>
            </a:prstGeom>
            <a:noFill/>
            <a:ln w="444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9" name="Group 50"/>
          <p:cNvGrpSpPr>
            <a:grpSpLocks/>
          </p:cNvGrpSpPr>
          <p:nvPr/>
        </p:nvGrpSpPr>
        <p:grpSpPr bwMode="auto">
          <a:xfrm>
            <a:off x="4602414" y="4327722"/>
            <a:ext cx="2185991" cy="581026"/>
            <a:chOff x="3009" y="3193"/>
            <a:chExt cx="1377" cy="488"/>
          </a:xfrm>
        </p:grpSpPr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3544" y="3293"/>
              <a:ext cx="84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dirty="0" smtClean="0">
                  <a:solidFill>
                    <a:srgbClr val="000099"/>
                  </a:solidFill>
                  <a:latin typeface="Times New Roman" pitchFamily="18" charset="0"/>
                </a:rPr>
                <a:t>Cell </a:t>
              </a:r>
              <a:r>
                <a:rPr lang="en-US" sz="2400" b="1" dirty="0" smtClean="0">
                  <a:solidFill>
                    <a:srgbClr val="000099"/>
                  </a:solidFill>
                  <a:latin typeface="Times New Roman" pitchFamily="18" charset="0"/>
                </a:rPr>
                <a:t>G15</a:t>
              </a:r>
              <a:endParaRPr lang="en-US" sz="2400" dirty="0">
                <a:solidFill>
                  <a:srgbClr val="000099"/>
                </a:solidFill>
                <a:latin typeface="Arial" pitchFamily="34" charset="0"/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3009" y="3193"/>
              <a:ext cx="603" cy="278"/>
            </a:xfrm>
            <a:prstGeom prst="ellipse">
              <a:avLst/>
            </a:prstGeom>
            <a:noFill/>
            <a:ln w="444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133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Address Question</a:t>
            </a:r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i="1" dirty="0">
                <a:solidFill>
                  <a:srgbClr val="14FD3A"/>
                </a:solidFill>
              </a:rPr>
              <a:t>Question:</a:t>
            </a:r>
            <a:r>
              <a:rPr lang="en-CA" dirty="0"/>
              <a:t> </a:t>
            </a:r>
            <a:r>
              <a:rPr lang="en-CA" dirty="0" smtClean="0"/>
              <a:t>What is in cell </a:t>
            </a:r>
            <a:r>
              <a:rPr lang="en-CA" b="1" dirty="0" smtClean="0">
                <a:solidFill>
                  <a:srgbClr val="F0F000"/>
                </a:solidFill>
              </a:rPr>
              <a:t>F</a:t>
            </a:r>
            <a:r>
              <a:rPr lang="en-CA" b="1" dirty="0" smtClean="0">
                <a:solidFill>
                  <a:srgbClr val="F0F000"/>
                </a:solidFill>
              </a:rPr>
              <a:t>12?</a:t>
            </a:r>
          </a:p>
          <a:p>
            <a:endParaRPr lang="en-CA" dirty="0"/>
          </a:p>
          <a:p>
            <a:r>
              <a:rPr lang="en-CA" b="1" dirty="0">
                <a:solidFill>
                  <a:srgbClr val="F0F000"/>
                </a:solidFill>
              </a:rPr>
              <a:t>A)</a:t>
            </a:r>
            <a:r>
              <a:rPr lang="en-CA" dirty="0"/>
              <a:t> </a:t>
            </a:r>
            <a:r>
              <a:rPr lang="en-CA" dirty="0" smtClean="0"/>
              <a:t>nothing</a:t>
            </a:r>
            <a:endParaRPr lang="en-CA" dirty="0"/>
          </a:p>
          <a:p>
            <a:endParaRPr lang="en-CA" dirty="0"/>
          </a:p>
          <a:p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</a:t>
            </a:r>
            <a:r>
              <a:rPr lang="en-CA" dirty="0" smtClean="0"/>
              <a:t>$50</a:t>
            </a:r>
            <a:endParaRPr lang="en-CA" dirty="0"/>
          </a:p>
          <a:p>
            <a:endParaRPr lang="en-CA" b="1" dirty="0">
              <a:solidFill>
                <a:srgbClr val="F0F000"/>
              </a:solidFill>
            </a:endParaRPr>
          </a:p>
          <a:p>
            <a:r>
              <a:rPr lang="en-CA" b="1" dirty="0">
                <a:solidFill>
                  <a:srgbClr val="F0F000"/>
                </a:solidFill>
              </a:rPr>
              <a:t>C)</a:t>
            </a:r>
            <a:r>
              <a:rPr lang="en-CA" dirty="0"/>
              <a:t> </a:t>
            </a:r>
            <a:r>
              <a:rPr lang="en-CA" dirty="0" smtClean="0"/>
              <a:t>Mar</a:t>
            </a:r>
            <a:endParaRPr lang="en-CA" dirty="0"/>
          </a:p>
          <a:p>
            <a:endParaRPr lang="en-CA" dirty="0"/>
          </a:p>
          <a:p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</a:t>
            </a:r>
            <a:r>
              <a:rPr lang="en-CA" dirty="0" smtClean="0"/>
              <a:t>$30</a:t>
            </a:r>
            <a:endParaRPr lang="en-CA" dirty="0"/>
          </a:p>
          <a:p>
            <a:endParaRPr lang="en-CA" b="1" dirty="0">
              <a:solidFill>
                <a:srgbClr val="F0F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53696"/>
            <a:ext cx="5822728" cy="38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Questions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dirty="0"/>
              <a:t>Is an address unique?</a:t>
            </a:r>
          </a:p>
          <a:p>
            <a:pPr>
              <a:spcBef>
                <a:spcPct val="40000"/>
              </a:spcBef>
            </a:pPr>
            <a:endParaRPr lang="en-US" dirty="0" smtClean="0"/>
          </a:p>
          <a:p>
            <a:pPr>
              <a:spcBef>
                <a:spcPct val="40000"/>
              </a:spcBef>
            </a:pPr>
            <a:r>
              <a:rPr lang="en-US" dirty="0" smtClean="0"/>
              <a:t>What would the letter(s) be for column 30?</a:t>
            </a:r>
          </a:p>
          <a:p>
            <a:pPr>
              <a:spcBef>
                <a:spcPct val="4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92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Copying Formulas</a:t>
            </a:r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When a cell containing a formula is copied to another cell, all addresses are updated based on the relative difference in locations between the cells. This is default behavior. Why?</a:t>
            </a:r>
          </a:p>
          <a:p>
            <a:endParaRPr lang="en-CA" dirty="0"/>
          </a:p>
          <a:p>
            <a:pPr>
              <a:spcBef>
                <a:spcPct val="40000"/>
              </a:spcBef>
            </a:pPr>
            <a:r>
              <a:rPr lang="en-US" dirty="0" smtClean="0"/>
              <a:t>An </a:t>
            </a:r>
            <a:r>
              <a:rPr lang="en-US" b="1" i="1" dirty="0">
                <a:solidFill>
                  <a:srgbClr val="FFC000"/>
                </a:solidFill>
              </a:rPr>
              <a:t>absolute </a:t>
            </a:r>
            <a:r>
              <a:rPr lang="en-US" b="1" i="1" dirty="0" smtClean="0">
                <a:solidFill>
                  <a:srgbClr val="FFC000"/>
                </a:solidFill>
              </a:rPr>
              <a:t>address</a:t>
            </a:r>
            <a:r>
              <a:rPr lang="en-US" dirty="0"/>
              <a:t> </a:t>
            </a:r>
            <a:r>
              <a:rPr lang="en-US" dirty="0" smtClean="0"/>
              <a:t>has a </a:t>
            </a:r>
            <a:r>
              <a:rPr lang="en-US" dirty="0"/>
              <a:t>dollar sign "</a:t>
            </a:r>
            <a:r>
              <a:rPr lang="en-US" b="1" dirty="0">
                <a:solidFill>
                  <a:srgbClr val="14FD3A"/>
                </a:solidFill>
                <a:latin typeface="Courier New" pitchFamily="49" charset="0"/>
              </a:rPr>
              <a:t>$</a:t>
            </a:r>
            <a:r>
              <a:rPr lang="en-US" dirty="0"/>
              <a:t>" </a:t>
            </a:r>
            <a:r>
              <a:rPr lang="en-US" dirty="0" smtClean="0"/>
              <a:t>in front of one or both of the column and row in an address. The row and/or column </a:t>
            </a:r>
            <a:r>
              <a:rPr lang="en-US" b="1" dirty="0" smtClean="0">
                <a:solidFill>
                  <a:srgbClr val="FFC000"/>
                </a:solidFill>
              </a:rPr>
              <a:t>DO NOT CHANGE</a:t>
            </a:r>
            <a:r>
              <a:rPr lang="en-US" dirty="0" smtClean="0"/>
              <a:t> when the formula is copied.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Useful when have constants (e.g. GST) that are located in a particular cell.</a:t>
            </a:r>
          </a:p>
          <a:p>
            <a:pPr>
              <a:spcBef>
                <a:spcPct val="40000"/>
              </a:spcBef>
            </a:pPr>
            <a:endParaRPr lang="en-US" dirty="0" smtClean="0"/>
          </a:p>
          <a:p>
            <a:pPr>
              <a:spcBef>
                <a:spcPct val="400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ct val="40000"/>
              </a:spcBef>
            </a:pPr>
            <a:r>
              <a:rPr lang="en-US" dirty="0" smtClean="0"/>
              <a:t>Cell </a:t>
            </a:r>
            <a:r>
              <a:rPr lang="en-US" dirty="0">
                <a:latin typeface="Courier New" pitchFamily="49" charset="0"/>
              </a:rPr>
              <a:t>A1</a:t>
            </a:r>
            <a:r>
              <a:rPr lang="en-US" dirty="0"/>
              <a:t> has the formula </a:t>
            </a:r>
            <a:r>
              <a:rPr lang="en-US" dirty="0">
                <a:latin typeface="Courier New" pitchFamily="49" charset="0"/>
              </a:rPr>
              <a:t>=A2+B1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Copy contents of cell </a:t>
            </a:r>
            <a:r>
              <a:rPr lang="en-US" dirty="0">
                <a:latin typeface="Courier New" pitchFamily="49" charset="0"/>
              </a:rPr>
              <a:t>A1</a:t>
            </a:r>
            <a:r>
              <a:rPr lang="en-US" dirty="0"/>
              <a:t> to cell </a:t>
            </a:r>
            <a:r>
              <a:rPr lang="en-US" dirty="0">
                <a:latin typeface="Courier New" pitchFamily="49" charset="0"/>
              </a:rPr>
              <a:t>C4</a:t>
            </a:r>
            <a:r>
              <a:rPr lang="en-US" dirty="0"/>
              <a:t>.  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Formula changes to </a:t>
            </a:r>
            <a:r>
              <a:rPr lang="en-US" dirty="0">
                <a:latin typeface="Courier New" pitchFamily="49" charset="0"/>
              </a:rPr>
              <a:t>=C5+D4</a:t>
            </a:r>
            <a:r>
              <a:rPr lang="en-US" dirty="0"/>
              <a:t> because moved down three rows and over two columns.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If cell </a:t>
            </a:r>
            <a:r>
              <a:rPr lang="en-US" dirty="0">
                <a:latin typeface="Courier New" pitchFamily="49" charset="0"/>
              </a:rPr>
              <a:t>A1</a:t>
            </a:r>
            <a:r>
              <a:rPr lang="en-US" dirty="0"/>
              <a:t> had the formula </a:t>
            </a:r>
            <a:r>
              <a:rPr lang="en-US" dirty="0">
                <a:latin typeface="Courier New" pitchFamily="49" charset="0"/>
              </a:rPr>
              <a:t>=$A$2+$B$1</a:t>
            </a:r>
            <a:r>
              <a:rPr lang="en-US" dirty="0"/>
              <a:t>, then the same formula would be in cell </a:t>
            </a:r>
            <a:r>
              <a:rPr lang="en-US" dirty="0">
                <a:latin typeface="Courier New" pitchFamily="49" charset="0"/>
              </a:rPr>
              <a:t>C4</a:t>
            </a:r>
            <a:r>
              <a:rPr lang="en-US" dirty="0"/>
              <a:t>.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Question: What if formula was </a:t>
            </a:r>
            <a:r>
              <a:rPr lang="en-US" dirty="0">
                <a:latin typeface="Courier New" pitchFamily="49" charset="0"/>
              </a:rPr>
              <a:t>=$A2+B$1</a:t>
            </a:r>
            <a:r>
              <a:rPr lang="en-US" dirty="0"/>
              <a:t>?</a:t>
            </a:r>
          </a:p>
          <a:p>
            <a:pPr>
              <a:spcBef>
                <a:spcPct val="40000"/>
              </a:spcBef>
            </a:pPr>
            <a:endParaRPr lang="en-US" dirty="0"/>
          </a:p>
          <a:p>
            <a:endParaRPr lang="en-CA" b="1" dirty="0">
              <a:solidFill>
                <a:srgbClr val="F0F000"/>
              </a:solidFill>
            </a:endParaRPr>
          </a:p>
          <a:p>
            <a:endParaRPr lang="en-CA" b="1" dirty="0">
              <a:solidFill>
                <a:srgbClr val="F0F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dirty="0"/>
              <a:t>Formulas and References Question</a:t>
            </a:r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i="1" dirty="0">
                <a:solidFill>
                  <a:srgbClr val="14FD3A"/>
                </a:solidFill>
              </a:rPr>
              <a:t>Question:</a:t>
            </a:r>
            <a:r>
              <a:rPr lang="en-CA" dirty="0"/>
              <a:t> Cell </a:t>
            </a:r>
            <a:r>
              <a:rPr lang="en-CA" b="1" dirty="0">
                <a:solidFill>
                  <a:srgbClr val="F0F000"/>
                </a:solidFill>
              </a:rPr>
              <a:t>A1</a:t>
            </a:r>
            <a:r>
              <a:rPr lang="en-CA" dirty="0"/>
              <a:t> contains the following: </a:t>
            </a:r>
            <a:r>
              <a:rPr lang="en-CA" b="1" dirty="0">
                <a:solidFill>
                  <a:srgbClr val="F0F000"/>
                </a:solidFill>
              </a:rPr>
              <a:t>=$</a:t>
            </a:r>
            <a:r>
              <a:rPr lang="en-CA" b="1" dirty="0" smtClean="0">
                <a:solidFill>
                  <a:srgbClr val="F0F000"/>
                </a:solidFill>
              </a:rPr>
              <a:t>B2+D$4</a:t>
            </a:r>
            <a:r>
              <a:rPr lang="en-CA" dirty="0" smtClean="0"/>
              <a:t>. What </a:t>
            </a:r>
            <a:r>
              <a:rPr lang="en-CA" dirty="0"/>
              <a:t>is the formula if the cell is copied to cell </a:t>
            </a:r>
            <a:r>
              <a:rPr lang="en-CA" b="1" dirty="0">
                <a:solidFill>
                  <a:srgbClr val="F0F000"/>
                </a:solidFill>
              </a:rPr>
              <a:t>D3</a:t>
            </a:r>
            <a:r>
              <a:rPr lang="en-CA" dirty="0"/>
              <a:t>?</a:t>
            </a:r>
          </a:p>
          <a:p>
            <a:endParaRPr lang="en-CA" dirty="0"/>
          </a:p>
          <a:p>
            <a:r>
              <a:rPr lang="en-CA" b="1" dirty="0">
                <a:solidFill>
                  <a:srgbClr val="F0F000"/>
                </a:solidFill>
              </a:rPr>
              <a:t>A)</a:t>
            </a:r>
            <a:r>
              <a:rPr lang="en-CA" dirty="0"/>
              <a:t> error</a:t>
            </a:r>
          </a:p>
          <a:p>
            <a:endParaRPr lang="en-CA" dirty="0"/>
          </a:p>
          <a:p>
            <a:r>
              <a:rPr lang="en-CA" b="1" dirty="0">
                <a:solidFill>
                  <a:srgbClr val="F0F000"/>
                </a:solidFill>
              </a:rPr>
              <a:t>B)</a:t>
            </a:r>
            <a:r>
              <a:rPr lang="en-CA" dirty="0"/>
              <a:t> =$B2+D$4</a:t>
            </a:r>
          </a:p>
          <a:p>
            <a:endParaRPr lang="en-CA" b="1" dirty="0">
              <a:solidFill>
                <a:srgbClr val="F0F000"/>
              </a:solidFill>
            </a:endParaRPr>
          </a:p>
          <a:p>
            <a:r>
              <a:rPr lang="en-CA" b="1" dirty="0">
                <a:solidFill>
                  <a:srgbClr val="F0F000"/>
                </a:solidFill>
              </a:rPr>
              <a:t>C)</a:t>
            </a:r>
            <a:r>
              <a:rPr lang="en-CA" dirty="0"/>
              <a:t> =$B4+F$4</a:t>
            </a:r>
          </a:p>
          <a:p>
            <a:endParaRPr lang="en-CA" dirty="0"/>
          </a:p>
          <a:p>
            <a:r>
              <a:rPr lang="en-CA" b="1" dirty="0">
                <a:solidFill>
                  <a:srgbClr val="F0F000"/>
                </a:solidFill>
              </a:rPr>
              <a:t>D)</a:t>
            </a:r>
            <a:r>
              <a:rPr lang="en-CA" dirty="0"/>
              <a:t> =$B4+G$4</a:t>
            </a:r>
          </a:p>
          <a:p>
            <a:endParaRPr lang="en-CA" b="1" dirty="0">
              <a:solidFill>
                <a:srgbClr val="F0F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On-screen Show (16:9)</PresentationFormat>
  <Paragraphs>92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Arial</vt:lpstr>
      <vt:lpstr>Calibri</vt:lpstr>
      <vt:lpstr>Courier New</vt:lpstr>
      <vt:lpstr>Symbol</vt:lpstr>
      <vt:lpstr>Tahoma</vt:lpstr>
      <vt:lpstr>Times New Roman</vt:lpstr>
      <vt:lpstr>Whitney Book</vt:lpstr>
      <vt:lpstr>Wingdings</vt:lpstr>
      <vt:lpstr>Office Theme</vt:lpstr>
      <vt:lpstr>PowerPoint Presentation</vt:lpstr>
      <vt:lpstr>Why Spreadsheets and Microsoft Excel?</vt:lpstr>
      <vt:lpstr> Objectives</vt:lpstr>
      <vt:lpstr>Background: Spreadsheet</vt:lpstr>
      <vt:lpstr>Spreadsheet Addressing</vt:lpstr>
      <vt:lpstr> Address Question</vt:lpstr>
      <vt:lpstr>Thought Questions</vt:lpstr>
      <vt:lpstr> Copying Formulas</vt:lpstr>
      <vt:lpstr> Formulas and References Question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404 - Introduction</dc:title>
  <dc:creator/>
  <cp:lastModifiedBy/>
  <cp:revision>1</cp:revision>
  <dcterms:created xsi:type="dcterms:W3CDTF">2018-08-22T02:11:58Z</dcterms:created>
  <dcterms:modified xsi:type="dcterms:W3CDTF">2023-05-19T04:31:55Z</dcterms:modified>
</cp:coreProperties>
</file>