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77" r:id="rId2"/>
    <p:sldId id="299" r:id="rId3"/>
    <p:sldId id="297" r:id="rId4"/>
    <p:sldId id="300" r:id="rId5"/>
    <p:sldId id="301" r:id="rId6"/>
    <p:sldId id="298" r:id="rId7"/>
    <p:sldId id="302" r:id="rId8"/>
    <p:sldId id="284" r:id="rId9"/>
    <p:sldId id="303" r:id="rId10"/>
    <p:sldId id="304" r:id="rId11"/>
    <p:sldId id="312" r:id="rId12"/>
    <p:sldId id="308" r:id="rId13"/>
    <p:sldId id="305" r:id="rId14"/>
    <p:sldId id="306" r:id="rId15"/>
    <p:sldId id="307" r:id="rId16"/>
    <p:sldId id="314" r:id="rId17"/>
    <p:sldId id="313" r:id="rId18"/>
    <p:sldId id="315" r:id="rId19"/>
    <p:sldId id="316" r:id="rId20"/>
    <p:sldId id="311" r:id="rId21"/>
    <p:sldId id="310" r:id="rId22"/>
    <p:sldId id="287" r:id="rId23"/>
    <p:sldId id="317" r:id="rId24"/>
    <p:sldId id="318" r:id="rId25"/>
    <p:sldId id="319" r:id="rId26"/>
    <p:sldId id="292" r:id="rId27"/>
    <p:sldId id="320" r:id="rId28"/>
    <p:sldId id="293" r:id="rId29"/>
    <p:sldId id="294" r:id="rId30"/>
    <p:sldId id="295" r:id="rId31"/>
    <p:sldId id="296" r:id="rId32"/>
  </p:sldIdLst>
  <p:sldSz cx="9144000" cy="6858000" type="screen4x3"/>
  <p:notesSz cx="7104063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0000FF"/>
    <a:srgbClr val="008000"/>
    <a:srgbClr val="FFFF00"/>
    <a:srgbClr val="0000CC"/>
    <a:srgbClr val="99FFCC"/>
    <a:srgbClr val="33CC33"/>
    <a:srgbClr val="003300"/>
    <a:srgbClr val="66FF33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5382" autoAdjust="0"/>
  </p:normalViewPr>
  <p:slideViewPr>
    <p:cSldViewPr>
      <p:cViewPr varScale="1">
        <p:scale>
          <a:sx n="116" d="100"/>
          <a:sy n="116" d="100"/>
        </p:scale>
        <p:origin x="12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20" y="-102"/>
      </p:cViewPr>
      <p:guideLst>
        <p:guide orient="horz" pos="3224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551"/>
          </a:xfrm>
          <a:prstGeom prst="rect">
            <a:avLst/>
          </a:prstGeom>
        </p:spPr>
        <p:txBody>
          <a:bodyPr vert="horz" lIns="99441" tIns="49721" rIns="99441" bIns="49721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3" y="1"/>
            <a:ext cx="3078427" cy="511551"/>
          </a:xfrm>
          <a:prstGeom prst="rect">
            <a:avLst/>
          </a:prstGeom>
        </p:spPr>
        <p:txBody>
          <a:bodyPr vert="horz" lIns="99441" tIns="49721" rIns="99441" bIns="49721" rtlCol="0"/>
          <a:lstStyle>
            <a:lvl1pPr algn="r"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275"/>
            <a:ext cx="3078427" cy="511551"/>
          </a:xfrm>
          <a:prstGeom prst="rect">
            <a:avLst/>
          </a:prstGeom>
        </p:spPr>
        <p:txBody>
          <a:bodyPr vert="horz" lIns="99441" tIns="49721" rIns="99441" bIns="49721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3" y="9721275"/>
            <a:ext cx="3078427" cy="511551"/>
          </a:xfrm>
          <a:prstGeom prst="rect">
            <a:avLst/>
          </a:prstGeom>
        </p:spPr>
        <p:txBody>
          <a:bodyPr vert="horz" lIns="99441" tIns="49721" rIns="99441" bIns="49721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C67788B9-5F7F-4603-9B43-651BF95E8D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90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551"/>
          </a:xfrm>
          <a:prstGeom prst="rect">
            <a:avLst/>
          </a:prstGeom>
        </p:spPr>
        <p:txBody>
          <a:bodyPr vert="horz" lIns="99441" tIns="49721" rIns="99441" bIns="4972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3" y="1"/>
            <a:ext cx="3078427" cy="511551"/>
          </a:xfrm>
          <a:prstGeom prst="rect">
            <a:avLst/>
          </a:prstGeom>
        </p:spPr>
        <p:txBody>
          <a:bodyPr vert="horz" lIns="99441" tIns="49721" rIns="99441" bIns="49721" rtlCol="0"/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441" tIns="49721" rIns="99441" bIns="4972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532"/>
            <a:ext cx="5683250" cy="4605755"/>
          </a:xfrm>
          <a:prstGeom prst="rect">
            <a:avLst/>
          </a:prstGeom>
        </p:spPr>
        <p:txBody>
          <a:bodyPr vert="horz" lIns="99441" tIns="49721" rIns="99441" bIns="4972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275"/>
            <a:ext cx="3078427" cy="511551"/>
          </a:xfrm>
          <a:prstGeom prst="rect">
            <a:avLst/>
          </a:prstGeom>
        </p:spPr>
        <p:txBody>
          <a:bodyPr vert="horz" lIns="99441" tIns="49721" rIns="99441" bIns="4972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3" y="9721275"/>
            <a:ext cx="3078427" cy="511551"/>
          </a:xfrm>
          <a:prstGeom prst="rect">
            <a:avLst/>
          </a:prstGeom>
        </p:spPr>
        <p:txBody>
          <a:bodyPr vert="horz" lIns="99441" tIns="49721" rIns="99441" bIns="49721" rtlCol="0" anchor="b"/>
          <a:lstStyle>
            <a:lvl1pPr algn="r">
              <a:defRPr sz="1300"/>
            </a:lvl1pPr>
          </a:lstStyle>
          <a:p>
            <a:fld id="{A01C036E-FFCE-4E01-AC7D-DF0390E9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94791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15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9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66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5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3C427-AC23-4437-8CA4-F8F1EE234E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8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4CD71-AE6B-4576-A625-A0ED24BB6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3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D29D2-CB01-4F9D-9F87-DB8407F72A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5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D3BA6-96B7-45AC-8FC1-3FA2B4846A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2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07F1D-C7EF-40B4-8573-7E9268096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6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742E4-4727-45E7-A65A-B607EB268D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4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1EABD-86E2-48F5-9C4F-A2C88D3226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5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0D5F3-D130-472B-93E0-809572CD65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7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>
            <a:off x="152400" y="197068"/>
            <a:ext cx="8839200" cy="6477000"/>
          </a:xfrm>
          <a:prstGeom prst="roundRect">
            <a:avLst>
              <a:gd name="adj" fmla="val 8940"/>
            </a:avLst>
          </a:prstGeom>
          <a:solidFill>
            <a:schemeClr val="bg1"/>
          </a:solidFill>
          <a:ln>
            <a:solidFill>
              <a:schemeClr val="tx2">
                <a:lumMod val="85000"/>
                <a:lumOff val="15000"/>
              </a:schemeClr>
            </a:solidFill>
          </a:ln>
          <a:effectLst>
            <a:glow rad="139700">
              <a:schemeClr val="accent4">
                <a:lumMod val="75000"/>
                <a:lumOff val="25000"/>
                <a:alpha val="40000"/>
              </a:schemeClr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1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8A59C-67AA-4349-A632-18C22C8D06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9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5A2CD-E3F1-4E13-A9AE-FA2506DF7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6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395B69B8-F404-46BD-A8BD-C76AD07AC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0.png"/><Relationship Id="rId5" Type="http://schemas.openxmlformats.org/officeDocument/2006/relationships/image" Target="../media/image48.w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jpeg"/><Relationship Id="rId4" Type="http://schemas.openxmlformats.org/officeDocument/2006/relationships/image" Target="../media/image1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2209800"/>
            <a:ext cx="799152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gency FB" pitchFamily="34" charset="0"/>
              </a:rPr>
              <a:t>Limit &amp; Continuity</a:t>
            </a:r>
            <a:endParaRPr lang="en-US" sz="8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65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2C92547-9313-795B-7396-2BFA5F417BC5}"/>
                  </a:ext>
                </a:extLst>
              </p:cNvPr>
              <p:cNvSpPr txBox="1"/>
              <p:nvPr/>
            </p:nvSpPr>
            <p:spPr>
              <a:xfrm>
                <a:off x="990600" y="1524000"/>
                <a:ext cx="7543800" cy="3688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200000"/>
                  </a:lnSpc>
                  <a:spcAft>
                    <a:spcPts val="800"/>
                  </a:spcAft>
                </a:pPr>
                <a:r>
                  <a:rPr lang="en-US" altLang="zh-SG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 function f is continuous at c if the following three conditions are met.</a:t>
                </a:r>
              </a:p>
              <a:p>
                <a:pPr marL="285750" indent="-285750">
                  <a:lnSpc>
                    <a:spcPct val="200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zh-CN" altLang="zh-SG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SG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SG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SG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SG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altLang="zh-SG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>
                          <a:rPr lang="en-US" altLang="zh-SG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SG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SG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SG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SG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exists</a:t>
                </a:r>
                <a:endParaRPr lang="en-US" altLang="zh-SG" i="1" kern="100" dirty="0"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200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SG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SG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SG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SG" kern="100" dirty="0"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is defined</a:t>
                </a:r>
              </a:p>
              <a:p>
                <a:pPr marL="285750" indent="-285750">
                  <a:lnSpc>
                    <a:spcPct val="200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zh-CN" altLang="zh-SG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SG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SG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SG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SG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altLang="zh-SG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>
                          <a:rPr lang="en-US" altLang="zh-SG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SG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SG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SG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altLang="zh-SG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SG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SG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SG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SG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SG" kern="1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200000"/>
                  </a:lnSpc>
                  <a:spcAft>
                    <a:spcPts val="800"/>
                  </a:spcAft>
                </a:pPr>
                <a:endParaRPr lang="zh-CN" altLang="zh-SG" sz="2000" kern="1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2C92547-9313-795B-7396-2BFA5F417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524000"/>
                <a:ext cx="7543800" cy="3688382"/>
              </a:xfrm>
              <a:prstGeom prst="rect">
                <a:avLst/>
              </a:prstGeom>
              <a:blipFill>
                <a:blip r:embed="rId2"/>
                <a:stretch>
                  <a:fillRect l="-728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A881EA13-7A8B-DAD5-1CAF-602AF90A96FC}"/>
              </a:ext>
            </a:extLst>
          </p:cNvPr>
          <p:cNvSpPr txBox="1"/>
          <p:nvPr/>
        </p:nvSpPr>
        <p:spPr>
          <a:xfrm>
            <a:off x="762000" y="533400"/>
            <a:ext cx="7848600" cy="586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altLang="zh-SG" sz="2400" b="1" kern="100" dirty="0">
                <a:effectLst/>
                <a:latin typeface="Cambria Math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Continuity </a:t>
            </a:r>
            <a:endParaRPr lang="zh-CN" altLang="zh-SG" sz="24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724400" y="2605921"/>
            <a:ext cx="3238500" cy="2667000"/>
            <a:chOff x="1371600" y="3048000"/>
            <a:chExt cx="3238500" cy="2667000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1371600" y="3048000"/>
              <a:ext cx="0" cy="26670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371600" y="5715000"/>
              <a:ext cx="32385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Freeform 5"/>
          <p:cNvSpPr/>
          <p:nvPr/>
        </p:nvSpPr>
        <p:spPr>
          <a:xfrm>
            <a:off x="4713027" y="2989196"/>
            <a:ext cx="2743200" cy="1897038"/>
          </a:xfrm>
          <a:custGeom>
            <a:avLst/>
            <a:gdLst>
              <a:gd name="connsiteX0" fmla="*/ 0 w 2743200"/>
              <a:gd name="connsiteY0" fmla="*/ 1897038 h 1897038"/>
              <a:gd name="connsiteX1" fmla="*/ 1037230 w 2743200"/>
              <a:gd name="connsiteY1" fmla="*/ 1514901 h 1897038"/>
              <a:gd name="connsiteX2" fmla="*/ 1542197 w 2743200"/>
              <a:gd name="connsiteY2" fmla="*/ 709683 h 1897038"/>
              <a:gd name="connsiteX3" fmla="*/ 2743200 w 2743200"/>
              <a:gd name="connsiteY3" fmla="*/ 0 h 189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1897038">
                <a:moveTo>
                  <a:pt x="0" y="1897038"/>
                </a:moveTo>
                <a:cubicBezTo>
                  <a:pt x="390098" y="1804915"/>
                  <a:pt x="780197" y="1712793"/>
                  <a:pt x="1037230" y="1514901"/>
                </a:cubicBezTo>
                <a:cubicBezTo>
                  <a:pt x="1294263" y="1317009"/>
                  <a:pt x="1257869" y="962166"/>
                  <a:pt x="1542197" y="709683"/>
                </a:cubicBezTo>
                <a:cubicBezTo>
                  <a:pt x="1826525" y="457200"/>
                  <a:pt x="2284862" y="228600"/>
                  <a:pt x="27432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098877" y="3381526"/>
            <a:ext cx="2606723" cy="2239411"/>
            <a:chOff x="4708477" y="2071005"/>
            <a:chExt cx="2606723" cy="2239411"/>
          </a:xfrm>
        </p:grpSpPr>
        <p:grpSp>
          <p:nvGrpSpPr>
            <p:cNvPr id="29" name="Group 28"/>
            <p:cNvGrpSpPr/>
            <p:nvPr/>
          </p:nvGrpSpPr>
          <p:grpSpPr>
            <a:xfrm>
              <a:off x="6770427" y="2408746"/>
              <a:ext cx="544773" cy="1901670"/>
              <a:chOff x="6770427" y="2408746"/>
              <a:chExt cx="544773" cy="1901670"/>
            </a:xfrm>
          </p:grpSpPr>
          <p:cxnSp>
            <p:nvCxnSpPr>
              <p:cNvPr id="13" name="Straight Connector 12"/>
              <p:cNvCxnSpPr>
                <a:cxnSpLocks/>
                <a:stCxn id="7" idx="4"/>
              </p:cNvCxnSpPr>
              <p:nvPr/>
            </p:nvCxnSpPr>
            <p:spPr>
              <a:xfrm>
                <a:off x="6939602" y="2408746"/>
                <a:ext cx="0" cy="1553654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6770427" y="3853216"/>
                <a:ext cx="544773" cy="457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1">
                    <a:solidFill>
                      <a:srgbClr val="0000FF"/>
                    </a:solidFill>
                    <a:latin typeface="Bodoni MT" panose="02070603080606020203" pitchFamily="18" charset="0"/>
                  </a:defRPr>
                </a:lvl1pPr>
              </a:lstStyle>
              <a:p>
                <a:r>
                  <a:rPr lang="en-US" dirty="0"/>
                  <a:t>c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708477" y="2071005"/>
              <a:ext cx="2225724" cy="461665"/>
              <a:chOff x="4708477" y="2071005"/>
              <a:chExt cx="2225724" cy="461665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flipH="1">
                <a:off x="5322627" y="2340549"/>
                <a:ext cx="1611574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708477" y="2071005"/>
                <a:ext cx="8268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  <a:latin typeface="Bodoni MT" panose="02070603080606020203" pitchFamily="18" charset="0"/>
                  </a:rPr>
                  <a:t>f(c)</a:t>
                </a:r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6863402" y="2272352"/>
              <a:ext cx="152400" cy="136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5755944" y="5419633"/>
            <a:ext cx="4458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447146" y="5419633"/>
            <a:ext cx="38953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H="1">
            <a:off x="6159859" y="3343867"/>
            <a:ext cx="38953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>
            <a:off x="6145359" y="3955828"/>
            <a:ext cx="44582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256817" y="3572240"/>
            <a:ext cx="152400" cy="1363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DDCC1C-D0DE-C437-C9EB-954C63F6B8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216"/>
          <a:stretch/>
        </p:blipFill>
        <p:spPr>
          <a:xfrm>
            <a:off x="2554745" y="4419600"/>
            <a:ext cx="1904999" cy="21696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98F02A3-2B8E-B5BF-F60C-18ABE626FA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8" r="67568"/>
          <a:stretch/>
        </p:blipFill>
        <p:spPr>
          <a:xfrm>
            <a:off x="872732" y="4419600"/>
            <a:ext cx="1720112" cy="216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7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Line 4"/>
          <p:cNvSpPr>
            <a:spLocks noChangeShapeType="1"/>
          </p:cNvSpPr>
          <p:nvPr/>
        </p:nvSpPr>
        <p:spPr bwMode="auto">
          <a:xfrm>
            <a:off x="-9753600" y="2209800"/>
            <a:ext cx="0" cy="344634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stealth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AutoShape 6" descr="http://static.fjcdn.com/pictures/Wait+WHAT+.+I+don+t+even+know_23988f_3996414.png"/>
          <p:cNvSpPr>
            <a:spLocks noChangeAspect="1" noChangeArrowheads="1"/>
          </p:cNvSpPr>
          <p:nvPr/>
        </p:nvSpPr>
        <p:spPr bwMode="auto">
          <a:xfrm>
            <a:off x="44175" y="-81291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AutoShape 8" descr="http://static.fjcdn.com/pictures/Wait+WHAT+.+I+don+t+even+know_23988f_3996414.png"/>
          <p:cNvSpPr>
            <a:spLocks noChangeAspect="1" noChangeArrowheads="1"/>
          </p:cNvSpPr>
          <p:nvPr/>
        </p:nvSpPr>
        <p:spPr bwMode="auto">
          <a:xfrm>
            <a:off x="196575" y="-66051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8"/>
          <p:cNvGrpSpPr>
            <a:grpSpLocks/>
          </p:cNvGrpSpPr>
          <p:nvPr/>
        </p:nvGrpSpPr>
        <p:grpSpPr bwMode="auto">
          <a:xfrm>
            <a:off x="7806852" y="3065350"/>
            <a:ext cx="595313" cy="641350"/>
            <a:chOff x="4088" y="3339"/>
            <a:chExt cx="375" cy="404"/>
          </a:xfrm>
        </p:grpSpPr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4088" y="3360"/>
              <a:ext cx="375" cy="356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4117" y="3339"/>
              <a:ext cx="32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600" dirty="0">
                  <a:latin typeface="Aharoni" panose="02010803020104030203" pitchFamily="2" charset="-79"/>
                  <a:cs typeface="Aharoni" panose="02010803020104030203" pitchFamily="2" charset="-79"/>
                </a:rPr>
                <a:t>A</a:t>
              </a:r>
            </a:p>
          </p:txBody>
        </p:sp>
      </p:grpSp>
      <p:grpSp>
        <p:nvGrpSpPr>
          <p:cNvPr id="20" name="Group 11"/>
          <p:cNvGrpSpPr>
            <a:grpSpLocks/>
          </p:cNvGrpSpPr>
          <p:nvPr/>
        </p:nvGrpSpPr>
        <p:grpSpPr bwMode="auto">
          <a:xfrm>
            <a:off x="7558722" y="3033451"/>
            <a:ext cx="1127125" cy="673101"/>
            <a:chOff x="4944" y="3744"/>
            <a:chExt cx="662" cy="376"/>
          </a:xfrm>
        </p:grpSpPr>
        <p:sp>
          <p:nvSpPr>
            <p:cNvPr id="22" name="AutoShape 12" descr="Papyrus"/>
            <p:cNvSpPr>
              <a:spLocks noChangeArrowheads="1"/>
            </p:cNvSpPr>
            <p:nvPr/>
          </p:nvSpPr>
          <p:spPr bwMode="auto">
            <a:xfrm>
              <a:off x="4944" y="3744"/>
              <a:ext cx="662" cy="376"/>
            </a:xfrm>
            <a:prstGeom prst="verticalScroll">
              <a:avLst>
                <a:gd name="adj" fmla="val 12500"/>
              </a:avLst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5018" y="3860"/>
              <a:ext cx="528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100" dirty="0">
                  <a:solidFill>
                    <a:srgbClr val="4A0000"/>
                  </a:solidFill>
                  <a:latin typeface="Copperplate Gothic Bold" panose="020E0705020206020404" pitchFamily="34" charset="0"/>
                </a:rPr>
                <a:t>ANSWER</a:t>
              </a:r>
            </a:p>
          </p:txBody>
        </p:sp>
      </p:grpSp>
      <p:grpSp>
        <p:nvGrpSpPr>
          <p:cNvPr id="25" name="Group 12"/>
          <p:cNvGrpSpPr/>
          <p:nvPr/>
        </p:nvGrpSpPr>
        <p:grpSpPr>
          <a:xfrm>
            <a:off x="730885" y="582500"/>
            <a:ext cx="8295167" cy="2188754"/>
            <a:chOff x="228600" y="1316446"/>
            <a:chExt cx="8676167" cy="2188754"/>
          </a:xfrm>
        </p:grpSpPr>
        <p:pic>
          <p:nvPicPr>
            <p:cNvPr id="31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45"/>
            <a:stretch/>
          </p:blipFill>
          <p:spPr>
            <a:xfrm>
              <a:off x="228600" y="1316446"/>
              <a:ext cx="8676167" cy="2188754"/>
            </a:xfrm>
            <a:prstGeom prst="rect">
              <a:avLst/>
            </a:prstGeom>
          </p:spPr>
        </p:pic>
        <p:sp>
          <p:nvSpPr>
            <p:cNvPr id="96" name="Rectangle 11"/>
            <p:cNvSpPr/>
            <p:nvPr/>
          </p:nvSpPr>
          <p:spPr>
            <a:xfrm>
              <a:off x="4768701" y="1850066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20252" y="3554300"/>
            <a:ext cx="2819400" cy="762000"/>
            <a:chOff x="533400" y="3124200"/>
            <a:chExt cx="2819400" cy="762000"/>
          </a:xfrm>
        </p:grpSpPr>
        <p:sp>
          <p:nvSpPr>
            <p:cNvPr id="109" name="Rounded Rectangular Callout 26"/>
            <p:cNvSpPr/>
            <p:nvPr/>
          </p:nvSpPr>
          <p:spPr>
            <a:xfrm>
              <a:off x="533400" y="3124200"/>
              <a:ext cx="2819400" cy="762000"/>
            </a:xfrm>
            <a:prstGeom prst="wedgeRoundRectCallout">
              <a:avLst>
                <a:gd name="adj1" fmla="val -62437"/>
                <a:gd name="adj2" fmla="val -135386"/>
                <a:gd name="adj3" fmla="val 1666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0" name="TextBox 27"/>
            <p:cNvSpPr txBox="1"/>
            <p:nvPr/>
          </p:nvSpPr>
          <p:spPr>
            <a:xfrm>
              <a:off x="630718" y="3233738"/>
              <a:ext cx="26458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</a:rPr>
                <a:t>Just for fun, here’s the actual AP Question from 2014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30"/>
              <p:cNvSpPr txBox="1"/>
              <p:nvPr/>
            </p:nvSpPr>
            <p:spPr>
              <a:xfrm>
                <a:off x="463641" y="746884"/>
                <a:ext cx="3353739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−5)(</m:t>
                          </m:r>
                          <m: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−2)</m:t>
                          </m:r>
                          <m:r>
                            <m:rPr>
                              <m:nor/>
                            </m:rPr>
                            <a:rPr lang="en-US" sz="1800" dirty="0">
                              <a:solidFill>
                                <a:srgbClr val="0000FF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−5)</m:t>
                      </m:r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2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41" y="746884"/>
                <a:ext cx="3353739" cy="576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43532" y="1401165"/>
                <a:ext cx="44851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</a:rPr>
                  <a:t>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</a:rPr>
                  <a:t>, a hole exists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2, −3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32" y="1401165"/>
                <a:ext cx="4485166" cy="400110"/>
              </a:xfrm>
              <a:prstGeom prst="rect">
                <a:avLst/>
              </a:prstGeom>
              <a:blipFill>
                <a:blip r:embed="rId5"/>
                <a:stretch>
                  <a:fillRect l="-1359" t="-7692" b="-29231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50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6 L 0.00087 -0.1101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112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125570"/>
            <a:ext cx="8686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Agency FB" panose="020B0503020202020204" pitchFamily="34" charset="0"/>
              </a:rPr>
              <a:t>PROOF of CONTINUITY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Justify using “the definition of continuity.”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8081" y="4800600"/>
            <a:ext cx="8512508" cy="1362402"/>
          </a:xfrm>
          <a:prstGeom prst="horizontalScroll">
            <a:avLst>
              <a:gd name="adj" fmla="val 8932"/>
            </a:avLst>
          </a:prstGeom>
          <a:solidFill>
            <a:srgbClr val="CCCCFF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Show that the 3 conditions have been met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D</a:t>
            </a:r>
            <a:r>
              <a:rPr lang="en-US" sz="2000" dirty="0"/>
              <a:t>raw the conclusion precisely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Reference the theorem or definition that allows us to make this claim</a:t>
            </a:r>
            <a:br>
              <a:rPr lang="en-US" sz="700" dirty="0"/>
            </a:br>
            <a:endParaRPr lang="en-US" sz="7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E15944E-BEDD-10FD-FD0E-C90BBA2FD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51" y="1143000"/>
            <a:ext cx="8630854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6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2C92547-9313-795B-7396-2BFA5F417BC5}"/>
              </a:ext>
            </a:extLst>
          </p:cNvPr>
          <p:cNvSpPr txBox="1"/>
          <p:nvPr/>
        </p:nvSpPr>
        <p:spPr>
          <a:xfrm>
            <a:off x="914400" y="1083946"/>
            <a:ext cx="4495800" cy="319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800"/>
              </a:spcAft>
              <a:buAutoNum type="arabicPeriod"/>
            </a:pPr>
            <a:r>
              <a:rPr lang="en-US" altLang="zh-CN" kern="100" dirty="0">
                <a:latin typeface="Cambria Math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Jump </a:t>
            </a:r>
            <a:r>
              <a:rPr lang="en-US" altLang="zh-SG" kern="100" dirty="0">
                <a:effectLst/>
                <a:latin typeface="Cambria Math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Discontinuity</a:t>
            </a:r>
          </a:p>
          <a:p>
            <a:pPr marL="342900" indent="-342900" algn="just">
              <a:lnSpc>
                <a:spcPct val="200000"/>
              </a:lnSpc>
              <a:spcAft>
                <a:spcPts val="800"/>
              </a:spcAft>
              <a:buAutoNum type="arabicPeriod"/>
            </a:pPr>
            <a:endParaRPr lang="en-US" altLang="zh-SG" kern="100" dirty="0">
              <a:latin typeface="Cambria Math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endParaRPr lang="en-US" altLang="zh-SG" kern="100" dirty="0">
              <a:effectLst/>
              <a:latin typeface="Cambria Math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endParaRPr lang="en-US" altLang="zh-CN" kern="100" dirty="0">
              <a:latin typeface="Cambria Math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altLang="zh-SG" kern="100" dirty="0">
                <a:latin typeface="Cambria Math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2. Discontinuity</a:t>
            </a:r>
            <a:r>
              <a:rPr lang="en-US" altLang="zh-CN" kern="100" dirty="0">
                <a:effectLst/>
                <a:latin typeface="Cambria Math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due to vertical asymptote</a:t>
            </a:r>
            <a:endParaRPr lang="zh-CN" altLang="zh-SG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1EA13-7A8B-DAD5-1CAF-602AF90A96FC}"/>
              </a:ext>
            </a:extLst>
          </p:cNvPr>
          <p:cNvSpPr txBox="1"/>
          <p:nvPr/>
        </p:nvSpPr>
        <p:spPr>
          <a:xfrm>
            <a:off x="762000" y="533400"/>
            <a:ext cx="7848600" cy="586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altLang="zh-SG" sz="2400" b="1" kern="100" dirty="0">
                <a:effectLst/>
                <a:latin typeface="Cambria Math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Discontinuities </a:t>
            </a:r>
            <a:endParaRPr lang="zh-CN" altLang="zh-SG" sz="24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1FD937-1756-F820-4AD3-18C0A512F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074" y="1662486"/>
            <a:ext cx="2895600" cy="19017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C2EC34E-829D-B544-5037-035713E1F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665467"/>
            <a:ext cx="3148263" cy="232413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4EA4E0E-36CA-260D-CB56-1FF0B12BA5F9}"/>
              </a:ext>
            </a:extLst>
          </p:cNvPr>
          <p:cNvSpPr txBox="1"/>
          <p:nvPr/>
        </p:nvSpPr>
        <p:spPr>
          <a:xfrm>
            <a:off x="4981074" y="982862"/>
            <a:ext cx="4577346" cy="560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altLang="zh-CN" kern="100" dirty="0">
                <a:latin typeface="Cambria Math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en-US" altLang="zh-SG" kern="100" dirty="0">
                <a:latin typeface="Cambria Math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Removable Discontinuity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BA49BE2-B3CD-1959-22E6-34013848C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564910"/>
            <a:ext cx="2786273" cy="201933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3F1B14E-CB23-2C97-3DC7-43788F371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800" y="4363093"/>
            <a:ext cx="2099027" cy="214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0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28E8AFE-8D94-BD11-1BCF-5E56C1B6D0F8}"/>
                  </a:ext>
                </a:extLst>
              </p:cNvPr>
              <p:cNvSpPr txBox="1"/>
              <p:nvPr/>
            </p:nvSpPr>
            <p:spPr>
              <a:xfrm>
                <a:off x="838200" y="1371600"/>
                <a:ext cx="7772400" cy="5368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50000"/>
                  </a:lnSpc>
                  <a:spcAft>
                    <a:spcPts val="800"/>
                  </a:spcAft>
                  <a:buAutoNum type="arabicPeriod"/>
                </a:pPr>
                <a:r>
                  <a:rPr lang="en-US" altLang="zh-SG" sz="1600" b="1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Constantia" panose="02030602050306030303" pitchFamily="18" charset="0"/>
                  </a:rPr>
                  <a:t>Direct Substitution</a:t>
                </a: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zh-CN" altLang="zh-SG" sz="1600" i="1" u="none" strike="noStrike" kern="1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tantia" panose="02030602050306030303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SG" sz="1600" i="1" u="none" strike="noStrike" kern="1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tantia" panose="02030602050306030303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SG" sz="1600" b="0" i="1" u="none" strike="noStrike" kern="10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tantia" panose="02030602050306030303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zh-SG" sz="1600" b="0" i="1" u="none" strike="noStrike" kern="10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tantia" panose="02030602050306030303" pitchFamily="18" charset="0"/>
                              </a:rPr>
                              <m:t>𝑥</m:t>
                            </m:r>
                            <m:r>
                              <a:rPr lang="en-US" altLang="zh-SG" sz="1600" b="0" i="1" u="none" strike="noStrike" kern="10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tantia" panose="02030602050306030303" pitchFamily="18" charset="0"/>
                              </a:rPr>
                              <m:t>→−1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zh-CN" altLang="zh-SG" sz="1600" i="1" u="none" strike="noStrike" kern="1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tantia" panose="02030602050306030303" pitchFamily="18" charset="0"/>
                              </a:rPr>
                            </m:ctrlPr>
                          </m:sSupPr>
                          <m:e>
                            <m:r>
                              <a:rPr lang="en-US" altLang="zh-SG" sz="1600" b="0" i="1" u="none" strike="noStrike" kern="10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tantia" panose="02030602050306030303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SG" sz="1600" b="0" i="1" u="none" strike="noStrike" kern="10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tantia" panose="02030602050306030303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SG" sz="1600" b="0" i="1" u="none" strike="noStrike" kern="1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tantia" panose="02030602050306030303" pitchFamily="18" charset="0"/>
                          </a:rPr>
                          <m:t>−2</m:t>
                        </m:r>
                        <m:r>
                          <a:rPr lang="en-US" altLang="zh-SG" sz="1600" b="0" i="1" u="none" strike="noStrike" kern="1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tantia" panose="02030602050306030303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SG" sz="1600" b="1" u="none" strike="noStrike" kern="1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Constantia" panose="02030602050306030303" pitchFamily="18" charset="0"/>
                  </a:rPr>
                  <a:t>	</a:t>
                </a:r>
                <a:endParaRPr lang="en-US" altLang="zh-SG" sz="1600" b="1" kern="100" dirty="0"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zh-SG" sz="1600" b="1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Constantia" panose="02030602050306030303" pitchFamily="18" charset="0"/>
                  </a:rPr>
                  <a:t>2. Remove the hole by </a:t>
                </a:r>
                <a:r>
                  <a:rPr lang="en-US" altLang="zh-CN" sz="1600" b="1" kern="100" dirty="0">
                    <a:latin typeface="Cambria Math" panose="02040503050406030204" pitchFamily="18" charset="0"/>
                    <a:ea typeface="等线" panose="02010600030101010101" pitchFamily="2" charset="-122"/>
                  </a:rPr>
                  <a:t>cancellation</a:t>
                </a:r>
              </a:p>
              <a:p>
                <a:pPr lvl="0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SG" sz="1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SG" sz="16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SG" sz="16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zh-SG" sz="16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SG" sz="16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→2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SG" sz="16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SG" sz="16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SG" sz="16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SG" sz="16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SG" sz="16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−4</m:t>
                            </m:r>
                          </m:num>
                          <m:den>
                            <m:r>
                              <a:rPr lang="en-US" altLang="zh-SG" sz="16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SG" sz="16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sz="1600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Constantia" panose="02030602050306030303" pitchFamily="18" charset="0"/>
                  </a:rPr>
                  <a:t>                                 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SG" sz="1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SG" sz="16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SG" sz="16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zh-SG" sz="16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SG" sz="16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→2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zh-SG" sz="16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zh-SG" sz="16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SG" sz="1600" b="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SG" sz="1600" b="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SG" sz="16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altLang="zh-SG" sz="16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SG" sz="16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−10</m:t>
                            </m:r>
                          </m:num>
                          <m:den>
                            <m:r>
                              <a:rPr lang="en-US" altLang="zh-SG" sz="16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SG" sz="16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sz="160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zh-SG" sz="1600" b="1" kern="100" dirty="0">
                    <a:latin typeface="Cambria Math" panose="02040503050406030204" pitchFamily="18" charset="0"/>
                    <a:ea typeface="等线" panose="02010600030101010101" pitchFamily="2" charset="-122"/>
                  </a:rPr>
                  <a:t>3. Rationalizing</a:t>
                </a: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SG" sz="1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SG" sz="16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SG" sz="16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zh-SG" sz="16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SG" sz="16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SG" sz="16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SG" sz="16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SG" sz="16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SG" sz="16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rad>
                            <m:r>
                              <a:rPr lang="en-US" altLang="zh-SG" sz="16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SG" sz="16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SG" sz="1600" i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  </a:t>
                </a:r>
                <a:r>
                  <a:rPr lang="en-US" altLang="zh-CN" kern="100" dirty="0">
                    <a:latin typeface="Cambria Math" panose="02040503050406030204" pitchFamily="18" charset="0"/>
                    <a:ea typeface="等线" panose="02010600030101010101" pitchFamily="2" charset="-122"/>
                    <a:cs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altLang="zh-CN" sz="16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func>
                      <m:funcPr>
                        <m:ctrlPr>
                          <a:rPr lang="zh-CN" altLang="zh-SG" sz="1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SG" sz="16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SG" sz="16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SG" sz="16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SG" sz="16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zh-SG" sz="16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zh-CN" altLang="zh-SG" sz="16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SG" sz="16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SG" sz="16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rad>
                            <m:r>
                              <a:rPr lang="en-US" altLang="zh-SG" sz="16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altLang="zh-SG" sz="16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SG" sz="16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</m:oMath>
                </a14:m>
                <a:endParaRPr lang="zh-CN" altLang="zh-SG" sz="160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endParaRPr lang="en-US" altLang="zh-SG" sz="160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zh-SG" sz="1600" b="1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Constantia" panose="02030602050306030303" pitchFamily="18" charset="0"/>
                  </a:rPr>
                  <a:t>4. Setting up two cases</a:t>
                </a:r>
                <a:endParaRPr lang="zh-SG" altLang="zh-SG" sz="1600" b="1" dirty="0">
                  <a:effectLst/>
                </a:endParaRPr>
              </a:p>
              <a:p>
                <a:pPr rtl="0" fontAlgn="base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SG" sz="1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SG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SG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SG" sz="1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altLang="zh-SG" sz="1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SG" sz="1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SG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SG" sz="16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SG" sz="1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SG" sz="16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SG" sz="1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SG" sz="1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SG" altLang="zh-SG" sz="160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spcAft>
                    <a:spcPts val="800"/>
                  </a:spcAft>
                  <a:buAutoNum type="arabicPeriod"/>
                </a:pPr>
                <a:endParaRPr lang="zh-CN" altLang="zh-SG" sz="1600" b="1" kern="1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28E8AFE-8D94-BD11-1BCF-5E56C1B6D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71600"/>
                <a:ext cx="7772400" cy="5368777"/>
              </a:xfrm>
              <a:prstGeom prst="rect">
                <a:avLst/>
              </a:prstGeom>
              <a:blipFill>
                <a:blip r:embed="rId2"/>
                <a:stretch>
                  <a:fillRect l="-471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FDAE4E22-DAFD-1B3C-BE67-D4BF870F0EDB}"/>
              </a:ext>
            </a:extLst>
          </p:cNvPr>
          <p:cNvSpPr txBox="1"/>
          <p:nvPr/>
        </p:nvSpPr>
        <p:spPr>
          <a:xfrm>
            <a:off x="762000" y="533400"/>
            <a:ext cx="7848600" cy="586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altLang="zh-SG" sz="2400" b="1" kern="100" dirty="0">
                <a:effectLst/>
                <a:latin typeface="Cambria Math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Techniques for Evaluating Limits</a:t>
            </a:r>
            <a:endParaRPr lang="zh-CN" altLang="zh-SG" sz="24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043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FD8F026-5044-C990-7E44-52967F4B4809}"/>
              </a:ext>
            </a:extLst>
          </p:cNvPr>
          <p:cNvSpPr txBox="1"/>
          <p:nvPr/>
        </p:nvSpPr>
        <p:spPr>
          <a:xfrm>
            <a:off x="762000" y="533400"/>
            <a:ext cx="7848600" cy="586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altLang="zh-SG" sz="2400" b="1" kern="100" dirty="0">
                <a:effectLst/>
                <a:latin typeface="Cambria Math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Limit Laws</a:t>
            </a:r>
            <a:endParaRPr lang="zh-CN" altLang="zh-SG" sz="2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FE47B4-9D24-EAF9-86AC-A241C0061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37" y="1219201"/>
            <a:ext cx="8353583" cy="441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97D4527-1DF4-4E28-1334-FA27D16D4269}"/>
                  </a:ext>
                </a:extLst>
              </p:cNvPr>
              <p:cNvSpPr txBox="1"/>
              <p:nvPr/>
            </p:nvSpPr>
            <p:spPr>
              <a:xfrm>
                <a:off x="2895600" y="3659084"/>
                <a:ext cx="4578056" cy="648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SG" alt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SG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SG" altLang="en-US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SG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SG" altLang="en-US" i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SG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SG" alt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SG" alt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SG" altLang="en-US" i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SG" altLang="en-US" i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zh-SG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SG" altLang="en-US" i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num>
                            <m:den>
                              <m:r>
                                <a:rPr lang="zh-SG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SG" altLang="en-US" i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SG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97D4527-1DF4-4E28-1334-FA27D16D4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659084"/>
                <a:ext cx="4578056" cy="6481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D6E6363-205C-065A-D273-92E83ED6D2BF}"/>
                  </a:ext>
                </a:extLst>
              </p:cNvPr>
              <p:cNvSpPr txBox="1"/>
              <p:nvPr/>
            </p:nvSpPr>
            <p:spPr>
              <a:xfrm>
                <a:off x="3886200" y="2209800"/>
                <a:ext cx="4577346" cy="665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zh-CN" altLang="zh-SG" sz="1800" kern="1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SG" sz="1800" i="1" kern="1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tantia" panose="02030602050306030303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SG" sz="1800" i="1" kern="1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tantia" panose="02030602050306030303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SG" sz="1800" kern="1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Constantia" panose="02030602050306030303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SG" sz="1800" i="1" kern="1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Constantia" panose="02030602050306030303" pitchFamily="18" charset="0"/>
                              </a:rPr>
                              <m:t>𝑥</m:t>
                            </m:r>
                            <m:r>
                              <a:rPr lang="en-US" altLang="zh-SG" sz="1800" kern="1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Constantia" panose="02030602050306030303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zh-CN" altLang="zh-SG" sz="1800" i="1" kern="1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tantia" panose="02030602050306030303" pitchFamily="18" charset="0"/>
                              </a:rPr>
                            </m:ctrlPr>
                          </m:sSupPr>
                          <m:e>
                            <m:r>
                              <a:rPr lang="en-US" altLang="zh-SG" sz="1800" i="1" kern="1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Constantia" panose="02030602050306030303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SG" sz="1800" kern="1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Constantia" panose="02030602050306030303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zh-CN" altLang="zh-SG" sz="1800" i="1" kern="1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tantia" panose="02030602050306030303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SG" sz="1800" kern="1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Constantia" panose="02030602050306030303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zh-CN" altLang="zh-SG" sz="1800" i="1" kern="10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tantia" panose="02030602050306030303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SG" sz="1800" kern="10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Constantia" panose="02030602050306030303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SG" sz="1800" i="1" kern="10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Constantia" panose="02030602050306030303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zh-CN" altLang="zh-SG" sz="2000" kern="100" dirty="0">
                  <a:solidFill>
                    <a:schemeClr val="accent1">
                      <a:lumMod val="75000"/>
                    </a:schemeClr>
                  </a:solidFill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D6E6363-205C-065A-D273-92E83ED6D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209800"/>
                <a:ext cx="4577346" cy="665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97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表, 折线图&#10;&#10;描述已自动生成">
            <a:extLst>
              <a:ext uri="{FF2B5EF4-FFF2-40B4-BE49-F238E27FC236}">
                <a16:creationId xmlns:a16="http://schemas.microsoft.com/office/drawing/2014/main" id="{F58AFD97-26F6-F154-DC5C-0FFE46368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690" y="2286000"/>
            <a:ext cx="4176620" cy="35944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529E119-A775-CE36-0624-3A227CED64AC}"/>
                  </a:ext>
                </a:extLst>
              </p:cNvPr>
              <p:cNvSpPr txBox="1"/>
              <p:nvPr/>
            </p:nvSpPr>
            <p:spPr>
              <a:xfrm>
                <a:off x="1151271" y="1371600"/>
                <a:ext cx="4574874" cy="772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SG" sz="3200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zh-SG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SG" sz="32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𝑙𝑖𝑚</m:t>
                        </m:r>
                      </m:e>
                      <m:lim>
                        <m:r>
                          <a:rPr lang="en-US" altLang="zh-SG" sz="32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SG" sz="32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→0</m:t>
                        </m:r>
                      </m:lim>
                    </m:limLow>
                    <m:r>
                      <a:rPr lang="en-US" altLang="zh-SG" sz="32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SG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SG" sz="32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SG" sz="32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SG" sz="3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SG" sz="32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=?</m:t>
                    </m:r>
                  </m:oMath>
                </a14:m>
                <a:endParaRPr lang="zh-SG" altLang="en-US" sz="32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529E119-A775-CE36-0624-3A227CED6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71" y="1371600"/>
                <a:ext cx="4574874" cy="772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918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5D309AB-364A-8C25-270E-1C508A333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524000"/>
            <a:ext cx="4724400" cy="455652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622F17E-9B87-96BB-82B1-E67D57790CC4}"/>
              </a:ext>
            </a:extLst>
          </p:cNvPr>
          <p:cNvSpPr txBox="1"/>
          <p:nvPr/>
        </p:nvSpPr>
        <p:spPr>
          <a:xfrm>
            <a:off x="762000" y="533400"/>
            <a:ext cx="7848600" cy="586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altLang="zh-SG" sz="2400" b="1" kern="100" dirty="0">
                <a:effectLst/>
                <a:latin typeface="Cambria Math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Squeeze Theorem</a:t>
            </a:r>
            <a:endParaRPr lang="zh-CN" altLang="zh-SG" sz="2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E538CB7-B208-C867-E90D-A9C8735DD40E}"/>
                  </a:ext>
                </a:extLst>
              </p:cNvPr>
              <p:cNvSpPr txBox="1"/>
              <p:nvPr/>
            </p:nvSpPr>
            <p:spPr>
              <a:xfrm>
                <a:off x="6934200" y="2209800"/>
                <a:ext cx="1529346" cy="665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zh-CN" altLang="zh-SG" sz="1800" kern="1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SG" sz="1800" i="1" kern="1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tantia" panose="02030602050306030303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SG" sz="1800" i="1" kern="1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tantia" panose="02030602050306030303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SG" sz="1800" kern="1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Constantia" panose="02030602050306030303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SG" sz="1800" i="1" kern="1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Constantia" panose="02030602050306030303" pitchFamily="18" charset="0"/>
                              </a:rPr>
                              <m:t>𝑥</m:t>
                            </m:r>
                            <m:r>
                              <a:rPr lang="en-US" altLang="zh-SG" sz="1800" kern="1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Constantia" panose="02030602050306030303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zh-CN" altLang="zh-SG" sz="1800" i="1" kern="1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tantia" panose="02030602050306030303" pitchFamily="18" charset="0"/>
                              </a:rPr>
                            </m:ctrlPr>
                          </m:sSupPr>
                          <m:e>
                            <m:r>
                              <a:rPr lang="en-US" altLang="zh-SG" sz="1800" i="1" kern="1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Constantia" panose="02030602050306030303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SG" sz="1800" kern="1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Constantia" panose="02030602050306030303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zh-CN" altLang="zh-SG" sz="1800" i="1" kern="1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tantia" panose="02030602050306030303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SG" sz="1800" kern="1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Constantia" panose="02030602050306030303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zh-CN" altLang="zh-SG" sz="1800" i="1" kern="10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tantia" panose="02030602050306030303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SG" sz="1800" kern="10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Constantia" panose="02030602050306030303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SG" sz="1800" i="1" kern="10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Constantia" panose="02030602050306030303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zh-CN" altLang="zh-SG" sz="2000" kern="100" dirty="0">
                  <a:solidFill>
                    <a:schemeClr val="accent1">
                      <a:lumMod val="75000"/>
                    </a:schemeClr>
                  </a:solidFill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Constantia" panose="02030602050306030303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E538CB7-B208-C867-E90D-A9C8735DD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2209800"/>
                <a:ext cx="1529346" cy="665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16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117D554-65F8-7BA1-1B48-B857FE5484E2}"/>
              </a:ext>
            </a:extLst>
          </p:cNvPr>
          <p:cNvSpPr txBox="1"/>
          <p:nvPr/>
        </p:nvSpPr>
        <p:spPr>
          <a:xfrm>
            <a:off x="990600" y="685800"/>
            <a:ext cx="4578578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altLang="zh-SG" sz="1800" b="1" kern="100" dirty="0">
                <a:effectLst/>
                <a:latin typeface="Cambria Math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Special Limits</a:t>
            </a:r>
            <a:endParaRPr lang="zh-SG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9221F9E-5C16-F563-9317-877E43C69673}"/>
                  </a:ext>
                </a:extLst>
              </p:cNvPr>
              <p:cNvSpPr txBox="1"/>
              <p:nvPr/>
            </p:nvSpPr>
            <p:spPr>
              <a:xfrm>
                <a:off x="1828800" y="1752600"/>
                <a:ext cx="4578578" cy="609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SG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tantia" panose="02030602050306030303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SG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nstantia" panose="02030602050306030303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SG" sz="1800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onstantia" panose="02030602050306030303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SG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onstantia" panose="02030602050306030303" pitchFamily="18" charset="0"/>
                                </a:rPr>
                                <m:t>𝑥</m:t>
                              </m:r>
                              <m:r>
                                <a:rPr lang="en-US" altLang="zh-SG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onstantia" panose="02030602050306030303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zh-SG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nstantia" panose="02030602050306030303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SG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onstantia" panose="02030602050306030303" pitchFamily="18" charset="0"/>
                                </a:rPr>
                                <m:t>𝑠𝑖𝑛𝑥</m:t>
                              </m:r>
                            </m:num>
                            <m:den>
                              <m:r>
                                <a:rPr lang="en-US" altLang="zh-SG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onstantia" panose="02030602050306030303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SG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onstantia" panose="02030602050306030303" pitchFamily="18" charset="0"/>
                        </a:rPr>
                        <m:t>=__________</m:t>
                      </m:r>
                    </m:oMath>
                  </m:oMathPara>
                </a14:m>
                <a:endParaRPr lang="zh-SG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9221F9E-5C16-F563-9317-877E43C69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752600"/>
                <a:ext cx="4578578" cy="6090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17A060A-7CE7-4A55-FDC1-7C780E91D60C}"/>
                  </a:ext>
                </a:extLst>
              </p:cNvPr>
              <p:cNvSpPr txBox="1"/>
              <p:nvPr/>
            </p:nvSpPr>
            <p:spPr>
              <a:xfrm>
                <a:off x="4038600" y="1764660"/>
                <a:ext cx="12257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SG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17A060A-7CE7-4A55-FDC1-7C780E91D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764660"/>
                <a:ext cx="122577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518692F7-56FB-942C-B758-7BDFB3D04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086" y="2971878"/>
            <a:ext cx="3159514" cy="27149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55324E1-589A-437E-AA73-35A13B213F6F}"/>
                  </a:ext>
                </a:extLst>
              </p:cNvPr>
              <p:cNvSpPr txBox="1"/>
              <p:nvPr/>
            </p:nvSpPr>
            <p:spPr>
              <a:xfrm>
                <a:off x="3303186" y="3723579"/>
                <a:ext cx="12257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SG" b="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SG" b="0" i="0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altLang="zh-SG" b="0" i="1" smtClean="0">
                              <a:solidFill>
                                <a:srgbClr val="FF66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zh-SG" altLang="en-US" dirty="0">
                  <a:solidFill>
                    <a:srgbClr val="FF66FF"/>
                  </a:solidFill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55324E1-589A-437E-AA73-35A13B213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186" y="3723579"/>
                <a:ext cx="12257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904B850-7A79-739C-5D5B-9E8879F45EAC}"/>
              </a:ext>
            </a:extLst>
          </p:cNvPr>
          <p:cNvCxnSpPr>
            <a:cxnSpLocks/>
          </p:cNvCxnSpPr>
          <p:nvPr/>
        </p:nvCxnSpPr>
        <p:spPr>
          <a:xfrm flipV="1">
            <a:off x="3376097" y="3581478"/>
            <a:ext cx="0" cy="838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50C9CDF-76E2-3C94-0176-68090BAC2446}"/>
                  </a:ext>
                </a:extLst>
              </p:cNvPr>
              <p:cNvSpPr txBox="1"/>
              <p:nvPr/>
            </p:nvSpPr>
            <p:spPr>
              <a:xfrm>
                <a:off x="2925475" y="4235012"/>
                <a:ext cx="12257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SG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zh-SG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50C9CDF-76E2-3C94-0176-68090BAC2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475" y="4235012"/>
                <a:ext cx="12257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A67AF72-AA66-3FB3-275F-800C9D5FD5EB}"/>
              </a:ext>
            </a:extLst>
          </p:cNvPr>
          <p:cNvCxnSpPr>
            <a:cxnSpLocks/>
          </p:cNvCxnSpPr>
          <p:nvPr/>
        </p:nvCxnSpPr>
        <p:spPr>
          <a:xfrm flipH="1" flipV="1">
            <a:off x="3604697" y="3352878"/>
            <a:ext cx="6578" cy="1066800"/>
          </a:xfrm>
          <a:prstGeom prst="line">
            <a:avLst/>
          </a:prstGeom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90B814B-FEC2-E848-42E4-3EC692C73CCA}"/>
                  </a:ext>
                </a:extLst>
              </p:cNvPr>
              <p:cNvSpPr txBox="1"/>
              <p:nvPr/>
            </p:nvSpPr>
            <p:spPr>
              <a:xfrm>
                <a:off x="4644911" y="2253733"/>
                <a:ext cx="25140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SG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SG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𝐴𝐵𝐶</m:t>
                          </m:r>
                        </m:sub>
                      </m:sSub>
                      <m:r>
                        <a:rPr lang="en-US" altLang="zh-SG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𝐴𝐵𝐸</m:t>
                          </m:r>
                        </m:sub>
                      </m:sSub>
                      <m:r>
                        <a:rPr lang="en-US" altLang="zh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SG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𝐴𝐷𝐸</m:t>
                          </m:r>
                        </m:sub>
                      </m:sSub>
                    </m:oMath>
                  </m:oMathPara>
                </a14:m>
                <a:endParaRPr lang="en-US" altLang="zh-SG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90B814B-FEC2-E848-42E4-3EC692C73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911" y="2253733"/>
                <a:ext cx="2514052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A2F7361-7DBD-6991-823F-4D0071950634}"/>
                  </a:ext>
                </a:extLst>
              </p:cNvPr>
              <p:cNvSpPr txBox="1"/>
              <p:nvPr/>
            </p:nvSpPr>
            <p:spPr>
              <a:xfrm>
                <a:off x="4648200" y="2895600"/>
                <a:ext cx="2514052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SG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SG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SG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SG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SG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SG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SG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altLang="zh-SG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altLang="zh-SG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A2F7361-7DBD-6991-823F-4D0071950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895600"/>
                <a:ext cx="2514052" cy="6109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0176FB4-0D2E-0897-D0AC-668816FF58A5}"/>
                  </a:ext>
                </a:extLst>
              </p:cNvPr>
              <p:cNvSpPr txBox="1"/>
              <p:nvPr/>
            </p:nvSpPr>
            <p:spPr>
              <a:xfrm>
                <a:off x="4647652" y="3707407"/>
                <a:ext cx="25140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SG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SG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SG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SG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altLang="zh-SG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altLang="zh-SG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0176FB4-0D2E-0897-D0AC-668816FF5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652" y="3707407"/>
                <a:ext cx="251405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CC0277C-0E32-B476-FC2E-E20BF231F8F8}"/>
                  </a:ext>
                </a:extLst>
              </p:cNvPr>
              <p:cNvSpPr txBox="1"/>
              <p:nvPr/>
            </p:nvSpPr>
            <p:spPr>
              <a:xfrm>
                <a:off x="4743587" y="4223265"/>
                <a:ext cx="2514052" cy="60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SG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SG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SG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SG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SG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SG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SG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zh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SG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zh-SG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CC0277C-0E32-B476-FC2E-E20BF231F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587" y="4223265"/>
                <a:ext cx="2514052" cy="6072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040329C-54F0-219D-7AAA-5417B5B40F70}"/>
                  </a:ext>
                </a:extLst>
              </p:cNvPr>
              <p:cNvSpPr txBox="1"/>
              <p:nvPr/>
            </p:nvSpPr>
            <p:spPr>
              <a:xfrm>
                <a:off x="4875427" y="4834205"/>
                <a:ext cx="2514052" cy="60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SG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SG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SG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SG" b="0" i="1" smtClean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SG" i="1" smtClean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SG" i="1">
                                  <a:solidFill>
                                    <a:schemeClr val="tx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SG" b="0" i="0" smtClean="0">
                                  <a:solidFill>
                                    <a:schemeClr val="tx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SG" i="1">
                                  <a:solidFill>
                                    <a:schemeClr val="tx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zh-SG" dirty="0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040329C-54F0-219D-7AAA-5417B5B40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427" y="4834205"/>
                <a:ext cx="2514052" cy="6072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78CAFFB-DB93-E9CF-1D3B-63DB3FB317D4}"/>
                  </a:ext>
                </a:extLst>
              </p:cNvPr>
              <p:cNvSpPr txBox="1"/>
              <p:nvPr/>
            </p:nvSpPr>
            <p:spPr>
              <a:xfrm>
                <a:off x="6442463" y="5640523"/>
                <a:ext cx="2183896" cy="484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altLang="zh-SG" b="0" i="1" smtClean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SG" i="1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SG" i="1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SG" b="0" i="0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SG" i="1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SG" b="0" i="1" smtClean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altLang="zh-SG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 as </a:t>
                </a:r>
                <a14:m>
                  <m:oMath xmlns:m="http://schemas.openxmlformats.org/officeDocument/2006/math">
                    <m:r>
                      <a:rPr lang="en-US" altLang="zh-SG" b="0" i="1" smtClean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SG" b="0" i="1" smtClean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altLang="zh-SG" dirty="0">
                  <a:solidFill>
                    <a:schemeClr val="tx1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78CAFFB-DB93-E9CF-1D3B-63DB3FB31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463" y="5640523"/>
                <a:ext cx="2183896" cy="484941"/>
              </a:xfrm>
              <a:prstGeom prst="rect">
                <a:avLst/>
              </a:prstGeom>
              <a:blipFill>
                <a:blip r:embed="rId1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C8D683C-A1DB-E303-74DE-038BA2282A03}"/>
                  </a:ext>
                </a:extLst>
              </p:cNvPr>
              <p:cNvSpPr txBox="1"/>
              <p:nvPr/>
            </p:nvSpPr>
            <p:spPr>
              <a:xfrm>
                <a:off x="3538364" y="5617499"/>
                <a:ext cx="21838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SG" b="0" i="1" smtClean="0">
                        <a:solidFill>
                          <a:schemeClr val="accent5">
                            <a:lumMod val="75000"/>
                          </a:schemeClr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SG" b="0" i="1" smtClean="0">
                        <a:solidFill>
                          <a:schemeClr val="accent5">
                            <a:lumMod val="75000"/>
                          </a:schemeClr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altLang="zh-SG" dirty="0">
                    <a:solidFill>
                      <a:schemeClr val="accent5">
                        <a:lumMod val="75000"/>
                      </a:schemeClr>
                    </a:solidFill>
                    <a:highlight>
                      <a:srgbClr val="FFFF00"/>
                    </a:highlight>
                  </a:rPr>
                  <a:t> as </a:t>
                </a:r>
                <a14:m>
                  <m:oMath xmlns:m="http://schemas.openxmlformats.org/officeDocument/2006/math">
                    <m:r>
                      <a:rPr lang="en-US" altLang="zh-SG" b="0" i="1" smtClean="0">
                        <a:solidFill>
                          <a:schemeClr val="accent5">
                            <a:lumMod val="75000"/>
                          </a:schemeClr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SG" b="0" i="1" smtClean="0">
                        <a:solidFill>
                          <a:schemeClr val="accent5">
                            <a:lumMod val="75000"/>
                          </a:schemeClr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altLang="zh-SG" dirty="0">
                  <a:solidFill>
                    <a:schemeClr val="accent5">
                      <a:lumMod val="75000"/>
                    </a:schemeClr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C8D683C-A1DB-E303-74DE-038BA2282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364" y="5617499"/>
                <a:ext cx="2183896" cy="369332"/>
              </a:xfrm>
              <a:prstGeom prst="rect">
                <a:avLst/>
              </a:prstGeom>
              <a:blipFill>
                <a:blip r:embed="rId1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84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5" grpId="0"/>
      <p:bldP spid="18" grpId="0"/>
      <p:bldP spid="19" grpId="0"/>
      <p:bldP spid="20" grpId="0"/>
      <p:bldP spid="21" grpId="0"/>
      <p:bldP spid="22" grpId="0"/>
      <p:bldP spid="23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198152E-5A74-4CDE-BEB1-40A8F1DDC13B}"/>
                  </a:ext>
                </a:extLst>
              </p:cNvPr>
              <p:cNvSpPr txBox="1"/>
              <p:nvPr/>
            </p:nvSpPr>
            <p:spPr>
              <a:xfrm>
                <a:off x="838200" y="762000"/>
                <a:ext cx="3508489" cy="3498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b="0" i="0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tantia" panose="02030602050306030303" pitchFamily="18" charset="0"/>
                        </a:rPr>
                        <m:t>Practice</m:t>
                      </m:r>
                    </m:oMath>
                  </m:oMathPara>
                </a14:m>
                <a:endParaRPr lang="en-US" altLang="zh-CN" sz="1800" b="0" i="0" kern="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onstantia" panose="02030602050306030303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zh-CN" altLang="zh-SG" sz="1800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tantia" panose="02030602050306030303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SG" sz="1800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tantia" panose="02030602050306030303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SG" sz="1800" i="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tantia" panose="02030602050306030303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SG" sz="1800" i="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tantia" panose="02030602050306030303" pitchFamily="18" charset="0"/>
                              </a:rPr>
                              <m:t>x</m:t>
                            </m:r>
                            <m:r>
                              <a:rPr lang="en-US" altLang="zh-SG" sz="1800" i="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tantia" panose="02030602050306030303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zh-SG" sz="1800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tantia" panose="02030602050306030303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zh-CN" altLang="zh-SG" sz="1800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tantia" panose="02030602050306030303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SG" sz="1800" i="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tantia" panose="02030602050306030303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SG" sz="1800" i="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tantia" panose="02030602050306030303" pitchFamily="18" charset="0"/>
                                  </a:rPr>
                                  <m:t>4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SG" sz="1800" i="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tantia" panose="02030602050306030303" pitchFamily="18" charset="0"/>
                                  </a:rPr>
                                  <m:t>x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SG" sz="1800" i="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tantia" panose="02030602050306030303" pitchFamily="18" charset="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SG" sz="1800" i="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tantia" panose="02030602050306030303" pitchFamily="18" charset="0"/>
                              </a:rPr>
                              <m:t>x</m:t>
                            </m:r>
                          </m:den>
                        </m:f>
                      </m:e>
                    </m:func>
                    <m:r>
                      <a:rPr lang="en-US" altLang="zh-SG" sz="1800" i="0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Constantia" panose="02030602050306030303" pitchFamily="18" charset="0"/>
                      </a:rPr>
                      <m:t> </m:t>
                    </m:r>
                  </m:oMath>
                </a14:m>
                <a:endParaRPr lang="zh-CN" altLang="zh-SG" sz="2000" kern="1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zh-CN" altLang="zh-SG" sz="1800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tantia" panose="02030602050306030303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SG" sz="1800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tantia" panose="02030602050306030303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SG" sz="1800" i="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tantia" panose="02030602050306030303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SG" sz="1800" i="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tantia" panose="02030602050306030303" pitchFamily="18" charset="0"/>
                              </a:rPr>
                              <m:t>x</m:t>
                            </m:r>
                            <m:r>
                              <a:rPr lang="en-US" altLang="zh-SG" sz="1800" i="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tantia" panose="02030602050306030303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zh-SG" sz="1800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tantia" panose="02030602050306030303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zh-CN" altLang="zh-SG" sz="1800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tantia" panose="02030602050306030303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SG" sz="1800" i="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tantia" panose="02030602050306030303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SG" sz="1800" i="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tantia" panose="02030602050306030303" pitchFamily="18" charset="0"/>
                                  </a:rPr>
                                  <m:t>x</m:t>
                                </m:r>
                              </m:e>
                            </m:func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SG" sz="1800" i="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tantia" panose="02030602050306030303" pitchFamily="18" charset="0"/>
                              </a:rPr>
                              <m:t>x</m:t>
                            </m:r>
                          </m:den>
                        </m:f>
                      </m:e>
                    </m:func>
                  </m:oMath>
                </a14:m>
                <a:endParaRPr lang="en-US" altLang="zh-SG" sz="1800" kern="100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Constantia" panose="02030602050306030303" pitchFamily="18" charset="0"/>
                </a:endParaRPr>
              </a:p>
              <a:p>
                <a:pPr marL="457200" lvl="0" indent="-457200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zh-CN" altLang="zh-SG" sz="2000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tantia" panose="02030602050306030303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SG" sz="2000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tantia" panose="02030602050306030303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SG" sz="2000" i="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tantia" panose="02030602050306030303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SG" sz="2000" i="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tantia" panose="02030602050306030303" pitchFamily="18" charset="0"/>
                              </a:rPr>
                              <m:t>x</m:t>
                            </m:r>
                            <m:r>
                              <a:rPr lang="en-US" altLang="zh-SG" sz="2000" i="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tantia" panose="02030602050306030303" pitchFamily="18" charset="0"/>
                              </a:rPr>
                              <m:t>→</m:t>
                            </m:r>
                            <m:f>
                              <m:fPr>
                                <m:ctrlPr>
                                  <a:rPr lang="zh-CN" altLang="zh-SG" sz="2000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tantia" panose="02030602050306030303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SG" sz="2000" i="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tantia" panose="02030602050306030303" pitchFamily="18" charset="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SG" sz="2000" i="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tantia" panose="02030602050306030303" pitchFamily="18" charset="0"/>
                                  </a:rPr>
                                  <m:t>4</m:t>
                                </m:r>
                              </m:den>
                            </m:f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zh-SG" sz="2000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tantia" panose="02030602050306030303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zh-CN" altLang="zh-SG" sz="2000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tantia" panose="02030602050306030303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SG" sz="2000" i="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tantia" panose="02030602050306030303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SG" sz="2000" i="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tantia" panose="02030602050306030303" pitchFamily="18" charset="0"/>
                                  </a:rPr>
                                  <m:t>x</m:t>
                                </m:r>
                              </m:e>
                            </m:func>
                            <m:r>
                              <a:rPr lang="en-US" altLang="zh-SG" sz="2000" i="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tantia" panose="02030602050306030303" pitchFamily="18" charset="0"/>
                              </a:rPr>
                              <m:t>−1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zh-CN" altLang="zh-SG" sz="2000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tantia" panose="02030602050306030303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SG" sz="2000" i="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tantia" panose="02030602050306030303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SG" sz="2000" i="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tantia" panose="02030602050306030303" pitchFamily="18" charset="0"/>
                                  </a:rPr>
                                  <m:t>x</m:t>
                                </m:r>
                              </m:e>
                            </m:func>
                            <m:r>
                              <a:rPr lang="en-US" altLang="zh-SG" sz="2000" i="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tantia" panose="02030602050306030303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zh-CN" altLang="zh-SG" sz="2000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tantia" panose="02030602050306030303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SG" sz="2000" i="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tantia" panose="02030602050306030303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SG" sz="2000" i="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onstantia" panose="02030602050306030303" pitchFamily="18" charset="0"/>
                                  </a:rPr>
                                  <m:t>x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endParaRPr lang="zh-CN" altLang="zh-SG" sz="2000" kern="1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>
                  <a:lnSpc>
                    <a:spcPct val="150000"/>
                  </a:lnSpc>
                  <a:spcAft>
                    <a:spcPts val="800"/>
                  </a:spcAft>
                </a:pPr>
                <a:endParaRPr lang="zh-CN" altLang="zh-SG" sz="2000" kern="1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198152E-5A74-4CDE-BEB1-40A8F1DDC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62000"/>
                <a:ext cx="3508489" cy="3498394"/>
              </a:xfrm>
              <a:prstGeom prst="rect">
                <a:avLst/>
              </a:prstGeom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3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94B2715-0F2A-B059-2567-1F94C085DB26}"/>
                  </a:ext>
                </a:extLst>
              </p:cNvPr>
              <p:cNvSpPr txBox="1"/>
              <p:nvPr/>
            </p:nvSpPr>
            <p:spPr>
              <a:xfrm>
                <a:off x="914400" y="1676400"/>
                <a:ext cx="7543800" cy="24864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SG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tantia" panose="02030602050306030303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SG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nstantia" panose="02030602050306030303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SG" sz="2800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onstantia" panose="02030602050306030303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SG" sz="2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onstantia" panose="02030602050306030303" pitchFamily="18" charset="0"/>
                                </a:rPr>
                                <m:t>𝑥</m:t>
                              </m:r>
                              <m:r>
                                <a:rPr lang="en-US" altLang="zh-SG" sz="2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onstantia" panose="02030602050306030303" pitchFamily="18" charset="0"/>
                                </a:rPr>
                                <m:t>→</m:t>
                              </m:r>
                              <m:r>
                                <a:rPr lang="en-US" altLang="zh-SG" sz="2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onstantia" panose="02030602050306030303" pitchFamily="18" charset="0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r>
                            <a:rPr lang="en-US" altLang="zh-SG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onstantia" panose="02030602050306030303" pitchFamily="18" charset="0"/>
                            </a:rPr>
                            <m:t>𝑓</m:t>
                          </m:r>
                          <m:r>
                            <a:rPr lang="en-US" altLang="zh-SG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onstantia" panose="02030602050306030303" pitchFamily="18" charset="0"/>
                            </a:rPr>
                            <m:t>(</m:t>
                          </m:r>
                          <m:r>
                            <a:rPr lang="en-US" altLang="zh-SG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onstantia" panose="02030602050306030303" pitchFamily="18" charset="0"/>
                            </a:rPr>
                            <m:t>𝑥</m:t>
                          </m:r>
                          <m:r>
                            <a:rPr lang="en-US" altLang="zh-SG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onstantia" panose="02030602050306030303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SG" sz="2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onstantia" panose="02030602050306030303" pitchFamily="18" charset="0"/>
                        </a:rPr>
                        <m:t>=</m:t>
                      </m:r>
                      <m:r>
                        <a:rPr lang="en-US" altLang="zh-SG" sz="2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onstantia" panose="02030602050306030303" pitchFamily="18" charset="0"/>
                        </a:rPr>
                        <m:t>𝐿</m:t>
                      </m:r>
                      <m:r>
                        <a:rPr lang="en-US" altLang="zh-SG" sz="2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onstantia" panose="02030602050306030303" pitchFamily="18" charset="0"/>
                        </a:rPr>
                        <m:t> </m:t>
                      </m:r>
                    </m:oMath>
                  </m:oMathPara>
                </a14:m>
                <a:endParaRPr lang="en-US" altLang="zh-SG" sz="1800" kern="100" dirty="0"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50000"/>
                  </a:lnSpc>
                  <a:spcAft>
                    <a:spcPts val="800"/>
                  </a:spcAft>
                </a:pPr>
                <a:endParaRPr lang="en-US" altLang="zh-SG" sz="1800" kern="100" dirty="0"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algn="ctr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zh-SG" sz="1800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The limit of </a:t>
                </a:r>
                <a14:m>
                  <m:oMath xmlns:m="http://schemas.openxmlformats.org/officeDocument/2006/math">
                    <m:r>
                      <a:rPr lang="en-US" altLang="zh-SG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tantia" panose="02030602050306030303" pitchFamily="18" charset="0"/>
                      </a:rPr>
                      <m:t>𝑓</m:t>
                    </m:r>
                    <m:r>
                      <a:rPr lang="en-US" altLang="zh-SG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tantia" panose="02030602050306030303" pitchFamily="18" charset="0"/>
                      </a:rPr>
                      <m:t>(</m:t>
                    </m:r>
                    <m:r>
                      <a:rPr lang="en-US" altLang="zh-SG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tantia" panose="02030602050306030303" pitchFamily="18" charset="0"/>
                      </a:rPr>
                      <m:t>𝑥</m:t>
                    </m:r>
                    <m:r>
                      <a:rPr lang="en-US" altLang="zh-SG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tantia" panose="02030602050306030303" pitchFamily="18" charset="0"/>
                      </a:rPr>
                      <m:t>)</m:t>
                    </m:r>
                  </m:oMath>
                </a14:m>
                <a:r>
                  <a:rPr lang="en-US" altLang="zh-SG" sz="1800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as x approaches c is L.</a:t>
                </a:r>
              </a:p>
              <a:p>
                <a:pPr lvl="0" algn="ctr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zh-CN" kern="100" dirty="0"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The value of the function when approaching to a point</a:t>
                </a:r>
                <a:endParaRPr lang="zh-CN" altLang="zh-SG" sz="2000" kern="1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94B2715-0F2A-B059-2567-1F94C085D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676400"/>
                <a:ext cx="7543800" cy="2486450"/>
              </a:xfrm>
              <a:prstGeom prst="rect">
                <a:avLst/>
              </a:prstGeom>
              <a:blipFill>
                <a:blip r:embed="rId3"/>
                <a:stretch>
                  <a:fillRect b="-2206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4D703BF8-5FA2-64FD-7AEB-491C77459A6A}"/>
              </a:ext>
            </a:extLst>
          </p:cNvPr>
          <p:cNvSpPr txBox="1"/>
          <p:nvPr/>
        </p:nvSpPr>
        <p:spPr>
          <a:xfrm>
            <a:off x="762000" y="533400"/>
            <a:ext cx="7848600" cy="586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altLang="zh-CN" sz="2400" b="1" kern="100" dirty="0">
                <a:latin typeface="Cambria Math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Notation</a:t>
            </a:r>
            <a:endParaRPr lang="zh-CN" altLang="zh-SG" sz="2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83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684602"/>
            <a:ext cx="8305800" cy="64633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function is said to be </a:t>
            </a:r>
            <a:r>
              <a:rPr lang="en-US" b="1" dirty="0">
                <a:solidFill>
                  <a:srgbClr val="FF0000"/>
                </a:solidFill>
              </a:rPr>
              <a:t>continuous </a:t>
            </a:r>
            <a:r>
              <a:rPr lang="en-US" dirty="0">
                <a:solidFill>
                  <a:schemeClr val="tx1"/>
                </a:solidFill>
              </a:rPr>
              <a:t>over an interval if it has no breaks, jumps, or holes. 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(the pencil never leaves the paper!)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33575" y="1554217"/>
                <a:ext cx="84578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Given that function g is continuous, and that 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(10) 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positive, while 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(15)</m:t>
                    </m:r>
                  </m:oMath>
                </a14:m>
                <a:r>
                  <a:rPr lang="en-US" sz="16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negative, 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you are required to draw a curve starting from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(10,</m:t>
                    </m:r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(10))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(15,</m:t>
                    </m:r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(15))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75" y="1554217"/>
                <a:ext cx="8457850" cy="584775"/>
              </a:xfrm>
              <a:prstGeom prst="rect">
                <a:avLst/>
              </a:prstGeom>
              <a:blipFill>
                <a:blip r:embed="rId2"/>
                <a:stretch>
                  <a:fillRect l="-433" t="-4167" b="-11458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AutoShape 2" descr="http://static.fjcdn.com/pictures/Wait+WHAT+.+I+don+t+even+know_23988f_3996414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14800" y="4800600"/>
            <a:ext cx="152400" cy="1363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19132" y="3992075"/>
            <a:ext cx="152400" cy="1363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707066" y="3282119"/>
            <a:ext cx="4191000" cy="2362200"/>
            <a:chOff x="609600" y="4114800"/>
            <a:chExt cx="4191000" cy="23622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609600" y="5257800"/>
              <a:ext cx="41910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798672" y="4114800"/>
              <a:ext cx="76200" cy="23622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308499" y="5202866"/>
              <a:ext cx="1772" cy="1346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49233" y="5220588"/>
              <a:ext cx="1772" cy="1346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67762" y="5192233"/>
              <a:ext cx="1772" cy="1346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145466" y="5296234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</a:rPr>
                <a:t>10                 15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18299" y="3278613"/>
                <a:ext cx="2994838" cy="1323439"/>
              </a:xfrm>
              <a:prstGeom prst="wedgeRectCallout">
                <a:avLst>
                  <a:gd name="adj1" fmla="val -70181"/>
                  <a:gd name="adj2" fmla="val 36791"/>
                </a:avLst>
              </a:prstGeom>
              <a:solidFill>
                <a:srgbClr val="FFFF3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Arial Rounded MT Bold" panose="020F0704030504030204" pitchFamily="34" charset="0"/>
                  </a:rPr>
                  <a:t>There is at least </a:t>
                </a:r>
                <a:br>
                  <a:rPr lang="en-US" sz="2000" dirty="0">
                    <a:latin typeface="Arial Rounded MT Bold" panose="020F0704030504030204" pitchFamily="34" charset="0"/>
                  </a:rPr>
                </a:br>
                <a:r>
                  <a:rPr lang="en-US" sz="2000" dirty="0">
                    <a:latin typeface="Arial Rounded MT Bold" panose="020F0704030504030204" pitchFamily="34" charset="0"/>
                  </a:rPr>
                  <a:t>one point on the </a:t>
                </a:r>
                <a:br>
                  <a:rPr lang="en-US" sz="2000" dirty="0">
                    <a:latin typeface="Arial Rounded MT Bold" panose="020F0704030504030204" pitchFamily="34" charset="0"/>
                  </a:rPr>
                </a:br>
                <a:r>
                  <a:rPr lang="en-US" sz="2000" dirty="0">
                    <a:latin typeface="Arial Rounded MT Bold" panose="020F0704030504030204" pitchFamily="34" charset="0"/>
                  </a:rPr>
                  <a:t>interval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r>
                  <a:rPr lang="en-US" sz="2000" dirty="0">
                    <a:latin typeface="Arial Rounded MT Bold" panose="020F070403050403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b="1" dirty="0"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299" y="3278613"/>
                <a:ext cx="2994838" cy="1323439"/>
              </a:xfrm>
              <a:prstGeom prst="wedgeRectCallout">
                <a:avLst>
                  <a:gd name="adj1" fmla="val -70181"/>
                  <a:gd name="adj2" fmla="val 36791"/>
                </a:avLst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 23"/>
          <p:cNvSpPr/>
          <p:nvPr/>
        </p:nvSpPr>
        <p:spPr>
          <a:xfrm>
            <a:off x="3425457" y="4037031"/>
            <a:ext cx="712381" cy="808456"/>
          </a:xfrm>
          <a:custGeom>
            <a:avLst/>
            <a:gdLst>
              <a:gd name="connsiteX0" fmla="*/ 0 w 712381"/>
              <a:gd name="connsiteY0" fmla="*/ 0 h 808456"/>
              <a:gd name="connsiteX1" fmla="*/ 53162 w 712381"/>
              <a:gd name="connsiteY1" fmla="*/ 21265 h 808456"/>
              <a:gd name="connsiteX2" fmla="*/ 95693 w 712381"/>
              <a:gd name="connsiteY2" fmla="*/ 31897 h 808456"/>
              <a:gd name="connsiteX3" fmla="*/ 159488 w 712381"/>
              <a:gd name="connsiteY3" fmla="*/ 53162 h 808456"/>
              <a:gd name="connsiteX4" fmla="*/ 191386 w 712381"/>
              <a:gd name="connsiteY4" fmla="*/ 63795 h 808456"/>
              <a:gd name="connsiteX5" fmla="*/ 223283 w 712381"/>
              <a:gd name="connsiteY5" fmla="*/ 85060 h 808456"/>
              <a:gd name="connsiteX6" fmla="*/ 233916 w 712381"/>
              <a:gd name="connsiteY6" fmla="*/ 116958 h 808456"/>
              <a:gd name="connsiteX7" fmla="*/ 287079 w 712381"/>
              <a:gd name="connsiteY7" fmla="*/ 170121 h 808456"/>
              <a:gd name="connsiteX8" fmla="*/ 308344 w 712381"/>
              <a:gd name="connsiteY8" fmla="*/ 202018 h 808456"/>
              <a:gd name="connsiteX9" fmla="*/ 329609 w 712381"/>
              <a:gd name="connsiteY9" fmla="*/ 265814 h 808456"/>
              <a:gd name="connsiteX10" fmla="*/ 340242 w 712381"/>
              <a:gd name="connsiteY10" fmla="*/ 318976 h 808456"/>
              <a:gd name="connsiteX11" fmla="*/ 361507 w 712381"/>
              <a:gd name="connsiteY11" fmla="*/ 382772 h 808456"/>
              <a:gd name="connsiteX12" fmla="*/ 372139 w 712381"/>
              <a:gd name="connsiteY12" fmla="*/ 446567 h 808456"/>
              <a:gd name="connsiteX13" fmla="*/ 382772 w 712381"/>
              <a:gd name="connsiteY13" fmla="*/ 478465 h 808456"/>
              <a:gd name="connsiteX14" fmla="*/ 393404 w 712381"/>
              <a:gd name="connsiteY14" fmla="*/ 520995 h 808456"/>
              <a:gd name="connsiteX15" fmla="*/ 425302 w 712381"/>
              <a:gd name="connsiteY15" fmla="*/ 637953 h 808456"/>
              <a:gd name="connsiteX16" fmla="*/ 457200 w 712381"/>
              <a:gd name="connsiteY16" fmla="*/ 659218 h 808456"/>
              <a:gd name="connsiteX17" fmla="*/ 478465 w 712381"/>
              <a:gd name="connsiteY17" fmla="*/ 701748 h 808456"/>
              <a:gd name="connsiteX18" fmla="*/ 510362 w 712381"/>
              <a:gd name="connsiteY18" fmla="*/ 712381 h 808456"/>
              <a:gd name="connsiteX19" fmla="*/ 531628 w 712381"/>
              <a:gd name="connsiteY19" fmla="*/ 733646 h 808456"/>
              <a:gd name="connsiteX20" fmla="*/ 563525 w 712381"/>
              <a:gd name="connsiteY20" fmla="*/ 744279 h 808456"/>
              <a:gd name="connsiteX21" fmla="*/ 637953 w 712381"/>
              <a:gd name="connsiteY21" fmla="*/ 776176 h 808456"/>
              <a:gd name="connsiteX22" fmla="*/ 701749 w 712381"/>
              <a:gd name="connsiteY22" fmla="*/ 808074 h 808456"/>
              <a:gd name="connsiteX23" fmla="*/ 712381 w 712381"/>
              <a:gd name="connsiteY23" fmla="*/ 808074 h 808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12381" h="808456">
                <a:moveTo>
                  <a:pt x="0" y="0"/>
                </a:moveTo>
                <a:cubicBezTo>
                  <a:pt x="17721" y="7088"/>
                  <a:pt x="35056" y="15230"/>
                  <a:pt x="53162" y="21265"/>
                </a:cubicBezTo>
                <a:cubicBezTo>
                  <a:pt x="67025" y="25886"/>
                  <a:pt x="81696" y="27698"/>
                  <a:pt x="95693" y="31897"/>
                </a:cubicBezTo>
                <a:cubicBezTo>
                  <a:pt x="117163" y="38338"/>
                  <a:pt x="138223" y="46074"/>
                  <a:pt x="159488" y="53162"/>
                </a:cubicBezTo>
                <a:cubicBezTo>
                  <a:pt x="170121" y="56706"/>
                  <a:pt x="182061" y="57578"/>
                  <a:pt x="191386" y="63795"/>
                </a:cubicBezTo>
                <a:lnTo>
                  <a:pt x="223283" y="85060"/>
                </a:lnTo>
                <a:cubicBezTo>
                  <a:pt x="226827" y="95693"/>
                  <a:pt x="227191" y="107992"/>
                  <a:pt x="233916" y="116958"/>
                </a:cubicBezTo>
                <a:cubicBezTo>
                  <a:pt x="248953" y="137007"/>
                  <a:pt x="273177" y="149269"/>
                  <a:pt x="287079" y="170121"/>
                </a:cubicBezTo>
                <a:lnTo>
                  <a:pt x="308344" y="202018"/>
                </a:lnTo>
                <a:cubicBezTo>
                  <a:pt x="315432" y="223283"/>
                  <a:pt x="325213" y="243834"/>
                  <a:pt x="329609" y="265814"/>
                </a:cubicBezTo>
                <a:cubicBezTo>
                  <a:pt x="333153" y="283535"/>
                  <a:pt x="335487" y="301541"/>
                  <a:pt x="340242" y="318976"/>
                </a:cubicBezTo>
                <a:cubicBezTo>
                  <a:pt x="346140" y="340602"/>
                  <a:pt x="361507" y="382772"/>
                  <a:pt x="361507" y="382772"/>
                </a:cubicBezTo>
                <a:cubicBezTo>
                  <a:pt x="365051" y="404037"/>
                  <a:pt x="367462" y="425522"/>
                  <a:pt x="372139" y="446567"/>
                </a:cubicBezTo>
                <a:cubicBezTo>
                  <a:pt x="374570" y="457508"/>
                  <a:pt x="379693" y="467688"/>
                  <a:pt x="382772" y="478465"/>
                </a:cubicBezTo>
                <a:cubicBezTo>
                  <a:pt x="386786" y="492516"/>
                  <a:pt x="390234" y="506730"/>
                  <a:pt x="393404" y="520995"/>
                </a:cubicBezTo>
                <a:cubicBezTo>
                  <a:pt x="397152" y="537862"/>
                  <a:pt x="412314" y="629295"/>
                  <a:pt x="425302" y="637953"/>
                </a:cubicBezTo>
                <a:lnTo>
                  <a:pt x="457200" y="659218"/>
                </a:lnTo>
                <a:cubicBezTo>
                  <a:pt x="464288" y="673395"/>
                  <a:pt x="467257" y="690540"/>
                  <a:pt x="478465" y="701748"/>
                </a:cubicBezTo>
                <a:cubicBezTo>
                  <a:pt x="486390" y="709673"/>
                  <a:pt x="500752" y="706615"/>
                  <a:pt x="510362" y="712381"/>
                </a:cubicBezTo>
                <a:cubicBezTo>
                  <a:pt x="518958" y="717539"/>
                  <a:pt x="523032" y="728488"/>
                  <a:pt x="531628" y="733646"/>
                </a:cubicBezTo>
                <a:cubicBezTo>
                  <a:pt x="541238" y="739412"/>
                  <a:pt x="553501" y="739267"/>
                  <a:pt x="563525" y="744279"/>
                </a:cubicBezTo>
                <a:cubicBezTo>
                  <a:pt x="636947" y="780991"/>
                  <a:pt x="549445" y="754050"/>
                  <a:pt x="637953" y="776176"/>
                </a:cubicBezTo>
                <a:cubicBezTo>
                  <a:pt x="669138" y="796966"/>
                  <a:pt x="666533" y="799269"/>
                  <a:pt x="701749" y="808074"/>
                </a:cubicBezTo>
                <a:cubicBezTo>
                  <a:pt x="705187" y="808934"/>
                  <a:pt x="708837" y="808074"/>
                  <a:pt x="712381" y="808074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425457" y="3856277"/>
            <a:ext cx="723687" cy="1403498"/>
          </a:xfrm>
          <a:custGeom>
            <a:avLst/>
            <a:gdLst>
              <a:gd name="connsiteX0" fmla="*/ 0 w 723687"/>
              <a:gd name="connsiteY0" fmla="*/ 191386 h 1403498"/>
              <a:gd name="connsiteX1" fmla="*/ 63795 w 723687"/>
              <a:gd name="connsiteY1" fmla="*/ 106326 h 1403498"/>
              <a:gd name="connsiteX2" fmla="*/ 74428 w 723687"/>
              <a:gd name="connsiteY2" fmla="*/ 74428 h 1403498"/>
              <a:gd name="connsiteX3" fmla="*/ 85060 w 723687"/>
              <a:gd name="connsiteY3" fmla="*/ 31898 h 1403498"/>
              <a:gd name="connsiteX4" fmla="*/ 148856 w 723687"/>
              <a:gd name="connsiteY4" fmla="*/ 10633 h 1403498"/>
              <a:gd name="connsiteX5" fmla="*/ 180753 w 723687"/>
              <a:gd name="connsiteY5" fmla="*/ 0 h 1403498"/>
              <a:gd name="connsiteX6" fmla="*/ 223283 w 723687"/>
              <a:gd name="connsiteY6" fmla="*/ 10633 h 1403498"/>
              <a:gd name="connsiteX7" fmla="*/ 244549 w 723687"/>
              <a:gd name="connsiteY7" fmla="*/ 42530 h 1403498"/>
              <a:gd name="connsiteX8" fmla="*/ 255181 w 723687"/>
              <a:gd name="connsiteY8" fmla="*/ 212651 h 1403498"/>
              <a:gd name="connsiteX9" fmla="*/ 287079 w 723687"/>
              <a:gd name="connsiteY9" fmla="*/ 233916 h 1403498"/>
              <a:gd name="connsiteX10" fmla="*/ 318976 w 723687"/>
              <a:gd name="connsiteY10" fmla="*/ 223284 h 1403498"/>
              <a:gd name="connsiteX11" fmla="*/ 350874 w 723687"/>
              <a:gd name="connsiteY11" fmla="*/ 159489 h 1403498"/>
              <a:gd name="connsiteX12" fmla="*/ 372139 w 723687"/>
              <a:gd name="connsiteY12" fmla="*/ 42530 h 1403498"/>
              <a:gd name="connsiteX13" fmla="*/ 435935 w 723687"/>
              <a:gd name="connsiteY13" fmla="*/ 74428 h 1403498"/>
              <a:gd name="connsiteX14" fmla="*/ 446567 w 723687"/>
              <a:gd name="connsiteY14" fmla="*/ 106326 h 1403498"/>
              <a:gd name="connsiteX15" fmla="*/ 435935 w 723687"/>
              <a:gd name="connsiteY15" fmla="*/ 467833 h 1403498"/>
              <a:gd name="connsiteX16" fmla="*/ 425302 w 723687"/>
              <a:gd name="connsiteY16" fmla="*/ 574158 h 1403498"/>
              <a:gd name="connsiteX17" fmla="*/ 435935 w 723687"/>
              <a:gd name="connsiteY17" fmla="*/ 627321 h 1403498"/>
              <a:gd name="connsiteX18" fmla="*/ 446567 w 723687"/>
              <a:gd name="connsiteY18" fmla="*/ 691116 h 1403498"/>
              <a:gd name="connsiteX19" fmla="*/ 457200 w 723687"/>
              <a:gd name="connsiteY19" fmla="*/ 1105786 h 1403498"/>
              <a:gd name="connsiteX20" fmla="*/ 489097 w 723687"/>
              <a:gd name="connsiteY20" fmla="*/ 1350335 h 1403498"/>
              <a:gd name="connsiteX21" fmla="*/ 531628 w 723687"/>
              <a:gd name="connsiteY21" fmla="*/ 1403498 h 1403498"/>
              <a:gd name="connsiteX22" fmla="*/ 616688 w 723687"/>
              <a:gd name="connsiteY22" fmla="*/ 1392865 h 1403498"/>
              <a:gd name="connsiteX23" fmla="*/ 680483 w 723687"/>
              <a:gd name="connsiteY23" fmla="*/ 1350335 h 1403498"/>
              <a:gd name="connsiteX24" fmla="*/ 691116 w 723687"/>
              <a:gd name="connsiteY24" fmla="*/ 1307805 h 1403498"/>
              <a:gd name="connsiteX25" fmla="*/ 701749 w 723687"/>
              <a:gd name="connsiteY25" fmla="*/ 1275907 h 1403498"/>
              <a:gd name="connsiteX26" fmla="*/ 723014 w 723687"/>
              <a:gd name="connsiteY26" fmla="*/ 1116419 h 1403498"/>
              <a:gd name="connsiteX27" fmla="*/ 723014 w 723687"/>
              <a:gd name="connsiteY27" fmla="*/ 1052623 h 1403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23687" h="1403498">
                <a:moveTo>
                  <a:pt x="0" y="191386"/>
                </a:moveTo>
                <a:cubicBezTo>
                  <a:pt x="10430" y="178348"/>
                  <a:pt x="52511" y="128893"/>
                  <a:pt x="63795" y="106326"/>
                </a:cubicBezTo>
                <a:cubicBezTo>
                  <a:pt x="68807" y="96301"/>
                  <a:pt x="71349" y="85205"/>
                  <a:pt x="74428" y="74428"/>
                </a:cubicBezTo>
                <a:cubicBezTo>
                  <a:pt x="78442" y="60377"/>
                  <a:pt x="73965" y="41408"/>
                  <a:pt x="85060" y="31898"/>
                </a:cubicBezTo>
                <a:cubicBezTo>
                  <a:pt x="102079" y="17310"/>
                  <a:pt x="127591" y="17722"/>
                  <a:pt x="148856" y="10633"/>
                </a:cubicBezTo>
                <a:lnTo>
                  <a:pt x="180753" y="0"/>
                </a:lnTo>
                <a:cubicBezTo>
                  <a:pt x="194930" y="3544"/>
                  <a:pt x="211124" y="2527"/>
                  <a:pt x="223283" y="10633"/>
                </a:cubicBezTo>
                <a:cubicBezTo>
                  <a:pt x="233916" y="17721"/>
                  <a:pt x="242556" y="29908"/>
                  <a:pt x="244549" y="42530"/>
                </a:cubicBezTo>
                <a:cubicBezTo>
                  <a:pt x="253411" y="98652"/>
                  <a:pt x="242856" y="157186"/>
                  <a:pt x="255181" y="212651"/>
                </a:cubicBezTo>
                <a:cubicBezTo>
                  <a:pt x="257953" y="225126"/>
                  <a:pt x="276446" y="226828"/>
                  <a:pt x="287079" y="233916"/>
                </a:cubicBezTo>
                <a:cubicBezTo>
                  <a:pt x="297711" y="230372"/>
                  <a:pt x="309366" y="229050"/>
                  <a:pt x="318976" y="223284"/>
                </a:cubicBezTo>
                <a:cubicBezTo>
                  <a:pt x="344916" y="207720"/>
                  <a:pt x="346060" y="188371"/>
                  <a:pt x="350874" y="159489"/>
                </a:cubicBezTo>
                <a:cubicBezTo>
                  <a:pt x="370912" y="39262"/>
                  <a:pt x="349328" y="110967"/>
                  <a:pt x="372139" y="42530"/>
                </a:cubicBezTo>
                <a:cubicBezTo>
                  <a:pt x="402716" y="50175"/>
                  <a:pt x="419207" y="46548"/>
                  <a:pt x="435935" y="74428"/>
                </a:cubicBezTo>
                <a:cubicBezTo>
                  <a:pt x="441701" y="84039"/>
                  <a:pt x="443023" y="95693"/>
                  <a:pt x="446567" y="106326"/>
                </a:cubicBezTo>
                <a:cubicBezTo>
                  <a:pt x="443023" y="226828"/>
                  <a:pt x="441409" y="347403"/>
                  <a:pt x="435935" y="467833"/>
                </a:cubicBezTo>
                <a:cubicBezTo>
                  <a:pt x="434318" y="503415"/>
                  <a:pt x="425302" y="538540"/>
                  <a:pt x="425302" y="574158"/>
                </a:cubicBezTo>
                <a:cubicBezTo>
                  <a:pt x="425302" y="592230"/>
                  <a:pt x="432702" y="609541"/>
                  <a:pt x="435935" y="627321"/>
                </a:cubicBezTo>
                <a:cubicBezTo>
                  <a:pt x="439791" y="648532"/>
                  <a:pt x="443023" y="669851"/>
                  <a:pt x="446567" y="691116"/>
                </a:cubicBezTo>
                <a:cubicBezTo>
                  <a:pt x="450111" y="829339"/>
                  <a:pt x="452265" y="967605"/>
                  <a:pt x="457200" y="1105786"/>
                </a:cubicBezTo>
                <a:cubicBezTo>
                  <a:pt x="458039" y="1129281"/>
                  <a:pt x="452872" y="1295996"/>
                  <a:pt x="489097" y="1350335"/>
                </a:cubicBezTo>
                <a:cubicBezTo>
                  <a:pt x="515923" y="1390574"/>
                  <a:pt x="501326" y="1373197"/>
                  <a:pt x="531628" y="1403498"/>
                </a:cubicBezTo>
                <a:cubicBezTo>
                  <a:pt x="559981" y="1399954"/>
                  <a:pt x="589779" y="1402476"/>
                  <a:pt x="616688" y="1392865"/>
                </a:cubicBezTo>
                <a:cubicBezTo>
                  <a:pt x="640756" y="1384269"/>
                  <a:pt x="680483" y="1350335"/>
                  <a:pt x="680483" y="1350335"/>
                </a:cubicBezTo>
                <a:cubicBezTo>
                  <a:pt x="684027" y="1336158"/>
                  <a:pt x="687101" y="1321856"/>
                  <a:pt x="691116" y="1307805"/>
                </a:cubicBezTo>
                <a:cubicBezTo>
                  <a:pt x="694195" y="1297028"/>
                  <a:pt x="699551" y="1286897"/>
                  <a:pt x="701749" y="1275907"/>
                </a:cubicBezTo>
                <a:cubicBezTo>
                  <a:pt x="705125" y="1259025"/>
                  <a:pt x="722152" y="1128482"/>
                  <a:pt x="723014" y="1116419"/>
                </a:cubicBezTo>
                <a:cubicBezTo>
                  <a:pt x="724529" y="1095208"/>
                  <a:pt x="723014" y="1073888"/>
                  <a:pt x="723014" y="105262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3425457" y="4079561"/>
            <a:ext cx="776176" cy="776177"/>
          </a:xfrm>
          <a:custGeom>
            <a:avLst/>
            <a:gdLst>
              <a:gd name="connsiteX0" fmla="*/ 0 w 776176"/>
              <a:gd name="connsiteY0" fmla="*/ 0 h 776177"/>
              <a:gd name="connsiteX1" fmla="*/ 31897 w 776176"/>
              <a:gd name="connsiteY1" fmla="*/ 53163 h 776177"/>
              <a:gd name="connsiteX2" fmla="*/ 53162 w 776176"/>
              <a:gd name="connsiteY2" fmla="*/ 127591 h 776177"/>
              <a:gd name="connsiteX3" fmla="*/ 74428 w 776176"/>
              <a:gd name="connsiteY3" fmla="*/ 159488 h 776177"/>
              <a:gd name="connsiteX4" fmla="*/ 85060 w 776176"/>
              <a:gd name="connsiteY4" fmla="*/ 191386 h 776177"/>
              <a:gd name="connsiteX5" fmla="*/ 95693 w 776176"/>
              <a:gd name="connsiteY5" fmla="*/ 244549 h 776177"/>
              <a:gd name="connsiteX6" fmla="*/ 106325 w 776176"/>
              <a:gd name="connsiteY6" fmla="*/ 287079 h 776177"/>
              <a:gd name="connsiteX7" fmla="*/ 116958 w 776176"/>
              <a:gd name="connsiteY7" fmla="*/ 542260 h 776177"/>
              <a:gd name="connsiteX8" fmla="*/ 127590 w 776176"/>
              <a:gd name="connsiteY8" fmla="*/ 637953 h 776177"/>
              <a:gd name="connsiteX9" fmla="*/ 159488 w 776176"/>
              <a:gd name="connsiteY9" fmla="*/ 648586 h 776177"/>
              <a:gd name="connsiteX10" fmla="*/ 318976 w 776176"/>
              <a:gd name="connsiteY10" fmla="*/ 616688 h 776177"/>
              <a:gd name="connsiteX11" fmla="*/ 340242 w 776176"/>
              <a:gd name="connsiteY11" fmla="*/ 595423 h 776177"/>
              <a:gd name="connsiteX12" fmla="*/ 350874 w 776176"/>
              <a:gd name="connsiteY12" fmla="*/ 563525 h 776177"/>
              <a:gd name="connsiteX13" fmla="*/ 361507 w 776176"/>
              <a:gd name="connsiteY13" fmla="*/ 520995 h 776177"/>
              <a:gd name="connsiteX14" fmla="*/ 382772 w 776176"/>
              <a:gd name="connsiteY14" fmla="*/ 489098 h 776177"/>
              <a:gd name="connsiteX15" fmla="*/ 404037 w 776176"/>
              <a:gd name="connsiteY15" fmla="*/ 404037 h 776177"/>
              <a:gd name="connsiteX16" fmla="*/ 414669 w 776176"/>
              <a:gd name="connsiteY16" fmla="*/ 233916 h 776177"/>
              <a:gd name="connsiteX17" fmla="*/ 425302 w 776176"/>
              <a:gd name="connsiteY17" fmla="*/ 180753 h 776177"/>
              <a:gd name="connsiteX18" fmla="*/ 489097 w 776176"/>
              <a:gd name="connsiteY18" fmla="*/ 148856 h 776177"/>
              <a:gd name="connsiteX19" fmla="*/ 520995 w 776176"/>
              <a:gd name="connsiteY19" fmla="*/ 170121 h 776177"/>
              <a:gd name="connsiteX20" fmla="*/ 552893 w 776176"/>
              <a:gd name="connsiteY20" fmla="*/ 233916 h 776177"/>
              <a:gd name="connsiteX21" fmla="*/ 563525 w 776176"/>
              <a:gd name="connsiteY21" fmla="*/ 287079 h 776177"/>
              <a:gd name="connsiteX22" fmla="*/ 584790 w 776176"/>
              <a:gd name="connsiteY22" fmla="*/ 350874 h 776177"/>
              <a:gd name="connsiteX23" fmla="*/ 595423 w 776176"/>
              <a:gd name="connsiteY23" fmla="*/ 414670 h 776177"/>
              <a:gd name="connsiteX24" fmla="*/ 606056 w 776176"/>
              <a:gd name="connsiteY24" fmla="*/ 446567 h 776177"/>
              <a:gd name="connsiteX25" fmla="*/ 616688 w 776176"/>
              <a:gd name="connsiteY25" fmla="*/ 499730 h 776177"/>
              <a:gd name="connsiteX26" fmla="*/ 637953 w 776176"/>
              <a:gd name="connsiteY26" fmla="*/ 563525 h 776177"/>
              <a:gd name="connsiteX27" fmla="*/ 659218 w 776176"/>
              <a:gd name="connsiteY27" fmla="*/ 712381 h 776177"/>
              <a:gd name="connsiteX28" fmla="*/ 680483 w 776176"/>
              <a:gd name="connsiteY28" fmla="*/ 744279 h 776177"/>
              <a:gd name="connsiteX29" fmla="*/ 712381 w 776176"/>
              <a:gd name="connsiteY29" fmla="*/ 754911 h 776177"/>
              <a:gd name="connsiteX30" fmla="*/ 776176 w 776176"/>
              <a:gd name="connsiteY30" fmla="*/ 776177 h 77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76176" h="776177">
                <a:moveTo>
                  <a:pt x="0" y="0"/>
                </a:moveTo>
                <a:cubicBezTo>
                  <a:pt x="10632" y="17721"/>
                  <a:pt x="23504" y="34278"/>
                  <a:pt x="31897" y="53163"/>
                </a:cubicBezTo>
                <a:cubicBezTo>
                  <a:pt x="59129" y="114436"/>
                  <a:pt x="27263" y="75794"/>
                  <a:pt x="53162" y="127591"/>
                </a:cubicBezTo>
                <a:cubicBezTo>
                  <a:pt x="58877" y="139021"/>
                  <a:pt x="67339" y="148856"/>
                  <a:pt x="74428" y="159488"/>
                </a:cubicBezTo>
                <a:cubicBezTo>
                  <a:pt x="77972" y="170121"/>
                  <a:pt x="82342" y="180513"/>
                  <a:pt x="85060" y="191386"/>
                </a:cubicBezTo>
                <a:cubicBezTo>
                  <a:pt x="89443" y="208918"/>
                  <a:pt x="91773" y="226907"/>
                  <a:pt x="95693" y="244549"/>
                </a:cubicBezTo>
                <a:cubicBezTo>
                  <a:pt x="98863" y="258814"/>
                  <a:pt x="102781" y="272902"/>
                  <a:pt x="106325" y="287079"/>
                </a:cubicBezTo>
                <a:cubicBezTo>
                  <a:pt x="109869" y="372139"/>
                  <a:pt x="111808" y="457282"/>
                  <a:pt x="116958" y="542260"/>
                </a:cubicBezTo>
                <a:cubicBezTo>
                  <a:pt x="118900" y="574295"/>
                  <a:pt x="115671" y="608154"/>
                  <a:pt x="127590" y="637953"/>
                </a:cubicBezTo>
                <a:cubicBezTo>
                  <a:pt x="131752" y="648359"/>
                  <a:pt x="148855" y="645042"/>
                  <a:pt x="159488" y="648586"/>
                </a:cubicBezTo>
                <a:cubicBezTo>
                  <a:pt x="236793" y="641558"/>
                  <a:pt x="263878" y="653419"/>
                  <a:pt x="318976" y="616688"/>
                </a:cubicBezTo>
                <a:cubicBezTo>
                  <a:pt x="327317" y="611127"/>
                  <a:pt x="333153" y="602511"/>
                  <a:pt x="340242" y="595423"/>
                </a:cubicBezTo>
                <a:cubicBezTo>
                  <a:pt x="343786" y="584790"/>
                  <a:pt x="347795" y="574302"/>
                  <a:pt x="350874" y="563525"/>
                </a:cubicBezTo>
                <a:cubicBezTo>
                  <a:pt x="354888" y="549474"/>
                  <a:pt x="355751" y="534426"/>
                  <a:pt x="361507" y="520995"/>
                </a:cubicBezTo>
                <a:cubicBezTo>
                  <a:pt x="366541" y="509250"/>
                  <a:pt x="375684" y="499730"/>
                  <a:pt x="382772" y="489098"/>
                </a:cubicBezTo>
                <a:cubicBezTo>
                  <a:pt x="393283" y="457564"/>
                  <a:pt x="400616" y="439958"/>
                  <a:pt x="404037" y="404037"/>
                </a:cubicBezTo>
                <a:cubicBezTo>
                  <a:pt x="409424" y="347475"/>
                  <a:pt x="409282" y="290478"/>
                  <a:pt x="414669" y="233916"/>
                </a:cubicBezTo>
                <a:cubicBezTo>
                  <a:pt x="416382" y="215925"/>
                  <a:pt x="416336" y="196444"/>
                  <a:pt x="425302" y="180753"/>
                </a:cubicBezTo>
                <a:cubicBezTo>
                  <a:pt x="435002" y="163779"/>
                  <a:pt x="472724" y="154313"/>
                  <a:pt x="489097" y="148856"/>
                </a:cubicBezTo>
                <a:cubicBezTo>
                  <a:pt x="499730" y="155944"/>
                  <a:pt x="511959" y="161085"/>
                  <a:pt x="520995" y="170121"/>
                </a:cubicBezTo>
                <a:cubicBezTo>
                  <a:pt x="538319" y="187445"/>
                  <a:pt x="547128" y="210856"/>
                  <a:pt x="552893" y="233916"/>
                </a:cubicBezTo>
                <a:cubicBezTo>
                  <a:pt x="557276" y="251448"/>
                  <a:pt x="558770" y="269644"/>
                  <a:pt x="563525" y="287079"/>
                </a:cubicBezTo>
                <a:cubicBezTo>
                  <a:pt x="569423" y="308704"/>
                  <a:pt x="581105" y="328764"/>
                  <a:pt x="584790" y="350874"/>
                </a:cubicBezTo>
                <a:cubicBezTo>
                  <a:pt x="588334" y="372139"/>
                  <a:pt x="590746" y="393625"/>
                  <a:pt x="595423" y="414670"/>
                </a:cubicBezTo>
                <a:cubicBezTo>
                  <a:pt x="597854" y="425611"/>
                  <a:pt x="603338" y="435694"/>
                  <a:pt x="606056" y="446567"/>
                </a:cubicBezTo>
                <a:cubicBezTo>
                  <a:pt x="610439" y="464099"/>
                  <a:pt x="611933" y="482295"/>
                  <a:pt x="616688" y="499730"/>
                </a:cubicBezTo>
                <a:cubicBezTo>
                  <a:pt x="622586" y="521355"/>
                  <a:pt x="637953" y="563525"/>
                  <a:pt x="637953" y="563525"/>
                </a:cubicBezTo>
                <a:cubicBezTo>
                  <a:pt x="640669" y="593400"/>
                  <a:pt x="638764" y="671472"/>
                  <a:pt x="659218" y="712381"/>
                </a:cubicBezTo>
                <a:cubicBezTo>
                  <a:pt x="664933" y="723811"/>
                  <a:pt x="670504" y="736296"/>
                  <a:pt x="680483" y="744279"/>
                </a:cubicBezTo>
                <a:cubicBezTo>
                  <a:pt x="689235" y="751280"/>
                  <a:pt x="701604" y="751832"/>
                  <a:pt x="712381" y="754911"/>
                </a:cubicBezTo>
                <a:cubicBezTo>
                  <a:pt x="770965" y="771649"/>
                  <a:pt x="737304" y="756740"/>
                  <a:pt x="776176" y="776177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1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2" grpId="0" animBg="1"/>
      <p:bldP spid="23" grpId="0" animBg="1"/>
      <p:bldP spid="23" grpId="1" animBg="1"/>
      <p:bldP spid="24" grpId="0" animBg="1"/>
      <p:bldP spid="24" grpId="1" animBg="1"/>
      <p:bldP spid="26" grpId="0" animBg="1"/>
      <p:bldP spid="26" grpId="1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12775" y="1321031"/>
                <a:ext cx="7985427" cy="1015663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</a:rPr>
                  <a:t>If</a:t>
                </a:r>
                <a:r>
                  <a:rPr lang="en-US" sz="2000" dirty="0">
                    <a:solidFill>
                      <a:schemeClr val="tx1"/>
                    </a:solidFill>
                  </a:rPr>
                  <a:t> f is </a:t>
                </a:r>
                <a:r>
                  <a:rPr lang="en-US" sz="2000" b="1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continuous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on a </a:t>
                </a:r>
                <a:r>
                  <a:rPr lang="en-US" sz="2000" b="1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closed</a:t>
                </a:r>
                <a:r>
                  <a:rPr lang="en-US" sz="2000" dirty="0">
                    <a:solidFill>
                      <a:schemeClr val="tx1"/>
                    </a:solidFill>
                  </a:rPr>
                  <a:t> interval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]. 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If k is any number between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i="1" dirty="0">
                    <a:solidFill>
                      <a:schemeClr val="tx1"/>
                    </a:solidFill>
                  </a:rPr>
                  <a:t>, </a:t>
                </a:r>
                <a:r>
                  <a:rPr lang="en-US" sz="2000" dirty="0">
                    <a:solidFill>
                      <a:schemeClr val="tx1"/>
                    </a:solidFill>
                  </a:rPr>
                  <a:t>then there is at least one number c in [</a:t>
                </a:r>
                <a:r>
                  <a:rPr lang="en-US" sz="2000" i="1" dirty="0" err="1">
                    <a:solidFill>
                      <a:schemeClr val="tx1"/>
                    </a:solidFill>
                  </a:rPr>
                  <a:t>a,b</a:t>
                </a:r>
                <a:r>
                  <a:rPr lang="en-US" sz="2000" dirty="0">
                    <a:solidFill>
                      <a:schemeClr val="tx1"/>
                    </a:solidFill>
                  </a:rPr>
                  <a:t>] such that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f(c) = k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75" y="1321031"/>
                <a:ext cx="7985427" cy="1015663"/>
              </a:xfrm>
              <a:prstGeom prst="rect">
                <a:avLst/>
              </a:prstGeom>
              <a:blipFill>
                <a:blip r:embed="rId2"/>
                <a:stretch>
                  <a:fillRect l="-608" t="-1744" r="-456" b="-8140"/>
                </a:stretch>
              </a:blipFill>
              <a:ln w="38100"/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Line 4"/>
          <p:cNvSpPr>
            <a:spLocks noChangeShapeType="1"/>
          </p:cNvSpPr>
          <p:nvPr/>
        </p:nvSpPr>
        <p:spPr bwMode="auto">
          <a:xfrm>
            <a:off x="-9642200" y="2878250"/>
            <a:ext cx="0" cy="344634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stealth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AutoShape 6" descr="http://static.fjcdn.com/pictures/Wait+WHAT+.+I+don+t+even+know_23988f_3996414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AutoShape 8" descr="http://static.fjcdn.com/pictures/Wait+WHAT+.+I+don+t+even+know_23988f_3996414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331824" y="2869969"/>
            <a:ext cx="3238500" cy="2667000"/>
            <a:chOff x="1371600" y="3048000"/>
            <a:chExt cx="3238500" cy="2667000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1371600" y="3048000"/>
              <a:ext cx="0" cy="26670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371600" y="5715000"/>
              <a:ext cx="32385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Freeform 17"/>
          <p:cNvSpPr/>
          <p:nvPr/>
        </p:nvSpPr>
        <p:spPr>
          <a:xfrm>
            <a:off x="1341716" y="3519057"/>
            <a:ext cx="2296633" cy="1503633"/>
          </a:xfrm>
          <a:custGeom>
            <a:avLst/>
            <a:gdLst>
              <a:gd name="connsiteX0" fmla="*/ 0 w 2743200"/>
              <a:gd name="connsiteY0" fmla="*/ 1897038 h 1897038"/>
              <a:gd name="connsiteX1" fmla="*/ 1037230 w 2743200"/>
              <a:gd name="connsiteY1" fmla="*/ 1514901 h 1897038"/>
              <a:gd name="connsiteX2" fmla="*/ 1542197 w 2743200"/>
              <a:gd name="connsiteY2" fmla="*/ 709683 h 1897038"/>
              <a:gd name="connsiteX3" fmla="*/ 2743200 w 2743200"/>
              <a:gd name="connsiteY3" fmla="*/ 0 h 1897038"/>
              <a:gd name="connsiteX0" fmla="*/ 0 w 2721935"/>
              <a:gd name="connsiteY0" fmla="*/ 1811978 h 1811978"/>
              <a:gd name="connsiteX1" fmla="*/ 1015965 w 2721935"/>
              <a:gd name="connsiteY1" fmla="*/ 1514901 h 1811978"/>
              <a:gd name="connsiteX2" fmla="*/ 1520932 w 2721935"/>
              <a:gd name="connsiteY2" fmla="*/ 709683 h 1811978"/>
              <a:gd name="connsiteX3" fmla="*/ 2721935 w 2721935"/>
              <a:gd name="connsiteY3" fmla="*/ 0 h 1811978"/>
              <a:gd name="connsiteX0" fmla="*/ 0 w 2721935"/>
              <a:gd name="connsiteY0" fmla="*/ 1811978 h 1811978"/>
              <a:gd name="connsiteX1" fmla="*/ 1015965 w 2721935"/>
              <a:gd name="connsiteY1" fmla="*/ 1514901 h 1811978"/>
              <a:gd name="connsiteX2" fmla="*/ 1520932 w 2721935"/>
              <a:gd name="connsiteY2" fmla="*/ 709683 h 1811978"/>
              <a:gd name="connsiteX3" fmla="*/ 2721935 w 2721935"/>
              <a:gd name="connsiteY3" fmla="*/ 0 h 1811978"/>
              <a:gd name="connsiteX0" fmla="*/ 0 w 2721935"/>
              <a:gd name="connsiteY0" fmla="*/ 1811978 h 1811978"/>
              <a:gd name="connsiteX1" fmla="*/ 1175453 w 2721935"/>
              <a:gd name="connsiteY1" fmla="*/ 1748817 h 1811978"/>
              <a:gd name="connsiteX2" fmla="*/ 1520932 w 2721935"/>
              <a:gd name="connsiteY2" fmla="*/ 709683 h 1811978"/>
              <a:gd name="connsiteX3" fmla="*/ 2721935 w 2721935"/>
              <a:gd name="connsiteY3" fmla="*/ 0 h 1811978"/>
              <a:gd name="connsiteX0" fmla="*/ 0 w 2721935"/>
              <a:gd name="connsiteY0" fmla="*/ 1811978 h 1811978"/>
              <a:gd name="connsiteX1" fmla="*/ 470740 w 2721935"/>
              <a:gd name="connsiteY1" fmla="*/ 1487483 h 1811978"/>
              <a:gd name="connsiteX2" fmla="*/ 1175453 w 2721935"/>
              <a:gd name="connsiteY2" fmla="*/ 1748817 h 1811978"/>
              <a:gd name="connsiteX3" fmla="*/ 1520932 w 2721935"/>
              <a:gd name="connsiteY3" fmla="*/ 709683 h 1811978"/>
              <a:gd name="connsiteX4" fmla="*/ 2721935 w 2721935"/>
              <a:gd name="connsiteY4" fmla="*/ 0 h 1811978"/>
              <a:gd name="connsiteX0" fmla="*/ 0 w 2296633"/>
              <a:gd name="connsiteY0" fmla="*/ 1503633 h 1503633"/>
              <a:gd name="connsiteX1" fmla="*/ 470740 w 2296633"/>
              <a:gd name="connsiteY1" fmla="*/ 1179138 h 1503633"/>
              <a:gd name="connsiteX2" fmla="*/ 1175453 w 2296633"/>
              <a:gd name="connsiteY2" fmla="*/ 1440472 h 1503633"/>
              <a:gd name="connsiteX3" fmla="*/ 1520932 w 2296633"/>
              <a:gd name="connsiteY3" fmla="*/ 401338 h 1503633"/>
              <a:gd name="connsiteX4" fmla="*/ 2296633 w 2296633"/>
              <a:gd name="connsiteY4" fmla="*/ 0 h 150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6633" h="1503633">
                <a:moveTo>
                  <a:pt x="0" y="1503633"/>
                </a:moveTo>
                <a:cubicBezTo>
                  <a:pt x="76685" y="1476132"/>
                  <a:pt x="274831" y="1189665"/>
                  <a:pt x="470740" y="1179138"/>
                </a:cubicBezTo>
                <a:cubicBezTo>
                  <a:pt x="666649" y="1168611"/>
                  <a:pt x="1000421" y="1570105"/>
                  <a:pt x="1175453" y="1440472"/>
                </a:cubicBezTo>
                <a:cubicBezTo>
                  <a:pt x="1350485" y="1310839"/>
                  <a:pt x="1236604" y="653821"/>
                  <a:pt x="1520932" y="401338"/>
                </a:cubicBezTo>
                <a:cubicBezTo>
                  <a:pt x="1805260" y="148855"/>
                  <a:pt x="1838295" y="228600"/>
                  <a:pt x="229663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481768" y="3607915"/>
            <a:ext cx="0" cy="194270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29368" y="5485007"/>
            <a:ext cx="544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00FF"/>
                </a:solidFill>
                <a:latin typeface="Bodoni MT" panose="02070603080606020203" pitchFamily="18" charset="0"/>
              </a:defRPr>
            </a:lvl1pPr>
          </a:lstStyle>
          <a:p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320451" y="3578640"/>
            <a:ext cx="2161317" cy="29275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0467" y="3402570"/>
            <a:ext cx="826827" cy="40011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f(b)</a:t>
            </a:r>
          </a:p>
        </p:txBody>
      </p:sp>
      <p:sp>
        <p:nvSpPr>
          <p:cNvPr id="34" name="Oval 33"/>
          <p:cNvSpPr/>
          <p:nvPr/>
        </p:nvSpPr>
        <p:spPr>
          <a:xfrm>
            <a:off x="3406501" y="3525080"/>
            <a:ext cx="152400" cy="1363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446663" y="5430073"/>
            <a:ext cx="544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00FF"/>
                </a:solidFill>
                <a:latin typeface="Bodoni MT" panose="02070603080606020203" pitchFamily="18" charset="0"/>
              </a:defRPr>
            </a:lvl1pPr>
          </a:lstStyle>
          <a:p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358394" y="4845480"/>
            <a:ext cx="23361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21094" y="4645425"/>
            <a:ext cx="611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f(a)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1592004" y="4878138"/>
            <a:ext cx="14162" cy="67247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505171" y="4785281"/>
            <a:ext cx="152400" cy="1363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1340227" y="4026574"/>
            <a:ext cx="2161317" cy="29275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39074" y="3854385"/>
            <a:ext cx="364028" cy="400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k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2764069" y="4041212"/>
            <a:ext cx="1" cy="1509404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2687870" y="3979643"/>
            <a:ext cx="152400" cy="1363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617628" y="5451523"/>
            <a:ext cx="544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00FF"/>
                </a:solidFill>
                <a:latin typeface="Bodoni MT" panose="02070603080606020203" pitchFamily="18" charset="0"/>
              </a:defRPr>
            </a:lvl1pPr>
          </a:lstStyle>
          <a:p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909409-9E8E-E3AF-4F49-4ABC644AF312}"/>
              </a:ext>
            </a:extLst>
          </p:cNvPr>
          <p:cNvSpPr txBox="1"/>
          <p:nvPr/>
        </p:nvSpPr>
        <p:spPr>
          <a:xfrm>
            <a:off x="762000" y="533400"/>
            <a:ext cx="7848600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altLang="zh-SG" sz="1800" b="1" kern="100" dirty="0">
                <a:effectLst/>
                <a:latin typeface="Cambria Math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Intermediate Value Theorem</a:t>
            </a:r>
            <a:r>
              <a:rPr lang="en-US" altLang="zh-SG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SG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21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26" grpId="0"/>
      <p:bldP spid="24" grpId="0"/>
      <p:bldP spid="34" grpId="0" animBg="1"/>
      <p:bldP spid="35" grpId="0"/>
      <p:bldP spid="37" grpId="0"/>
      <p:bldP spid="31" grpId="0" animBg="1"/>
      <p:bldP spid="48" grpId="0"/>
      <p:bldP spid="55" grpId="0" animBg="1"/>
      <p:bldP spid="6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8" name="Text Box 10"/>
          <p:cNvSpPr txBox="1">
            <a:spLocks noChangeArrowheads="1"/>
          </p:cNvSpPr>
          <p:nvPr/>
        </p:nvSpPr>
        <p:spPr bwMode="auto">
          <a:xfrm>
            <a:off x="1219200" y="1443686"/>
            <a:ext cx="71082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sz="2800" i="1" dirty="0">
              <a:solidFill>
                <a:srgbClr val="000080"/>
              </a:solidFill>
              <a:latin typeface="Abadi MT Condensed Extra Bold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273719"/>
              </p:ext>
            </p:extLst>
          </p:nvPr>
        </p:nvGraphicFramePr>
        <p:xfrm>
          <a:off x="1598614" y="2485127"/>
          <a:ext cx="1754187" cy="592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279360" progId="Equation.3">
                  <p:embed/>
                </p:oleObj>
              </mc:Choice>
              <mc:Fallback>
                <p:oleObj name="Equation" r:id="rId2" imgW="8125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4" y="2485127"/>
                        <a:ext cx="1754187" cy="592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Text Box 14"/>
          <p:cNvSpPr txBox="1">
            <a:spLocks noChangeArrowheads="1"/>
          </p:cNvSpPr>
          <p:nvPr/>
        </p:nvSpPr>
        <p:spPr bwMode="auto">
          <a:xfrm>
            <a:off x="-113095" y="3151358"/>
            <a:ext cx="470226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dirty="0">
                <a:solidFill>
                  <a:srgbClr val="FF0000"/>
                </a:solidFill>
                <a:latin typeface="Abadi MT Condensed Extra Bold" pitchFamily="34" charset="0"/>
              </a:rPr>
              <a:t>similarly…</a:t>
            </a:r>
            <a:endParaRPr lang="en-US" sz="2400" i="1" dirty="0">
              <a:solidFill>
                <a:srgbClr val="FF0000"/>
              </a:solidFill>
              <a:latin typeface="Abadi MT Condensed Extra Bold" pitchFamily="34" charset="0"/>
            </a:endParaRP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1218652" y="1233961"/>
            <a:ext cx="641298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 f(x) gets as close to a number L 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when x gets sufficiently large, then…</a:t>
            </a:r>
            <a:endParaRPr lang="en-US" sz="2400" i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914221"/>
              </p:ext>
            </p:extLst>
          </p:nvPr>
        </p:nvGraphicFramePr>
        <p:xfrm>
          <a:off x="1598614" y="3692714"/>
          <a:ext cx="1768776" cy="562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63280" imgH="279360" progId="Equation.3">
                  <p:embed/>
                </p:oleObj>
              </mc:Choice>
              <mc:Fallback>
                <p:oleObj name="Equation" r:id="rId4" imgW="8632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4" y="3692714"/>
                        <a:ext cx="1768776" cy="562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4329641" y="2275057"/>
            <a:ext cx="4810522" cy="2813379"/>
            <a:chOff x="6172200" y="2184937"/>
            <a:chExt cx="2438400" cy="1561479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6825155" y="2184937"/>
              <a:ext cx="0" cy="1371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6172200" y="2860227"/>
              <a:ext cx="12954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Arc 8"/>
            <p:cNvSpPr/>
            <p:nvPr/>
          </p:nvSpPr>
          <p:spPr>
            <a:xfrm flipH="1">
              <a:off x="6324600" y="2660566"/>
              <a:ext cx="2286000" cy="1085850"/>
            </a:xfrm>
            <a:prstGeom prst="arc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172200" y="2626425"/>
              <a:ext cx="129540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424766D8-CF2F-F7EB-9586-B527901E52FF}"/>
              </a:ext>
            </a:extLst>
          </p:cNvPr>
          <p:cNvSpPr txBox="1"/>
          <p:nvPr/>
        </p:nvSpPr>
        <p:spPr>
          <a:xfrm>
            <a:off x="762000" y="533400"/>
            <a:ext cx="7848600" cy="456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zh-SG" b="1" kern="100" dirty="0">
                <a:latin typeface="Cambria Math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Limits at Infinity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FB4840A-6DAE-89EC-66AF-E2B54110B93F}"/>
                  </a:ext>
                </a:extLst>
              </p:cNvPr>
              <p:cNvSpPr txBox="1"/>
              <p:nvPr/>
            </p:nvSpPr>
            <p:spPr>
              <a:xfrm>
                <a:off x="536787" y="4775181"/>
                <a:ext cx="8299026" cy="9485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79400" indent="266700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zh-SG" sz="1800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 line </a:t>
                </a:r>
                <a:r>
                  <a:rPr lang="en-US" altLang="zh-SG" kern="100" dirty="0">
                    <a:solidFill>
                      <a:srgbClr val="FF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y=L</a:t>
                </a:r>
                <a:r>
                  <a:rPr lang="en-US" altLang="zh-SG" sz="1800" kern="1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SG" sz="1800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is a horizontal asymptote of the graph of a function </a:t>
                </a:r>
                <a14:m>
                  <m:oMath xmlns:m="http://schemas.openxmlformats.org/officeDocument/2006/math">
                    <m:r>
                      <a:rPr lang="en-US" altLang="zh-SG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SG" sz="1800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SG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SG" sz="1800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SG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SG" sz="1800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SG" sz="1800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if </a:t>
                </a:r>
                <a:r>
                  <a:rPr lang="en-US" altLang="zh-SG" sz="1800" b="1" kern="1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either</a:t>
                </a:r>
                <a:r>
                  <a:rPr lang="en-US" altLang="zh-SG" sz="1800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SG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SG" sz="16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SG" sz="16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SG" sz="16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SG" sz="16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SG" sz="16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SG" sz="16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SG" sz="16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SG" sz="16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altLang="zh-SG" sz="16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SG" sz="16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US" altLang="zh-SG" sz="1800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SG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SG" sz="16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SG" sz="16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SG" sz="16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SG" sz="16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r>
                          <a:rPr lang="en-US" altLang="zh-SG" sz="16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SG" sz="16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SG" sz="16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SG" sz="16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altLang="zh-SG" sz="16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SG" sz="16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endParaRPr lang="zh-CN" altLang="zh-SG" sz="1800" kern="1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FB4840A-6DAE-89EC-66AF-E2B54110B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7" y="4775181"/>
                <a:ext cx="8299026" cy="948593"/>
              </a:xfrm>
              <a:prstGeom prst="rect">
                <a:avLst/>
              </a:prstGeom>
              <a:blipFill>
                <a:blip r:embed="rId6"/>
                <a:stretch>
                  <a:fillRect r="-661" b="-3205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BD3F6317-3E0B-FDFB-8DF2-13B0AF6FE91E}"/>
              </a:ext>
            </a:extLst>
          </p:cNvPr>
          <p:cNvSpPr txBox="1"/>
          <p:nvPr/>
        </p:nvSpPr>
        <p:spPr>
          <a:xfrm>
            <a:off x="1464968" y="5927822"/>
            <a:ext cx="6248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SG" sz="2400" dirty="0">
                <a:solidFill>
                  <a:srgbClr val="C00000"/>
                </a:solidFill>
                <a:latin typeface="Abadi MT Condensed Extra Bold" pitchFamily="34" charset="0"/>
                <a:sym typeface="Wingdings" panose="05000000000000000000" pitchFamily="2" charset="2"/>
              </a:rPr>
              <a:t>Think “End Behavior” &amp; “Horizontal Asymptote!”</a:t>
            </a:r>
            <a:endParaRPr lang="zh-SG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8417051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24" grpId="0"/>
      <p:bldP spid="14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DCBB12-6E94-AB3E-B1B3-07BED0B427AE}"/>
              </a:ext>
            </a:extLst>
          </p:cNvPr>
          <p:cNvSpPr txBox="1"/>
          <p:nvPr/>
        </p:nvSpPr>
        <p:spPr>
          <a:xfrm>
            <a:off x="762000" y="533400"/>
            <a:ext cx="7848600" cy="456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zh-SG" b="1" kern="100" dirty="0">
                <a:latin typeface="Cambria Math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Limits at Infinity – Summary of Rational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6762FF9-2863-CED0-15FA-6D307C9FDDD1}"/>
                  </a:ext>
                </a:extLst>
              </p:cNvPr>
              <p:cNvSpPr txBox="1"/>
              <p:nvPr/>
            </p:nvSpPr>
            <p:spPr>
              <a:xfrm>
                <a:off x="1143000" y="1295400"/>
                <a:ext cx="3505200" cy="29101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20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zh-SG" sz="1800" b="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  <m:d>
                      <m:dPr>
                        <m:ctrlPr>
                          <a:rPr lang="zh-CN" altLang="zh-SG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SG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SG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8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zh-CN" altLang="zh-SG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SG" sz="18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SG" sz="18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SG" sz="1800" b="0" i="1" kern="10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SG" sz="1800" b="0" i="1" kern="100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SG" sz="1800" b="0" i="1" kern="100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SG" sz="1800" b="0" i="1" kern="100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SG" sz="1800" b="0" i="1" kern="100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SG" sz="1800" b="0" i="1" kern="100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SG" sz="1800" b="0" i="1" kern="100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zh-CN" altLang="zh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SG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SG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SG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SG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SG" b="0" i="1" kern="10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SG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SG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SG" b="0" i="1" kern="10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SG" sz="1800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 algn="just">
                  <a:lnSpc>
                    <a:spcPct val="200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zh-CN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800" b="0" i="1" dirty="0">
                    <a:effectLst/>
                    <a:ea typeface="Cambria Math" panose="02040503050406030204" pitchFamily="18" charset="0"/>
                  </a:rPr>
                  <a:t> </a:t>
                </a:r>
              </a:p>
              <a:p>
                <a:pPr marL="285750" indent="-285750" algn="just">
                  <a:lnSpc>
                    <a:spcPct val="200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zh-CN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1800" b="0" i="1" dirty="0">
                  <a:effectLst/>
                  <a:ea typeface="Cambria Math" panose="02040503050406030204" pitchFamily="18" charset="0"/>
                </a:endParaRPr>
              </a:p>
              <a:p>
                <a:pPr marL="285750" indent="-285750" algn="just">
                  <a:lnSpc>
                    <a:spcPct val="200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zh-CN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1800" b="0" i="1" dirty="0">
                  <a:effectLst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6762FF9-2863-CED0-15FA-6D307C9FD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295400"/>
                <a:ext cx="3505200" cy="2910156"/>
              </a:xfrm>
              <a:prstGeom prst="rect">
                <a:avLst/>
              </a:prstGeom>
              <a:blipFill>
                <a:blip r:embed="rId2"/>
                <a:stretch>
                  <a:fillRect l="-1217" b="-1677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123CEE-2180-03DA-2F69-444CFC96447A}"/>
                  </a:ext>
                </a:extLst>
              </p:cNvPr>
              <p:cNvSpPr txBox="1"/>
              <p:nvPr/>
            </p:nvSpPr>
            <p:spPr>
              <a:xfrm>
                <a:off x="2590800" y="2420415"/>
                <a:ext cx="6019800" cy="5631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b="0" i="1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→±∞</m:t>
                        </m:r>
                      </m:lim>
                    </m:limLow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→±∞</m:t>
                        </m:r>
                      </m:lim>
                    </m:limLow>
                    <m:f>
                      <m:fPr>
                        <m:ctrlPr>
                          <a:rPr lang="zh-CN" altLang="zh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zh-CN" altLang="zh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SG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SG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SG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SG" b="1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SG" b="1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SG" b="1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SG" b="1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SG" b="1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SG" b="1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zh-CN" altLang="zh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SG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SG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SG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SG" b="1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SG" b="1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SG" b="1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SG" b="1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SG" dirty="0"/>
                  <a:t>=</a:t>
                </a:r>
                <a:r>
                  <a:rPr lang="en-US" altLang="zh-CN" dirty="0">
                    <a:solidFill>
                      <a:srgbClr val="836967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→±∞</m:t>
                        </m:r>
                      </m:lim>
                    </m:limLow>
                    <m:f>
                      <m:fPr>
                        <m:ctrlPr>
                          <a:rPr lang="zh-CN" altLang="zh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SG" b="1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SG" b="1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SG" b="1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SG" b="1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SG" b="1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SG" b="1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SG" b="1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SG" b="1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SG" b="1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SG" b="1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p>
                        </m:sSup>
                      </m:den>
                    </m:f>
                    <m:r>
                      <a:rPr lang="en-US" altLang="zh-SG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SG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SG" b="1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SG" b="1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SG" b="1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SG" b="1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den>
                    </m:f>
                  </m:oMath>
                </a14:m>
                <a:endParaRPr lang="zh-SG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123CEE-2180-03DA-2F69-444CFC964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420415"/>
                <a:ext cx="6019800" cy="5631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28FD35A-3BEA-5BA5-3528-0E2559628AE6}"/>
                  </a:ext>
                </a:extLst>
              </p:cNvPr>
              <p:cNvSpPr txBox="1"/>
              <p:nvPr/>
            </p:nvSpPr>
            <p:spPr>
              <a:xfrm>
                <a:off x="2566679" y="3031150"/>
                <a:ext cx="5334000" cy="558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b="0" i="1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→±∞</m:t>
                        </m:r>
                      </m:lim>
                    </m:limLow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→±∞</m:t>
                        </m:r>
                      </m:lim>
                    </m:limLow>
                    <m:f>
                      <m:fPr>
                        <m:ctrlPr>
                          <a:rPr lang="zh-CN" altLang="zh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SG" b="1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SG" b="1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SG" b="1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SG" b="1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SG" b="1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SG" b="1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SG" b="1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SG" b="1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SG" b="1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SG" b="1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SG" dirty="0"/>
                  <a:t>=</a:t>
                </a:r>
                <a:r>
                  <a:rPr lang="en-US" altLang="zh-CN" dirty="0">
                    <a:solidFill>
                      <a:srgbClr val="836967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SG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𝒄𝒐𝒏𝒔𝒕𝒂𝒏𝒕</m:t>
                        </m:r>
                      </m:num>
                      <m:den>
                        <m:r>
                          <a:rPr lang="zh-CN" altLang="en-US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“</m:t>
                        </m:r>
                        <m:r>
                          <a:rPr lang="zh-CN" altLang="en-US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∞</m:t>
                        </m:r>
                        <m:r>
                          <a:rPr lang="zh-CN" altLang="en-US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”</m:t>
                        </m:r>
                      </m:den>
                    </m:f>
                  </m:oMath>
                </a14:m>
                <a:endParaRPr lang="zh-SG" altLang="en-US" b="1" i="1" kern="100" dirty="0">
                  <a:solidFill>
                    <a:srgbClr val="FF0000"/>
                  </a:solidFill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28FD35A-3BEA-5BA5-3528-0E2559628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679" y="3031150"/>
                <a:ext cx="5334000" cy="558551"/>
              </a:xfrm>
              <a:prstGeom prst="rect">
                <a:avLst/>
              </a:prstGeom>
              <a:blipFill>
                <a:blip r:embed="rId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A055282-D5F9-49A8-CFFA-F0538E63BB91}"/>
                  </a:ext>
                </a:extLst>
              </p:cNvPr>
              <p:cNvSpPr txBox="1"/>
              <p:nvPr/>
            </p:nvSpPr>
            <p:spPr>
              <a:xfrm>
                <a:off x="2590800" y="3742465"/>
                <a:ext cx="5334000" cy="558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b="0" i="1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→±∞</m:t>
                        </m:r>
                      </m:lim>
                    </m:limLow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→±∞</m:t>
                        </m:r>
                      </m:lim>
                    </m:limLow>
                    <m:f>
                      <m:fPr>
                        <m:ctrlPr>
                          <a:rPr lang="zh-CN" altLang="zh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SG" b="1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SG" b="1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SG" b="1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SG" b="1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SG" b="1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SG" b="1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SG" b="1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SG" b="1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SG" b="1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SG" b="1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SG" dirty="0"/>
                  <a:t>=</a:t>
                </a:r>
                <a:r>
                  <a:rPr lang="en-US" altLang="zh-CN" dirty="0">
                    <a:solidFill>
                      <a:srgbClr val="836967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SG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“</m:t>
                        </m:r>
                        <m:r>
                          <a:rPr lang="zh-CN" altLang="en-US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∞</m:t>
                        </m:r>
                        <m:r>
                          <a:rPr lang="zh-CN" altLang="en-US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”</m:t>
                        </m:r>
                      </m:num>
                      <m:den>
                        <m:r>
                          <a:rPr lang="en-US" altLang="zh-CN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𝒄𝒐𝒏𝒔𝒕𝒂𝒏𝒕</m:t>
                        </m:r>
                      </m:den>
                    </m:f>
                  </m:oMath>
                </a14:m>
                <a:endParaRPr lang="zh-SG" altLang="en-US" b="1" i="1" kern="100" dirty="0">
                  <a:solidFill>
                    <a:srgbClr val="FF0000"/>
                  </a:solidFill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A055282-D5F9-49A8-CFFA-F0538E63B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742465"/>
                <a:ext cx="5334000" cy="558551"/>
              </a:xfrm>
              <a:prstGeom prst="rect">
                <a:avLst/>
              </a:prstGeom>
              <a:blipFill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47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7212CAC-8561-F652-BCF2-DB18BC600FBA}"/>
                  </a:ext>
                </a:extLst>
              </p:cNvPr>
              <p:cNvSpPr txBox="1"/>
              <p:nvPr/>
            </p:nvSpPr>
            <p:spPr>
              <a:xfrm>
                <a:off x="1066800" y="1524000"/>
                <a:ext cx="2667000" cy="3053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zh-SG" sz="18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SG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SG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SG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zh-CN" altLang="zh-SG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SG" sz="18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SG" sz="18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−3</m:t>
                        </m:r>
                      </m:num>
                      <m:den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zh-CN" altLang="zh-SG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SG" sz="18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SG" sz="18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+5</m:t>
                        </m:r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−6</m:t>
                        </m:r>
                      </m:den>
                    </m:f>
                  </m:oMath>
                </a14:m>
                <a:r>
                  <a:rPr lang="en-US" altLang="zh-SG" sz="1800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SG" i="1" dirty="0"/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zh-SG" i="1"/>
                      <m:t>𝑓</m:t>
                    </m:r>
                    <m:d>
                      <m:dPr>
                        <m:ctrlPr>
                          <a:rPr lang="zh-CN" altLang="zh-SG" i="1"/>
                        </m:ctrlPr>
                      </m:dPr>
                      <m:e>
                        <m:r>
                          <a:rPr lang="en-US" altLang="zh-SG" i="1"/>
                          <m:t>𝑥</m:t>
                        </m:r>
                      </m:e>
                    </m:d>
                    <m:r>
                      <a:rPr lang="en-US" altLang="zh-SG" i="1"/>
                      <m:t>=</m:t>
                    </m:r>
                    <m:f>
                      <m:fPr>
                        <m:ctrlPr>
                          <a:rPr lang="zh-CN" altLang="zh-SG" i="1"/>
                        </m:ctrlPr>
                      </m:fPr>
                      <m:num>
                        <m:r>
                          <a:rPr lang="en-US" altLang="zh-SG" i="1"/>
                          <m:t>2</m:t>
                        </m:r>
                        <m:sSup>
                          <m:sSupPr>
                            <m:ctrlPr>
                              <a:rPr lang="zh-CN" altLang="zh-SG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SG"/>
                              <m:t>x</m:t>
                            </m:r>
                          </m:e>
                          <m:sup>
                            <m:r>
                              <a:rPr lang="en-US" altLang="zh-SG"/>
                              <m:t>2</m:t>
                            </m:r>
                          </m:sup>
                        </m:sSup>
                        <m:r>
                          <a:rPr lang="en-US" altLang="zh-SG" i="1"/>
                          <m:t>−2</m:t>
                        </m:r>
                        <m:r>
                          <a:rPr lang="en-US" altLang="zh-SG" i="1"/>
                          <m:t>𝑥</m:t>
                        </m:r>
                        <m:r>
                          <a:rPr lang="en-US" altLang="zh-SG" i="1"/>
                          <m:t>+10</m:t>
                        </m:r>
                      </m:num>
                      <m:den>
                        <m:sSup>
                          <m:sSupPr>
                            <m:ctrlPr>
                              <a:rPr lang="zh-CN" altLang="zh-SG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SG"/>
                              <m:t>x</m:t>
                            </m:r>
                          </m:e>
                          <m:sup>
                            <m:r>
                              <a:rPr lang="en-US" altLang="zh-SG" i="1"/>
                              <m:t>4</m:t>
                            </m:r>
                          </m:sup>
                        </m:sSup>
                        <m:r>
                          <a:rPr lang="en-US" altLang="zh-SG" i="1"/>
                          <m:t>+5</m:t>
                        </m:r>
                        <m:sSup>
                          <m:sSupPr>
                            <m:ctrlPr>
                              <a:rPr lang="zh-CN" altLang="zh-SG" i="1"/>
                            </m:ctrlPr>
                          </m:sSupPr>
                          <m:e>
                            <m:r>
                              <a:rPr lang="en-US" altLang="zh-SG" i="1"/>
                              <m:t>𝑥</m:t>
                            </m:r>
                          </m:e>
                          <m:sup>
                            <m:r>
                              <a:rPr lang="en-US" altLang="zh-SG" i="1"/>
                              <m:t>2</m:t>
                            </m:r>
                          </m:sup>
                        </m:sSup>
                        <m:r>
                          <a:rPr lang="en-US" altLang="zh-SG" i="1"/>
                          <m:t>−100</m:t>
                        </m:r>
                      </m:den>
                    </m:f>
                  </m:oMath>
                </a14:m>
                <a:r>
                  <a:rPr lang="en-US" altLang="zh-CN" sz="1600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zh-SG" sz="18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SG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SG" sz="1800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SG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ctrlPr>
                              <a:rPr lang="zh-CN" altLang="zh-SG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altLang="zh-SG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altLang="zh-SG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zh-CN" altLang="zh-SG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SG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SG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SG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−9</m:t>
                            </m:r>
                          </m:e>
                        </m:rad>
                      </m:num>
                      <m:den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1600" kern="1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zh-SG" sz="18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SG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SG" sz="1800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SG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zh-CN" altLang="zh-SG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SG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zh-CN" altLang="zh-SG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SG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SG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SG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+6</m:t>
                            </m:r>
                            <m:r>
                              <a:rPr lang="en-US" altLang="zh-SG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rad>
                      </m:num>
                      <m:den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−2</m:t>
                        </m:r>
                      </m:den>
                    </m:f>
                  </m:oMath>
                </a14:m>
                <a:r>
                  <a:rPr lang="en-US" altLang="zh-CN" sz="1600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SG" sz="1600" kern="1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7212CAC-8561-F652-BCF2-DB18BC600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524000"/>
                <a:ext cx="2667000" cy="3053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67C16D98-DD0A-C810-7E81-4CE3C15B92A5}"/>
              </a:ext>
            </a:extLst>
          </p:cNvPr>
          <p:cNvSpPr txBox="1"/>
          <p:nvPr/>
        </p:nvSpPr>
        <p:spPr>
          <a:xfrm>
            <a:off x="762000" y="533400"/>
            <a:ext cx="7848600" cy="456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zh-CN" b="1" kern="100" dirty="0">
                <a:latin typeface="Cambria Math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Practice -- Rational Function</a:t>
            </a:r>
            <a:endParaRPr lang="en-US" altLang="zh-SG" b="1" kern="100" dirty="0">
              <a:latin typeface="Cambria Math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205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32F8256-141F-A876-13BB-B23CA35B3230}"/>
                  </a:ext>
                </a:extLst>
              </p:cNvPr>
              <p:cNvSpPr txBox="1"/>
              <p:nvPr/>
            </p:nvSpPr>
            <p:spPr>
              <a:xfrm>
                <a:off x="685800" y="1491322"/>
                <a:ext cx="4578578" cy="38753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algn="l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zh-SG" sz="1400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(a)</a:t>
                </a:r>
                <a:r>
                  <a:rPr lang="en-US" altLang="zh-SG" sz="1200" i="1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zh-SG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𝑙𝑖𝑚</m:t>
                        </m:r>
                      </m:e>
                      <m:lim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zh-CN" altLang="zh-SG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SG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SG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SG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−4</m:t>
                        </m:r>
                        <m:sSup>
                          <m:sSupPr>
                            <m:ctrlPr>
                              <a:rPr lang="zh-CN" altLang="zh-SG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SG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SG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+7</m:t>
                        </m:r>
                      </m:num>
                      <m:den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zh-CN" altLang="zh-SG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SG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SG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−3</m:t>
                        </m:r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−5</m:t>
                        </m:r>
                      </m:den>
                    </m:f>
                  </m:oMath>
                </a14:m>
                <a:endParaRPr lang="zh-CN" altLang="zh-SG" sz="1400" kern="1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 algn="l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zh-SG" sz="1400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(b)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zh-SG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𝑙𝑖𝑚</m:t>
                        </m:r>
                      </m:e>
                      <m:lim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zh-CN" altLang="zh-SG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SG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SG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SG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100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CN" altLang="zh-SG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SG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SG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zh-CN" altLang="zh-SG" sz="1400" kern="1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 algn="l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zh-SG" sz="1200" b="1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(c)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zh-SG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𝑙𝑖𝑚</m:t>
                        </m:r>
                      </m:e>
                      <m:lim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zh-CN" altLang="zh-SG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SG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SG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SG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100</m:t>
                            </m:r>
                          </m:sup>
                        </m:sSup>
                      </m:num>
                      <m:den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𝑙𝑛𝑥</m:t>
                        </m:r>
                      </m:den>
                    </m:f>
                  </m:oMath>
                </a14:m>
                <a:endParaRPr lang="zh-CN" altLang="zh-SG" sz="1400" kern="1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 algn="l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zh-SG" sz="1400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(d)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zh-SG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𝑙𝑖𝑚</m:t>
                        </m:r>
                      </m:e>
                      <m:lim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zh-CN" altLang="zh-SG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10−6</m:t>
                        </m:r>
                        <m:sSup>
                          <m:sSupPr>
                            <m:ctrlPr>
                              <a:rPr lang="zh-CN" altLang="zh-SG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SG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SG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5+3</m:t>
                        </m:r>
                        <m:sSup>
                          <m:sSupPr>
                            <m:ctrlPr>
                              <a:rPr lang="zh-CN" altLang="zh-SG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SG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SG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zh-CN" altLang="zh-SG" sz="1400" kern="1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 algn="l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zh-SG" sz="1400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(e)</a:t>
                </a:r>
                <a:r>
                  <a:rPr lang="en-US" altLang="zh-SG" sz="1800" i="1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zh-SG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𝑙𝑖𝑚</m:t>
                        </m:r>
                      </m:e>
                      <m:lim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→−∞</m:t>
                        </m:r>
                      </m:lim>
                    </m:limLow>
                    <m:f>
                      <m:fPr>
                        <m:ctrlPr>
                          <a:rPr lang="zh-CN" altLang="zh-SG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10−6</m:t>
                        </m:r>
                        <m:sSup>
                          <m:sSupPr>
                            <m:ctrlPr>
                              <a:rPr lang="zh-CN" altLang="zh-SG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SG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SG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5+3</m:t>
                        </m:r>
                        <m:sSup>
                          <m:sSupPr>
                            <m:ctrlPr>
                              <a:rPr lang="zh-CN" altLang="zh-SG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SG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SG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zh-CN" altLang="zh-SG" sz="1400" kern="1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32F8256-141F-A876-13BB-B23CA35B3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491322"/>
                <a:ext cx="4578578" cy="38753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E8C52E35-7E72-A4FC-F4B3-1984D47AC8F6}"/>
              </a:ext>
            </a:extLst>
          </p:cNvPr>
          <p:cNvSpPr txBox="1"/>
          <p:nvPr/>
        </p:nvSpPr>
        <p:spPr>
          <a:xfrm>
            <a:off x="762000" y="533400"/>
            <a:ext cx="7848600" cy="456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zh-CN" b="1" kern="100" dirty="0">
                <a:latin typeface="Cambria Math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Practice –- The Rapidity of Functions to Infinity</a:t>
            </a:r>
            <a:endParaRPr lang="en-US" altLang="zh-SG" b="1" kern="100" dirty="0">
              <a:latin typeface="Cambria Math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207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/>
          <p:nvPr/>
        </p:nvCxnSpPr>
        <p:spPr>
          <a:xfrm>
            <a:off x="2666999" y="2362200"/>
            <a:ext cx="0" cy="2397273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75" name="Group 7274"/>
          <p:cNvGrpSpPr/>
          <p:nvPr/>
        </p:nvGrpSpPr>
        <p:grpSpPr>
          <a:xfrm>
            <a:off x="1066800" y="2362200"/>
            <a:ext cx="2501200" cy="2397273"/>
            <a:chOff x="5300627" y="1219200"/>
            <a:chExt cx="1938373" cy="1749892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6096000" y="1219200"/>
              <a:ext cx="0" cy="174989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300627" y="2007737"/>
              <a:ext cx="1938373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72" name="TextBox 7271"/>
            <p:cNvSpPr txBox="1"/>
            <p:nvPr/>
          </p:nvSpPr>
          <p:spPr>
            <a:xfrm>
              <a:off x="6356568" y="1967590"/>
              <a:ext cx="2125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sp>
        <p:nvSpPr>
          <p:cNvPr id="7273" name="Left Arrow 7272"/>
          <p:cNvSpPr/>
          <p:nvPr/>
        </p:nvSpPr>
        <p:spPr>
          <a:xfrm>
            <a:off x="2753223" y="3282043"/>
            <a:ext cx="589953" cy="329778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0" name="Freeform 7279"/>
          <p:cNvSpPr/>
          <p:nvPr/>
        </p:nvSpPr>
        <p:spPr>
          <a:xfrm>
            <a:off x="1511593" y="3462670"/>
            <a:ext cx="1128295" cy="1116418"/>
          </a:xfrm>
          <a:custGeom>
            <a:avLst/>
            <a:gdLst>
              <a:gd name="connsiteX0" fmla="*/ 0 w 1128295"/>
              <a:gd name="connsiteY0" fmla="*/ 0 h 1116418"/>
              <a:gd name="connsiteX1" fmla="*/ 871870 w 1128295"/>
              <a:gd name="connsiteY1" fmla="*/ 74428 h 1116418"/>
              <a:gd name="connsiteX2" fmla="*/ 1105787 w 1128295"/>
              <a:gd name="connsiteY2" fmla="*/ 361507 h 1116418"/>
              <a:gd name="connsiteX3" fmla="*/ 1105787 w 1128295"/>
              <a:gd name="connsiteY3" fmla="*/ 1116418 h 1116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8295" h="1116418">
                <a:moveTo>
                  <a:pt x="0" y="0"/>
                </a:moveTo>
                <a:cubicBezTo>
                  <a:pt x="343786" y="7088"/>
                  <a:pt x="687572" y="14177"/>
                  <a:pt x="871870" y="74428"/>
                </a:cubicBezTo>
                <a:cubicBezTo>
                  <a:pt x="1056168" y="134679"/>
                  <a:pt x="1066801" y="187842"/>
                  <a:pt x="1105787" y="361507"/>
                </a:cubicBezTo>
                <a:cubicBezTo>
                  <a:pt x="1144773" y="535172"/>
                  <a:pt x="1125280" y="825795"/>
                  <a:pt x="1105787" y="1116418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 rot="10800000">
            <a:off x="2704739" y="2312581"/>
            <a:ext cx="1128295" cy="1116418"/>
          </a:xfrm>
          <a:custGeom>
            <a:avLst/>
            <a:gdLst>
              <a:gd name="connsiteX0" fmla="*/ 0 w 1128295"/>
              <a:gd name="connsiteY0" fmla="*/ 0 h 1116418"/>
              <a:gd name="connsiteX1" fmla="*/ 871870 w 1128295"/>
              <a:gd name="connsiteY1" fmla="*/ 74428 h 1116418"/>
              <a:gd name="connsiteX2" fmla="*/ 1105787 w 1128295"/>
              <a:gd name="connsiteY2" fmla="*/ 361507 h 1116418"/>
              <a:gd name="connsiteX3" fmla="*/ 1105787 w 1128295"/>
              <a:gd name="connsiteY3" fmla="*/ 1116418 h 1116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8295" h="1116418">
                <a:moveTo>
                  <a:pt x="0" y="0"/>
                </a:moveTo>
                <a:cubicBezTo>
                  <a:pt x="343786" y="7088"/>
                  <a:pt x="687572" y="14177"/>
                  <a:pt x="871870" y="74428"/>
                </a:cubicBezTo>
                <a:cubicBezTo>
                  <a:pt x="1056168" y="134679"/>
                  <a:pt x="1066801" y="187842"/>
                  <a:pt x="1105787" y="361507"/>
                </a:cubicBezTo>
                <a:cubicBezTo>
                  <a:pt x="1144773" y="535172"/>
                  <a:pt x="1125280" y="825795"/>
                  <a:pt x="1105787" y="1116418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B1C3FF5-A05D-FF7C-CFB4-C5BD5E09C525}"/>
                  </a:ext>
                </a:extLst>
              </p:cNvPr>
              <p:cNvSpPr txBox="1"/>
              <p:nvPr/>
            </p:nvSpPr>
            <p:spPr>
              <a:xfrm>
                <a:off x="381000" y="1336466"/>
                <a:ext cx="8382000" cy="871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79400" indent="266700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zh-SG" sz="1800" kern="1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SG" sz="1600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SG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SG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SG" sz="1600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SG" sz="1800" kern="1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approaches infinity (or negative infinity) as x approaches c from the right </a:t>
                </a:r>
                <a:r>
                  <a:rPr lang="en-US" altLang="zh-SG" sz="1800" kern="100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or</a:t>
                </a:r>
                <a:r>
                  <a:rPr lang="en-US" altLang="zh-SG" sz="1800" kern="1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the left, then the line </a:t>
                </a:r>
                <a:r>
                  <a:rPr lang="en-US" altLang="zh-SG" sz="1800" kern="100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x=c</a:t>
                </a:r>
                <a:r>
                  <a:rPr lang="en-US" altLang="zh-SG" sz="1800" kern="1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 a </a:t>
                </a:r>
                <a:r>
                  <a:rPr lang="en-US" altLang="zh-SG" sz="1800" u="sng" kern="1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vertical asymptote</a:t>
                </a:r>
                <a:r>
                  <a:rPr lang="en-US" altLang="zh-SG" sz="1800" kern="1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of the graph of f. </a:t>
                </a:r>
                <a:endParaRPr lang="zh-CN" altLang="zh-SG" sz="1800" kern="100" dirty="0"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B1C3FF5-A05D-FF7C-CFB4-C5BD5E09C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36466"/>
                <a:ext cx="8382000" cy="871970"/>
              </a:xfrm>
              <a:prstGeom prst="rect">
                <a:avLst/>
              </a:prstGeom>
              <a:blipFill>
                <a:blip r:embed="rId2"/>
                <a:stretch>
                  <a:fillRect b="-9790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29EB15FA-7AA0-573B-E64D-A0347D0AC9F5}"/>
              </a:ext>
            </a:extLst>
          </p:cNvPr>
          <p:cNvSpPr txBox="1"/>
          <p:nvPr/>
        </p:nvSpPr>
        <p:spPr>
          <a:xfrm>
            <a:off x="758910" y="616222"/>
            <a:ext cx="45785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SG" sz="2400" kern="1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vertical asymptote </a:t>
            </a:r>
            <a:endParaRPr lang="zh-SG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C9E008A-B0B5-B392-577B-53AD1E6E0501}"/>
                  </a:ext>
                </a:extLst>
              </p:cNvPr>
              <p:cNvSpPr txBox="1"/>
              <p:nvPr/>
            </p:nvSpPr>
            <p:spPr>
              <a:xfrm>
                <a:off x="152400" y="4915747"/>
                <a:ext cx="8839200" cy="1107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79400" indent="266700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zh-SG" sz="1600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How to find c?</a:t>
                </a:r>
                <a:endParaRPr lang="zh-CN" altLang="zh-SG" sz="1600" kern="1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79400" indent="266700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zh-SG" sz="1600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The graph of rational function given by</a:t>
                </a:r>
                <a:r>
                  <a:rPr lang="en-US" altLang="zh-SG" sz="1400" i="1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SG" sz="16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SG" sz="16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SG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SG" sz="16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SG" sz="16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SG" sz="16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SG" sz="16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zh-CN" altLang="zh-SG" sz="16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SG" sz="16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SG" sz="1400" i="1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SG" sz="1600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has a vertical asymptote at x=c if </a:t>
                </a:r>
                <a14:m>
                  <m:oMath xmlns:m="http://schemas.openxmlformats.org/officeDocument/2006/math">
                    <m:r>
                      <a:rPr lang="en-US" altLang="zh-SG" sz="14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SG" sz="1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SG" sz="1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altLang="zh-SG" sz="14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SG" sz="1400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?</a:t>
                </a:r>
                <a:endParaRPr lang="zh-CN" altLang="zh-SG" sz="1600" kern="1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C9E008A-B0B5-B392-577B-53AD1E6E0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915747"/>
                <a:ext cx="8839200" cy="11072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CCA4E61-CB4C-296F-E8A1-79A158F3E92F}"/>
                  </a:ext>
                </a:extLst>
              </p:cNvPr>
              <p:cNvSpPr txBox="1"/>
              <p:nvPr/>
            </p:nvSpPr>
            <p:spPr>
              <a:xfrm>
                <a:off x="3021679" y="2610125"/>
                <a:ext cx="940721" cy="483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SG" sz="18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SG" sz="18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SG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SG" sz="1800" b="0" i="1" kern="10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SG" sz="1800" b="0" i="1" kern="10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SG" sz="1800" b="0" i="1" kern="10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−3</m:t>
                        </m:r>
                      </m:den>
                    </m:f>
                  </m:oMath>
                </a14:m>
                <a:r>
                  <a:rPr lang="en-US" altLang="zh-SG" sz="1600" i="1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SG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CCA4E61-CB4C-296F-E8A1-79A158F3E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679" y="2610125"/>
                <a:ext cx="940721" cy="483466"/>
              </a:xfrm>
              <a:prstGeom prst="rect">
                <a:avLst/>
              </a:prstGeom>
              <a:blipFill>
                <a:blip r:embed="rId4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832365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50EA87F-DA9C-69A4-DBB5-3BA51BDFFAD8}"/>
                  </a:ext>
                </a:extLst>
              </p:cNvPr>
              <p:cNvSpPr txBox="1"/>
              <p:nvPr/>
            </p:nvSpPr>
            <p:spPr>
              <a:xfrm>
                <a:off x="914400" y="1524000"/>
                <a:ext cx="2667000" cy="687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SG" alt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SG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SG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SG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SG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SG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SG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zh-SG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SG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d>
                            <m:dPr>
                              <m:ctrlPr>
                                <a:rPr lang="zh-SG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SG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zh-SG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zh-SG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SG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SG" alt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SG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50EA87F-DA9C-69A4-DBB5-3BA51BDFF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2667000" cy="6873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189AAD11-F13F-3720-86A7-F218F4DBA623}"/>
              </a:ext>
            </a:extLst>
          </p:cNvPr>
          <p:cNvSpPr txBox="1"/>
          <p:nvPr/>
        </p:nvSpPr>
        <p:spPr>
          <a:xfrm>
            <a:off x="758910" y="616222"/>
            <a:ext cx="45785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SG" sz="2400" kern="1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vertical asymptote </a:t>
            </a:r>
            <a:endParaRPr lang="zh-SG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681C568-8B7F-6546-CC78-F8C1B34DCF74}"/>
                  </a:ext>
                </a:extLst>
              </p:cNvPr>
              <p:cNvSpPr txBox="1"/>
              <p:nvPr/>
            </p:nvSpPr>
            <p:spPr>
              <a:xfrm>
                <a:off x="152400" y="3886200"/>
                <a:ext cx="8839200" cy="1107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79400" indent="266700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zh-SG" sz="1600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How to find c?</a:t>
                </a:r>
                <a:endParaRPr lang="zh-CN" altLang="zh-SG" sz="1600" kern="1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79400" indent="266700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zh-SG" sz="16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SG" sz="16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SG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SG" sz="16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SG" sz="16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SG" sz="16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SG" sz="16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zh-CN" altLang="zh-SG" sz="16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SG" sz="16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1600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zeros of denominator of </a:t>
                </a:r>
                <a:r>
                  <a:rPr lang="en-US" altLang="zh-CN" sz="1600" kern="1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simplified</a:t>
                </a:r>
                <a:r>
                  <a:rPr lang="en-US" altLang="zh-CN" sz="1600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function </a:t>
                </a:r>
                <a14:m>
                  <m:oMath xmlns:m="http://schemas.openxmlformats.org/officeDocument/2006/math">
                    <m:r>
                      <a:rPr lang="en-US" altLang="zh-SG" sz="16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endParaRPr lang="en-US" altLang="zh-CN" sz="1600" kern="1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681C568-8B7F-6546-CC78-F8C1B34DC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886200"/>
                <a:ext cx="8839200" cy="11072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EB064AA-5997-0875-A443-0C1E924EB3B4}"/>
                  </a:ext>
                </a:extLst>
              </p:cNvPr>
              <p:cNvSpPr txBox="1"/>
              <p:nvPr/>
            </p:nvSpPr>
            <p:spPr>
              <a:xfrm>
                <a:off x="158430" y="5101917"/>
                <a:ext cx="4618048" cy="4641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79400" indent="266700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zh-SG" sz="180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SG" sz="1800" b="0" i="1" kern="10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SG" sz="1800" b="0" i="1" kern="10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SG" sz="1800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vertical </a:t>
                </a:r>
                <a:r>
                  <a:rPr lang="en-US" altLang="zh-CN" sz="1800" kern="100" dirty="0" err="1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asy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OR Hole</a:t>
                </a:r>
                <a:endParaRPr lang="zh-CN" altLang="zh-SG" sz="1800" kern="1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EB064AA-5997-0875-A443-0C1E924EB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30" y="5101917"/>
                <a:ext cx="4618048" cy="464166"/>
              </a:xfrm>
              <a:prstGeom prst="rect">
                <a:avLst/>
              </a:prstGeom>
              <a:blipFill>
                <a:blip r:embed="rId4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6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33400"/>
            <a:ext cx="6897164" cy="5715000"/>
          </a:xfrm>
          <a:prstGeom prst="rect">
            <a:avLst/>
          </a:prstGeom>
        </p:spPr>
      </p:pic>
      <p:pic>
        <p:nvPicPr>
          <p:cNvPr id="83970" name="Picture 2" descr="Image result for ap exam clip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1984375" cy="203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7665519" y="5661026"/>
            <a:ext cx="595313" cy="641350"/>
            <a:chOff x="4088" y="3346"/>
            <a:chExt cx="375" cy="404"/>
          </a:xfrm>
        </p:grpSpPr>
        <p:sp>
          <p:nvSpPr>
            <p:cNvPr id="5" name="Oval 9"/>
            <p:cNvSpPr>
              <a:spLocks noChangeArrowheads="1"/>
            </p:cNvSpPr>
            <p:nvPr/>
          </p:nvSpPr>
          <p:spPr bwMode="auto">
            <a:xfrm>
              <a:off x="4088" y="3360"/>
              <a:ext cx="375" cy="356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4131" y="3346"/>
              <a:ext cx="32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600" dirty="0">
                  <a:latin typeface="Aharoni" panose="02010803020104030203" pitchFamily="2" charset="-79"/>
                  <a:cs typeface="Aharoni" panose="02010803020104030203" pitchFamily="2" charset="-79"/>
                </a:rPr>
                <a:t>C</a:t>
              </a:r>
            </a:p>
          </p:txBody>
        </p:sp>
      </p:grp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7399612" y="5645150"/>
            <a:ext cx="1127125" cy="673101"/>
            <a:chOff x="4944" y="3744"/>
            <a:chExt cx="662" cy="376"/>
          </a:xfrm>
        </p:grpSpPr>
        <p:sp>
          <p:nvSpPr>
            <p:cNvPr id="8" name="AutoShape 12" descr="Papyrus"/>
            <p:cNvSpPr>
              <a:spLocks noChangeArrowheads="1"/>
            </p:cNvSpPr>
            <p:nvPr/>
          </p:nvSpPr>
          <p:spPr bwMode="auto">
            <a:xfrm>
              <a:off x="4944" y="3744"/>
              <a:ext cx="662" cy="376"/>
            </a:xfrm>
            <a:prstGeom prst="verticalScroll">
              <a:avLst>
                <a:gd name="adj" fmla="val 12500"/>
              </a:avLst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5018" y="3860"/>
              <a:ext cx="528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100" dirty="0">
                  <a:solidFill>
                    <a:srgbClr val="4A0000"/>
                  </a:solidFill>
                  <a:latin typeface="Copperplate Gothic Bold" panose="020E0705020206020404" pitchFamily="34" charset="0"/>
                </a:rPr>
                <a:t>ANSWER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6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81481E-6 L 0.00087 -0.110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8259981" cy="1390650"/>
          </a:xfrm>
          <a:prstGeom prst="rect">
            <a:avLst/>
          </a:prstGeom>
        </p:spPr>
      </p:pic>
      <p:pic>
        <p:nvPicPr>
          <p:cNvPr id="8294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45012"/>
            <a:ext cx="1812925" cy="234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665519" y="5661026"/>
            <a:ext cx="595313" cy="641350"/>
            <a:chOff x="4088" y="3346"/>
            <a:chExt cx="375" cy="404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088" y="3360"/>
              <a:ext cx="375" cy="356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4131" y="3346"/>
              <a:ext cx="32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600" dirty="0"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7399612" y="5629275"/>
            <a:ext cx="1127125" cy="673101"/>
            <a:chOff x="4944" y="3744"/>
            <a:chExt cx="662" cy="376"/>
          </a:xfrm>
        </p:grpSpPr>
        <p:sp>
          <p:nvSpPr>
            <p:cNvPr id="9" name="AutoShape 12" descr="Papyrus"/>
            <p:cNvSpPr>
              <a:spLocks noChangeArrowheads="1"/>
            </p:cNvSpPr>
            <p:nvPr/>
          </p:nvSpPr>
          <p:spPr bwMode="auto">
            <a:xfrm>
              <a:off x="4944" y="3744"/>
              <a:ext cx="662" cy="376"/>
            </a:xfrm>
            <a:prstGeom prst="verticalScroll">
              <a:avLst>
                <a:gd name="adj" fmla="val 12500"/>
              </a:avLst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5018" y="3860"/>
              <a:ext cx="528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100" dirty="0">
                  <a:solidFill>
                    <a:srgbClr val="4A0000"/>
                  </a:solidFill>
                  <a:latin typeface="Copperplate Gothic Bold" panose="020E0705020206020404" pitchFamily="34" charset="0"/>
                </a:rPr>
                <a:t>ANSWER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75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81481E-6 L 0.00087 -0.110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509240E-D74A-06E0-1000-B4DE2E79640B}"/>
              </a:ext>
            </a:extLst>
          </p:cNvPr>
          <p:cNvSpPr txBox="1"/>
          <p:nvPr/>
        </p:nvSpPr>
        <p:spPr>
          <a:xfrm>
            <a:off x="762000" y="533400"/>
            <a:ext cx="7848600" cy="586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altLang="zh-SG" sz="2400" b="1" kern="100" dirty="0">
                <a:effectLst/>
                <a:latin typeface="Cambria Math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Basic Limits</a:t>
            </a:r>
            <a:endParaRPr lang="zh-CN" altLang="zh-SG" sz="2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45267A0-2F09-6EA6-D91C-0A2315D0B783}"/>
                  </a:ext>
                </a:extLst>
              </p:cNvPr>
              <p:cNvSpPr txBox="1"/>
              <p:nvPr/>
            </p:nvSpPr>
            <p:spPr>
              <a:xfrm>
                <a:off x="533400" y="1676400"/>
                <a:ext cx="7620000" cy="21001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79400" indent="266700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zh-SG" sz="2000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Constant function </a:t>
                </a:r>
                <a14:m>
                  <m:oMath xmlns:m="http://schemas.openxmlformats.org/officeDocument/2006/math">
                    <m:r>
                      <a:rPr lang="en-US" altLang="zh-SG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tantia" panose="02030602050306030303" pitchFamily="18" charset="0"/>
                      </a:rPr>
                      <m:t>𝑓</m:t>
                    </m:r>
                    <m:d>
                      <m:dPr>
                        <m:ctrlPr>
                          <a:rPr lang="zh-CN" altLang="zh-SG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tantia" panose="02030602050306030303" pitchFamily="18" charset="0"/>
                          </a:rPr>
                        </m:ctrlPr>
                      </m:dPr>
                      <m:e>
                        <m:r>
                          <a:rPr lang="en-US" altLang="zh-SG" sz="20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tantia" panose="02030602050306030303" pitchFamily="18" charset="0"/>
                          </a:rPr>
                          <m:t>𝑥</m:t>
                        </m:r>
                      </m:e>
                    </m:d>
                    <m:r>
                      <a:rPr lang="en-US" altLang="zh-SG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tantia" panose="02030602050306030303" pitchFamily="18" charset="0"/>
                      </a:rPr>
                      <m:t>=</m:t>
                    </m:r>
                    <m:r>
                      <a:rPr lang="en-US" altLang="zh-SG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tantia" panose="02030602050306030303" pitchFamily="18" charset="0"/>
                      </a:rPr>
                      <m:t>𝑘</m:t>
                    </m:r>
                    <m:r>
                      <a:rPr lang="en-US" altLang="zh-SG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tantia" panose="02030602050306030303" pitchFamily="18" charset="0"/>
                      </a:rPr>
                      <m:t>: </m:t>
                    </m:r>
                  </m:oMath>
                </a14:m>
                <a:r>
                  <a:rPr lang="en-US" altLang="zh-SG" sz="2000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SG" sz="2000" kern="100" dirty="0"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SG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tantia" panose="02030602050306030303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SG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tantia" panose="02030602050306030303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SG" sz="200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tantia" panose="02030602050306030303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SG" sz="20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tantia" panose="02030602050306030303" pitchFamily="18" charset="0"/>
                              </a:rPr>
                              <m:t>𝑥</m:t>
                            </m:r>
                            <m:r>
                              <a:rPr lang="en-US" altLang="zh-SG" sz="20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tantia" panose="02030602050306030303" pitchFamily="18" charset="0"/>
                              </a:rPr>
                              <m:t>→</m:t>
                            </m:r>
                            <m:r>
                              <a:rPr lang="en-US" altLang="zh-SG" sz="20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tantia" panose="02030602050306030303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>
                          <a:rPr lang="en-US" altLang="zh-SG" sz="20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tantia" panose="02030602050306030303" pitchFamily="18" charset="0"/>
                          </a:rPr>
                          <m:t>𝑘</m:t>
                        </m:r>
                      </m:e>
                    </m:func>
                    <m:r>
                      <a:rPr lang="en-US" altLang="zh-SG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tantia" panose="02030602050306030303" pitchFamily="18" charset="0"/>
                      </a:rPr>
                      <m:t>=</m:t>
                    </m:r>
                  </m:oMath>
                </a14:m>
                <a:endParaRPr lang="zh-CN" altLang="zh-SG" sz="2400" kern="1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79400" indent="266700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zh-SG" sz="2000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Exponential function </a:t>
                </a:r>
                <a14:m>
                  <m:oMath xmlns:m="http://schemas.openxmlformats.org/officeDocument/2006/math">
                    <m:r>
                      <a:rPr lang="en-US" altLang="zh-SG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tantia" panose="02030602050306030303" pitchFamily="18" charset="0"/>
                      </a:rPr>
                      <m:t>𝑓</m:t>
                    </m:r>
                    <m:d>
                      <m:dPr>
                        <m:ctrlPr>
                          <a:rPr lang="zh-CN" altLang="zh-SG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tantia" panose="02030602050306030303" pitchFamily="18" charset="0"/>
                          </a:rPr>
                        </m:ctrlPr>
                      </m:dPr>
                      <m:e>
                        <m:r>
                          <a:rPr lang="en-US" altLang="zh-SG" sz="20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tantia" panose="02030602050306030303" pitchFamily="18" charset="0"/>
                          </a:rPr>
                          <m:t>𝑥</m:t>
                        </m:r>
                      </m:e>
                    </m:d>
                    <m:r>
                      <a:rPr lang="en-US" altLang="zh-SG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tantia" panose="02030602050306030303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SG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tantia" panose="02030602050306030303" pitchFamily="18" charset="0"/>
                          </a:rPr>
                        </m:ctrlPr>
                      </m:sSupPr>
                      <m:e>
                        <m:r>
                          <a:rPr lang="en-US" altLang="zh-SG" sz="20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tantia" panose="02030602050306030303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SG" sz="20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tantia" panose="02030602050306030303" pitchFamily="18" charset="0"/>
                          </a:rPr>
                          <m:t>𝑥</m:t>
                        </m:r>
                      </m:sup>
                    </m:sSup>
                    <m:r>
                      <a:rPr lang="zh-CN" altLang="en-US" sz="20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Constantia" panose="02030602050306030303" pitchFamily="18" charset="0"/>
                      </a:rPr>
                      <m:t>：</m:t>
                    </m:r>
                    <m:r>
                      <a:rPr lang="en-US" altLang="zh-CN" sz="2000" b="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onstantia" panose="02030602050306030303" pitchFamily="18" charset="0"/>
                      </a:rPr>
                      <m:t>   </m:t>
                    </m:r>
                    <m:func>
                      <m:funcPr>
                        <m:ctrlPr>
                          <a:rPr lang="zh-CN" altLang="zh-SG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tantia" panose="02030602050306030303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SG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tantia" panose="02030602050306030303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SG" sz="200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tantia" panose="02030602050306030303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SG" sz="20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tantia" panose="02030602050306030303" pitchFamily="18" charset="0"/>
                              </a:rPr>
                              <m:t>𝑥</m:t>
                            </m:r>
                            <m:r>
                              <a:rPr lang="en-US" altLang="zh-SG" sz="20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tantia" panose="02030602050306030303" pitchFamily="18" charset="0"/>
                              </a:rPr>
                              <m:t>→</m:t>
                            </m:r>
                            <m:r>
                              <a:rPr lang="en-US" altLang="zh-SG" sz="20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tantia" panose="02030602050306030303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zh-CN" altLang="zh-SG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tantia" panose="02030602050306030303" pitchFamily="18" charset="0"/>
                              </a:rPr>
                            </m:ctrlPr>
                          </m:sSupPr>
                          <m:e>
                            <m:r>
                              <a:rPr lang="en-US" altLang="zh-SG" sz="20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tantia" panose="02030602050306030303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SG" sz="20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tantia" panose="02030602050306030303" pitchFamily="18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  <m:r>
                      <a:rPr lang="en-US" altLang="zh-SG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tantia" panose="02030602050306030303" pitchFamily="18" charset="0"/>
                      </a:rPr>
                      <m:t>=</m:t>
                    </m:r>
                  </m:oMath>
                </a14:m>
                <a:endParaRPr lang="en-US" altLang="zh-SG" sz="2000" kern="100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Constantia" panose="02030602050306030303" pitchFamily="18" charset="0"/>
                </a:endParaRPr>
              </a:p>
              <a:p>
                <a:pPr marL="279400" indent="266700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zh-SG" sz="2000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Polynomial function </a:t>
                </a:r>
                <a14:m>
                  <m:oMath xmlns:m="http://schemas.openxmlformats.org/officeDocument/2006/math">
                    <m:r>
                      <a:rPr lang="en-US" altLang="zh-SG" sz="20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tantia" panose="02030602050306030303" pitchFamily="18" charset="0"/>
                      </a:rPr>
                      <m:t>𝑓</m:t>
                    </m:r>
                    <m:d>
                      <m:dPr>
                        <m:ctrlPr>
                          <a:rPr lang="zh-CN" altLang="zh-SG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tantia" panose="02030602050306030303" pitchFamily="18" charset="0"/>
                          </a:rPr>
                        </m:ctrlPr>
                      </m:dPr>
                      <m:e>
                        <m:r>
                          <a:rPr lang="en-US" altLang="zh-SG" sz="20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tantia" panose="02030602050306030303" pitchFamily="18" charset="0"/>
                          </a:rPr>
                          <m:t>𝑥</m:t>
                        </m:r>
                      </m:e>
                    </m:d>
                    <m:r>
                      <a:rPr lang="en-US" altLang="zh-SG" sz="2000" b="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tantia" panose="02030602050306030303" pitchFamily="18" charset="0"/>
                      </a:rPr>
                      <m:t>:</m:t>
                    </m:r>
                  </m:oMath>
                </a14:m>
                <a:r>
                  <a:rPr lang="en-US" altLang="zh-SG" sz="2000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SG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tantia" panose="02030602050306030303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SG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tantia" panose="02030602050306030303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SG" sz="200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tantia" panose="02030602050306030303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SG" sz="20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tantia" panose="02030602050306030303" pitchFamily="18" charset="0"/>
                              </a:rPr>
                              <m:t>𝑥</m:t>
                            </m:r>
                            <m:r>
                              <a:rPr lang="en-US" altLang="zh-SG" sz="20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tantia" panose="02030602050306030303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tantia" panose="02030602050306030303" pitchFamily="18" charset="0"/>
                              </a:rPr>
                              <m:t>c</m:t>
                            </m:r>
                          </m:lim>
                        </m:limLow>
                      </m:fName>
                      <m:e>
                        <m:r>
                          <a:rPr lang="en-US" altLang="zh-SG" sz="20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tantia" panose="02030602050306030303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SG" sz="20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tantia" panose="02030602050306030303" pitchFamily="18" charset="0"/>
                              </a:rPr>
                            </m:ctrlPr>
                          </m:dPr>
                          <m:e>
                            <m:r>
                              <a:rPr lang="en-US" altLang="zh-SG" sz="20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tantia" panose="02030602050306030303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SG" sz="2000" b="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tantia" panose="02030602050306030303" pitchFamily="18" charset="0"/>
                          </a:rPr>
                          <m:t>=</m:t>
                        </m:r>
                      </m:e>
                    </m:func>
                  </m:oMath>
                </a14:m>
                <a:endParaRPr lang="zh-SG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45267A0-2F09-6EA6-D91C-0A2315D0B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676400"/>
                <a:ext cx="7620000" cy="21001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7CE8400-E92A-ACD4-2F67-BE6900D3EC6B}"/>
                  </a:ext>
                </a:extLst>
              </p:cNvPr>
              <p:cNvSpPr txBox="1"/>
              <p:nvPr/>
            </p:nvSpPr>
            <p:spPr>
              <a:xfrm>
                <a:off x="4642854" y="1866865"/>
                <a:ext cx="4577346" cy="17851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SG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SG" sz="2000" b="0" dirty="0"/>
              </a:p>
              <a:p>
                <a:endParaRPr lang="en-US" altLang="zh-SG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SG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SG" sz="2000" b="0" i="1" smtClean="0"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SG" sz="2000" b="0" i="1" smtClean="0">
                              <a:effectLst/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altLang="zh-SG" sz="2000" b="0" dirty="0">
                  <a:effectLst/>
                </a:endParaRPr>
              </a:p>
              <a:p>
                <a:pPr>
                  <a:lnSpc>
                    <a:spcPct val="150000"/>
                  </a:lnSpc>
                </a:pPr>
                <a:endParaRPr lang="zh-SG" altLang="zh-SG" sz="2000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SG" sz="2000" b="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SG" sz="2000" b="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SG" sz="2000" b="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SG" sz="2000" b="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SG" altLang="zh-SG" sz="2000" dirty="0">
                  <a:effectLst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7CE8400-E92A-ACD4-2F67-BE6900D3E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854" y="1866865"/>
                <a:ext cx="4577346" cy="1785104"/>
              </a:xfrm>
              <a:prstGeom prst="rect">
                <a:avLst/>
              </a:prstGeom>
              <a:blipFill>
                <a:blip r:embed="rId3"/>
                <a:stretch>
                  <a:fillRect b="-3413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D8820850-F6F2-2CCB-C873-AC7D639CC0A0}"/>
              </a:ext>
            </a:extLst>
          </p:cNvPr>
          <p:cNvSpPr txBox="1"/>
          <p:nvPr/>
        </p:nvSpPr>
        <p:spPr>
          <a:xfrm>
            <a:off x="990600" y="4419600"/>
            <a:ext cx="7162800" cy="11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SG" sz="2400" dirty="0">
                <a:effectLst/>
                <a:latin typeface="Calisto MT" panose="02040603050505030304" pitchFamily="18" charset="0"/>
              </a:rPr>
              <a:t>Limit of </a:t>
            </a:r>
            <a:r>
              <a:rPr lang="en-US" altLang="zh-SG" sz="2400" b="1" dirty="0">
                <a:effectLst/>
                <a:latin typeface="Calisto MT" panose="02040603050505030304" pitchFamily="18" charset="0"/>
              </a:rPr>
              <a:t>continuous</a:t>
            </a:r>
            <a:r>
              <a:rPr lang="en-US" altLang="zh-SG" sz="2400" dirty="0">
                <a:effectLst/>
                <a:latin typeface="Calisto MT" panose="02040603050505030304" pitchFamily="18" charset="0"/>
              </a:rPr>
              <a:t> functions at a point must exist. </a:t>
            </a:r>
            <a:endParaRPr lang="en-US" altLang="zh-SG" sz="2400" dirty="0">
              <a:effectLst/>
              <a:latin typeface="Calisto MT" panose="02040603050505030304" pitchFamily="18" charset="0"/>
              <a:sym typeface="Wingdings" panose="05000000000000000000" pitchFamily="2" charset="2"/>
            </a:endParaRPr>
          </a:p>
          <a:p>
            <a:pPr algn="ctr">
              <a:lnSpc>
                <a:spcPct val="150000"/>
              </a:lnSpc>
            </a:pPr>
            <a:r>
              <a:rPr lang="en-US" altLang="zh-SG" sz="2400" dirty="0">
                <a:latin typeface="Calisto MT" panose="02040603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zh-SG" sz="2400" dirty="0">
                <a:effectLst/>
                <a:latin typeface="Calisto MT" panose="02040603050505030304" pitchFamily="18" charset="0"/>
                <a:sym typeface="Wingdings" panose="05000000000000000000" pitchFamily="2" charset="2"/>
              </a:rPr>
              <a:t> Sub the point into directly!</a:t>
            </a:r>
            <a:endParaRPr lang="zh-SG" altLang="zh-SG" sz="2400" dirty="0">
              <a:effectLst/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40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65" y="896952"/>
            <a:ext cx="8140583" cy="16938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3886200"/>
            <a:ext cx="7750969" cy="1600200"/>
          </a:xfrm>
          <a:prstGeom prst="rect">
            <a:avLst/>
          </a:prstGeom>
        </p:spPr>
      </p:pic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581400" y="4038600"/>
            <a:ext cx="595313" cy="641350"/>
            <a:chOff x="4088" y="3346"/>
            <a:chExt cx="375" cy="404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088" y="3360"/>
              <a:ext cx="375" cy="356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4109" y="3346"/>
              <a:ext cx="32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600" dirty="0">
                  <a:latin typeface="Aharoni" panose="02010803020104030203" pitchFamily="2" charset="-79"/>
                  <a:cs typeface="Aharoni" panose="02010803020104030203" pitchFamily="2" charset="-79"/>
                </a:rPr>
                <a:t>A</a:t>
              </a:r>
            </a:p>
          </p:txBody>
        </p:sp>
      </p:grp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3309937" y="3990269"/>
            <a:ext cx="1127125" cy="673101"/>
            <a:chOff x="4944" y="3744"/>
            <a:chExt cx="662" cy="376"/>
          </a:xfrm>
        </p:grpSpPr>
        <p:sp>
          <p:nvSpPr>
            <p:cNvPr id="9" name="AutoShape 12" descr="Papyrus"/>
            <p:cNvSpPr>
              <a:spLocks noChangeArrowheads="1"/>
            </p:cNvSpPr>
            <p:nvPr/>
          </p:nvSpPr>
          <p:spPr bwMode="auto">
            <a:xfrm>
              <a:off x="4944" y="3744"/>
              <a:ext cx="662" cy="376"/>
            </a:xfrm>
            <a:prstGeom prst="verticalScroll">
              <a:avLst>
                <a:gd name="adj" fmla="val 12500"/>
              </a:avLst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5018" y="3860"/>
              <a:ext cx="528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100" dirty="0">
                  <a:solidFill>
                    <a:srgbClr val="4A0000"/>
                  </a:solidFill>
                  <a:latin typeface="Copperplate Gothic Bold" panose="020E0705020206020404" pitchFamily="34" charset="0"/>
                </a:rPr>
                <a:t>ANSWER</a:t>
              </a:r>
            </a:p>
          </p:txBody>
        </p:sp>
      </p:grpSp>
      <p:pic>
        <p:nvPicPr>
          <p:cNvPr id="11" name="Picture 2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329" y="533400"/>
            <a:ext cx="990600" cy="62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4015582" y="1069460"/>
            <a:ext cx="595313" cy="641350"/>
            <a:chOff x="4088" y="3346"/>
            <a:chExt cx="375" cy="404"/>
          </a:xfrm>
        </p:grpSpPr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4088" y="3360"/>
              <a:ext cx="375" cy="356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4131" y="3346"/>
              <a:ext cx="32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600" dirty="0">
                  <a:latin typeface="Aharoni" panose="02010803020104030203" pitchFamily="2" charset="-79"/>
                  <a:cs typeface="Aharoni" panose="02010803020104030203" pitchFamily="2" charset="-79"/>
                </a:rPr>
                <a:t>C</a:t>
              </a:r>
            </a:p>
          </p:txBody>
        </p:sp>
      </p:grpSp>
      <p:grpSp>
        <p:nvGrpSpPr>
          <p:cNvPr id="15" name="Group 11"/>
          <p:cNvGrpSpPr>
            <a:grpSpLocks/>
          </p:cNvGrpSpPr>
          <p:nvPr/>
        </p:nvGrpSpPr>
        <p:grpSpPr bwMode="auto">
          <a:xfrm>
            <a:off x="3776899" y="1037709"/>
            <a:ext cx="1127125" cy="673101"/>
            <a:chOff x="4944" y="3744"/>
            <a:chExt cx="662" cy="376"/>
          </a:xfrm>
        </p:grpSpPr>
        <p:sp>
          <p:nvSpPr>
            <p:cNvPr id="16" name="AutoShape 12" descr="Papyrus"/>
            <p:cNvSpPr>
              <a:spLocks noChangeArrowheads="1"/>
            </p:cNvSpPr>
            <p:nvPr/>
          </p:nvSpPr>
          <p:spPr bwMode="auto">
            <a:xfrm>
              <a:off x="4944" y="3744"/>
              <a:ext cx="662" cy="376"/>
            </a:xfrm>
            <a:prstGeom prst="verticalScroll">
              <a:avLst>
                <a:gd name="adj" fmla="val 12500"/>
              </a:avLst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5018" y="3860"/>
              <a:ext cx="528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100" dirty="0">
                  <a:solidFill>
                    <a:srgbClr val="4A0000"/>
                  </a:solidFill>
                  <a:latin typeface="Copperplate Gothic Bold" panose="020E0705020206020404" pitchFamily="34" charset="0"/>
                </a:rPr>
                <a:t>ANSWER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114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81481E-6 L 0.00087 -0.110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81481E-6 L 0.00087 -0.1101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" b="24390"/>
          <a:stretch/>
        </p:blipFill>
        <p:spPr>
          <a:xfrm>
            <a:off x="762000" y="304800"/>
            <a:ext cx="8107006" cy="5410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29" r="78120"/>
          <a:stretch/>
        </p:blipFill>
        <p:spPr>
          <a:xfrm>
            <a:off x="4267200" y="4419600"/>
            <a:ext cx="2133600" cy="2026920"/>
          </a:xfrm>
          <a:prstGeom prst="rect">
            <a:avLst/>
          </a:prstGeom>
          <a:ln w="38100">
            <a:solidFill>
              <a:srgbClr val="009900"/>
            </a:solidFill>
          </a:ln>
        </p:spPr>
      </p:pic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2045366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391400" y="5073650"/>
            <a:ext cx="595313" cy="641350"/>
            <a:chOff x="4088" y="3346"/>
            <a:chExt cx="375" cy="404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088" y="3360"/>
              <a:ext cx="375" cy="356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4109" y="3346"/>
              <a:ext cx="32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600" dirty="0">
                  <a:latin typeface="Aharoni" panose="02010803020104030203" pitchFamily="2" charset="-79"/>
                  <a:cs typeface="Aharoni" panose="02010803020104030203" pitchFamily="2" charset="-79"/>
                </a:rPr>
                <a:t>C</a:t>
              </a:r>
            </a:p>
          </p:txBody>
        </p:sp>
      </p:grp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7119937" y="5041899"/>
            <a:ext cx="1127125" cy="673101"/>
            <a:chOff x="4944" y="3744"/>
            <a:chExt cx="662" cy="376"/>
          </a:xfrm>
        </p:grpSpPr>
        <p:sp>
          <p:nvSpPr>
            <p:cNvPr id="9" name="AutoShape 12" descr="Papyrus"/>
            <p:cNvSpPr>
              <a:spLocks noChangeArrowheads="1"/>
            </p:cNvSpPr>
            <p:nvPr/>
          </p:nvSpPr>
          <p:spPr bwMode="auto">
            <a:xfrm>
              <a:off x="4944" y="3744"/>
              <a:ext cx="662" cy="376"/>
            </a:xfrm>
            <a:prstGeom prst="verticalScroll">
              <a:avLst>
                <a:gd name="adj" fmla="val 12500"/>
              </a:avLst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5018" y="3860"/>
              <a:ext cx="528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100" dirty="0">
                  <a:solidFill>
                    <a:srgbClr val="4A0000"/>
                  </a:solidFill>
                  <a:latin typeface="Copperplate Gothic Bold" panose="020E0705020206020404" pitchFamily="34" charset="0"/>
                </a:rPr>
                <a:t>ANSWER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81481E-6 L 0.00087 -0.110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73EE052-D993-4251-060E-DCB2566002AB}"/>
                  </a:ext>
                </a:extLst>
              </p:cNvPr>
              <p:cNvSpPr txBox="1"/>
              <p:nvPr/>
            </p:nvSpPr>
            <p:spPr>
              <a:xfrm>
                <a:off x="609600" y="1371600"/>
                <a:ext cx="8305800" cy="17727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zh-SG" sz="1800" kern="1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Constantia" panose="02030602050306030303" pitchFamily="18" charset="0"/>
                  </a:rPr>
                  <a:t>Consider the graph of the function </a:t>
                </a:r>
                <a14:m>
                  <m:oMath xmlns:m="http://schemas.openxmlformats.org/officeDocument/2006/math">
                    <m:r>
                      <a:rPr lang="en-US" altLang="zh-SG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tantia" panose="02030602050306030303" pitchFamily="18" charset="0"/>
                      </a:rPr>
                      <m:t>𝑓</m:t>
                    </m:r>
                    <m:d>
                      <m:dPr>
                        <m:ctrlPr>
                          <a:rPr lang="zh-CN" altLang="zh-SG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tantia" panose="02030602050306030303" pitchFamily="18" charset="0"/>
                          </a:rPr>
                        </m:ctrlPr>
                      </m:dPr>
                      <m:e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tantia" panose="02030602050306030303" pitchFamily="18" charset="0"/>
                          </a:rPr>
                          <m:t>𝑥</m:t>
                        </m:r>
                      </m:e>
                    </m:d>
                    <m:r>
                      <a:rPr lang="en-US" altLang="zh-SG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tantia" panose="02030602050306030303" pitchFamily="18" charset="0"/>
                      </a:rPr>
                      <m:t>=</m:t>
                    </m:r>
                    <m:f>
                      <m:fPr>
                        <m:ctrlPr>
                          <a:rPr lang="zh-CN" altLang="zh-SG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tantia" panose="02030602050306030303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SG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tantia" panose="02030602050306030303" pitchFamily="18" charset="0"/>
                              </a:rPr>
                            </m:ctrlPr>
                          </m:sSupPr>
                          <m:e>
                            <m:r>
                              <a:rPr lang="en-US" altLang="zh-SG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tantia" panose="02030602050306030303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SG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onstantia" panose="02030602050306030303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tantia" panose="02030602050306030303" pitchFamily="18" charset="0"/>
                          </a:rPr>
                          <m:t>−9</m:t>
                        </m:r>
                      </m:num>
                      <m:den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tantia" panose="02030602050306030303" pitchFamily="18" charset="0"/>
                          </a:rPr>
                          <m:t>𝑥</m:t>
                        </m:r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tantia" panose="02030602050306030303" pitchFamily="18" charset="0"/>
                          </a:rPr>
                          <m:t>−3</m:t>
                        </m:r>
                      </m:den>
                    </m:f>
                  </m:oMath>
                </a14:m>
                <a:r>
                  <a:rPr lang="en-US" altLang="zh-SG" sz="1800" kern="1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Constantia" panose="02030602050306030303" pitchFamily="18" charset="0"/>
                  </a:rPr>
                  <a:t> </a:t>
                </a:r>
              </a:p>
              <a:p>
                <a:pPr marL="228600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zh-CN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Hint: This is a rational function</a:t>
                </a:r>
              </a:p>
              <a:p>
                <a:pPr marL="228600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zh-CN" sz="2000" kern="1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- What is the domain of the function?</a:t>
                </a:r>
                <a:endParaRPr lang="zh-CN" altLang="zh-SG" sz="2000" kern="1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73EE052-D993-4251-060E-DCB256600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71600"/>
                <a:ext cx="8305800" cy="1772793"/>
              </a:xfrm>
              <a:prstGeom prst="rect">
                <a:avLst/>
              </a:prstGeom>
              <a:blipFill>
                <a:blip r:embed="rId2"/>
                <a:stretch>
                  <a:fillRect b="-4467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40F1A3AE-797E-C175-22C1-1D179CA03DCE}"/>
              </a:ext>
            </a:extLst>
          </p:cNvPr>
          <p:cNvSpPr txBox="1"/>
          <p:nvPr/>
        </p:nvSpPr>
        <p:spPr>
          <a:xfrm>
            <a:off x="762000" y="533400"/>
            <a:ext cx="7848600" cy="586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altLang="zh-SG" sz="2400" b="1" kern="100" dirty="0">
                <a:effectLst/>
                <a:latin typeface="Cambria Math" panose="02040503050406030204" pitchFamily="18" charset="0"/>
                <a:ea typeface="等线" panose="02010600030101010101" pitchFamily="2" charset="-122"/>
                <a:cs typeface="Constantia" panose="02030602050306030303" pitchFamily="18" charset="0"/>
              </a:rPr>
              <a:t>Finding Limits Graphically</a:t>
            </a:r>
            <a:endParaRPr lang="zh-CN" altLang="zh-SG" sz="2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9DA48EF-65A3-2855-4890-6758B62BDE74}"/>
                  </a:ext>
                </a:extLst>
              </p:cNvPr>
              <p:cNvSpPr txBox="1"/>
              <p:nvPr/>
            </p:nvSpPr>
            <p:spPr>
              <a:xfrm>
                <a:off x="914400" y="3429000"/>
                <a:ext cx="4577346" cy="4928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SG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SG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SG" altLang="en-US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SG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SG" altLang="en-US" sz="2000" i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SG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lim>
                          </m:limLow>
                        </m:fName>
                        <m:e>
                          <m:r>
                            <a:rPr lang="zh-SG" alt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SG" altLang="en-US" sz="20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SG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SG" altLang="en-US" sz="2000" i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zh-SG" alt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SG" sz="2000" b="0" i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zh-SG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9DA48EF-65A3-2855-4890-6758B62BD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4577346" cy="492892"/>
              </a:xfrm>
              <a:prstGeom prst="rect">
                <a:avLst/>
              </a:prstGeom>
              <a:blipFill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B576749-1661-C16F-5961-200ECCF9E919}"/>
                  </a:ext>
                </a:extLst>
              </p:cNvPr>
              <p:cNvSpPr txBox="1"/>
              <p:nvPr/>
            </p:nvSpPr>
            <p:spPr>
              <a:xfrm>
                <a:off x="927768" y="4419600"/>
                <a:ext cx="7835232" cy="1294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zh-SG" sz="1800" kern="1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Constantia" panose="02030602050306030303" pitchFamily="18" charset="0"/>
                  </a:rPr>
                  <a:t>Even though </a:t>
                </a:r>
                <a14:m>
                  <m:oMath xmlns:m="http://schemas.openxmlformats.org/officeDocument/2006/math">
                    <m:r>
                      <a:rPr lang="en-US" altLang="zh-SG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Constantia" panose="02030602050306030303" pitchFamily="18" charset="0"/>
                      </a:rPr>
                      <m:t>𝑓</m:t>
                    </m:r>
                    <m:d>
                      <m:dPr>
                        <m:ctrlPr>
                          <a:rPr lang="zh-CN" altLang="zh-SG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tantia" panose="02030602050306030303" pitchFamily="18" charset="0"/>
                          </a:rPr>
                        </m:ctrlPr>
                      </m:dPr>
                      <m:e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tantia" panose="02030602050306030303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SG" sz="1800" kern="1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Constantia" panose="02030602050306030303" pitchFamily="18" charset="0"/>
                  </a:rPr>
                  <a:t> is not defined, the limit of </a:t>
                </a:r>
                <a14:m>
                  <m:oMath xmlns:m="http://schemas.openxmlformats.org/officeDocument/2006/math">
                    <m:r>
                      <a:rPr lang="en-US" altLang="zh-SG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tantia" panose="02030602050306030303" pitchFamily="18" charset="0"/>
                      </a:rPr>
                      <m:t>𝑓</m:t>
                    </m:r>
                    <m:d>
                      <m:dPr>
                        <m:ctrlPr>
                          <a:rPr lang="zh-CN" altLang="zh-SG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tantia" panose="02030602050306030303" pitchFamily="18" charset="0"/>
                          </a:rPr>
                        </m:ctrlPr>
                      </m:dPr>
                      <m:e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tantia" panose="02030602050306030303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SG" sz="1800" kern="1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Constantia" panose="02030602050306030303" pitchFamily="18" charset="0"/>
                  </a:rPr>
                  <a:t> </a:t>
                </a:r>
                <a:r>
                  <a:rPr lang="en-US" altLang="zh-SG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tantia" panose="02030602050306030303" pitchFamily="18" charset="0"/>
                  </a:rPr>
                  <a:t>as x </a:t>
                </a:r>
                <a:r>
                  <a:rPr lang="en-US" altLang="zh-SG" kern="100" dirty="0">
                    <a:latin typeface="Cambria Math" panose="02040503050406030204" pitchFamily="18" charset="0"/>
                    <a:ea typeface="等线" panose="02010600030101010101" pitchFamily="2" charset="-122"/>
                    <a:cs typeface="Constantia" panose="02030602050306030303" pitchFamily="18" charset="0"/>
                  </a:rPr>
                  <a:t>approaches to 3 </a:t>
                </a:r>
                <a:r>
                  <a:rPr lang="en-US" altLang="zh-SG" sz="1800" kern="1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Constantia" panose="02030602050306030303" pitchFamily="18" charset="0"/>
                  </a:rPr>
                  <a:t>is 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Constantia" panose="02030602050306030303" pitchFamily="18" charset="0"/>
                  </a:rPr>
                  <a:t>defined </a:t>
                </a:r>
                <a:r>
                  <a:rPr lang="en-US" altLang="zh-CN" kern="10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 panose="02030602050306030303" pitchFamily="18" charset="0"/>
                  </a:rPr>
                  <a:t>(6)</a:t>
                </a:r>
                <a:r>
                  <a:rPr lang="en-US" altLang="zh-SG" sz="1800" kern="10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Constantia" panose="02030602050306030303" pitchFamily="18" charset="0"/>
                  </a:rPr>
                  <a:t>, </a:t>
                </a:r>
                <a:r>
                  <a:rPr lang="en-US" altLang="zh-SG" sz="1800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Constantia" panose="02030602050306030303" pitchFamily="18" charset="0"/>
                  </a:rPr>
                  <a:t>because the limit of a function is where we consider values of x that are</a:t>
                </a:r>
                <a:r>
                  <a:rPr lang="en-US" altLang="zh-SG" sz="1800" kern="100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Constantia" panose="02030602050306030303" pitchFamily="18" charset="0"/>
                  </a:rPr>
                  <a:t> close </a:t>
                </a:r>
                <a:r>
                  <a:rPr lang="en-US" altLang="zh-SG" sz="1800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Constantia" panose="02030602050306030303" pitchFamily="18" charset="0"/>
                  </a:rPr>
                  <a:t>to c, but not </a:t>
                </a:r>
                <a:r>
                  <a:rPr lang="en-US" altLang="zh-SG" kern="1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等线" panose="02010600030101010101" pitchFamily="2" charset="-122"/>
                    <a:cs typeface="Constantia" panose="02030602050306030303" pitchFamily="18" charset="0"/>
                  </a:rPr>
                  <a:t>equal</a:t>
                </a:r>
                <a:r>
                  <a:rPr lang="en-US" altLang="zh-SG" sz="1800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Constantia" panose="02030602050306030303" pitchFamily="18" charset="0"/>
                  </a:rPr>
                  <a:t> to c.</a:t>
                </a:r>
                <a:endParaRPr lang="zh-CN" altLang="zh-SG" sz="1800" kern="1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B576749-1661-C16F-5961-200ECCF9E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68" y="4419600"/>
                <a:ext cx="7835232" cy="1294072"/>
              </a:xfrm>
              <a:prstGeom prst="rect">
                <a:avLst/>
              </a:prstGeom>
              <a:blipFill>
                <a:blip r:embed="rId4"/>
                <a:stretch>
                  <a:fillRect l="-622" r="-622" b="-6132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8DFD03F-F3F4-CC07-3D36-CA86089A4468}"/>
                  </a:ext>
                </a:extLst>
              </p:cNvPr>
              <p:cNvSpPr txBox="1"/>
              <p:nvPr/>
            </p:nvSpPr>
            <p:spPr>
              <a:xfrm>
                <a:off x="4686300" y="2725474"/>
                <a:ext cx="4038600" cy="140705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SG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tantia" panose="02030602050306030303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SG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nstantia" panose="02030602050306030303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SG" sz="2800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onstantia" panose="02030602050306030303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SG" sz="2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onstantia" panose="02030602050306030303" pitchFamily="18" charset="0"/>
                                </a:rPr>
                                <m:t>𝑥</m:t>
                              </m:r>
                              <m:r>
                                <a:rPr lang="en-US" altLang="zh-SG" sz="2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onstantia" panose="02030602050306030303" pitchFamily="18" charset="0"/>
                                </a:rPr>
                                <m:t>→</m:t>
                              </m:r>
                              <m:r>
                                <a:rPr lang="en-US" altLang="zh-SG" sz="2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onstantia" panose="02030602050306030303" pitchFamily="18" charset="0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r>
                            <a:rPr lang="en-US" altLang="zh-SG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onstantia" panose="02030602050306030303" pitchFamily="18" charset="0"/>
                            </a:rPr>
                            <m:t>𝑓</m:t>
                          </m:r>
                          <m:r>
                            <a:rPr lang="en-US" altLang="zh-SG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onstantia" panose="02030602050306030303" pitchFamily="18" charset="0"/>
                            </a:rPr>
                            <m:t>(</m:t>
                          </m:r>
                          <m:r>
                            <a:rPr lang="en-US" altLang="zh-SG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onstantia" panose="02030602050306030303" pitchFamily="18" charset="0"/>
                            </a:rPr>
                            <m:t>𝑥</m:t>
                          </m:r>
                          <m:r>
                            <a:rPr lang="en-US" altLang="zh-SG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onstantia" panose="02030602050306030303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SG" sz="2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onstantia" panose="02030602050306030303" pitchFamily="18" charset="0"/>
                        </a:rPr>
                        <m:t>=</m:t>
                      </m:r>
                      <m:r>
                        <a:rPr lang="en-US" altLang="zh-SG" sz="2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onstantia" panose="02030602050306030303" pitchFamily="18" charset="0"/>
                        </a:rPr>
                        <m:t>𝐿</m:t>
                      </m:r>
                      <m:r>
                        <a:rPr lang="en-US" altLang="zh-SG" sz="2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onstantia" panose="02030602050306030303" pitchFamily="18" charset="0"/>
                        </a:rPr>
                        <m:t> </m:t>
                      </m:r>
                    </m:oMath>
                  </m:oMathPara>
                </a14:m>
                <a:endParaRPr lang="en-US" altLang="zh-SG" sz="1800" kern="100" dirty="0"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algn="ctr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zh-SG" sz="1800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The limit of </a:t>
                </a:r>
                <a14:m>
                  <m:oMath xmlns:m="http://schemas.openxmlformats.org/officeDocument/2006/math">
                    <m:r>
                      <a:rPr lang="en-US" altLang="zh-SG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tantia" panose="02030602050306030303" pitchFamily="18" charset="0"/>
                      </a:rPr>
                      <m:t>𝑓</m:t>
                    </m:r>
                    <m:r>
                      <a:rPr lang="en-US" altLang="zh-SG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tantia" panose="02030602050306030303" pitchFamily="18" charset="0"/>
                      </a:rPr>
                      <m:t>(</m:t>
                    </m:r>
                    <m:r>
                      <a:rPr lang="en-US" altLang="zh-SG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tantia" panose="02030602050306030303" pitchFamily="18" charset="0"/>
                      </a:rPr>
                      <m:t>𝑥</m:t>
                    </m:r>
                    <m:r>
                      <a:rPr lang="en-US" altLang="zh-SG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tantia" panose="02030602050306030303" pitchFamily="18" charset="0"/>
                      </a:rPr>
                      <m:t>)</m:t>
                    </m:r>
                  </m:oMath>
                </a14:m>
                <a:r>
                  <a:rPr lang="en-US" altLang="zh-SG" sz="1800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as x </a:t>
                </a:r>
                <a:r>
                  <a:rPr lang="en-US" altLang="zh-SG" sz="1800" b="1" kern="100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approaches</a:t>
                </a:r>
                <a:r>
                  <a:rPr lang="en-US" altLang="zh-SG" sz="1800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c is L.</a:t>
                </a:r>
                <a:endParaRPr lang="zh-CN" altLang="zh-SG" sz="2000" kern="1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8DFD03F-F3F4-CC07-3D36-CA86089A4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300" y="2725474"/>
                <a:ext cx="4038600" cy="1407052"/>
              </a:xfrm>
              <a:prstGeom prst="rect">
                <a:avLst/>
              </a:prstGeom>
              <a:blipFill>
                <a:blip r:embed="rId5"/>
                <a:stretch>
                  <a:fillRect l="-300" b="-4255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5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575502" y="2494992"/>
          <a:ext cx="2438400" cy="824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12520" imgH="279360" progId="Equation.3">
                  <p:embed/>
                </p:oleObj>
              </mc:Choice>
              <mc:Fallback>
                <p:oleObj name="Equation" r:id="rId3" imgW="812520" imgH="27936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502" y="2494992"/>
                        <a:ext cx="2438400" cy="824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57199" y="3652453"/>
            <a:ext cx="83512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dirty="0">
                <a:latin typeface="Calisto MT" pitchFamily="18" charset="0"/>
              </a:rPr>
              <a:t>If, while approaching a specific input value from either side, your outputs also approach a particular value, </a:t>
            </a:r>
            <a:br>
              <a:rPr lang="en-US" sz="2000" dirty="0">
                <a:latin typeface="Calisto MT" pitchFamily="18" charset="0"/>
              </a:rPr>
            </a:br>
            <a:r>
              <a:rPr lang="en-US" sz="2000" dirty="0">
                <a:latin typeface="Calisto MT" pitchFamily="18" charset="0"/>
              </a:rPr>
              <a:t>that output value is called the “limit.”  </a:t>
            </a:r>
            <a:endParaRPr lang="en-US" sz="2000" i="1" dirty="0">
              <a:solidFill>
                <a:schemeClr val="accent2"/>
              </a:solidFill>
              <a:latin typeface="Calisto MT" pitchFamily="18" charset="0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19070" y="4935843"/>
            <a:ext cx="835126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Note: We can have a limit at c even if the function is undefined at c.</a:t>
            </a:r>
            <a:endParaRPr lang="en-US" sz="2000" b="1" i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533400" y="5358307"/>
            <a:ext cx="835126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alisto MT" panose="02040603050505030304" pitchFamily="18" charset="0"/>
              </a:rPr>
              <a:t>The limit describes the behavior of the function </a:t>
            </a:r>
            <a:b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alisto MT" panose="02040603050505030304" pitchFamily="18" charset="0"/>
              </a:rPr>
            </a:br>
            <a:r>
              <a:rPr lang="en-US" sz="2000" b="1" i="1" dirty="0">
                <a:solidFill>
                  <a:srgbClr val="FF0000"/>
                </a:solidFill>
                <a:latin typeface="Calisto MT" panose="02040603050505030304" pitchFamily="18" charset="0"/>
              </a:rPr>
              <a:t>near</a:t>
            </a:r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alisto MT" panose="02040603050505030304" pitchFamily="18" charset="0"/>
              </a:rPr>
              <a:t>a point, not </a:t>
            </a:r>
            <a:r>
              <a:rPr lang="en-US" sz="2000" b="1" i="1" dirty="0">
                <a:solidFill>
                  <a:srgbClr val="FF0000"/>
                </a:solidFill>
                <a:latin typeface="Calisto MT" panose="02040603050505030304" pitchFamily="18" charset="0"/>
              </a:rPr>
              <a:t>at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alisto MT" panose="02040603050505030304" pitchFamily="18" charset="0"/>
              </a:rPr>
              <a:t>the point.</a:t>
            </a:r>
            <a:endParaRPr lang="en-US" sz="2000" b="1" i="1" dirty="0">
              <a:solidFill>
                <a:schemeClr val="accent6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12204B2-B844-0507-4DAD-4C654F0E6FFE}"/>
                  </a:ext>
                </a:extLst>
              </p:cNvPr>
              <p:cNvSpPr txBox="1"/>
              <p:nvPr/>
            </p:nvSpPr>
            <p:spPr>
              <a:xfrm>
                <a:off x="694258" y="1453204"/>
                <a:ext cx="7812607" cy="878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zh-SG" sz="1800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SG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tantia" panose="02030602050306030303" pitchFamily="18" charset="0"/>
                      </a:rPr>
                      <m:t>𝑓</m:t>
                    </m:r>
                    <m:d>
                      <m:dPr>
                        <m:ctrlPr>
                          <a:rPr lang="zh-CN" altLang="zh-SG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tantia" panose="02030602050306030303" pitchFamily="18" charset="0"/>
                          </a:rPr>
                        </m:ctrlPr>
                      </m:dPr>
                      <m:e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tantia" panose="02030602050306030303" pitchFamily="18" charset="0"/>
                          </a:rPr>
                          <m:t>𝑥</m:t>
                        </m:r>
                      </m:e>
                    </m:d>
                    <m:r>
                      <a:rPr lang="en-US" altLang="zh-SG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tantia" panose="02030602050306030303" pitchFamily="18" charset="0"/>
                      </a:rPr>
                      <m:t> </m:t>
                    </m:r>
                  </m:oMath>
                </a14:m>
                <a:r>
                  <a:rPr lang="en-US" altLang="zh-SG" sz="1800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becomes </a:t>
                </a:r>
                <a:r>
                  <a:rPr lang="en-US" altLang="zh-SG" sz="1800" b="1" kern="100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arbitrarily close </a:t>
                </a:r>
                <a:r>
                  <a:rPr lang="en-US" altLang="zh-SG" sz="1800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to a single real number L as x approaches c </a:t>
                </a:r>
                <a:r>
                  <a:rPr lang="en-US" altLang="zh-SG" sz="1800" b="1" kern="100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from either side</a:t>
                </a:r>
                <a:r>
                  <a:rPr lang="en-US" altLang="zh-SG" sz="1800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 the </a:t>
                </a:r>
                <a:r>
                  <a:rPr lang="en-US" altLang="zh-SG" sz="1800" b="1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limit</a:t>
                </a:r>
                <a:r>
                  <a:rPr lang="en-US" altLang="zh-SG" sz="1800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SG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tantia" panose="02030602050306030303" pitchFamily="18" charset="0"/>
                      </a:rPr>
                      <m:t>𝑓</m:t>
                    </m:r>
                    <m:r>
                      <a:rPr lang="en-US" altLang="zh-SG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tantia" panose="02030602050306030303" pitchFamily="18" charset="0"/>
                      </a:rPr>
                      <m:t>(</m:t>
                    </m:r>
                    <m:r>
                      <a:rPr lang="en-US" altLang="zh-SG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tantia" panose="02030602050306030303" pitchFamily="18" charset="0"/>
                      </a:rPr>
                      <m:t>𝑥</m:t>
                    </m:r>
                    <m:r>
                      <a:rPr lang="en-US" altLang="zh-SG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tantia" panose="02030602050306030303" pitchFamily="18" charset="0"/>
                      </a:rPr>
                      <m:t>)</m:t>
                    </m:r>
                  </m:oMath>
                </a14:m>
                <a:r>
                  <a:rPr lang="en-US" altLang="zh-SG" sz="1800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 as x approaches c, is L.</a:t>
                </a:r>
                <a:endParaRPr lang="zh-CN" altLang="zh-SG" sz="2000" kern="1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12204B2-B844-0507-4DAD-4C654F0E6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58" y="1453204"/>
                <a:ext cx="7812607" cy="878574"/>
              </a:xfrm>
              <a:prstGeom prst="rect">
                <a:avLst/>
              </a:prstGeom>
              <a:blipFill>
                <a:blip r:embed="rId5"/>
                <a:stretch>
                  <a:fillRect l="-703" r="-703" b="-8276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C1461154-4410-C974-4531-815DEE144D80}"/>
              </a:ext>
            </a:extLst>
          </p:cNvPr>
          <p:cNvSpPr txBox="1"/>
          <p:nvPr/>
        </p:nvSpPr>
        <p:spPr>
          <a:xfrm>
            <a:off x="762000" y="533400"/>
            <a:ext cx="7848600" cy="586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altLang="zh-SG" sz="2400" b="1" kern="100" dirty="0">
                <a:effectLst/>
                <a:latin typeface="Cambria Math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Definition</a:t>
            </a:r>
            <a:endParaRPr lang="zh-CN" altLang="zh-SG" sz="2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45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390116"/>
              </p:ext>
            </p:extLst>
          </p:nvPr>
        </p:nvGraphicFramePr>
        <p:xfrm>
          <a:off x="3575502" y="2494992"/>
          <a:ext cx="2438400" cy="824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12520" imgH="279360" progId="Equation.3">
                  <p:embed/>
                </p:oleObj>
              </mc:Choice>
              <mc:Fallback>
                <p:oleObj name="Equation" r:id="rId3" imgW="812520" imgH="27936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502" y="2494992"/>
                        <a:ext cx="2438400" cy="824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12204B2-B844-0507-4DAD-4C654F0E6FFE}"/>
                  </a:ext>
                </a:extLst>
              </p:cNvPr>
              <p:cNvSpPr txBox="1"/>
              <p:nvPr/>
            </p:nvSpPr>
            <p:spPr>
              <a:xfrm>
                <a:off x="694258" y="1453204"/>
                <a:ext cx="7812607" cy="878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zh-SG" sz="1800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SG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tantia" panose="02030602050306030303" pitchFamily="18" charset="0"/>
                      </a:rPr>
                      <m:t>𝑓</m:t>
                    </m:r>
                    <m:d>
                      <m:dPr>
                        <m:ctrlPr>
                          <a:rPr lang="zh-CN" altLang="zh-SG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tantia" panose="02030602050306030303" pitchFamily="18" charset="0"/>
                          </a:rPr>
                        </m:ctrlPr>
                      </m:dPr>
                      <m:e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tantia" panose="02030602050306030303" pitchFamily="18" charset="0"/>
                          </a:rPr>
                          <m:t>𝑥</m:t>
                        </m:r>
                      </m:e>
                    </m:d>
                    <m:r>
                      <a:rPr lang="en-US" altLang="zh-SG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tantia" panose="02030602050306030303" pitchFamily="18" charset="0"/>
                      </a:rPr>
                      <m:t> </m:t>
                    </m:r>
                  </m:oMath>
                </a14:m>
                <a:r>
                  <a:rPr lang="en-US" altLang="zh-SG" sz="1800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becomes </a:t>
                </a:r>
                <a:r>
                  <a:rPr lang="en-US" altLang="zh-SG" sz="1800" b="1" kern="100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arbitrarily close </a:t>
                </a:r>
                <a:r>
                  <a:rPr lang="en-US" altLang="zh-SG" sz="1800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to a single real number L as x approaches c </a:t>
                </a:r>
                <a:r>
                  <a:rPr lang="en-US" altLang="zh-SG" sz="1800" b="1" kern="100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from either side</a:t>
                </a:r>
                <a:r>
                  <a:rPr lang="en-US" altLang="zh-SG" sz="1800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 the </a:t>
                </a:r>
                <a:r>
                  <a:rPr lang="en-US" altLang="zh-SG" sz="1800" b="1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limit</a:t>
                </a:r>
                <a:r>
                  <a:rPr lang="en-US" altLang="zh-SG" sz="1800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SG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tantia" panose="02030602050306030303" pitchFamily="18" charset="0"/>
                      </a:rPr>
                      <m:t>𝑓</m:t>
                    </m:r>
                    <m:r>
                      <a:rPr lang="en-US" altLang="zh-SG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tantia" panose="02030602050306030303" pitchFamily="18" charset="0"/>
                      </a:rPr>
                      <m:t>(</m:t>
                    </m:r>
                    <m:r>
                      <a:rPr lang="en-US" altLang="zh-SG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tantia" panose="02030602050306030303" pitchFamily="18" charset="0"/>
                      </a:rPr>
                      <m:t>𝑥</m:t>
                    </m:r>
                    <m:r>
                      <a:rPr lang="en-US" altLang="zh-SG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tantia" panose="02030602050306030303" pitchFamily="18" charset="0"/>
                      </a:rPr>
                      <m:t>)</m:t>
                    </m:r>
                  </m:oMath>
                </a14:m>
                <a:r>
                  <a:rPr lang="en-US" altLang="zh-SG" sz="1800" kern="1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 as x approaches c, is L.</a:t>
                </a:r>
                <a:endParaRPr lang="zh-CN" altLang="zh-SG" sz="2000" kern="1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12204B2-B844-0507-4DAD-4C654F0E6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58" y="1453204"/>
                <a:ext cx="7812607" cy="878574"/>
              </a:xfrm>
              <a:prstGeom prst="rect">
                <a:avLst/>
              </a:prstGeom>
              <a:blipFill>
                <a:blip r:embed="rId5"/>
                <a:stretch>
                  <a:fillRect l="-703" r="-703" b="-8276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C1461154-4410-C974-4531-815DEE144D80}"/>
              </a:ext>
            </a:extLst>
          </p:cNvPr>
          <p:cNvSpPr txBox="1"/>
          <p:nvPr/>
        </p:nvSpPr>
        <p:spPr>
          <a:xfrm>
            <a:off x="762000" y="533400"/>
            <a:ext cx="7848600" cy="586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altLang="zh-SG" sz="2400" b="1" kern="100" dirty="0">
                <a:effectLst/>
                <a:latin typeface="Cambria Math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One-sided Limit</a:t>
            </a:r>
            <a:endParaRPr lang="zh-CN" altLang="zh-SG" sz="2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0876A5-A6FB-CE45-A125-8078A76ABBED}"/>
              </a:ext>
            </a:extLst>
          </p:cNvPr>
          <p:cNvSpPr/>
          <p:nvPr/>
        </p:nvSpPr>
        <p:spPr>
          <a:xfrm>
            <a:off x="1143000" y="1950778"/>
            <a:ext cx="838200" cy="3810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3BE891E-8A87-5150-274A-986A5E40159A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>
            <a:off x="1562100" y="2331778"/>
            <a:ext cx="952500" cy="73265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5DF416D-3950-E0F5-DB2A-ED3815F49F15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flipH="1">
            <a:off x="951163" y="2331778"/>
            <a:ext cx="610937" cy="73666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B26EA7E-EFA9-F561-46E5-A9B110F5DD4D}"/>
              </a:ext>
            </a:extLst>
          </p:cNvPr>
          <p:cNvSpPr txBox="1"/>
          <p:nvPr/>
        </p:nvSpPr>
        <p:spPr>
          <a:xfrm>
            <a:off x="304800" y="3068445"/>
            <a:ext cx="1292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SG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Left-hand</a:t>
            </a:r>
            <a:endParaRPr lang="zh-SG" altLang="en-US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D135106-DF02-25E9-8203-5B1178D52A9F}"/>
              </a:ext>
            </a:extLst>
          </p:cNvPr>
          <p:cNvSpPr txBox="1"/>
          <p:nvPr/>
        </p:nvSpPr>
        <p:spPr>
          <a:xfrm>
            <a:off x="1752600" y="3064435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SG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Right-hand</a:t>
            </a:r>
            <a:endParaRPr lang="zh-SG" altLang="en-US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AF5B6C2-B1B5-26A5-D87E-78C232D8E234}"/>
                  </a:ext>
                </a:extLst>
              </p:cNvPr>
              <p:cNvSpPr txBox="1"/>
              <p:nvPr/>
            </p:nvSpPr>
            <p:spPr>
              <a:xfrm>
                <a:off x="533400" y="3793566"/>
                <a:ext cx="8382000" cy="2454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zh-SG" sz="1800" kern="100" dirty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Constantia" panose="02030602050306030303" pitchFamily="18" charset="0"/>
                  </a:rPr>
                  <a:t>The </a:t>
                </a:r>
                <a:r>
                  <a:rPr lang="en-US" altLang="zh-SG" sz="1800" b="1" kern="100" dirty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Constantia" panose="02030602050306030303" pitchFamily="18" charset="0"/>
                  </a:rPr>
                  <a:t>right-hand limit</a:t>
                </a:r>
                <a:r>
                  <a:rPr lang="en-US" altLang="zh-SG" sz="1800" kern="100" dirty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Constantia" panose="02030602050306030303" pitchFamily="18" charset="0"/>
                  </a:rPr>
                  <a:t> means that x approaches c from values </a:t>
                </a:r>
                <a:r>
                  <a:rPr lang="en-US" altLang="zh-SG" sz="1800" b="1" kern="100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Constantia" panose="02030602050306030303" pitchFamily="18" charset="0"/>
                  </a:rPr>
                  <a:t>greater</a:t>
                </a:r>
                <a:r>
                  <a:rPr lang="en-US" altLang="zh-SG" sz="1800" kern="100" dirty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Constantia" panose="02030602050306030303" pitchFamily="18" charset="0"/>
                  </a:rPr>
                  <a:t> than c.</a:t>
                </a:r>
                <a:endParaRPr lang="zh-CN" altLang="zh-SG" sz="2000" kern="1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SG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tantia" panose="02030602050306030303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SG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nstantia" panose="02030602050306030303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SG" sz="1800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onstantia" panose="02030602050306030303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SG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onstantia" panose="02030602050306030303" pitchFamily="18" charset="0"/>
                                </a:rPr>
                                <m:t>𝑥</m:t>
                              </m:r>
                              <m:r>
                                <a:rPr lang="en-US" altLang="zh-SG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onstantia" panose="02030602050306030303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zh-CN" altLang="zh-SG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nstantia" panose="02030602050306030303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SG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onstantia" panose="02030602050306030303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SG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onstantia" panose="02030602050306030303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SG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onstantia" panose="02030602050306030303" pitchFamily="18" charset="0"/>
                            </a:rPr>
                            <m:t>𝑓</m:t>
                          </m:r>
                          <m:r>
                            <a:rPr lang="en-US" altLang="zh-SG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onstantia" panose="02030602050306030303" pitchFamily="18" charset="0"/>
                            </a:rPr>
                            <m:t>(</m:t>
                          </m:r>
                          <m:r>
                            <a:rPr lang="en-US" altLang="zh-SG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onstantia" panose="02030602050306030303" pitchFamily="18" charset="0"/>
                            </a:rPr>
                            <m:t>𝑥</m:t>
                          </m:r>
                          <m:r>
                            <a:rPr lang="en-US" altLang="zh-SG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onstantia" panose="02030602050306030303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SG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onstantia" panose="02030602050306030303" pitchFamily="18" charset="0"/>
                        </a:rPr>
                        <m:t>=</m:t>
                      </m:r>
                      <m:r>
                        <a:rPr lang="en-US" altLang="zh-SG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onstantia" panose="02030602050306030303" pitchFamily="18" charset="0"/>
                        </a:rPr>
                        <m:t>𝐿</m:t>
                      </m:r>
                    </m:oMath>
                  </m:oMathPara>
                </a14:m>
                <a:endParaRPr lang="zh-CN" altLang="zh-SG" sz="2000" kern="1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zh-SG" sz="1800" kern="100" dirty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Constantia" panose="02030602050306030303" pitchFamily="18" charset="0"/>
                  </a:rPr>
                  <a:t>The </a:t>
                </a:r>
                <a:r>
                  <a:rPr lang="en-US" altLang="zh-SG" sz="1800" b="1" kern="100" dirty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Constantia" panose="02030602050306030303" pitchFamily="18" charset="0"/>
                  </a:rPr>
                  <a:t>left-hand limit</a:t>
                </a:r>
                <a:r>
                  <a:rPr lang="en-US" altLang="zh-SG" sz="1800" kern="100" dirty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Constantia" panose="02030602050306030303" pitchFamily="18" charset="0"/>
                  </a:rPr>
                  <a:t> means that x approaches c from values</a:t>
                </a:r>
                <a:r>
                  <a:rPr lang="en-US" altLang="zh-SG" sz="1800" b="1" kern="100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Constantia" panose="02030602050306030303" pitchFamily="18" charset="0"/>
                  </a:rPr>
                  <a:t> less </a:t>
                </a:r>
                <a:r>
                  <a:rPr lang="en-US" altLang="zh-SG" sz="1800" kern="100" dirty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Constantia" panose="02030602050306030303" pitchFamily="18" charset="0"/>
                  </a:rPr>
                  <a:t>than c.</a:t>
                </a:r>
                <a:endParaRPr lang="zh-CN" altLang="zh-SG" sz="2000" kern="1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SG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tantia" panose="02030602050306030303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SG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nstantia" panose="02030602050306030303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SG" sz="1800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onstantia" panose="02030602050306030303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SG" sz="1800" b="1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onstantia" panose="02030602050306030303" pitchFamily="18" charset="0"/>
                                </a:rPr>
                                <m:t>𝒙</m:t>
                              </m:r>
                              <m:r>
                                <a:rPr lang="en-US" altLang="zh-SG" sz="1800" b="1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onstantia" panose="02030602050306030303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SG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p>
                                  <m:r>
                                    <a:rPr lang="en-US" altLang="zh-SG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SG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onstantia" panose="02030602050306030303" pitchFamily="18" charset="0"/>
                            </a:rPr>
                            <m:t>𝑓</m:t>
                          </m:r>
                          <m:r>
                            <a:rPr lang="en-US" altLang="zh-SG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onstantia" panose="02030602050306030303" pitchFamily="18" charset="0"/>
                            </a:rPr>
                            <m:t>(</m:t>
                          </m:r>
                          <m:r>
                            <a:rPr lang="en-US" altLang="zh-SG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onstantia" panose="02030602050306030303" pitchFamily="18" charset="0"/>
                            </a:rPr>
                            <m:t>𝑥</m:t>
                          </m:r>
                          <m:r>
                            <a:rPr lang="en-US" altLang="zh-SG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onstantia" panose="02030602050306030303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SG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onstantia" panose="02030602050306030303" pitchFamily="18" charset="0"/>
                        </a:rPr>
                        <m:t>=</m:t>
                      </m:r>
                      <m:r>
                        <a:rPr lang="en-US" altLang="zh-SG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onstantia" panose="02030602050306030303" pitchFamily="18" charset="0"/>
                        </a:rPr>
                        <m:t>𝐿</m:t>
                      </m:r>
                    </m:oMath>
                  </m:oMathPara>
                </a14:m>
                <a:endParaRPr lang="zh-CN" altLang="zh-SG" sz="2000" kern="1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AF5B6C2-B1B5-26A5-D87E-78C232D8E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793566"/>
                <a:ext cx="8382000" cy="2454133"/>
              </a:xfrm>
              <a:prstGeom prst="rect">
                <a:avLst/>
              </a:prstGeom>
              <a:blipFill>
                <a:blip r:embed="rId6"/>
                <a:stretch>
                  <a:fillRect l="-655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21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/>
      <p:bldP spid="21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FF110B4-D589-DD90-33EB-69DBE97FC9A8}"/>
                  </a:ext>
                </a:extLst>
              </p:cNvPr>
              <p:cNvSpPr txBox="1"/>
              <p:nvPr/>
            </p:nvSpPr>
            <p:spPr>
              <a:xfrm>
                <a:off x="889000" y="1529166"/>
                <a:ext cx="7137400" cy="10243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66700" algn="ctr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zh-SG" sz="1800" kern="100" dirty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Constantia" panose="02030602050306030303" pitchFamily="18" charset="0"/>
                  </a:rPr>
                  <a:t>The limit of </a:t>
                </a:r>
                <a14:m>
                  <m:oMath xmlns:m="http://schemas.openxmlformats.org/officeDocument/2006/math">
                    <m:r>
                      <a:rPr lang="en-US" altLang="zh-SG" sz="18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nstantia" panose="02030602050306030303" pitchFamily="18" charset="0"/>
                      </a:rPr>
                      <m:t>𝑓</m:t>
                    </m:r>
                    <m:d>
                      <m:dPr>
                        <m:ctrlPr>
                          <a:rPr lang="zh-CN" altLang="zh-SG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tantia" panose="02030602050306030303" pitchFamily="18" charset="0"/>
                          </a:rPr>
                        </m:ctrlPr>
                      </m:dPr>
                      <m:e>
                        <m:r>
                          <a:rPr lang="en-US" altLang="zh-SG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nstantia" panose="02030602050306030303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SG" sz="1800" kern="100" dirty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Constantia" panose="02030602050306030303" pitchFamily="18" charset="0"/>
                  </a:rPr>
                  <a:t> as x approaches </a:t>
                </a:r>
                <a:r>
                  <a:rPr lang="en-US" altLang="zh-CN" sz="1800" kern="100" dirty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Constantia" panose="02030602050306030303" pitchFamily="18" charset="0"/>
                  </a:rPr>
                  <a:t>c</a:t>
                </a:r>
                <a:r>
                  <a:rPr lang="en-US" altLang="zh-SG" sz="1800" kern="100" dirty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Constantia" panose="02030602050306030303" pitchFamily="18" charset="0"/>
                  </a:rPr>
                  <a:t> is L</a:t>
                </a:r>
              </a:p>
              <a:p>
                <a:pPr marL="266700" algn="just">
                  <a:lnSpc>
                    <a:spcPct val="150000"/>
                  </a:lnSpc>
                  <a:spcAft>
                    <a:spcPts val="800"/>
                  </a:spcAft>
                </a:pPr>
                <a:endParaRPr lang="zh-CN" altLang="zh-SG" sz="2000" kern="1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FF110B4-D589-DD90-33EB-69DBE97FC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00" y="1529166"/>
                <a:ext cx="7137400" cy="10243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40F3429F-3C79-5427-49D3-B376E2744062}"/>
              </a:ext>
            </a:extLst>
          </p:cNvPr>
          <p:cNvSpPr txBox="1"/>
          <p:nvPr/>
        </p:nvSpPr>
        <p:spPr>
          <a:xfrm>
            <a:off x="762000" y="533400"/>
            <a:ext cx="7848600" cy="586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altLang="zh-SG" sz="2400" b="1" kern="100" dirty="0">
                <a:effectLst/>
                <a:latin typeface="Cambria Math" panose="02040503050406030204" pitchFamily="18" charset="0"/>
                <a:ea typeface="宋体" panose="02010600030101010101" pitchFamily="2" charset="-122"/>
                <a:cs typeface="Constantia" panose="02030602050306030303" pitchFamily="18" charset="0"/>
              </a:rPr>
              <a:t>The existence of a Limit</a:t>
            </a:r>
            <a:endParaRPr lang="zh-CN" altLang="zh-SG" sz="2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箭头: 上下 4">
            <a:extLst>
              <a:ext uri="{FF2B5EF4-FFF2-40B4-BE49-F238E27FC236}">
                <a16:creationId xmlns:a16="http://schemas.microsoft.com/office/drawing/2014/main" id="{125CC206-5ABA-91F7-748B-4E20846F37B3}"/>
              </a:ext>
            </a:extLst>
          </p:cNvPr>
          <p:cNvSpPr/>
          <p:nvPr/>
        </p:nvSpPr>
        <p:spPr>
          <a:xfrm>
            <a:off x="4343400" y="2209800"/>
            <a:ext cx="457200" cy="12954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49C08E6-F068-3A0F-F452-2005286C1CE9}"/>
                  </a:ext>
                </a:extLst>
              </p:cNvPr>
              <p:cNvSpPr txBox="1"/>
              <p:nvPr/>
            </p:nvSpPr>
            <p:spPr>
              <a:xfrm>
                <a:off x="1003300" y="3657600"/>
                <a:ext cx="7137400" cy="785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66700" algn="ctr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SG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tantia" panose="02030602050306030303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SG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nstantia" panose="02030602050306030303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SG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onstantia" panose="02030602050306030303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SG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onstantia" panose="02030602050306030303" pitchFamily="18" charset="0"/>
                                </a:rPr>
                                <m:t>𝑥</m:t>
                              </m:r>
                              <m:r>
                                <a:rPr lang="en-US" altLang="zh-SG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onstantia" panose="02030602050306030303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zh-CN" altLang="zh-SG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nstantia" panose="02030602050306030303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SG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onstantia" panose="02030602050306030303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SG" b="0" i="1" kern="10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onstantia" panose="02030602050306030303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SG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onstantia" panose="02030602050306030303" pitchFamily="18" charset="0"/>
                            </a:rPr>
                            <m:t>𝑓</m:t>
                          </m:r>
                          <m:r>
                            <a:rPr lang="en-US" altLang="zh-SG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onstantia" panose="02030602050306030303" pitchFamily="18" charset="0"/>
                            </a:rPr>
                            <m:t>(</m:t>
                          </m:r>
                          <m:r>
                            <a:rPr lang="en-US" altLang="zh-SG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onstantia" panose="02030602050306030303" pitchFamily="18" charset="0"/>
                            </a:rPr>
                            <m:t>𝑥</m:t>
                          </m:r>
                          <m:r>
                            <a:rPr lang="en-US" altLang="zh-SG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onstantia" panose="02030602050306030303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SG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Constantia" panose="02030602050306030303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SG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SG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SG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SG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SG" sz="2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zh-CN" altLang="zh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SG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SG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SG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SG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SG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SG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SG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SG" sz="20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zh-CN" altLang="zh-SG" sz="2000" kern="1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49C08E6-F068-3A0F-F452-2005286C1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00" y="3657600"/>
                <a:ext cx="7137400" cy="785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77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3" t="5830" r="6766" b="10734"/>
          <a:stretch/>
        </p:blipFill>
        <p:spPr bwMode="auto">
          <a:xfrm>
            <a:off x="990600" y="533400"/>
            <a:ext cx="7512871" cy="561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246609"/>
      </p:ext>
    </p:extLst>
  </p:cSld>
  <p:clrMapOvr>
    <a:masterClrMapping/>
  </p:clrMapOvr>
  <p:transition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429135F7-31AD-CBC7-8044-0B8023EEE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65091" b="35616"/>
          <a:stretch>
            <a:fillRect/>
          </a:stretch>
        </p:blipFill>
        <p:spPr>
          <a:xfrm>
            <a:off x="2401638" y="4361725"/>
            <a:ext cx="3234957" cy="2087217"/>
          </a:xfrm>
          <a:prstGeom prst="rect">
            <a:avLst/>
          </a:prstGeom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E5D0D50-D688-27C1-434C-2AFBD49BE320}"/>
              </a:ext>
            </a:extLst>
          </p:cNvPr>
          <p:cNvSpPr txBox="1"/>
          <p:nvPr/>
        </p:nvSpPr>
        <p:spPr>
          <a:xfrm>
            <a:off x="762000" y="533400"/>
            <a:ext cx="7848600" cy="586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altLang="zh-SG" sz="2400" b="1" kern="100" dirty="0">
                <a:effectLst/>
                <a:latin typeface="Cambria Math" panose="02040503050406030204" pitchFamily="18" charset="0"/>
                <a:ea typeface="等线" panose="02010600030101010101" pitchFamily="2" charset="-122"/>
                <a:cs typeface="Constantia" panose="02030602050306030303" pitchFamily="18" charset="0"/>
              </a:rPr>
              <a:t>Limits that fails to exists</a:t>
            </a:r>
            <a:endParaRPr lang="zh-CN" altLang="zh-SG" sz="2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F61E3F-C6B6-F661-8087-1A8FBA1C597B}"/>
              </a:ext>
            </a:extLst>
          </p:cNvPr>
          <p:cNvSpPr txBox="1"/>
          <p:nvPr/>
        </p:nvSpPr>
        <p:spPr>
          <a:xfrm>
            <a:off x="2133600" y="1419441"/>
            <a:ext cx="457734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SG" sz="2000" dirty="0">
                <a:solidFill>
                  <a:srgbClr val="FF0000"/>
                </a:solidFill>
                <a:latin typeface="Calibri" panose="020F0502020204030204" pitchFamily="34" charset="0"/>
              </a:rPr>
              <a:t>Jump</a:t>
            </a:r>
          </a:p>
          <a:p>
            <a:endParaRPr lang="en-US" altLang="zh-SG" sz="20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endParaRPr lang="en-US" altLang="zh-SG" sz="20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endParaRPr lang="en-US" altLang="zh-SG" sz="20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endParaRPr lang="en-US" altLang="zh-SG" sz="20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altLang="zh-SG" sz="2000" dirty="0">
                <a:solidFill>
                  <a:srgbClr val="FF0000"/>
                </a:solidFill>
                <a:latin typeface="Calibri" panose="020F0502020204030204" pitchFamily="34" charset="0"/>
              </a:rPr>
              <a:t>Infinity</a:t>
            </a:r>
          </a:p>
          <a:p>
            <a:endParaRPr lang="en-US" altLang="zh-SG" sz="20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endParaRPr lang="en-US" altLang="zh-SG" sz="20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endParaRPr lang="en-US" altLang="zh-SG" sz="20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endParaRPr lang="en-US" altLang="zh-SG" sz="20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endParaRPr lang="en-US" altLang="zh-SG" sz="20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altLang="zh-SG" sz="2000" dirty="0">
                <a:solidFill>
                  <a:srgbClr val="FF0000"/>
                </a:solidFill>
                <a:latin typeface="Calibri" panose="020F0502020204030204" pitchFamily="34" charset="0"/>
              </a:rPr>
              <a:t>Oscillate too much to have a limit</a:t>
            </a:r>
            <a:endParaRPr lang="zh-SG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6315FF2-4741-D24C-08DB-2519633E5478}"/>
                  </a:ext>
                </a:extLst>
              </p:cNvPr>
              <p:cNvSpPr txBox="1"/>
              <p:nvPr/>
            </p:nvSpPr>
            <p:spPr>
              <a:xfrm>
                <a:off x="0" y="1219200"/>
                <a:ext cx="2588126" cy="6278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SG" alt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SG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SG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SG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SG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zh-SG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SG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zh-SG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SG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6315FF2-4741-D24C-08DB-2519633E5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2588126" cy="6278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155D2F8-5FBA-20F1-5369-F1A9CC71749F}"/>
                  </a:ext>
                </a:extLst>
              </p:cNvPr>
              <p:cNvSpPr txBox="1"/>
              <p:nvPr/>
            </p:nvSpPr>
            <p:spPr>
              <a:xfrm>
                <a:off x="685800" y="2895094"/>
                <a:ext cx="5867399" cy="492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SG" alt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SG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SG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SG" alt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SG" altLang="en-US" i="1">
                        <a:latin typeface="Cambria Math" panose="02040503050406030204" pitchFamily="18" charset="0"/>
                      </a:rPr>
                      <m:t>𝑡𝑎𝑛𝑥</m:t>
                    </m:r>
                  </m:oMath>
                </a14:m>
                <a:r>
                  <a:rPr lang="zh-SG" altLang="en-US" dirty="0"/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altLang="zh-SG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SG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SG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SG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SG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zh-CN" altLang="zh-SG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155D2F8-5FBA-20F1-5369-F1A9CC717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895094"/>
                <a:ext cx="5867399" cy="492379"/>
              </a:xfrm>
              <a:prstGeom prst="rect">
                <a:avLst/>
              </a:prstGeom>
              <a:blipFill>
                <a:blip r:embed="rId5"/>
                <a:stretch>
                  <a:fillRect l="-312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6881383-0B4D-C49E-B732-DEC6D62441DB}"/>
                  </a:ext>
                </a:extLst>
              </p:cNvPr>
              <p:cNvSpPr txBox="1"/>
              <p:nvPr/>
            </p:nvSpPr>
            <p:spPr>
              <a:xfrm>
                <a:off x="571501" y="4567246"/>
                <a:ext cx="1826126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SG" alt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SG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SG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SG" alt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SG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SG" altLang="en-US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zh-SG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SG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SG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SG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6881383-0B4D-C49E-B732-DEC6D6244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1" y="4567246"/>
                <a:ext cx="1826126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26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13709</TotalTime>
  <Words>1063</Words>
  <Application>Microsoft Office PowerPoint</Application>
  <PresentationFormat>全屏显示(4:3)</PresentationFormat>
  <Paragraphs>173</Paragraphs>
  <Slides>31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Abadi MT Condensed Extra Bold</vt:lpstr>
      <vt:lpstr>Agency FB</vt:lpstr>
      <vt:lpstr>Aharoni</vt:lpstr>
      <vt:lpstr>Arial</vt:lpstr>
      <vt:lpstr>Arial Rounded MT Bold</vt:lpstr>
      <vt:lpstr>Bodoni MT</vt:lpstr>
      <vt:lpstr>Calibri</vt:lpstr>
      <vt:lpstr>Calisto MT</vt:lpstr>
      <vt:lpstr>Cambria Math</vt:lpstr>
      <vt:lpstr>Copperplate Gothic Bold</vt:lpstr>
      <vt:lpstr>Times New Roman</vt:lpstr>
      <vt:lpstr>1_Default Design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Gendron</dc:creator>
  <cp:lastModifiedBy>Xiao Wang</cp:lastModifiedBy>
  <cp:revision>203</cp:revision>
  <cp:lastPrinted>2024-09-02T03:14:04Z</cp:lastPrinted>
  <dcterms:created xsi:type="dcterms:W3CDTF">2005-04-25T18:19:35Z</dcterms:created>
  <dcterms:modified xsi:type="dcterms:W3CDTF">2024-09-02T13:29:50Z</dcterms:modified>
</cp:coreProperties>
</file>