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64" r:id="rId3"/>
    <p:sldId id="448" r:id="rId4"/>
    <p:sldId id="465" r:id="rId6"/>
    <p:sldId id="467" r:id="rId7"/>
    <p:sldId id="491" r:id="rId8"/>
    <p:sldId id="468" r:id="rId9"/>
    <p:sldId id="447" r:id="rId10"/>
    <p:sldId id="469" r:id="rId11"/>
    <p:sldId id="446" r:id="rId12"/>
    <p:sldId id="470" r:id="rId13"/>
    <p:sldId id="492" r:id="rId14"/>
    <p:sldId id="493" r:id="rId15"/>
    <p:sldId id="471" r:id="rId16"/>
  </p:sldIdLst>
  <p:sldSz cx="9144000" cy="5143500" type="screen16x9"/>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91" userDrawn="1">
          <p15:clr>
            <a:srgbClr val="A4A3A4"/>
          </p15:clr>
        </p15:guide>
        <p15:guide id="2" pos="25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B5F84"/>
    <a:srgbClr val="08B1F2"/>
    <a:srgbClr val="272F43"/>
    <a:srgbClr val="2B2B2B"/>
    <a:srgbClr val="C00000"/>
    <a:srgbClr val="B00303"/>
    <a:srgbClr val="0E7EB5"/>
    <a:srgbClr val="ADB5BF"/>
    <a:srgbClr val="324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6" autoAdjust="0"/>
    <p:restoredTop sz="94660"/>
  </p:normalViewPr>
  <p:slideViewPr>
    <p:cSldViewPr showGuides="1">
      <p:cViewPr varScale="1">
        <p:scale>
          <a:sx n="141" d="100"/>
          <a:sy n="141" d="100"/>
        </p:scale>
        <p:origin x="954" y="114"/>
      </p:cViewPr>
      <p:guideLst>
        <p:guide orient="horz" pos="1591"/>
        <p:guide pos="2517"/>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3.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p14:dur="10" advTm="0"/>
    </mc:Choice>
    <mc:Fallback>
      <p:transition advTm="0"/>
    </mc:Fallback>
  </mc:AlternateContent>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0"/>
            <a:ext cx="9144000" cy="2571750"/>
          </a:xfrm>
          <a:prstGeom prst="rect">
            <a:avLst/>
          </a:prstGeom>
        </p:spPr>
      </p:pic>
      <p:sp>
        <p:nvSpPr>
          <p:cNvPr id="12" name="矩形: 圆角 11"/>
          <p:cNvSpPr/>
          <p:nvPr/>
        </p:nvSpPr>
        <p:spPr>
          <a:xfrm>
            <a:off x="467544" y="411510"/>
            <a:ext cx="8208912" cy="4320480"/>
          </a:xfrm>
          <a:prstGeom prst="roundRect">
            <a:avLst>
              <a:gd name="adj" fmla="val 3113"/>
            </a:avLst>
          </a:prstGeom>
          <a:solidFill>
            <a:schemeClr val="bg1"/>
          </a:solidFill>
          <a:ln w="3175">
            <a:solidFill>
              <a:schemeClr val="tx1">
                <a:lumMod val="50000"/>
                <a:lumOff val="50000"/>
              </a:schemeClr>
            </a:solid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884368" y="627534"/>
            <a:ext cx="504056" cy="360040"/>
            <a:chOff x="7596336" y="740307"/>
            <a:chExt cx="504056" cy="360040"/>
          </a:xfrm>
        </p:grpSpPr>
        <p:cxnSp>
          <p:nvCxnSpPr>
            <p:cNvPr id="14" name="直接连接符 13"/>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7"/>
          <p:cNvSpPr>
            <a:spLocks noChangeArrowheads="1"/>
          </p:cNvSpPr>
          <p:nvPr/>
        </p:nvSpPr>
        <p:spPr bwMode="auto">
          <a:xfrm>
            <a:off x="346710" y="1747520"/>
            <a:ext cx="7396480" cy="984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defRPr/>
            </a:pPr>
            <a:r>
              <a:rPr lang="en-US" altLang="zh-CN" sz="3200" b="1" spc="300" dirty="0">
                <a:solidFill>
                  <a:srgbClr val="000000"/>
                </a:solidFill>
                <a:latin typeface="微软雅黑" panose="020B0503020204020204" pitchFamily="34" charset="-122"/>
                <a:ea typeface="微软雅黑" panose="020B0503020204020204" pitchFamily="34" charset="-122"/>
                <a:cs typeface="+mn-ea"/>
                <a:sym typeface="+mn-lt"/>
              </a:rPr>
              <a:t>AP Statistics Final Project</a:t>
            </a:r>
            <a:endParaRPr lang="en-US" altLang="zh-CN" sz="3200" b="1" spc="300" dirty="0">
              <a:solidFill>
                <a:srgbClr val="000000"/>
              </a:solidFill>
              <a:latin typeface="微软雅黑" panose="020B0503020204020204" pitchFamily="34" charset="-122"/>
              <a:ea typeface="微软雅黑" panose="020B0503020204020204" pitchFamily="34" charset="-122"/>
              <a:cs typeface="+mn-ea"/>
              <a:sym typeface="+mn-lt"/>
            </a:endParaRPr>
          </a:p>
          <a:p>
            <a:pPr algn="r">
              <a:defRPr/>
            </a:pPr>
            <a:r>
              <a:rPr lang="en-US" altLang="zh-CN" sz="3200" b="1" spc="300" dirty="0">
                <a:solidFill>
                  <a:srgbClr val="000000"/>
                </a:solidFill>
                <a:latin typeface="微软雅黑" panose="020B0503020204020204" pitchFamily="34" charset="-122"/>
                <a:ea typeface="微软雅黑" panose="020B0503020204020204" pitchFamily="34" charset="-122"/>
                <a:cs typeface="+mn-ea"/>
                <a:sym typeface="+mn-lt"/>
              </a:rPr>
              <a:t>Presentation</a:t>
            </a:r>
            <a:endParaRPr lang="en-US" altLang="zh-CN" sz="32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cxnSp>
        <p:nvCxnSpPr>
          <p:cNvPr id="22" name="直接连接符 21"/>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788024" y="3302704"/>
            <a:ext cx="2880320" cy="430530"/>
          </a:xfrm>
          <a:prstGeom prst="rect">
            <a:avLst/>
          </a:prstGeom>
          <a:noFill/>
        </p:spPr>
        <p:txBody>
          <a:bodyPr wrap="square" lIns="0" tIns="0" rIns="0" bIns="0" rtlCol="0">
            <a:spAutoFit/>
          </a:bodyPr>
          <a:lstStyle/>
          <a:p>
            <a:pPr algn="r"/>
            <a:r>
              <a:rPr lang="en-US" altLang="zh-CN" sz="1400" b="1" dirty="0">
                <a:solidFill>
                  <a:schemeClr val="tx1">
                    <a:lumMod val="65000"/>
                    <a:lumOff val="35000"/>
                  </a:schemeClr>
                </a:solidFill>
                <a:ea typeface="微软雅黑" panose="020B0503020204020204" pitchFamily="34" charset="-122"/>
                <a:cs typeface="Calibri" panose="020F0502020204030204" pitchFamily="34" charset="0"/>
              </a:rPr>
              <a:t>Yichen Tong, Ziang Cui, Tianyi Jia</a:t>
            </a:r>
            <a:endParaRPr lang="en-US" altLang="zh-CN" sz="1400" b="1" dirty="0">
              <a:solidFill>
                <a:schemeClr val="tx1">
                  <a:lumMod val="65000"/>
                  <a:lumOff val="35000"/>
                </a:schemeClr>
              </a:solidFill>
              <a:ea typeface="微软雅黑" panose="020B0503020204020204" pitchFamily="34" charset="-122"/>
              <a:cs typeface="Calibri" panose="020F0502020204030204" pitchFamily="34" charset="0"/>
            </a:endParaRPr>
          </a:p>
          <a:p>
            <a:pPr algn="r"/>
            <a:r>
              <a:rPr lang="en-US" altLang="zh-CN" sz="1400" b="1" dirty="0">
                <a:solidFill>
                  <a:schemeClr val="tx1">
                    <a:lumMod val="65000"/>
                    <a:lumOff val="35000"/>
                  </a:schemeClr>
                </a:solidFill>
                <a:ea typeface="微软雅黑" panose="020B0503020204020204" pitchFamily="34" charset="-122"/>
                <a:cs typeface="Calibri" panose="020F0502020204030204" pitchFamily="34" charset="0"/>
              </a:rPr>
              <a:t>G12 </a:t>
            </a:r>
            <a:endParaRPr lang="en-US" altLang="zh-CN" sz="1400" b="1" dirty="0">
              <a:solidFill>
                <a:schemeClr val="tx1">
                  <a:lumMod val="65000"/>
                  <a:lumOff val="35000"/>
                </a:schemeClr>
              </a:solidFill>
              <a:ea typeface="微软雅黑" panose="020B0503020204020204" pitchFamily="34" charset="-122"/>
              <a:cs typeface="Calibri" panose="020F0502020204030204" pitchFamily="34" charset="0"/>
            </a:endParaRPr>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2571750"/>
            <a:ext cx="9144000" cy="2571750"/>
          </a:xfrm>
          <a:prstGeom prst="rect">
            <a:avLst/>
          </a:prstGeom>
        </p:spPr>
      </p:pic>
      <p:sp>
        <p:nvSpPr>
          <p:cNvPr id="3" name="矩形: 圆角 2"/>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27686" y="1420780"/>
            <a:ext cx="1188135" cy="2123657"/>
            <a:chOff x="4499992" y="1114046"/>
            <a:chExt cx="519809" cy="521600"/>
          </a:xfrm>
        </p:grpSpPr>
        <p:sp>
          <p:nvSpPr>
            <p:cNvPr id="5" name="矩形: 圆角 4"/>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anose="020B0503020204020204" pitchFamily="34" charset="-122"/>
                  <a:cs typeface="Calibri" panose="020F0502020204030204" pitchFamily="34" charset="0"/>
                </a:rPr>
                <a:t>4</a:t>
              </a:r>
              <a:endParaRPr lang="zh-CN" altLang="en-US" sz="13800" dirty="0">
                <a:solidFill>
                  <a:schemeClr val="bg1"/>
                </a:solidFill>
                <a:ea typeface="微软雅黑" panose="020B0503020204020204" pitchFamily="34" charset="-122"/>
                <a:cs typeface="Calibri" panose="020F0502020204030204" pitchFamily="34" charset="0"/>
              </a:endParaRPr>
            </a:p>
          </p:txBody>
        </p:sp>
      </p:grpSp>
      <p:sp>
        <p:nvSpPr>
          <p:cNvPr id="7" name="文本框 6"/>
          <p:cNvSpPr txBox="1"/>
          <p:nvPr/>
        </p:nvSpPr>
        <p:spPr>
          <a:xfrm>
            <a:off x="3420110" y="1648460"/>
            <a:ext cx="3857625" cy="1846580"/>
          </a:xfrm>
          <a:prstGeom prst="rect">
            <a:avLst/>
          </a:prstGeom>
          <a:noFill/>
        </p:spPr>
        <p:txBody>
          <a:bodyPr wrap="square" lIns="0" tIns="0" rIns="0" bIns="0" rtlCol="0">
            <a:spAutoFit/>
          </a:bodyPr>
          <a:lstStyle/>
          <a:p>
            <a:pPr algn="ctr"/>
            <a:r>
              <a:rPr lang="en-US" altLang="zh-CN" sz="4000" b="1">
                <a:solidFill>
                  <a:schemeClr val="accent6"/>
                </a:solidFill>
                <a:latin typeface="微软雅黑" panose="020B0503020204020204" pitchFamily="34" charset="-122"/>
                <a:ea typeface="微软雅黑" panose="020B0503020204020204" pitchFamily="34" charset="-122"/>
              </a:rPr>
              <a:t>DISCUSSION</a:t>
            </a:r>
            <a:endParaRPr lang="en-US" altLang="zh-CN" sz="4000" b="1">
              <a:solidFill>
                <a:schemeClr val="accent6"/>
              </a:solidFill>
              <a:latin typeface="微软雅黑" panose="020B0503020204020204" pitchFamily="34" charset="-122"/>
              <a:ea typeface="微软雅黑" panose="020B0503020204020204" pitchFamily="34" charset="-122"/>
            </a:endParaRPr>
          </a:p>
          <a:p>
            <a:pPr algn="ctr"/>
            <a:r>
              <a:rPr lang="en-US" altLang="zh-CN" sz="4000" b="1">
                <a:solidFill>
                  <a:schemeClr val="accent6"/>
                </a:solidFill>
                <a:latin typeface="微软雅黑" panose="020B0503020204020204" pitchFamily="34" charset="-122"/>
                <a:ea typeface="微软雅黑" panose="020B0503020204020204" pitchFamily="34" charset="-122"/>
              </a:rPr>
              <a:t>&amp; </a:t>
            </a:r>
            <a:endParaRPr lang="en-US" altLang="zh-CN" sz="4000" b="1">
              <a:solidFill>
                <a:schemeClr val="accent6"/>
              </a:solidFill>
              <a:latin typeface="微软雅黑" panose="020B0503020204020204" pitchFamily="34" charset="-122"/>
              <a:ea typeface="微软雅黑" panose="020B0503020204020204" pitchFamily="34" charset="-122"/>
            </a:endParaRPr>
          </a:p>
          <a:p>
            <a:pPr algn="ctr"/>
            <a:r>
              <a:rPr lang="en-US" altLang="zh-CN" sz="4000" b="1">
                <a:solidFill>
                  <a:schemeClr val="accent6"/>
                </a:solidFill>
                <a:latin typeface="微软雅黑" panose="020B0503020204020204" pitchFamily="34" charset="-122"/>
                <a:ea typeface="微软雅黑" panose="020B0503020204020204" pitchFamily="34" charset="-122"/>
              </a:rPr>
              <a:t>CONCLUSION</a:t>
            </a:r>
            <a:endParaRPr lang="en-US" altLang="zh-CN" sz="4000" b="1" dirty="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23528" y="0"/>
            <a:ext cx="4215130" cy="578162"/>
            <a:chOff x="323528" y="0"/>
            <a:chExt cx="4215130" cy="578162"/>
          </a:xfrm>
        </p:grpSpPr>
        <p:sp>
          <p:nvSpPr>
            <p:cNvPr id="25" name="TextBox 86"/>
            <p:cNvSpPr txBox="1"/>
            <p:nvPr/>
          </p:nvSpPr>
          <p:spPr>
            <a:xfrm>
              <a:off x="576258" y="58420"/>
              <a:ext cx="3962400" cy="460375"/>
            </a:xfrm>
            <a:prstGeom prst="rect">
              <a:avLst/>
            </a:prstGeom>
            <a:noFill/>
          </p:spPr>
          <p:txBody>
            <a:bodyPr wrap="square" rtlCol="0">
              <a:spAutoFit/>
            </a:bodyPr>
            <a:lstStyle/>
            <a:p>
              <a:pPr algn="l"/>
              <a:r>
                <a:rPr lang="en-US" altLang="zh-CN" sz="2400" b="1" dirty="0">
                  <a:latin typeface="+mn-lt"/>
                  <a:ea typeface="+mn-ea"/>
                  <a:cs typeface="+mn-ea"/>
                  <a:sym typeface="+mn-lt"/>
                </a:rPr>
                <a:t>Discussion &amp; Summary</a:t>
              </a:r>
              <a:endParaRPr lang="en-US" altLang="zh-CN" sz="2400" b="1" dirty="0">
                <a:latin typeface="+mn-lt"/>
                <a:ea typeface="+mn-ea"/>
                <a:cs typeface="+mn-ea"/>
                <a:sym typeface="+mn-lt"/>
              </a:endParaRPr>
            </a:p>
          </p:txBody>
        </p:sp>
        <p:sp>
          <p:nvSpPr>
            <p:cNvPr id="3" name="矩形 2"/>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865188" y="1727835"/>
            <a:ext cx="7413625" cy="5685155"/>
          </a:xfrm>
          <a:prstGeom prst="rect">
            <a:avLst/>
          </a:prstGeom>
          <a:noFill/>
          <a:ln w="9525">
            <a:noFill/>
          </a:ln>
        </p:spPr>
        <p:txBody>
          <a:bodyPr wrap="square">
            <a:noAutofit/>
          </a:bodyPr>
          <a:p>
            <a:pPr marL="0" indent="0" algn="l" eaLnBrk="1" latinLnBrk="0" hangingPunct="1">
              <a:lnSpc>
                <a:spcPct val="150000"/>
              </a:lnSpc>
            </a:pPr>
            <a:r>
              <a:rPr lang="en-US" sz="1600">
                <a:latin typeface="Times New Roman" panose="02020603050405020304" charset="0"/>
                <a:ea typeface="宋体" panose="02010600030101010101" pitchFamily="2" charset="-122"/>
              </a:rPr>
              <a:t>From what has been shown above, we have summarized several important points for prospective college students to conduct research on utilizing academic, including curriculum, library and laboratory, faculty research and even social resources like public engagement, advisor and career center at universities. By learning these effective tips and methods, students can better adapt into the university life and easily achieve a good balance in their study life.</a:t>
            </a:r>
            <a:endParaRPr lang="en-US" sz="1600">
              <a:latin typeface="Times New Roman" panose="02020603050405020304" charset="0"/>
              <a:ea typeface="宋体" panose="02010600030101010101" pitchFamily="2" charset="-122"/>
            </a:endParaRPr>
          </a:p>
        </p:txBody>
      </p:sp>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23528" y="0"/>
            <a:ext cx="4215130" cy="578162"/>
            <a:chOff x="323528" y="0"/>
            <a:chExt cx="4215130" cy="578162"/>
          </a:xfrm>
        </p:grpSpPr>
        <p:sp>
          <p:nvSpPr>
            <p:cNvPr id="25" name="TextBox 86"/>
            <p:cNvSpPr txBox="1"/>
            <p:nvPr/>
          </p:nvSpPr>
          <p:spPr>
            <a:xfrm>
              <a:off x="576258" y="58420"/>
              <a:ext cx="3962400" cy="460375"/>
            </a:xfrm>
            <a:prstGeom prst="rect">
              <a:avLst/>
            </a:prstGeom>
            <a:noFill/>
          </p:spPr>
          <p:txBody>
            <a:bodyPr wrap="square" rtlCol="0">
              <a:spAutoFit/>
            </a:bodyPr>
            <a:lstStyle/>
            <a:p>
              <a:pPr algn="l"/>
              <a:r>
                <a:rPr lang="en-US" altLang="zh-CN" sz="2400" b="1" dirty="0">
                  <a:latin typeface="+mn-lt"/>
                  <a:ea typeface="+mn-ea"/>
                  <a:cs typeface="+mn-ea"/>
                  <a:sym typeface="+mn-lt"/>
                </a:rPr>
                <a:t>Reference</a:t>
              </a:r>
              <a:endParaRPr lang="en-US" altLang="zh-CN" sz="2400" b="1" dirty="0">
                <a:latin typeface="+mn-lt"/>
                <a:ea typeface="+mn-ea"/>
                <a:cs typeface="+mn-ea"/>
                <a:sym typeface="+mn-lt"/>
              </a:endParaRPr>
            </a:p>
          </p:txBody>
        </p:sp>
        <p:sp>
          <p:nvSpPr>
            <p:cNvPr id="3" name="矩形 2"/>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865188" y="915035"/>
            <a:ext cx="7413625" cy="4121785"/>
          </a:xfrm>
          <a:prstGeom prst="rect">
            <a:avLst/>
          </a:prstGeom>
          <a:noFill/>
          <a:ln w="9525">
            <a:noFill/>
          </a:ln>
        </p:spPr>
        <p:txBody>
          <a:bodyPr wrap="square">
            <a:noAutofit/>
          </a:bodyPr>
          <a:p>
            <a:pPr marL="0" indent="0" algn="l" eaLnBrk="1" latinLnBrk="0" hangingPunct="1">
              <a:lnSpc>
                <a:spcPct val="150000"/>
              </a:lnSpc>
            </a:pPr>
            <a:r>
              <a:rPr lang="en-US" sz="1200">
                <a:latin typeface="Times New Roman" panose="02020603050405020304" charset="0"/>
                <a:ea typeface="宋体" panose="02010600030101010101" pitchFamily="2" charset="-122"/>
              </a:rPr>
              <a:t>1.15 Steps to Good Research | Georgetown University Library. (n.d.). https://library.georgetown.edu/tutorials/research-guides/15-steps</a:t>
            </a:r>
            <a:endParaRPr lang="en-US" sz="1200">
              <a:latin typeface="Times New Roman" panose="02020603050405020304" charset="0"/>
              <a:ea typeface="宋体" panose="02010600030101010101" pitchFamily="2" charset="-122"/>
            </a:endParaRPr>
          </a:p>
          <a:p>
            <a:pPr marL="0" indent="0" algn="l" eaLnBrk="1" latinLnBrk="0" hangingPunct="1">
              <a:lnSpc>
                <a:spcPct val="150000"/>
              </a:lnSpc>
            </a:pPr>
            <a:r>
              <a:rPr lang="en-US" sz="1200">
                <a:latin typeface="Times New Roman" panose="02020603050405020304" charset="0"/>
                <a:ea typeface="宋体" panose="02010600030101010101" pitchFamily="2" charset="-122"/>
              </a:rPr>
              <a:t>2.Publisher, A. R. a. R. O. O. (2015, October 27). 11.4 Strategies for Gathering Reliable Information. Pressbooks. https://open.lib.umn.edu/writingforsuccess/chapter/11-4-strategies-for-gathering-reliable-information/</a:t>
            </a:r>
            <a:endParaRPr lang="en-US" sz="1200">
              <a:latin typeface="Times New Roman" panose="02020603050405020304" charset="0"/>
              <a:ea typeface="宋体" panose="02010600030101010101" pitchFamily="2" charset="-122"/>
            </a:endParaRPr>
          </a:p>
          <a:p>
            <a:pPr marL="0" indent="0" algn="l" eaLnBrk="1" latinLnBrk="0" hangingPunct="1">
              <a:lnSpc>
                <a:spcPct val="150000"/>
              </a:lnSpc>
            </a:pPr>
            <a:r>
              <a:rPr lang="en-US" sz="1200">
                <a:latin typeface="Times New Roman" panose="02020603050405020304" charset="0"/>
                <a:ea typeface="宋体" panose="02010600030101010101" pitchFamily="2" charset="-122"/>
              </a:rPr>
              <a:t>3.2023 Best Colleges in America. (n.d.). Niche. https://www.niche.com/colleges/search/best-colleges/</a:t>
            </a:r>
            <a:endParaRPr lang="en-US" sz="1200">
              <a:latin typeface="Times New Roman" panose="02020603050405020304" charset="0"/>
              <a:ea typeface="宋体" panose="02010600030101010101" pitchFamily="2" charset="-122"/>
            </a:endParaRPr>
          </a:p>
          <a:p>
            <a:pPr marL="0" indent="0" algn="l" eaLnBrk="1" latinLnBrk="0" hangingPunct="1">
              <a:lnSpc>
                <a:spcPct val="150000"/>
              </a:lnSpc>
            </a:pPr>
            <a:r>
              <a:rPr lang="en-US" sz="1200">
                <a:latin typeface="Times New Roman" panose="02020603050405020304" charset="0"/>
                <a:ea typeface="宋体" panose="02010600030101010101" pitchFamily="2" charset="-122"/>
              </a:rPr>
              <a:t>4.Office of Web Communications, Cornell University. (n.d.-a). Academics | Cornell University. Copyright (C) 2023 Cornell University. https://www.cornell.edu/academics/</a:t>
            </a:r>
            <a:endParaRPr lang="en-US" sz="1200">
              <a:latin typeface="Times New Roman" panose="02020603050405020304" charset="0"/>
              <a:ea typeface="宋体" panose="02010600030101010101" pitchFamily="2" charset="-122"/>
            </a:endParaRPr>
          </a:p>
          <a:p>
            <a:pPr marL="0" indent="0" algn="l" eaLnBrk="1" latinLnBrk="0" hangingPunct="1">
              <a:lnSpc>
                <a:spcPct val="150000"/>
              </a:lnSpc>
            </a:pPr>
            <a:r>
              <a:rPr lang="en-US" sz="1200">
                <a:latin typeface="Times New Roman" panose="02020603050405020304" charset="0"/>
                <a:ea typeface="宋体" panose="02010600030101010101" pitchFamily="2" charset="-122"/>
              </a:rPr>
              <a:t>5.Cornell Student Essentials. (n.d.). https://www.studentessentials.cornell.edu/</a:t>
            </a:r>
            <a:endParaRPr lang="en-US" sz="1200">
              <a:latin typeface="Times New Roman" panose="02020603050405020304" charset="0"/>
              <a:ea typeface="宋体" panose="02010600030101010101" pitchFamily="2" charset="-122"/>
            </a:endParaRPr>
          </a:p>
          <a:p>
            <a:pPr marL="0" indent="0" algn="l" eaLnBrk="1" latinLnBrk="0" hangingPunct="1">
              <a:lnSpc>
                <a:spcPct val="150000"/>
              </a:lnSpc>
            </a:pPr>
            <a:r>
              <a:rPr lang="en-US" sz="1200">
                <a:latin typeface="Times New Roman" panose="02020603050405020304" charset="0"/>
                <a:ea typeface="宋体" panose="02010600030101010101" pitchFamily="2" charset="-122"/>
              </a:rPr>
              <a:t>6.Office of Web Communications, Cornell University. (n.d.-c). Research | Cornell University. Copyright (C) 2023 Cornell University. https://www.cornell.edu/research/</a:t>
            </a:r>
            <a:endParaRPr lang="en-US" sz="1200">
              <a:latin typeface="Times New Roman" panose="02020603050405020304" charset="0"/>
              <a:ea typeface="宋体" panose="02010600030101010101" pitchFamily="2" charset="-122"/>
            </a:endParaRPr>
          </a:p>
          <a:p>
            <a:pPr marL="0" indent="0" algn="l" eaLnBrk="1" latinLnBrk="0" hangingPunct="1">
              <a:lnSpc>
                <a:spcPct val="150000"/>
              </a:lnSpc>
            </a:pPr>
            <a:r>
              <a:rPr lang="en-US" sz="1200">
                <a:latin typeface="Times New Roman" panose="02020603050405020304" charset="0"/>
                <a:ea typeface="宋体" panose="02010600030101010101" pitchFamily="2" charset="-122"/>
              </a:rPr>
              <a:t>7.Office of Web Communications, Cornell University. (n.d.-b). Public Engagement | Cornell. Copyright (C) 2023 Cornell University. https://www.cornell.edu/engagement/</a:t>
            </a:r>
            <a:endParaRPr lang="en-US" sz="1200">
              <a:latin typeface="Times New Roman" panose="02020603050405020304" charset="0"/>
              <a:ea typeface="宋体" panose="02010600030101010101" pitchFamily="2" charset="-122"/>
            </a:endParaRPr>
          </a:p>
          <a:p>
            <a:pPr marL="0" indent="0" algn="l" eaLnBrk="1" latinLnBrk="0" hangingPunct="1">
              <a:lnSpc>
                <a:spcPct val="150000"/>
              </a:lnSpc>
            </a:pPr>
            <a:r>
              <a:rPr lang="en-US" sz="1200">
                <a:latin typeface="Times New Roman" panose="02020603050405020304" charset="0"/>
                <a:ea typeface="宋体" panose="02010600030101010101" pitchFamily="2" charset="-122"/>
              </a:rPr>
              <a:t>8.Home Page | Facilities and Campus Services. (n.d.). https://fcs.cornell.edu/</a:t>
            </a:r>
            <a:endParaRPr lang="en-US" sz="1200">
              <a:latin typeface="Times New Roman" panose="02020603050405020304" charset="0"/>
              <a:ea typeface="宋体" panose="02010600030101010101" pitchFamily="2" charset="-122"/>
            </a:endParaRPr>
          </a:p>
        </p:txBody>
      </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0"/>
            <a:ext cx="9144000" cy="2571750"/>
          </a:xfrm>
          <a:prstGeom prst="rect">
            <a:avLst/>
          </a:prstGeom>
        </p:spPr>
      </p:pic>
      <p:sp>
        <p:nvSpPr>
          <p:cNvPr id="12" name="矩形: 圆角 11"/>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7884368" y="627534"/>
            <a:ext cx="504056" cy="360040"/>
            <a:chOff x="7596336" y="740307"/>
            <a:chExt cx="504056" cy="360040"/>
          </a:xfrm>
        </p:grpSpPr>
        <p:cxnSp>
          <p:nvCxnSpPr>
            <p:cNvPr id="14" name="直接连接符 13"/>
            <p:cNvCxnSpPr/>
            <p:nvPr/>
          </p:nvCxnSpPr>
          <p:spPr>
            <a:xfrm>
              <a:off x="7596336" y="915566"/>
              <a:ext cx="50405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956376" y="740307"/>
              <a:ext cx="0" cy="3600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7"/>
          <p:cNvSpPr>
            <a:spLocks noChangeArrowheads="1"/>
          </p:cNvSpPr>
          <p:nvPr/>
        </p:nvSpPr>
        <p:spPr bwMode="auto">
          <a:xfrm>
            <a:off x="802640" y="2321560"/>
            <a:ext cx="8017510" cy="553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600" b="1" spc="300">
                <a:solidFill>
                  <a:srgbClr val="000000"/>
                </a:solidFill>
                <a:latin typeface="微软雅黑" panose="020B0503020204020204" pitchFamily="34" charset="-122"/>
                <a:ea typeface="微软雅黑" panose="020B0503020204020204" pitchFamily="34" charset="-122"/>
                <a:cs typeface="+mn-ea"/>
                <a:sym typeface="+mn-lt"/>
              </a:rPr>
              <a:t>Thank You For Listening</a:t>
            </a:r>
            <a:endParaRPr lang="en-US" altLang="zh-CN" sz="3600" b="1" spc="300" dirty="0">
              <a:solidFill>
                <a:srgbClr val="000000"/>
              </a:solidFill>
              <a:latin typeface="微软雅黑" panose="020B0503020204020204" pitchFamily="34" charset="-122"/>
              <a:ea typeface="微软雅黑" panose="020B0503020204020204" pitchFamily="34" charset="-122"/>
              <a:cs typeface="+mn-ea"/>
              <a:sym typeface="+mn-lt"/>
            </a:endParaRPr>
          </a:p>
        </p:txBody>
      </p:sp>
      <p:cxnSp>
        <p:nvCxnSpPr>
          <p:cNvPr id="22" name="直接连接符 21"/>
          <p:cNvCxnSpPr/>
          <p:nvPr/>
        </p:nvCxnSpPr>
        <p:spPr>
          <a:xfrm>
            <a:off x="6444208" y="3075806"/>
            <a:ext cx="12241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23528" y="0"/>
            <a:ext cx="2478405" cy="578162"/>
            <a:chOff x="323528" y="0"/>
            <a:chExt cx="2478405" cy="578162"/>
          </a:xfrm>
        </p:grpSpPr>
        <p:sp>
          <p:nvSpPr>
            <p:cNvPr id="25" name="TextBox 86"/>
            <p:cNvSpPr txBox="1"/>
            <p:nvPr/>
          </p:nvSpPr>
          <p:spPr>
            <a:xfrm>
              <a:off x="576258" y="58420"/>
              <a:ext cx="2225675" cy="460375"/>
            </a:xfrm>
            <a:prstGeom prst="rect">
              <a:avLst/>
            </a:prstGeom>
            <a:noFill/>
          </p:spPr>
          <p:txBody>
            <a:bodyPr wrap="square" rtlCol="0">
              <a:spAutoFit/>
            </a:bodyPr>
            <a:lstStyle/>
            <a:p>
              <a:pPr algn="l"/>
              <a:r>
                <a:rPr lang="en-US" altLang="zh-CN" sz="2400" b="1" dirty="0">
                  <a:latin typeface="+mn-lt"/>
                  <a:ea typeface="+mn-ea"/>
                  <a:cs typeface="+mn-ea"/>
                  <a:sym typeface="+mn-lt"/>
                </a:rPr>
                <a:t>Topic</a:t>
              </a:r>
              <a:endParaRPr lang="en-US" altLang="zh-CN" sz="2400" b="1" dirty="0">
                <a:latin typeface="+mn-lt"/>
                <a:ea typeface="+mn-ea"/>
                <a:cs typeface="+mn-ea"/>
                <a:sym typeface="+mn-lt"/>
              </a:endParaRPr>
            </a:p>
          </p:txBody>
        </p:sp>
        <p:sp>
          <p:nvSpPr>
            <p:cNvPr id="3" name="矩形 2"/>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384175" y="2110740"/>
            <a:ext cx="8411210" cy="1198880"/>
          </a:xfrm>
          <a:prstGeom prst="rect">
            <a:avLst/>
          </a:prstGeom>
          <a:noFill/>
          <a:ln w="9525">
            <a:noFill/>
          </a:ln>
        </p:spPr>
        <p:txBody>
          <a:bodyPr wrap="square">
            <a:spAutoFit/>
          </a:bodyPr>
          <a:p>
            <a:pPr marL="0" indent="0" algn="ctr" eaLnBrk="1" latinLnBrk="0" hangingPunct="1">
              <a:lnSpc>
                <a:spcPct val="150000"/>
              </a:lnSpc>
            </a:pPr>
            <a:r>
              <a:rPr lang="en-US" sz="2400" b="1">
                <a:latin typeface="Times New Roman" panose="02020603050405020304" charset="0"/>
                <a:ea typeface="宋体" panose="02010600030101010101" pitchFamily="2" charset="-122"/>
              </a:rPr>
              <a:t>A Research on How to Effectively Utilize Academic and Social Resources in Universities and Colleges for New Students.</a:t>
            </a:r>
            <a:endParaRPr lang="en-US" altLang="en-US" sz="2400" b="1">
              <a:latin typeface="Times New Roman" panose="02020603050405020304" charset="0"/>
              <a:ea typeface="宋体" panose="02010600030101010101" pitchFamily="2" charset="-122"/>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2571750"/>
            <a:ext cx="9144000" cy="2571750"/>
          </a:xfrm>
          <a:prstGeom prst="rect">
            <a:avLst/>
          </a:prstGeom>
        </p:spPr>
      </p:pic>
      <p:sp>
        <p:nvSpPr>
          <p:cNvPr id="3" name="矩形: 圆角 2"/>
          <p:cNvSpPr/>
          <p:nvPr/>
        </p:nvSpPr>
        <p:spPr>
          <a:xfrm>
            <a:off x="468179" y="415955"/>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77380" y="339502"/>
            <a:ext cx="1368152" cy="4320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051720" y="1040998"/>
            <a:ext cx="665820" cy="738664"/>
          </a:xfrm>
          <a:prstGeom prst="rect">
            <a:avLst/>
          </a:prstGeom>
          <a:noFill/>
        </p:spPr>
        <p:txBody>
          <a:bodyPr wrap="square" lIns="0" tIns="0" rIns="0" bIns="0" rtlCol="0">
            <a:spAutoFit/>
          </a:bodyPr>
          <a:lstStyle/>
          <a:p>
            <a:r>
              <a:rPr lang="zh-CN" altLang="en-US" sz="4800" b="1">
                <a:solidFill>
                  <a:schemeClr val="accent6"/>
                </a:solidFill>
                <a:latin typeface="微软雅黑" panose="020B0503020204020204" pitchFamily="34" charset="-122"/>
                <a:ea typeface="微软雅黑" panose="020B0503020204020204" pitchFamily="34" charset="-122"/>
              </a:rPr>
              <a:t>目</a:t>
            </a:r>
            <a:endParaRPr lang="zh-CN" altLang="en-US" sz="4800" b="1" dirty="0">
              <a:solidFill>
                <a:schemeClr val="accent6"/>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051720" y="1839200"/>
            <a:ext cx="665820" cy="738664"/>
          </a:xfrm>
          <a:prstGeom prst="rect">
            <a:avLst/>
          </a:prstGeom>
          <a:noFill/>
        </p:spPr>
        <p:txBody>
          <a:bodyPr wrap="square" lIns="0" tIns="0" rIns="0" bIns="0" rtlCol="0">
            <a:spAutoFit/>
          </a:bodyPr>
          <a:lstStyle/>
          <a:p>
            <a:r>
              <a:rPr lang="zh-CN" altLang="en-US" sz="4800" b="1">
                <a:solidFill>
                  <a:schemeClr val="accent6"/>
                </a:solidFill>
                <a:latin typeface="微软雅黑" panose="020B0503020204020204" pitchFamily="34" charset="-122"/>
                <a:ea typeface="微软雅黑" panose="020B0503020204020204" pitchFamily="34" charset="-122"/>
              </a:rPr>
              <a:t>录</a:t>
            </a:r>
            <a:endParaRPr lang="zh-CN" altLang="en-US" sz="4800" b="1" dirty="0">
              <a:solidFill>
                <a:schemeClr val="accent6"/>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835696" y="1131590"/>
            <a:ext cx="0" cy="3600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311895" y="1133872"/>
            <a:ext cx="307777" cy="1828197"/>
          </a:xfrm>
          <a:prstGeom prst="rect">
            <a:avLst/>
          </a:prstGeom>
          <a:noFill/>
        </p:spPr>
        <p:txBody>
          <a:bodyPr vert="eaVert" wrap="square" lIns="0" tIns="0" rIns="0" bIns="0" rtlCol="0">
            <a:spAutoFit/>
          </a:bodyPr>
          <a:lstStyle/>
          <a:p>
            <a:r>
              <a:rPr lang="en-US" altLang="zh-CN" sz="2000" b="1">
                <a:solidFill>
                  <a:schemeClr val="accent6"/>
                </a:solidFill>
                <a:latin typeface="微软雅黑" panose="020B0503020204020204" pitchFamily="34" charset="-122"/>
                <a:ea typeface="微软雅黑" panose="020B0503020204020204" pitchFamily="34" charset="-122"/>
              </a:rPr>
              <a:t>CONTENTS</a:t>
            </a:r>
            <a:endParaRPr lang="zh-CN" altLang="en-US" sz="2000" b="1" dirty="0">
              <a:solidFill>
                <a:schemeClr val="accent6"/>
              </a:solidFill>
              <a:latin typeface="微软雅黑" panose="020B0503020204020204" pitchFamily="34" charset="-122"/>
              <a:ea typeface="微软雅黑" panose="020B0503020204020204" pitchFamily="34" charset="-122"/>
            </a:endParaRPr>
          </a:p>
        </p:txBody>
      </p:sp>
      <p:sp>
        <p:nvSpPr>
          <p:cNvPr id="12" name="直角三角形 11"/>
          <p:cNvSpPr/>
          <p:nvPr/>
        </p:nvSpPr>
        <p:spPr>
          <a:xfrm flipH="1">
            <a:off x="1007772" y="339502"/>
            <a:ext cx="269607" cy="76652"/>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4499992" y="1131590"/>
            <a:ext cx="3224530" cy="504056"/>
            <a:chOff x="4499992" y="1131590"/>
            <a:chExt cx="3224530" cy="504056"/>
          </a:xfrm>
        </p:grpSpPr>
        <p:sp>
          <p:nvSpPr>
            <p:cNvPr id="15" name="矩形: 圆角 14"/>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anose="020B0503020204020204" pitchFamily="34" charset="-122"/>
                  <a:cs typeface="Calibri" panose="020F0502020204030204" pitchFamily="34" charset="0"/>
                </a:rPr>
                <a:t>1</a:t>
              </a:r>
              <a:endParaRPr lang="zh-CN" altLang="en-US" sz="3200" b="1" dirty="0">
                <a:solidFill>
                  <a:schemeClr val="bg1"/>
                </a:solidFill>
                <a:ea typeface="微软雅黑" panose="020B0503020204020204" pitchFamily="34" charset="-122"/>
                <a:cs typeface="Calibri" panose="020F0502020204030204" pitchFamily="34" charset="0"/>
              </a:endParaRPr>
            </a:p>
          </p:txBody>
        </p:sp>
        <p:sp>
          <p:nvSpPr>
            <p:cNvPr id="17" name="文本框 16"/>
            <p:cNvSpPr txBox="1"/>
            <p:nvPr/>
          </p:nvSpPr>
          <p:spPr>
            <a:xfrm>
              <a:off x="5291837" y="1203345"/>
              <a:ext cx="2432685" cy="276860"/>
            </a:xfrm>
            <a:prstGeom prst="rect">
              <a:avLst/>
            </a:prstGeom>
            <a:noFill/>
          </p:spPr>
          <p:txBody>
            <a:bodyPr wrap="square" lIns="0" tIns="0" rIns="0" bIns="0" rtlCol="0">
              <a:spAutoFit/>
            </a:bodyPr>
            <a:lstStyle/>
            <a:p>
              <a:pPr algn="l"/>
              <a:r>
                <a:rPr lang="en-US" altLang="zh-CN" sz="1800" b="1">
                  <a:solidFill>
                    <a:schemeClr val="accent6"/>
                  </a:solidFill>
                  <a:latin typeface="微软雅黑" panose="020B0503020204020204" pitchFamily="34" charset="-122"/>
                  <a:ea typeface="微软雅黑" panose="020B0503020204020204" pitchFamily="34" charset="-122"/>
                </a:rPr>
                <a:t>Introduction</a:t>
              </a:r>
              <a:endParaRPr lang="en-US" altLang="zh-CN" sz="1800" b="1" dirty="0">
                <a:solidFill>
                  <a:schemeClr val="accent6"/>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4499992" y="1840862"/>
            <a:ext cx="2448271" cy="504056"/>
            <a:chOff x="4499992" y="1131590"/>
            <a:chExt cx="2448271" cy="504056"/>
          </a:xfrm>
        </p:grpSpPr>
        <p:sp>
          <p:nvSpPr>
            <p:cNvPr id="21" name="矩形: 圆角 20"/>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anose="020B0503020204020204" pitchFamily="34" charset="-122"/>
                  <a:cs typeface="Calibri" panose="020F0502020204030204" pitchFamily="34" charset="0"/>
                </a:rPr>
                <a:t>2</a:t>
              </a:r>
              <a:endParaRPr lang="zh-CN" altLang="en-US" sz="3200" b="1" dirty="0">
                <a:solidFill>
                  <a:schemeClr val="bg1"/>
                </a:solidFill>
                <a:ea typeface="微软雅黑" panose="020B0503020204020204" pitchFamily="34" charset="-122"/>
                <a:cs typeface="Calibri" panose="020F0502020204030204" pitchFamily="34" charset="0"/>
              </a:endParaRPr>
            </a:p>
          </p:txBody>
        </p:sp>
        <p:sp>
          <p:nvSpPr>
            <p:cNvPr id="23" name="文本框 22"/>
            <p:cNvSpPr txBox="1"/>
            <p:nvPr/>
          </p:nvSpPr>
          <p:spPr>
            <a:xfrm>
              <a:off x="5292080" y="1203345"/>
              <a:ext cx="1656183" cy="276860"/>
            </a:xfrm>
            <a:prstGeom prst="rect">
              <a:avLst/>
            </a:prstGeom>
            <a:noFill/>
          </p:spPr>
          <p:txBody>
            <a:bodyPr wrap="square" lIns="0" tIns="0" rIns="0" bIns="0" rtlCol="0">
              <a:spAutoFit/>
            </a:bodyPr>
            <a:lstStyle/>
            <a:p>
              <a:pPr algn="l"/>
              <a:r>
                <a:rPr lang="en-US" altLang="zh-CN" sz="1800" b="1">
                  <a:solidFill>
                    <a:schemeClr val="accent6"/>
                  </a:solidFill>
                  <a:latin typeface="微软雅黑" panose="020B0503020204020204" pitchFamily="34" charset="-122"/>
                  <a:ea typeface="微软雅黑" panose="020B0503020204020204" pitchFamily="34" charset="-122"/>
                </a:rPr>
                <a:t>Procedure </a:t>
              </a:r>
              <a:endParaRPr lang="en-US" altLang="zh-CN" sz="1800" b="1" dirty="0">
                <a:solidFill>
                  <a:schemeClr val="accent6"/>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4499992" y="2550134"/>
            <a:ext cx="3943985" cy="504056"/>
            <a:chOff x="4499992" y="1131590"/>
            <a:chExt cx="3943985" cy="504056"/>
          </a:xfrm>
        </p:grpSpPr>
        <p:sp>
          <p:nvSpPr>
            <p:cNvPr id="26" name="矩形: 圆角 25"/>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anose="020B0503020204020204" pitchFamily="34" charset="-122"/>
                  <a:cs typeface="Calibri" panose="020F0502020204030204" pitchFamily="34" charset="0"/>
                </a:rPr>
                <a:t>3</a:t>
              </a:r>
              <a:endParaRPr lang="zh-CN" altLang="en-US" sz="3200" b="1" dirty="0">
                <a:solidFill>
                  <a:schemeClr val="bg1"/>
                </a:solidFill>
                <a:ea typeface="微软雅黑" panose="020B0503020204020204" pitchFamily="34" charset="-122"/>
                <a:cs typeface="Calibri" panose="020F0502020204030204" pitchFamily="34" charset="0"/>
              </a:endParaRPr>
            </a:p>
          </p:txBody>
        </p:sp>
        <p:sp>
          <p:nvSpPr>
            <p:cNvPr id="28" name="文本框 27"/>
            <p:cNvSpPr txBox="1"/>
            <p:nvPr/>
          </p:nvSpPr>
          <p:spPr>
            <a:xfrm>
              <a:off x="5291837" y="1275100"/>
              <a:ext cx="3152140" cy="276860"/>
            </a:xfrm>
            <a:prstGeom prst="rect">
              <a:avLst/>
            </a:prstGeom>
            <a:noFill/>
          </p:spPr>
          <p:txBody>
            <a:bodyPr wrap="square" lIns="0" tIns="0" rIns="0" bIns="0" rtlCol="0">
              <a:spAutoFit/>
            </a:bodyPr>
            <a:lstStyle/>
            <a:p>
              <a:pPr algn="l"/>
              <a:r>
                <a:rPr lang="en-US" altLang="zh-CN" sz="1800" b="1" dirty="0">
                  <a:solidFill>
                    <a:schemeClr val="accent6"/>
                  </a:solidFill>
                  <a:latin typeface="微软雅黑" panose="020B0503020204020204" pitchFamily="34" charset="-122"/>
                  <a:ea typeface="微软雅黑" panose="020B0503020204020204" pitchFamily="34" charset="-122"/>
                </a:rPr>
                <a:t>Research and Summary </a:t>
              </a:r>
              <a:endParaRPr lang="en-US" altLang="zh-CN" sz="1800" b="1" dirty="0">
                <a:solidFill>
                  <a:schemeClr val="accent6"/>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499992" y="3259406"/>
            <a:ext cx="4033520" cy="504056"/>
            <a:chOff x="4499992" y="1131590"/>
            <a:chExt cx="4033520" cy="504056"/>
          </a:xfrm>
        </p:grpSpPr>
        <p:sp>
          <p:nvSpPr>
            <p:cNvPr id="31" name="矩形: 圆角 30"/>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644008" y="1137397"/>
              <a:ext cx="216024" cy="492443"/>
            </a:xfrm>
            <a:prstGeom prst="rect">
              <a:avLst/>
            </a:prstGeom>
            <a:noFill/>
          </p:spPr>
          <p:txBody>
            <a:bodyPr wrap="square" lIns="0" tIns="0" rIns="0" bIns="0" rtlCol="0">
              <a:spAutoFit/>
            </a:bodyPr>
            <a:lstStyle/>
            <a:p>
              <a:r>
                <a:rPr lang="en-US" altLang="zh-CN" sz="3200" b="1">
                  <a:solidFill>
                    <a:schemeClr val="bg1"/>
                  </a:solidFill>
                  <a:ea typeface="微软雅黑" panose="020B0503020204020204" pitchFamily="34" charset="-122"/>
                  <a:cs typeface="Calibri" panose="020F0502020204030204" pitchFamily="34" charset="0"/>
                </a:rPr>
                <a:t>4</a:t>
              </a:r>
              <a:endParaRPr lang="zh-CN" altLang="en-US" sz="3200" b="1" dirty="0">
                <a:solidFill>
                  <a:schemeClr val="bg1"/>
                </a:solidFill>
                <a:ea typeface="微软雅黑" panose="020B0503020204020204" pitchFamily="34" charset="-122"/>
                <a:cs typeface="Calibri" panose="020F0502020204030204" pitchFamily="34" charset="0"/>
              </a:endParaRPr>
            </a:p>
          </p:txBody>
        </p:sp>
        <p:sp>
          <p:nvSpPr>
            <p:cNvPr id="33" name="文本框 32"/>
            <p:cNvSpPr txBox="1"/>
            <p:nvPr/>
          </p:nvSpPr>
          <p:spPr>
            <a:xfrm>
              <a:off x="5291837" y="1275100"/>
              <a:ext cx="3241675" cy="276860"/>
            </a:xfrm>
            <a:prstGeom prst="rect">
              <a:avLst/>
            </a:prstGeom>
            <a:noFill/>
          </p:spPr>
          <p:txBody>
            <a:bodyPr wrap="square" lIns="0" tIns="0" rIns="0" bIns="0" rtlCol="0">
              <a:spAutoFit/>
            </a:bodyPr>
            <a:lstStyle/>
            <a:p>
              <a:pPr algn="l"/>
              <a:r>
                <a:rPr lang="en-US" altLang="zh-CN" sz="1800" b="1" dirty="0">
                  <a:solidFill>
                    <a:schemeClr val="accent6"/>
                  </a:solidFill>
                  <a:latin typeface="微软雅黑" panose="020B0503020204020204" pitchFamily="34" charset="-122"/>
                  <a:ea typeface="微软雅黑" panose="020B0503020204020204" pitchFamily="34" charset="-122"/>
                </a:rPr>
                <a:t>Discussion and Conclusion</a:t>
              </a:r>
              <a:endParaRPr lang="en-US" altLang="zh-CN" sz="1800" b="1" dirty="0">
                <a:solidFill>
                  <a:schemeClr val="accent6"/>
                </a:solidFill>
                <a:latin typeface="微软雅黑" panose="020B0503020204020204" pitchFamily="34" charset="-122"/>
                <a:ea typeface="微软雅黑" panose="020B0503020204020204" pitchFamily="34" charset="-122"/>
              </a:endParaRPr>
            </a:p>
          </p:txBody>
        </p:sp>
      </p:gr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2571750"/>
            <a:ext cx="9144000" cy="2571750"/>
          </a:xfrm>
          <a:prstGeom prst="rect">
            <a:avLst/>
          </a:prstGeom>
        </p:spPr>
      </p:pic>
      <p:sp>
        <p:nvSpPr>
          <p:cNvPr id="3" name="矩形: 圆角 2"/>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27686" y="1420780"/>
            <a:ext cx="1188135" cy="2123657"/>
            <a:chOff x="4499992" y="1114046"/>
            <a:chExt cx="519809" cy="521600"/>
          </a:xfrm>
        </p:grpSpPr>
        <p:sp>
          <p:nvSpPr>
            <p:cNvPr id="5" name="矩形: 圆角 4"/>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anose="020B0503020204020204" pitchFamily="34" charset="-122"/>
                  <a:cs typeface="Calibri" panose="020F0502020204030204" pitchFamily="34" charset="0"/>
                </a:rPr>
                <a:t>1</a:t>
              </a:r>
              <a:endParaRPr lang="zh-CN" altLang="en-US" sz="13800" dirty="0">
                <a:solidFill>
                  <a:schemeClr val="bg1"/>
                </a:solidFill>
                <a:ea typeface="微软雅黑" panose="020B0503020204020204" pitchFamily="34" charset="-122"/>
                <a:cs typeface="Calibri" panose="020F0502020204030204" pitchFamily="34" charset="0"/>
              </a:endParaRPr>
            </a:p>
          </p:txBody>
        </p:sp>
      </p:grpSp>
      <p:sp>
        <p:nvSpPr>
          <p:cNvPr id="7" name="文本框 6"/>
          <p:cNvSpPr txBox="1"/>
          <p:nvPr/>
        </p:nvSpPr>
        <p:spPr>
          <a:xfrm>
            <a:off x="3260725" y="2179955"/>
            <a:ext cx="4623435" cy="615315"/>
          </a:xfrm>
          <a:prstGeom prst="rect">
            <a:avLst/>
          </a:prstGeom>
          <a:noFill/>
        </p:spPr>
        <p:txBody>
          <a:bodyPr wrap="square" lIns="0" tIns="0" rIns="0" bIns="0" rtlCol="0">
            <a:spAutoFit/>
          </a:bodyPr>
          <a:lstStyle/>
          <a:p>
            <a:pPr algn="l"/>
            <a:r>
              <a:rPr lang="en-US" altLang="zh-CN" sz="4000" b="1" dirty="0">
                <a:solidFill>
                  <a:schemeClr val="accent6"/>
                </a:solidFill>
                <a:latin typeface="微软雅黑" panose="020B0503020204020204" pitchFamily="34" charset="-122"/>
                <a:ea typeface="微软雅黑" panose="020B0503020204020204" pitchFamily="34" charset="-122"/>
              </a:rPr>
              <a:t>INTRODUCTION</a:t>
            </a:r>
            <a:endParaRPr lang="en-US" altLang="zh-CN" sz="4000" b="1" dirty="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23528" y="0"/>
            <a:ext cx="2478405" cy="578162"/>
            <a:chOff x="323528" y="0"/>
            <a:chExt cx="2478405" cy="578162"/>
          </a:xfrm>
        </p:grpSpPr>
        <p:sp>
          <p:nvSpPr>
            <p:cNvPr id="25" name="TextBox 86"/>
            <p:cNvSpPr txBox="1"/>
            <p:nvPr/>
          </p:nvSpPr>
          <p:spPr>
            <a:xfrm>
              <a:off x="576258" y="58420"/>
              <a:ext cx="2225675" cy="460375"/>
            </a:xfrm>
            <a:prstGeom prst="rect">
              <a:avLst/>
            </a:prstGeom>
            <a:noFill/>
          </p:spPr>
          <p:txBody>
            <a:bodyPr wrap="square" rtlCol="0">
              <a:spAutoFit/>
            </a:bodyPr>
            <a:lstStyle/>
            <a:p>
              <a:pPr algn="l"/>
              <a:r>
                <a:rPr lang="en-US" altLang="zh-CN" sz="2400" b="1" dirty="0">
                  <a:latin typeface="+mn-lt"/>
                  <a:ea typeface="+mn-ea"/>
                  <a:cs typeface="+mn-ea"/>
                  <a:sym typeface="+mn-lt"/>
                </a:rPr>
                <a:t>Introduction</a:t>
              </a:r>
              <a:endParaRPr lang="en-US" altLang="zh-CN" sz="2400" b="1" dirty="0">
                <a:latin typeface="+mn-lt"/>
                <a:ea typeface="+mn-ea"/>
                <a:cs typeface="+mn-ea"/>
                <a:sym typeface="+mn-lt"/>
              </a:endParaRPr>
            </a:p>
          </p:txBody>
        </p:sp>
        <p:sp>
          <p:nvSpPr>
            <p:cNvPr id="3" name="矩形 2"/>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455930" y="1225550"/>
            <a:ext cx="8411210" cy="5685155"/>
          </a:xfrm>
          <a:prstGeom prst="rect">
            <a:avLst/>
          </a:prstGeom>
          <a:noFill/>
          <a:ln w="9525">
            <a:noFill/>
          </a:ln>
        </p:spPr>
        <p:txBody>
          <a:bodyPr wrap="square">
            <a:noAutofit/>
          </a:bodyPr>
          <a:p>
            <a:pPr marL="0" indent="0" algn="l" eaLnBrk="1" latinLnBrk="0" hangingPunct="1">
              <a:lnSpc>
                <a:spcPct val="150000"/>
              </a:lnSpc>
            </a:pPr>
            <a:r>
              <a:rPr lang="en-US" sz="1400">
                <a:latin typeface="Times New Roman" panose="02020603050405020304" charset="0"/>
                <a:ea typeface="宋体" panose="02010600030101010101" pitchFamily="2" charset="-122"/>
              </a:rPr>
              <a:t>Universities offer abundant resources for students to ensure their better life. It’s important to learn how to comprehensively investigate and master useful information. As senior students of the class of 2023 are graduating and beginning their college life this year, they want to quickly adapt to a new life and effectively cope with coming, challenging problems in life to become better while they are studying their four years of undergraduate programs. Our group is investigating effective methods for prospective students to conduct research on utilizing academic and even social resources and connections at universities, on campus or on websites. Therefore, this report would be able to show the results of our group that we focus on researching and summarizing practical methods and tips for fully exploiting existing resources at schools, either on campus or through online websites, and taking one of the most famous universities as an example.</a:t>
            </a:r>
            <a:endParaRPr lang="en-US" sz="1400">
              <a:latin typeface="Times New Roman" panose="02020603050405020304" charset="0"/>
              <a:ea typeface="宋体" panose="02010600030101010101" pitchFamily="2" charset="-122"/>
            </a:endParaRP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2571750"/>
            <a:ext cx="9144000" cy="2571750"/>
          </a:xfrm>
          <a:prstGeom prst="rect">
            <a:avLst/>
          </a:prstGeom>
        </p:spPr>
      </p:pic>
      <p:sp>
        <p:nvSpPr>
          <p:cNvPr id="3" name="矩形: 圆角 2"/>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27686" y="1420780"/>
            <a:ext cx="1188135" cy="2123657"/>
            <a:chOff x="4499992" y="1114046"/>
            <a:chExt cx="519809" cy="521600"/>
          </a:xfrm>
        </p:grpSpPr>
        <p:sp>
          <p:nvSpPr>
            <p:cNvPr id="5" name="矩形: 圆角 4"/>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anose="020B0503020204020204" pitchFamily="34" charset="-122"/>
                  <a:cs typeface="Calibri" panose="020F0502020204030204" pitchFamily="34" charset="0"/>
                </a:rPr>
                <a:t>2</a:t>
              </a:r>
              <a:endParaRPr lang="zh-CN" altLang="en-US" sz="13800" dirty="0">
                <a:solidFill>
                  <a:schemeClr val="bg1"/>
                </a:solidFill>
                <a:ea typeface="微软雅黑" panose="020B0503020204020204" pitchFamily="34" charset="-122"/>
                <a:cs typeface="Calibri" panose="020F0502020204030204" pitchFamily="34" charset="0"/>
              </a:endParaRPr>
            </a:p>
          </p:txBody>
        </p:sp>
      </p:grpSp>
      <p:sp>
        <p:nvSpPr>
          <p:cNvPr id="7" name="文本框 6"/>
          <p:cNvSpPr txBox="1"/>
          <p:nvPr/>
        </p:nvSpPr>
        <p:spPr>
          <a:xfrm>
            <a:off x="3388177" y="2179769"/>
            <a:ext cx="3564898" cy="676910"/>
          </a:xfrm>
          <a:prstGeom prst="rect">
            <a:avLst/>
          </a:prstGeom>
          <a:noFill/>
        </p:spPr>
        <p:txBody>
          <a:bodyPr wrap="square" lIns="0" tIns="0" rIns="0" bIns="0" rtlCol="0">
            <a:spAutoFit/>
          </a:bodyPr>
          <a:lstStyle/>
          <a:p>
            <a:r>
              <a:rPr lang="en-US" altLang="zh-CN" sz="4400" b="1" dirty="0">
                <a:solidFill>
                  <a:schemeClr val="accent6"/>
                </a:solidFill>
                <a:latin typeface="微软雅黑" panose="020B0503020204020204" pitchFamily="34" charset="-122"/>
                <a:ea typeface="微软雅黑" panose="020B0503020204020204" pitchFamily="34" charset="-122"/>
              </a:rPr>
              <a:t>PROCEDURE</a:t>
            </a:r>
            <a:endParaRPr lang="en-US" altLang="zh-CN" sz="4400" b="1" dirty="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23528" y="0"/>
            <a:ext cx="2087905" cy="578162"/>
            <a:chOff x="323528" y="0"/>
            <a:chExt cx="2087905" cy="578162"/>
          </a:xfrm>
        </p:grpSpPr>
        <p:sp>
          <p:nvSpPr>
            <p:cNvPr id="30" name="TextBox 86"/>
            <p:cNvSpPr txBox="1"/>
            <p:nvPr/>
          </p:nvSpPr>
          <p:spPr>
            <a:xfrm>
              <a:off x="576196" y="58248"/>
              <a:ext cx="1835237" cy="460375"/>
            </a:xfrm>
            <a:prstGeom prst="rect">
              <a:avLst/>
            </a:prstGeom>
            <a:noFill/>
          </p:spPr>
          <p:txBody>
            <a:bodyPr wrap="square" rtlCol="0">
              <a:spAutoFit/>
            </a:bodyPr>
            <a:lstStyle/>
            <a:p>
              <a:pPr algn="l"/>
              <a:r>
                <a:rPr lang="en-US" altLang="zh-CN" sz="2400">
                  <a:latin typeface="+mn-lt"/>
                  <a:ea typeface="+mn-ea"/>
                  <a:cs typeface="+mn-ea"/>
                  <a:sym typeface="+mn-lt"/>
                </a:rPr>
                <a:t>Procedure</a:t>
              </a:r>
              <a:endParaRPr lang="en-US" altLang="zh-CN" sz="2400" dirty="0">
                <a:latin typeface="+mn-lt"/>
                <a:ea typeface="+mn-ea"/>
                <a:cs typeface="+mn-ea"/>
                <a:sym typeface="+mn-lt"/>
              </a:endParaRPr>
            </a:p>
          </p:txBody>
        </p:sp>
        <p:sp>
          <p:nvSpPr>
            <p:cNvPr id="31" name="矩形 30"/>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675005" y="1481455"/>
            <a:ext cx="7793355" cy="2654300"/>
          </a:xfrm>
          <a:prstGeom prst="rect">
            <a:avLst/>
          </a:prstGeom>
          <a:noFill/>
          <a:ln w="9525">
            <a:noFill/>
          </a:ln>
        </p:spPr>
        <p:txBody>
          <a:bodyPr wrap="square" anchor="ctr" anchorCtr="0">
            <a:noAutofit/>
          </a:bodyPr>
          <a:p>
            <a:pPr marL="0" indent="0"/>
            <a:r>
              <a:rPr lang="en-US" sz="1600" b="0">
                <a:latin typeface="Times New Roman" panose="02020603050405020304" charset="0"/>
                <a:ea typeface="宋体" panose="02010600030101010101" pitchFamily="2" charset="-122"/>
              </a:rPr>
              <a:t>First of all we confirm our overall research topic, then we learn about relevant fundamental knowledge about effective research methods and useful data collection tools online, and visit the websites of universities to figure out homogeneity and differences in academics like curriculum, facilities and faculty research/projects and social resources like public engagements, advisors and career development assistance. </a:t>
            </a:r>
            <a:endParaRPr lang="en-US" sz="1600" b="0">
              <a:latin typeface="Times New Roman" panose="02020603050405020304" charset="0"/>
              <a:ea typeface="宋体" panose="02010600030101010101" pitchFamily="2" charset="-122"/>
            </a:endParaRPr>
          </a:p>
          <a:p>
            <a:pPr marL="0" indent="0"/>
            <a:endParaRPr lang="en-US" sz="1600" b="0">
              <a:latin typeface="Times New Roman" panose="02020603050405020304" charset="0"/>
              <a:ea typeface="宋体" panose="02010600030101010101" pitchFamily="2" charset="-122"/>
            </a:endParaRPr>
          </a:p>
          <a:p>
            <a:pPr marL="0" indent="0"/>
            <a:r>
              <a:rPr lang="en-US" sz="1600" b="0">
                <a:latin typeface="Times New Roman" panose="02020603050405020304" charset="0"/>
                <a:ea typeface="宋体" panose="02010600030101010101" pitchFamily="2" charset="-122"/>
              </a:rPr>
              <a:t>Then, we take the universities/colleges, Cornell University as an example to specifically illustrate what are Academic/Social resources and how to collect those information for first-year students. After collecting all the required information, we start to write a complete outline of the paper and add information we’ve researched into different categories to show tips we summarized.</a:t>
            </a:r>
            <a:endParaRPr lang="en-US" sz="1600" b="0">
              <a:latin typeface="Times New Roman" panose="02020603050405020304" charset="0"/>
              <a:ea typeface="宋体" panose="02010600030101010101" pitchFamily="2" charset="-122"/>
            </a:endParaRPr>
          </a:p>
        </p:txBody>
      </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0" y="2571750"/>
            <a:ext cx="9144000" cy="2571750"/>
          </a:xfrm>
          <a:prstGeom prst="rect">
            <a:avLst/>
          </a:prstGeom>
        </p:spPr>
      </p:pic>
      <p:sp>
        <p:nvSpPr>
          <p:cNvPr id="3" name="矩形: 圆角 2"/>
          <p:cNvSpPr/>
          <p:nvPr/>
        </p:nvSpPr>
        <p:spPr>
          <a:xfrm>
            <a:off x="467544" y="411510"/>
            <a:ext cx="8208912" cy="4320480"/>
          </a:xfrm>
          <a:prstGeom prst="roundRect">
            <a:avLst>
              <a:gd name="adj" fmla="val 3113"/>
            </a:avLst>
          </a:prstGeom>
          <a:solidFill>
            <a:schemeClr val="bg1"/>
          </a:solidFill>
          <a:ln>
            <a:noFill/>
          </a:ln>
          <a:effectLst>
            <a:outerShdw blurRad="114300" sx="102000" sy="102000" algn="c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727686" y="1420780"/>
            <a:ext cx="1188135" cy="2123657"/>
            <a:chOff x="4499992" y="1114046"/>
            <a:chExt cx="519809" cy="521600"/>
          </a:xfrm>
        </p:grpSpPr>
        <p:sp>
          <p:nvSpPr>
            <p:cNvPr id="5" name="矩形: 圆角 4"/>
            <p:cNvSpPr/>
            <p:nvPr/>
          </p:nvSpPr>
          <p:spPr>
            <a:xfrm>
              <a:off x="4499992" y="1131590"/>
              <a:ext cx="504056" cy="504056"/>
            </a:xfrm>
            <a:prstGeom prst="roundRect">
              <a:avLst>
                <a:gd name="adj" fmla="val 62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549499" y="1114046"/>
              <a:ext cx="470302" cy="521600"/>
            </a:xfrm>
            <a:prstGeom prst="rect">
              <a:avLst/>
            </a:prstGeom>
            <a:noFill/>
          </p:spPr>
          <p:txBody>
            <a:bodyPr wrap="square" lIns="0" tIns="0" rIns="0" bIns="0" rtlCol="0">
              <a:spAutoFit/>
            </a:bodyPr>
            <a:lstStyle/>
            <a:p>
              <a:r>
                <a:rPr lang="en-US" altLang="zh-CN" sz="13800">
                  <a:solidFill>
                    <a:schemeClr val="bg1"/>
                  </a:solidFill>
                  <a:ea typeface="微软雅黑" panose="020B0503020204020204" pitchFamily="34" charset="-122"/>
                  <a:cs typeface="Calibri" panose="020F0502020204030204" pitchFamily="34" charset="0"/>
                </a:rPr>
                <a:t>3</a:t>
              </a:r>
              <a:endParaRPr lang="zh-CN" altLang="en-US" sz="13800" dirty="0">
                <a:solidFill>
                  <a:schemeClr val="bg1"/>
                </a:solidFill>
                <a:ea typeface="微软雅黑" panose="020B0503020204020204" pitchFamily="34" charset="-122"/>
                <a:cs typeface="Calibri" panose="020F0502020204030204" pitchFamily="34" charset="0"/>
              </a:endParaRPr>
            </a:p>
          </p:txBody>
        </p:sp>
      </p:grpSp>
      <p:sp>
        <p:nvSpPr>
          <p:cNvPr id="7" name="文本框 6"/>
          <p:cNvSpPr txBox="1"/>
          <p:nvPr/>
        </p:nvSpPr>
        <p:spPr>
          <a:xfrm>
            <a:off x="2915285" y="1743710"/>
            <a:ext cx="4393565" cy="1666875"/>
          </a:xfrm>
          <a:prstGeom prst="rect">
            <a:avLst/>
          </a:prstGeom>
          <a:noFill/>
        </p:spPr>
        <p:txBody>
          <a:bodyPr wrap="square" lIns="0" tIns="0" rIns="0" bIns="0" rtlCol="0">
            <a:noAutofit/>
          </a:bodyPr>
          <a:lstStyle/>
          <a:p>
            <a:pPr algn="ctr"/>
            <a:r>
              <a:rPr lang="en-US" altLang="zh-CN" sz="4000" b="1">
                <a:solidFill>
                  <a:schemeClr val="accent6"/>
                </a:solidFill>
                <a:latin typeface="微软雅黑" panose="020B0503020204020204" pitchFamily="34" charset="-122"/>
                <a:ea typeface="微软雅黑" panose="020B0503020204020204" pitchFamily="34" charset="-122"/>
              </a:rPr>
              <a:t>RESEARCH </a:t>
            </a:r>
            <a:endParaRPr lang="en-US" altLang="zh-CN" sz="4000" b="1">
              <a:solidFill>
                <a:schemeClr val="accent6"/>
              </a:solidFill>
              <a:latin typeface="微软雅黑" panose="020B0503020204020204" pitchFamily="34" charset="-122"/>
              <a:ea typeface="微软雅黑" panose="020B0503020204020204" pitchFamily="34" charset="-122"/>
            </a:endParaRPr>
          </a:p>
          <a:p>
            <a:pPr algn="ctr"/>
            <a:r>
              <a:rPr lang="en-US" altLang="zh-CN" sz="4000" b="1">
                <a:solidFill>
                  <a:schemeClr val="accent6"/>
                </a:solidFill>
                <a:latin typeface="微软雅黑" panose="020B0503020204020204" pitchFamily="34" charset="-122"/>
                <a:ea typeface="微软雅黑" panose="020B0503020204020204" pitchFamily="34" charset="-122"/>
              </a:rPr>
              <a:t>&amp; </a:t>
            </a:r>
            <a:endParaRPr lang="en-US" altLang="zh-CN" sz="4000" b="1">
              <a:solidFill>
                <a:schemeClr val="accent6"/>
              </a:solidFill>
              <a:latin typeface="微软雅黑" panose="020B0503020204020204" pitchFamily="34" charset="-122"/>
              <a:ea typeface="微软雅黑" panose="020B0503020204020204" pitchFamily="34" charset="-122"/>
            </a:endParaRPr>
          </a:p>
          <a:p>
            <a:pPr algn="ctr"/>
            <a:r>
              <a:rPr lang="en-US" altLang="zh-CN" sz="4000" b="1">
                <a:solidFill>
                  <a:schemeClr val="accent6"/>
                </a:solidFill>
                <a:latin typeface="微软雅黑" panose="020B0503020204020204" pitchFamily="34" charset="-122"/>
                <a:ea typeface="微软雅黑" panose="020B0503020204020204" pitchFamily="34" charset="-122"/>
              </a:rPr>
              <a:t>SUMMARY</a:t>
            </a:r>
            <a:endParaRPr lang="en-US" altLang="zh-CN" sz="4000" b="1" dirty="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07518" y="1626152"/>
            <a:ext cx="2703006" cy="2703006"/>
          </a:xfrm>
          <a:prstGeom prst="ellipse">
            <a:avLst/>
          </a:prstGeom>
          <a:blipFill dpi="0" rotWithShape="1">
            <a:blip r:embed="rId1"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2" name="组合 1"/>
          <p:cNvGrpSpPr/>
          <p:nvPr/>
        </p:nvGrpSpPr>
        <p:grpSpPr>
          <a:xfrm>
            <a:off x="3494415" y="1562626"/>
            <a:ext cx="2729214" cy="2830058"/>
            <a:chOff x="3207395" y="1275606"/>
            <a:chExt cx="2729214" cy="2830058"/>
          </a:xfrm>
        </p:grpSpPr>
        <p:grpSp>
          <p:nvGrpSpPr>
            <p:cNvPr id="5" name="组合 4"/>
            <p:cNvGrpSpPr/>
            <p:nvPr/>
          </p:nvGrpSpPr>
          <p:grpSpPr>
            <a:xfrm>
              <a:off x="4162531" y="1275606"/>
              <a:ext cx="818941" cy="820169"/>
              <a:chOff x="5550040" y="1612401"/>
              <a:chExt cx="1091921" cy="1093558"/>
            </a:xfrm>
          </p:grpSpPr>
          <p:sp>
            <p:nvSpPr>
              <p:cNvPr id="48" name="椭圆 47"/>
              <p:cNvSpPr/>
              <p:nvPr/>
            </p:nvSpPr>
            <p:spPr>
              <a:xfrm>
                <a:off x="5550040" y="1612401"/>
                <a:ext cx="1091921" cy="1093558"/>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任意多边形 5"/>
              <p:cNvSpPr/>
              <p:nvPr/>
            </p:nvSpPr>
            <p:spPr bwMode="auto">
              <a:xfrm>
                <a:off x="5824741" y="1915898"/>
                <a:ext cx="560621" cy="524114"/>
              </a:xfrm>
              <a:custGeom>
                <a:avLst/>
                <a:gdLst>
                  <a:gd name="T0" fmla="*/ 736 w 1492"/>
                  <a:gd name="T1" fmla="*/ 1230 h 1397"/>
                  <a:gd name="T2" fmla="*/ 830 w 1492"/>
                  <a:gd name="T3" fmla="*/ 903 h 1397"/>
                  <a:gd name="T4" fmla="*/ 950 w 1492"/>
                  <a:gd name="T5" fmla="*/ 791 h 1397"/>
                  <a:gd name="T6" fmla="*/ 1492 w 1492"/>
                  <a:gd name="T7" fmla="*/ 903 h 1397"/>
                  <a:gd name="T8" fmla="*/ 1492 w 1492"/>
                  <a:gd name="T9" fmla="*/ 1231 h 1397"/>
                  <a:gd name="T10" fmla="*/ 1371 w 1492"/>
                  <a:gd name="T11" fmla="*/ 1397 h 1397"/>
                  <a:gd name="T12" fmla="*/ 830 w 1492"/>
                  <a:gd name="T13" fmla="*/ 1286 h 1397"/>
                  <a:gd name="T14" fmla="*/ 120 w 1492"/>
                  <a:gd name="T15" fmla="*/ 0 h 1397"/>
                  <a:gd name="T16" fmla="*/ 625 w 1492"/>
                  <a:gd name="T17" fmla="*/ 30 h 1397"/>
                  <a:gd name="T18" fmla="*/ 661 w 1492"/>
                  <a:gd name="T19" fmla="*/ 438 h 1397"/>
                  <a:gd name="T20" fmla="*/ 625 w 1492"/>
                  <a:gd name="T21" fmla="*/ 573 h 1397"/>
                  <a:gd name="T22" fmla="*/ 366 w 1492"/>
                  <a:gd name="T23" fmla="*/ 644 h 1397"/>
                  <a:gd name="T24" fmla="*/ 295 w 1492"/>
                  <a:gd name="T25" fmla="*/ 605 h 1397"/>
                  <a:gd name="T26" fmla="*/ 0 w 1492"/>
                  <a:gd name="T27" fmla="*/ 493 h 1397"/>
                  <a:gd name="T28" fmla="*/ 0 w 1492"/>
                  <a:gd name="T29" fmla="*/ 437 h 1397"/>
                  <a:gd name="T30" fmla="*/ 36 w 1492"/>
                  <a:gd name="T31" fmla="*/ 30 h 1397"/>
                  <a:gd name="T32" fmla="*/ 541 w 1492"/>
                  <a:gd name="T33" fmla="*/ 71 h 1397"/>
                  <a:gd name="T34" fmla="*/ 85 w 1492"/>
                  <a:gd name="T35" fmla="*/ 84 h 1397"/>
                  <a:gd name="T36" fmla="*/ 71 w 1492"/>
                  <a:gd name="T37" fmla="*/ 110 h 1397"/>
                  <a:gd name="T38" fmla="*/ 589 w 1492"/>
                  <a:gd name="T39" fmla="*/ 110 h 1397"/>
                  <a:gd name="T40" fmla="*/ 541 w 1492"/>
                  <a:gd name="T41" fmla="*/ 71 h 1397"/>
                  <a:gd name="T42" fmla="*/ 71 w 1492"/>
                  <a:gd name="T43" fmla="*/ 493 h 1397"/>
                  <a:gd name="T44" fmla="*/ 541 w 1492"/>
                  <a:gd name="T45" fmla="*/ 533 h 1397"/>
                  <a:gd name="T46" fmla="*/ 589 w 1492"/>
                  <a:gd name="T47" fmla="*/ 474 h 1397"/>
                  <a:gd name="T48" fmla="*/ 902 w 1492"/>
                  <a:gd name="T49" fmla="*/ 1194 h 1397"/>
                  <a:gd name="T50" fmla="*/ 1420 w 1492"/>
                  <a:gd name="T51" fmla="*/ 903 h 1397"/>
                  <a:gd name="T52" fmla="*/ 950 w 1492"/>
                  <a:gd name="T53" fmla="*/ 863 h 1397"/>
                  <a:gd name="T54" fmla="*/ 902 w 1492"/>
                  <a:gd name="T55" fmla="*/ 903 h 1397"/>
                  <a:gd name="T56" fmla="*/ 1420 w 1492"/>
                  <a:gd name="T57" fmla="*/ 1266 h 1397"/>
                  <a:gd name="T58" fmla="*/ 902 w 1492"/>
                  <a:gd name="T59" fmla="*/ 1286 h 1397"/>
                  <a:gd name="T60" fmla="*/ 1371 w 1492"/>
                  <a:gd name="T61" fmla="*/ 1325 h 1397"/>
                  <a:gd name="T62" fmla="*/ 1420 w 1492"/>
                  <a:gd name="T63" fmla="*/ 1266 h 1397"/>
                  <a:gd name="T64" fmla="*/ 295 w 1492"/>
                  <a:gd name="T65" fmla="*/ 890 h 1397"/>
                  <a:gd name="T66" fmla="*/ 366 w 1492"/>
                  <a:gd name="T67" fmla="*/ 935 h 1397"/>
                  <a:gd name="T68" fmla="*/ 295 w 1492"/>
                  <a:gd name="T69" fmla="*/ 890 h 1397"/>
                  <a:gd name="T70" fmla="*/ 295 w 1492"/>
                  <a:gd name="T71" fmla="*/ 746 h 1397"/>
                  <a:gd name="T72" fmla="*/ 366 w 1492"/>
                  <a:gd name="T73" fmla="*/ 793 h 1397"/>
                  <a:gd name="T74" fmla="*/ 295 w 1492"/>
                  <a:gd name="T75" fmla="*/ 746 h 1397"/>
                  <a:gd name="T76" fmla="*/ 295 w 1492"/>
                  <a:gd name="T77" fmla="*/ 1031 h 1397"/>
                  <a:gd name="T78" fmla="*/ 366 w 1492"/>
                  <a:gd name="T79" fmla="*/ 1078 h 1397"/>
                  <a:gd name="T80" fmla="*/ 295 w 1492"/>
                  <a:gd name="T81" fmla="*/ 1031 h 1397"/>
                  <a:gd name="T82" fmla="*/ 536 w 1492"/>
                  <a:gd name="T83" fmla="*/ 1194 h 1397"/>
                  <a:gd name="T84" fmla="*/ 490 w 1492"/>
                  <a:gd name="T85" fmla="*/ 1266 h 1397"/>
                  <a:gd name="T86" fmla="*/ 536 w 1492"/>
                  <a:gd name="T87" fmla="*/ 1194 h 1397"/>
                  <a:gd name="T88" fmla="*/ 677 w 1492"/>
                  <a:gd name="T89" fmla="*/ 1194 h 1397"/>
                  <a:gd name="T90" fmla="*/ 630 w 1492"/>
                  <a:gd name="T91" fmla="*/ 1266 h 1397"/>
                  <a:gd name="T92" fmla="*/ 677 w 1492"/>
                  <a:gd name="T93" fmla="*/ 1194 h 1397"/>
                  <a:gd name="T94" fmla="*/ 295 w 1492"/>
                  <a:gd name="T95" fmla="*/ 1164 h 1397"/>
                  <a:gd name="T96" fmla="*/ 366 w 1492"/>
                  <a:gd name="T97" fmla="*/ 1194 h 1397"/>
                  <a:gd name="T98" fmla="*/ 396 w 1492"/>
                  <a:gd name="T99" fmla="*/ 1266 h 1397"/>
                  <a:gd name="T100" fmla="*/ 299 w 1492"/>
                  <a:gd name="T101" fmla="*/ 1249 h 1397"/>
                  <a:gd name="T102" fmla="*/ 299 w 1492"/>
                  <a:gd name="T103" fmla="*/ 1247 h 1397"/>
                  <a:gd name="T104" fmla="*/ 298 w 1492"/>
                  <a:gd name="T105" fmla="*/ 1246 h 1397"/>
                  <a:gd name="T106" fmla="*/ 297 w 1492"/>
                  <a:gd name="T107" fmla="*/ 1245 h 1397"/>
                  <a:gd name="T108" fmla="*/ 296 w 1492"/>
                  <a:gd name="T109" fmla="*/ 1242 h 1397"/>
                  <a:gd name="T110" fmla="*/ 295 w 1492"/>
                  <a:gd name="T111" fmla="*/ 1240 h 1397"/>
                  <a:gd name="T112" fmla="*/ 295 w 1492"/>
                  <a:gd name="T113" fmla="*/ 1237 h 1397"/>
                  <a:gd name="T114" fmla="*/ 295 w 1492"/>
                  <a:gd name="T115" fmla="*/ 1236 h 1397"/>
                  <a:gd name="T116" fmla="*/ 295 w 1492"/>
                  <a:gd name="T117" fmla="*/ 1233 h 1397"/>
                  <a:gd name="T118" fmla="*/ 295 w 1492"/>
                  <a:gd name="T119" fmla="*/ 1231 h 1397"/>
                  <a:gd name="T120" fmla="*/ 295 w 1492"/>
                  <a:gd name="T121" fmla="*/ 1230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2" h="1397">
                    <a:moveTo>
                      <a:pt x="830" y="1266"/>
                    </a:moveTo>
                    <a:cubicBezTo>
                      <a:pt x="772" y="1266"/>
                      <a:pt x="772" y="1266"/>
                      <a:pt x="772" y="1266"/>
                    </a:cubicBezTo>
                    <a:cubicBezTo>
                      <a:pt x="752" y="1266"/>
                      <a:pt x="736" y="1250"/>
                      <a:pt x="736" y="1230"/>
                    </a:cubicBezTo>
                    <a:cubicBezTo>
                      <a:pt x="736" y="1211"/>
                      <a:pt x="752" y="1194"/>
                      <a:pt x="772" y="1194"/>
                    </a:cubicBezTo>
                    <a:cubicBezTo>
                      <a:pt x="830" y="1194"/>
                      <a:pt x="830" y="1194"/>
                      <a:pt x="830" y="1194"/>
                    </a:cubicBezTo>
                    <a:cubicBezTo>
                      <a:pt x="830" y="903"/>
                      <a:pt x="830" y="903"/>
                      <a:pt x="830" y="903"/>
                    </a:cubicBezTo>
                    <a:cubicBezTo>
                      <a:pt x="830" y="872"/>
                      <a:pt x="844" y="843"/>
                      <a:pt x="866" y="823"/>
                    </a:cubicBezTo>
                    <a:cubicBezTo>
                      <a:pt x="869" y="821"/>
                      <a:pt x="869" y="821"/>
                      <a:pt x="869" y="821"/>
                    </a:cubicBezTo>
                    <a:cubicBezTo>
                      <a:pt x="891" y="802"/>
                      <a:pt x="920" y="791"/>
                      <a:pt x="950" y="791"/>
                    </a:cubicBezTo>
                    <a:cubicBezTo>
                      <a:pt x="1371" y="791"/>
                      <a:pt x="1371" y="791"/>
                      <a:pt x="1371" y="791"/>
                    </a:cubicBezTo>
                    <a:cubicBezTo>
                      <a:pt x="1404" y="791"/>
                      <a:pt x="1434" y="803"/>
                      <a:pt x="1455" y="823"/>
                    </a:cubicBezTo>
                    <a:cubicBezTo>
                      <a:pt x="1478" y="843"/>
                      <a:pt x="1492" y="872"/>
                      <a:pt x="1492" y="903"/>
                    </a:cubicBezTo>
                    <a:cubicBezTo>
                      <a:pt x="1492" y="1230"/>
                      <a:pt x="1492" y="1230"/>
                      <a:pt x="1492" y="1230"/>
                    </a:cubicBezTo>
                    <a:cubicBezTo>
                      <a:pt x="1492" y="1230"/>
                      <a:pt x="1492" y="1230"/>
                      <a:pt x="1492" y="1230"/>
                    </a:cubicBezTo>
                    <a:cubicBezTo>
                      <a:pt x="1492" y="1231"/>
                      <a:pt x="1492" y="1231"/>
                      <a:pt x="1492" y="1231"/>
                    </a:cubicBezTo>
                    <a:cubicBezTo>
                      <a:pt x="1492" y="1286"/>
                      <a:pt x="1492" y="1286"/>
                      <a:pt x="1492" y="1286"/>
                    </a:cubicBezTo>
                    <a:cubicBezTo>
                      <a:pt x="1492" y="1317"/>
                      <a:pt x="1478" y="1345"/>
                      <a:pt x="1455" y="1366"/>
                    </a:cubicBezTo>
                    <a:cubicBezTo>
                      <a:pt x="1434" y="1385"/>
                      <a:pt x="1404" y="1397"/>
                      <a:pt x="1371" y="1397"/>
                    </a:cubicBezTo>
                    <a:cubicBezTo>
                      <a:pt x="950" y="1397"/>
                      <a:pt x="950" y="1397"/>
                      <a:pt x="950" y="1397"/>
                    </a:cubicBezTo>
                    <a:cubicBezTo>
                      <a:pt x="918" y="1397"/>
                      <a:pt x="888" y="1385"/>
                      <a:pt x="867" y="1366"/>
                    </a:cubicBezTo>
                    <a:cubicBezTo>
                      <a:pt x="844" y="1345"/>
                      <a:pt x="830" y="1317"/>
                      <a:pt x="830" y="1286"/>
                    </a:cubicBezTo>
                    <a:cubicBezTo>
                      <a:pt x="830" y="1266"/>
                      <a:pt x="830" y="1266"/>
                      <a:pt x="830" y="1266"/>
                    </a:cubicBezTo>
                    <a:cubicBezTo>
                      <a:pt x="830" y="1266"/>
                      <a:pt x="830" y="1266"/>
                      <a:pt x="830" y="1266"/>
                    </a:cubicBezTo>
                    <a:close/>
                    <a:moveTo>
                      <a:pt x="120" y="0"/>
                    </a:moveTo>
                    <a:cubicBezTo>
                      <a:pt x="120" y="0"/>
                      <a:pt x="120" y="0"/>
                      <a:pt x="120" y="0"/>
                    </a:cubicBezTo>
                    <a:cubicBezTo>
                      <a:pt x="541" y="0"/>
                      <a:pt x="541" y="0"/>
                      <a:pt x="541" y="0"/>
                    </a:cubicBezTo>
                    <a:cubicBezTo>
                      <a:pt x="573" y="0"/>
                      <a:pt x="603" y="11"/>
                      <a:pt x="625" y="30"/>
                    </a:cubicBezTo>
                    <a:cubicBezTo>
                      <a:pt x="648" y="52"/>
                      <a:pt x="661" y="79"/>
                      <a:pt x="661" y="110"/>
                    </a:cubicBezTo>
                    <a:cubicBezTo>
                      <a:pt x="661" y="437"/>
                      <a:pt x="661" y="437"/>
                      <a:pt x="661" y="437"/>
                    </a:cubicBezTo>
                    <a:cubicBezTo>
                      <a:pt x="661" y="438"/>
                      <a:pt x="661" y="438"/>
                      <a:pt x="661" y="438"/>
                    </a:cubicBezTo>
                    <a:cubicBezTo>
                      <a:pt x="661" y="439"/>
                      <a:pt x="661" y="439"/>
                      <a:pt x="661" y="439"/>
                    </a:cubicBezTo>
                    <a:cubicBezTo>
                      <a:pt x="661" y="493"/>
                      <a:pt x="661" y="493"/>
                      <a:pt x="661" y="493"/>
                    </a:cubicBezTo>
                    <a:cubicBezTo>
                      <a:pt x="661" y="524"/>
                      <a:pt x="648" y="553"/>
                      <a:pt x="625" y="573"/>
                    </a:cubicBezTo>
                    <a:cubicBezTo>
                      <a:pt x="603" y="593"/>
                      <a:pt x="573" y="605"/>
                      <a:pt x="541" y="605"/>
                    </a:cubicBezTo>
                    <a:cubicBezTo>
                      <a:pt x="366" y="605"/>
                      <a:pt x="366" y="605"/>
                      <a:pt x="366" y="605"/>
                    </a:cubicBezTo>
                    <a:cubicBezTo>
                      <a:pt x="366" y="644"/>
                      <a:pt x="366" y="644"/>
                      <a:pt x="366" y="644"/>
                    </a:cubicBezTo>
                    <a:cubicBezTo>
                      <a:pt x="366" y="664"/>
                      <a:pt x="350" y="680"/>
                      <a:pt x="330" y="680"/>
                    </a:cubicBezTo>
                    <a:cubicBezTo>
                      <a:pt x="311" y="680"/>
                      <a:pt x="295" y="664"/>
                      <a:pt x="295" y="644"/>
                    </a:cubicBezTo>
                    <a:cubicBezTo>
                      <a:pt x="295" y="605"/>
                      <a:pt x="295" y="605"/>
                      <a:pt x="295" y="605"/>
                    </a:cubicBezTo>
                    <a:cubicBezTo>
                      <a:pt x="120" y="605"/>
                      <a:pt x="120" y="605"/>
                      <a:pt x="120" y="605"/>
                    </a:cubicBezTo>
                    <a:cubicBezTo>
                      <a:pt x="88" y="605"/>
                      <a:pt x="58" y="593"/>
                      <a:pt x="36" y="573"/>
                    </a:cubicBezTo>
                    <a:cubicBezTo>
                      <a:pt x="14" y="553"/>
                      <a:pt x="0" y="524"/>
                      <a:pt x="0" y="493"/>
                    </a:cubicBezTo>
                    <a:cubicBezTo>
                      <a:pt x="0" y="439"/>
                      <a:pt x="0" y="439"/>
                      <a:pt x="0" y="439"/>
                    </a:cubicBezTo>
                    <a:cubicBezTo>
                      <a:pt x="0" y="438"/>
                      <a:pt x="0" y="438"/>
                      <a:pt x="0" y="438"/>
                    </a:cubicBezTo>
                    <a:cubicBezTo>
                      <a:pt x="0" y="437"/>
                      <a:pt x="0" y="437"/>
                      <a:pt x="0" y="437"/>
                    </a:cubicBezTo>
                    <a:cubicBezTo>
                      <a:pt x="0" y="110"/>
                      <a:pt x="0" y="110"/>
                      <a:pt x="0" y="110"/>
                    </a:cubicBezTo>
                    <a:cubicBezTo>
                      <a:pt x="0" y="79"/>
                      <a:pt x="14" y="52"/>
                      <a:pt x="36" y="31"/>
                    </a:cubicBezTo>
                    <a:cubicBezTo>
                      <a:pt x="36" y="30"/>
                      <a:pt x="36" y="30"/>
                      <a:pt x="36" y="30"/>
                    </a:cubicBezTo>
                    <a:cubicBezTo>
                      <a:pt x="58" y="11"/>
                      <a:pt x="87" y="0"/>
                      <a:pt x="120" y="0"/>
                    </a:cubicBezTo>
                    <a:cubicBezTo>
                      <a:pt x="120" y="0"/>
                      <a:pt x="120" y="0"/>
                      <a:pt x="120" y="0"/>
                    </a:cubicBezTo>
                    <a:close/>
                    <a:moveTo>
                      <a:pt x="541" y="71"/>
                    </a:moveTo>
                    <a:cubicBezTo>
                      <a:pt x="541" y="71"/>
                      <a:pt x="541" y="71"/>
                      <a:pt x="541" y="71"/>
                    </a:cubicBezTo>
                    <a:cubicBezTo>
                      <a:pt x="120" y="71"/>
                      <a:pt x="120" y="71"/>
                      <a:pt x="120" y="71"/>
                    </a:cubicBezTo>
                    <a:cubicBezTo>
                      <a:pt x="106" y="71"/>
                      <a:pt x="93" y="76"/>
                      <a:pt x="85" y="84"/>
                    </a:cubicBezTo>
                    <a:cubicBezTo>
                      <a:pt x="85" y="84"/>
                      <a:pt x="85" y="84"/>
                      <a:pt x="85" y="84"/>
                    </a:cubicBezTo>
                    <a:cubicBezTo>
                      <a:pt x="85" y="84"/>
                      <a:pt x="85" y="84"/>
                      <a:pt x="85" y="84"/>
                    </a:cubicBezTo>
                    <a:cubicBezTo>
                      <a:pt x="76" y="91"/>
                      <a:pt x="71" y="100"/>
                      <a:pt x="71" y="110"/>
                    </a:cubicBezTo>
                    <a:cubicBezTo>
                      <a:pt x="71" y="402"/>
                      <a:pt x="71" y="402"/>
                      <a:pt x="71" y="402"/>
                    </a:cubicBezTo>
                    <a:cubicBezTo>
                      <a:pt x="589" y="402"/>
                      <a:pt x="589" y="402"/>
                      <a:pt x="589" y="402"/>
                    </a:cubicBezTo>
                    <a:cubicBezTo>
                      <a:pt x="589" y="110"/>
                      <a:pt x="589" y="110"/>
                      <a:pt x="589" y="110"/>
                    </a:cubicBezTo>
                    <a:cubicBezTo>
                      <a:pt x="589" y="100"/>
                      <a:pt x="584" y="91"/>
                      <a:pt x="577" y="84"/>
                    </a:cubicBezTo>
                    <a:cubicBezTo>
                      <a:pt x="567" y="76"/>
                      <a:pt x="555" y="71"/>
                      <a:pt x="541" y="71"/>
                    </a:cubicBezTo>
                    <a:cubicBezTo>
                      <a:pt x="541" y="71"/>
                      <a:pt x="541" y="71"/>
                      <a:pt x="541" y="71"/>
                    </a:cubicBezTo>
                    <a:close/>
                    <a:moveTo>
                      <a:pt x="71" y="474"/>
                    </a:moveTo>
                    <a:cubicBezTo>
                      <a:pt x="71" y="474"/>
                      <a:pt x="71" y="474"/>
                      <a:pt x="71" y="474"/>
                    </a:cubicBezTo>
                    <a:cubicBezTo>
                      <a:pt x="71" y="493"/>
                      <a:pt x="71" y="493"/>
                      <a:pt x="71" y="493"/>
                    </a:cubicBezTo>
                    <a:cubicBezTo>
                      <a:pt x="71" y="503"/>
                      <a:pt x="76" y="513"/>
                      <a:pt x="85" y="520"/>
                    </a:cubicBezTo>
                    <a:cubicBezTo>
                      <a:pt x="93" y="528"/>
                      <a:pt x="106" y="533"/>
                      <a:pt x="120" y="533"/>
                    </a:cubicBezTo>
                    <a:cubicBezTo>
                      <a:pt x="541" y="533"/>
                      <a:pt x="541" y="533"/>
                      <a:pt x="541" y="533"/>
                    </a:cubicBezTo>
                    <a:cubicBezTo>
                      <a:pt x="555" y="533"/>
                      <a:pt x="567" y="528"/>
                      <a:pt x="577" y="520"/>
                    </a:cubicBezTo>
                    <a:cubicBezTo>
                      <a:pt x="584" y="513"/>
                      <a:pt x="589" y="503"/>
                      <a:pt x="589" y="493"/>
                    </a:cubicBezTo>
                    <a:cubicBezTo>
                      <a:pt x="589" y="474"/>
                      <a:pt x="589" y="474"/>
                      <a:pt x="589" y="474"/>
                    </a:cubicBezTo>
                    <a:cubicBezTo>
                      <a:pt x="71" y="474"/>
                      <a:pt x="71" y="474"/>
                      <a:pt x="71" y="474"/>
                    </a:cubicBezTo>
                    <a:cubicBezTo>
                      <a:pt x="71" y="474"/>
                      <a:pt x="71" y="474"/>
                      <a:pt x="71" y="474"/>
                    </a:cubicBezTo>
                    <a:close/>
                    <a:moveTo>
                      <a:pt x="902" y="1194"/>
                    </a:moveTo>
                    <a:cubicBezTo>
                      <a:pt x="902" y="1194"/>
                      <a:pt x="902" y="1194"/>
                      <a:pt x="902" y="1194"/>
                    </a:cubicBezTo>
                    <a:cubicBezTo>
                      <a:pt x="1420" y="1194"/>
                      <a:pt x="1420" y="1194"/>
                      <a:pt x="1420" y="1194"/>
                    </a:cubicBezTo>
                    <a:cubicBezTo>
                      <a:pt x="1420" y="903"/>
                      <a:pt x="1420" y="903"/>
                      <a:pt x="1420" y="903"/>
                    </a:cubicBezTo>
                    <a:cubicBezTo>
                      <a:pt x="1420" y="893"/>
                      <a:pt x="1416" y="883"/>
                      <a:pt x="1407" y="876"/>
                    </a:cubicBezTo>
                    <a:cubicBezTo>
                      <a:pt x="1398" y="869"/>
                      <a:pt x="1386" y="863"/>
                      <a:pt x="1371" y="863"/>
                    </a:cubicBezTo>
                    <a:cubicBezTo>
                      <a:pt x="950" y="863"/>
                      <a:pt x="950" y="863"/>
                      <a:pt x="950" y="863"/>
                    </a:cubicBezTo>
                    <a:cubicBezTo>
                      <a:pt x="937" y="863"/>
                      <a:pt x="925" y="867"/>
                      <a:pt x="916" y="875"/>
                    </a:cubicBezTo>
                    <a:cubicBezTo>
                      <a:pt x="915" y="876"/>
                      <a:pt x="915" y="876"/>
                      <a:pt x="915" y="876"/>
                    </a:cubicBezTo>
                    <a:cubicBezTo>
                      <a:pt x="907" y="883"/>
                      <a:pt x="902" y="893"/>
                      <a:pt x="902" y="903"/>
                    </a:cubicBezTo>
                    <a:cubicBezTo>
                      <a:pt x="902" y="1194"/>
                      <a:pt x="902" y="1194"/>
                      <a:pt x="902" y="1194"/>
                    </a:cubicBezTo>
                    <a:cubicBezTo>
                      <a:pt x="902" y="1194"/>
                      <a:pt x="902" y="1194"/>
                      <a:pt x="902" y="1194"/>
                    </a:cubicBezTo>
                    <a:close/>
                    <a:moveTo>
                      <a:pt x="1420" y="1266"/>
                    </a:moveTo>
                    <a:cubicBezTo>
                      <a:pt x="1420" y="1266"/>
                      <a:pt x="1420" y="1266"/>
                      <a:pt x="1420" y="1266"/>
                    </a:cubicBezTo>
                    <a:cubicBezTo>
                      <a:pt x="902" y="1266"/>
                      <a:pt x="902" y="1266"/>
                      <a:pt x="902" y="1266"/>
                    </a:cubicBezTo>
                    <a:cubicBezTo>
                      <a:pt x="902" y="1286"/>
                      <a:pt x="902" y="1286"/>
                      <a:pt x="902" y="1286"/>
                    </a:cubicBezTo>
                    <a:cubicBezTo>
                      <a:pt x="902" y="1296"/>
                      <a:pt x="907" y="1305"/>
                      <a:pt x="915" y="1312"/>
                    </a:cubicBezTo>
                    <a:cubicBezTo>
                      <a:pt x="924" y="1320"/>
                      <a:pt x="936" y="1325"/>
                      <a:pt x="950" y="1325"/>
                    </a:cubicBezTo>
                    <a:cubicBezTo>
                      <a:pt x="1371" y="1325"/>
                      <a:pt x="1371" y="1325"/>
                      <a:pt x="1371" y="1325"/>
                    </a:cubicBezTo>
                    <a:cubicBezTo>
                      <a:pt x="1386" y="1325"/>
                      <a:pt x="1398" y="1320"/>
                      <a:pt x="1407" y="1312"/>
                    </a:cubicBezTo>
                    <a:cubicBezTo>
                      <a:pt x="1416" y="1305"/>
                      <a:pt x="1420" y="1296"/>
                      <a:pt x="1420" y="1286"/>
                    </a:cubicBezTo>
                    <a:cubicBezTo>
                      <a:pt x="1420" y="1266"/>
                      <a:pt x="1420" y="1266"/>
                      <a:pt x="1420" y="1266"/>
                    </a:cubicBezTo>
                    <a:cubicBezTo>
                      <a:pt x="1420" y="1266"/>
                      <a:pt x="1420" y="1266"/>
                      <a:pt x="1420" y="1266"/>
                    </a:cubicBezTo>
                    <a:close/>
                    <a:moveTo>
                      <a:pt x="295" y="890"/>
                    </a:moveTo>
                    <a:cubicBezTo>
                      <a:pt x="295" y="890"/>
                      <a:pt x="295" y="890"/>
                      <a:pt x="295" y="890"/>
                    </a:cubicBezTo>
                    <a:cubicBezTo>
                      <a:pt x="295" y="869"/>
                      <a:pt x="311" y="853"/>
                      <a:pt x="330" y="853"/>
                    </a:cubicBezTo>
                    <a:cubicBezTo>
                      <a:pt x="350" y="853"/>
                      <a:pt x="366" y="869"/>
                      <a:pt x="366" y="890"/>
                    </a:cubicBezTo>
                    <a:cubicBezTo>
                      <a:pt x="366" y="935"/>
                      <a:pt x="366" y="935"/>
                      <a:pt x="366" y="935"/>
                    </a:cubicBezTo>
                    <a:cubicBezTo>
                      <a:pt x="366" y="955"/>
                      <a:pt x="350" y="971"/>
                      <a:pt x="330" y="971"/>
                    </a:cubicBezTo>
                    <a:cubicBezTo>
                      <a:pt x="311" y="971"/>
                      <a:pt x="295" y="955"/>
                      <a:pt x="295" y="935"/>
                    </a:cubicBezTo>
                    <a:cubicBezTo>
                      <a:pt x="295" y="890"/>
                      <a:pt x="295" y="890"/>
                      <a:pt x="295" y="890"/>
                    </a:cubicBezTo>
                    <a:cubicBezTo>
                      <a:pt x="295" y="890"/>
                      <a:pt x="295" y="890"/>
                      <a:pt x="295" y="890"/>
                    </a:cubicBezTo>
                    <a:close/>
                    <a:moveTo>
                      <a:pt x="295" y="746"/>
                    </a:moveTo>
                    <a:cubicBezTo>
                      <a:pt x="295" y="746"/>
                      <a:pt x="295" y="746"/>
                      <a:pt x="295" y="746"/>
                    </a:cubicBezTo>
                    <a:cubicBezTo>
                      <a:pt x="295" y="727"/>
                      <a:pt x="311" y="710"/>
                      <a:pt x="330" y="710"/>
                    </a:cubicBezTo>
                    <a:cubicBezTo>
                      <a:pt x="350" y="710"/>
                      <a:pt x="366" y="727"/>
                      <a:pt x="366" y="746"/>
                    </a:cubicBezTo>
                    <a:cubicBezTo>
                      <a:pt x="366" y="793"/>
                      <a:pt x="366" y="793"/>
                      <a:pt x="366" y="793"/>
                    </a:cubicBezTo>
                    <a:cubicBezTo>
                      <a:pt x="366" y="812"/>
                      <a:pt x="350" y="829"/>
                      <a:pt x="330" y="829"/>
                    </a:cubicBezTo>
                    <a:cubicBezTo>
                      <a:pt x="311" y="829"/>
                      <a:pt x="295" y="812"/>
                      <a:pt x="295" y="793"/>
                    </a:cubicBezTo>
                    <a:cubicBezTo>
                      <a:pt x="295" y="746"/>
                      <a:pt x="295" y="746"/>
                      <a:pt x="295" y="746"/>
                    </a:cubicBezTo>
                    <a:cubicBezTo>
                      <a:pt x="295" y="746"/>
                      <a:pt x="295" y="746"/>
                      <a:pt x="295" y="746"/>
                    </a:cubicBezTo>
                    <a:close/>
                    <a:moveTo>
                      <a:pt x="295" y="1031"/>
                    </a:moveTo>
                    <a:cubicBezTo>
                      <a:pt x="295" y="1031"/>
                      <a:pt x="295" y="1031"/>
                      <a:pt x="295" y="1031"/>
                    </a:cubicBezTo>
                    <a:cubicBezTo>
                      <a:pt x="295" y="1012"/>
                      <a:pt x="311" y="996"/>
                      <a:pt x="330" y="996"/>
                    </a:cubicBezTo>
                    <a:cubicBezTo>
                      <a:pt x="350" y="996"/>
                      <a:pt x="366" y="1012"/>
                      <a:pt x="366" y="1031"/>
                    </a:cubicBezTo>
                    <a:cubicBezTo>
                      <a:pt x="366" y="1078"/>
                      <a:pt x="366" y="1078"/>
                      <a:pt x="366" y="1078"/>
                    </a:cubicBezTo>
                    <a:cubicBezTo>
                      <a:pt x="366" y="1098"/>
                      <a:pt x="350" y="1114"/>
                      <a:pt x="330" y="1114"/>
                    </a:cubicBezTo>
                    <a:cubicBezTo>
                      <a:pt x="311" y="1114"/>
                      <a:pt x="295" y="1098"/>
                      <a:pt x="295" y="1078"/>
                    </a:cubicBezTo>
                    <a:cubicBezTo>
                      <a:pt x="295" y="1031"/>
                      <a:pt x="295" y="1031"/>
                      <a:pt x="295" y="1031"/>
                    </a:cubicBezTo>
                    <a:cubicBezTo>
                      <a:pt x="295" y="1031"/>
                      <a:pt x="295" y="1031"/>
                      <a:pt x="295" y="1031"/>
                    </a:cubicBezTo>
                    <a:close/>
                    <a:moveTo>
                      <a:pt x="536" y="1194"/>
                    </a:moveTo>
                    <a:cubicBezTo>
                      <a:pt x="536" y="1194"/>
                      <a:pt x="536" y="1194"/>
                      <a:pt x="536" y="1194"/>
                    </a:cubicBezTo>
                    <a:cubicBezTo>
                      <a:pt x="556" y="1194"/>
                      <a:pt x="573" y="1211"/>
                      <a:pt x="573" y="1230"/>
                    </a:cubicBezTo>
                    <a:cubicBezTo>
                      <a:pt x="573" y="1250"/>
                      <a:pt x="556" y="1266"/>
                      <a:pt x="536" y="1266"/>
                    </a:cubicBezTo>
                    <a:cubicBezTo>
                      <a:pt x="490" y="1266"/>
                      <a:pt x="490" y="1266"/>
                      <a:pt x="490" y="1266"/>
                    </a:cubicBezTo>
                    <a:cubicBezTo>
                      <a:pt x="470" y="1266"/>
                      <a:pt x="454" y="1250"/>
                      <a:pt x="454" y="1230"/>
                    </a:cubicBezTo>
                    <a:cubicBezTo>
                      <a:pt x="454" y="1211"/>
                      <a:pt x="470" y="1194"/>
                      <a:pt x="490" y="1194"/>
                    </a:cubicBezTo>
                    <a:cubicBezTo>
                      <a:pt x="536" y="1194"/>
                      <a:pt x="536" y="1194"/>
                      <a:pt x="536" y="1194"/>
                    </a:cubicBezTo>
                    <a:cubicBezTo>
                      <a:pt x="536" y="1194"/>
                      <a:pt x="536" y="1194"/>
                      <a:pt x="536" y="1194"/>
                    </a:cubicBezTo>
                    <a:close/>
                    <a:moveTo>
                      <a:pt x="677" y="1194"/>
                    </a:moveTo>
                    <a:cubicBezTo>
                      <a:pt x="677" y="1194"/>
                      <a:pt x="677" y="1194"/>
                      <a:pt x="677" y="1194"/>
                    </a:cubicBezTo>
                    <a:cubicBezTo>
                      <a:pt x="696" y="1194"/>
                      <a:pt x="712" y="1211"/>
                      <a:pt x="712" y="1230"/>
                    </a:cubicBezTo>
                    <a:cubicBezTo>
                      <a:pt x="712" y="1250"/>
                      <a:pt x="696" y="1266"/>
                      <a:pt x="677" y="1266"/>
                    </a:cubicBezTo>
                    <a:cubicBezTo>
                      <a:pt x="630" y="1266"/>
                      <a:pt x="630" y="1266"/>
                      <a:pt x="630" y="1266"/>
                    </a:cubicBezTo>
                    <a:cubicBezTo>
                      <a:pt x="610" y="1266"/>
                      <a:pt x="595" y="1250"/>
                      <a:pt x="595" y="1230"/>
                    </a:cubicBezTo>
                    <a:cubicBezTo>
                      <a:pt x="595" y="1211"/>
                      <a:pt x="610" y="1194"/>
                      <a:pt x="630" y="1194"/>
                    </a:cubicBezTo>
                    <a:cubicBezTo>
                      <a:pt x="677" y="1194"/>
                      <a:pt x="677" y="1194"/>
                      <a:pt x="677" y="1194"/>
                    </a:cubicBezTo>
                    <a:cubicBezTo>
                      <a:pt x="677" y="1194"/>
                      <a:pt x="677" y="1194"/>
                      <a:pt x="677" y="1194"/>
                    </a:cubicBezTo>
                    <a:close/>
                    <a:moveTo>
                      <a:pt x="295" y="1164"/>
                    </a:moveTo>
                    <a:cubicBezTo>
                      <a:pt x="295" y="1164"/>
                      <a:pt x="295" y="1164"/>
                      <a:pt x="295" y="1164"/>
                    </a:cubicBezTo>
                    <a:cubicBezTo>
                      <a:pt x="295" y="1144"/>
                      <a:pt x="311" y="1129"/>
                      <a:pt x="330" y="1129"/>
                    </a:cubicBezTo>
                    <a:cubicBezTo>
                      <a:pt x="350" y="1129"/>
                      <a:pt x="366" y="1144"/>
                      <a:pt x="366" y="1164"/>
                    </a:cubicBezTo>
                    <a:cubicBezTo>
                      <a:pt x="366" y="1194"/>
                      <a:pt x="366" y="1194"/>
                      <a:pt x="366" y="1194"/>
                    </a:cubicBezTo>
                    <a:cubicBezTo>
                      <a:pt x="396" y="1194"/>
                      <a:pt x="396" y="1194"/>
                      <a:pt x="396" y="1194"/>
                    </a:cubicBezTo>
                    <a:cubicBezTo>
                      <a:pt x="416" y="1194"/>
                      <a:pt x="433" y="1211"/>
                      <a:pt x="433" y="1230"/>
                    </a:cubicBezTo>
                    <a:cubicBezTo>
                      <a:pt x="433" y="1250"/>
                      <a:pt x="416" y="1266"/>
                      <a:pt x="396" y="1266"/>
                    </a:cubicBezTo>
                    <a:cubicBezTo>
                      <a:pt x="333" y="1266"/>
                      <a:pt x="333" y="1266"/>
                      <a:pt x="333" y="1266"/>
                    </a:cubicBezTo>
                    <a:cubicBezTo>
                      <a:pt x="330" y="1266"/>
                      <a:pt x="330" y="1266"/>
                      <a:pt x="330" y="1266"/>
                    </a:cubicBezTo>
                    <a:cubicBezTo>
                      <a:pt x="317" y="1266"/>
                      <a:pt x="305" y="1260"/>
                      <a:pt x="299" y="1249"/>
                    </a:cubicBezTo>
                    <a:cubicBezTo>
                      <a:pt x="299" y="1248"/>
                      <a:pt x="299" y="1248"/>
                      <a:pt x="299" y="1248"/>
                    </a:cubicBezTo>
                    <a:cubicBezTo>
                      <a:pt x="299" y="1248"/>
                      <a:pt x="299" y="1248"/>
                      <a:pt x="299" y="1248"/>
                    </a:cubicBezTo>
                    <a:cubicBezTo>
                      <a:pt x="299" y="1247"/>
                      <a:pt x="299" y="1247"/>
                      <a:pt x="299" y="1247"/>
                    </a:cubicBezTo>
                    <a:cubicBezTo>
                      <a:pt x="299" y="1246"/>
                      <a:pt x="299" y="1246"/>
                      <a:pt x="299" y="1246"/>
                    </a:cubicBezTo>
                    <a:cubicBezTo>
                      <a:pt x="298" y="1246"/>
                      <a:pt x="298" y="1246"/>
                      <a:pt x="298" y="1246"/>
                    </a:cubicBezTo>
                    <a:cubicBezTo>
                      <a:pt x="298" y="1246"/>
                      <a:pt x="298" y="1246"/>
                      <a:pt x="298" y="1246"/>
                    </a:cubicBezTo>
                    <a:cubicBezTo>
                      <a:pt x="298" y="1245"/>
                      <a:pt x="298" y="1245"/>
                      <a:pt x="298" y="1245"/>
                    </a:cubicBezTo>
                    <a:cubicBezTo>
                      <a:pt x="298" y="1245"/>
                      <a:pt x="298" y="1245"/>
                      <a:pt x="298" y="1245"/>
                    </a:cubicBezTo>
                    <a:cubicBezTo>
                      <a:pt x="297" y="1245"/>
                      <a:pt x="297" y="1245"/>
                      <a:pt x="297" y="1245"/>
                    </a:cubicBezTo>
                    <a:cubicBezTo>
                      <a:pt x="297" y="1244"/>
                      <a:pt x="297" y="1244"/>
                      <a:pt x="297" y="1244"/>
                    </a:cubicBezTo>
                    <a:cubicBezTo>
                      <a:pt x="296" y="1243"/>
                      <a:pt x="296" y="1243"/>
                      <a:pt x="296" y="1243"/>
                    </a:cubicBezTo>
                    <a:cubicBezTo>
                      <a:pt x="296" y="1242"/>
                      <a:pt x="296" y="1242"/>
                      <a:pt x="296" y="1242"/>
                    </a:cubicBezTo>
                    <a:cubicBezTo>
                      <a:pt x="296" y="1241"/>
                      <a:pt x="296" y="1241"/>
                      <a:pt x="296" y="1241"/>
                    </a:cubicBezTo>
                    <a:cubicBezTo>
                      <a:pt x="295" y="1240"/>
                      <a:pt x="295" y="1240"/>
                      <a:pt x="295" y="1240"/>
                    </a:cubicBezTo>
                    <a:cubicBezTo>
                      <a:pt x="295" y="1240"/>
                      <a:pt x="295" y="1240"/>
                      <a:pt x="295" y="1240"/>
                    </a:cubicBezTo>
                    <a:cubicBezTo>
                      <a:pt x="295" y="1239"/>
                      <a:pt x="295" y="1239"/>
                      <a:pt x="295" y="1239"/>
                    </a:cubicBezTo>
                    <a:cubicBezTo>
                      <a:pt x="295" y="1238"/>
                      <a:pt x="295" y="1238"/>
                      <a:pt x="295" y="1238"/>
                    </a:cubicBezTo>
                    <a:cubicBezTo>
                      <a:pt x="295" y="1237"/>
                      <a:pt x="295" y="1237"/>
                      <a:pt x="295" y="1237"/>
                    </a:cubicBezTo>
                    <a:cubicBezTo>
                      <a:pt x="295" y="1237"/>
                      <a:pt x="295" y="1237"/>
                      <a:pt x="295" y="1237"/>
                    </a:cubicBezTo>
                    <a:cubicBezTo>
                      <a:pt x="295" y="1236"/>
                      <a:pt x="295" y="1236"/>
                      <a:pt x="295" y="1236"/>
                    </a:cubicBezTo>
                    <a:cubicBezTo>
                      <a:pt x="295" y="1236"/>
                      <a:pt x="295" y="1236"/>
                      <a:pt x="295" y="1236"/>
                    </a:cubicBezTo>
                    <a:cubicBezTo>
                      <a:pt x="295" y="1235"/>
                      <a:pt x="295" y="1235"/>
                      <a:pt x="295" y="1235"/>
                    </a:cubicBezTo>
                    <a:cubicBezTo>
                      <a:pt x="295" y="1234"/>
                      <a:pt x="295" y="1234"/>
                      <a:pt x="295" y="1234"/>
                    </a:cubicBezTo>
                    <a:cubicBezTo>
                      <a:pt x="295" y="1233"/>
                      <a:pt x="295" y="1233"/>
                      <a:pt x="295" y="1233"/>
                    </a:cubicBezTo>
                    <a:cubicBezTo>
                      <a:pt x="295" y="1232"/>
                      <a:pt x="295" y="1232"/>
                      <a:pt x="295" y="1232"/>
                    </a:cubicBezTo>
                    <a:cubicBezTo>
                      <a:pt x="295" y="1232"/>
                      <a:pt x="295" y="1232"/>
                      <a:pt x="295" y="1232"/>
                    </a:cubicBezTo>
                    <a:cubicBezTo>
                      <a:pt x="295" y="1231"/>
                      <a:pt x="295" y="1231"/>
                      <a:pt x="295" y="1231"/>
                    </a:cubicBezTo>
                    <a:cubicBezTo>
                      <a:pt x="295" y="1231"/>
                      <a:pt x="295" y="1231"/>
                      <a:pt x="295" y="1231"/>
                    </a:cubicBezTo>
                    <a:cubicBezTo>
                      <a:pt x="295" y="1230"/>
                      <a:pt x="295" y="1230"/>
                      <a:pt x="295" y="1230"/>
                    </a:cubicBezTo>
                    <a:cubicBezTo>
                      <a:pt x="295" y="1230"/>
                      <a:pt x="295" y="1230"/>
                      <a:pt x="295" y="1230"/>
                    </a:cubicBezTo>
                    <a:cubicBezTo>
                      <a:pt x="295" y="1164"/>
                      <a:pt x="295" y="1164"/>
                      <a:pt x="295" y="1164"/>
                    </a:cubicBezTo>
                    <a:cubicBezTo>
                      <a:pt x="295" y="1164"/>
                      <a:pt x="295" y="1164"/>
                      <a:pt x="295" y="1164"/>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6" name="组合 5"/>
            <p:cNvGrpSpPr/>
            <p:nvPr/>
          </p:nvGrpSpPr>
          <p:grpSpPr>
            <a:xfrm>
              <a:off x="3207395" y="1763703"/>
              <a:ext cx="818941" cy="820169"/>
              <a:chOff x="4276526" y="2263197"/>
              <a:chExt cx="1091921" cy="1093558"/>
            </a:xfrm>
          </p:grpSpPr>
          <p:sp>
            <p:nvSpPr>
              <p:cNvPr id="38" name="椭圆 37"/>
              <p:cNvSpPr/>
              <p:nvPr/>
            </p:nvSpPr>
            <p:spPr>
              <a:xfrm>
                <a:off x="427652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9" name="组合 38"/>
              <p:cNvGrpSpPr/>
              <p:nvPr/>
            </p:nvGrpSpPr>
            <p:grpSpPr>
              <a:xfrm>
                <a:off x="4557639" y="2538688"/>
                <a:ext cx="529695" cy="528485"/>
                <a:chOff x="1855787" y="2568158"/>
                <a:chExt cx="1139825" cy="1137224"/>
              </a:xfrm>
              <a:solidFill>
                <a:schemeClr val="bg1"/>
              </a:solidFill>
            </p:grpSpPr>
            <p:sp>
              <p:nvSpPr>
                <p:cNvPr id="40" name="任意多边形 9"/>
                <p:cNvSpPr/>
                <p:nvPr/>
              </p:nvSpPr>
              <p:spPr bwMode="auto">
                <a:xfrm>
                  <a:off x="2022261" y="2573360"/>
                  <a:ext cx="333468" cy="274682"/>
                </a:xfrm>
                <a:custGeom>
                  <a:avLst/>
                  <a:gdLst>
                    <a:gd name="T0" fmla="*/ 0 w 308"/>
                    <a:gd name="T1" fmla="*/ 254 h 254"/>
                    <a:gd name="T2" fmla="*/ 308 w 308"/>
                    <a:gd name="T3" fmla="*/ 0 h 254"/>
                    <a:gd name="T4" fmla="*/ 237 w 308"/>
                    <a:gd name="T5" fmla="*/ 136 h 254"/>
                    <a:gd name="T6" fmla="*/ 146 w 308"/>
                    <a:gd name="T7" fmla="*/ 203 h 254"/>
                    <a:gd name="T8" fmla="*/ 0 w 308"/>
                    <a:gd name="T9" fmla="*/ 254 h 254"/>
                    <a:gd name="T10" fmla="*/ 0 w 308"/>
                    <a:gd name="T11" fmla="*/ 254 h 254"/>
                    <a:gd name="T12" fmla="*/ 0 w 308"/>
                    <a:gd name="T13" fmla="*/ 254 h 254"/>
                    <a:gd name="T14" fmla="*/ 0 w 308"/>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254">
                      <a:moveTo>
                        <a:pt x="0" y="254"/>
                      </a:moveTo>
                      <a:cubicBezTo>
                        <a:pt x="0" y="254"/>
                        <a:pt x="69" y="40"/>
                        <a:pt x="308" y="0"/>
                      </a:cubicBezTo>
                      <a:cubicBezTo>
                        <a:pt x="308" y="0"/>
                        <a:pt x="272" y="53"/>
                        <a:pt x="237" y="136"/>
                      </a:cubicBezTo>
                      <a:cubicBezTo>
                        <a:pt x="237" y="136"/>
                        <a:pt x="163" y="128"/>
                        <a:pt x="146" y="203"/>
                      </a:cubicBezTo>
                      <a:cubicBezTo>
                        <a:pt x="146" y="203"/>
                        <a:pt x="68" y="217"/>
                        <a:pt x="0" y="254"/>
                      </a:cubicBezTo>
                      <a:cubicBezTo>
                        <a:pt x="0" y="254"/>
                        <a:pt x="0" y="254"/>
                        <a:pt x="0" y="254"/>
                      </a:cubicBezTo>
                      <a:moveTo>
                        <a:pt x="0" y="254"/>
                      </a:moveTo>
                      <a:cubicBezTo>
                        <a:pt x="0" y="254"/>
                        <a:pt x="0" y="254"/>
                        <a:pt x="0" y="2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41" name="任意多边形 10"/>
                <p:cNvSpPr/>
                <p:nvPr/>
              </p:nvSpPr>
              <p:spPr bwMode="auto">
                <a:xfrm>
                  <a:off x="1967116" y="2839718"/>
                  <a:ext cx="306416" cy="390173"/>
                </a:xfrm>
                <a:custGeom>
                  <a:avLst/>
                  <a:gdLst>
                    <a:gd name="T0" fmla="*/ 199 w 283"/>
                    <a:gd name="T1" fmla="*/ 0 h 361"/>
                    <a:gd name="T2" fmla="*/ 34 w 283"/>
                    <a:gd name="T3" fmla="*/ 69 h 361"/>
                    <a:gd name="T4" fmla="*/ 81 w 283"/>
                    <a:gd name="T5" fmla="*/ 343 h 361"/>
                    <a:gd name="T6" fmla="*/ 249 w 283"/>
                    <a:gd name="T7" fmla="*/ 353 h 361"/>
                    <a:gd name="T8" fmla="*/ 283 w 283"/>
                    <a:gd name="T9" fmla="*/ 274 h 361"/>
                    <a:gd name="T10" fmla="*/ 252 w 283"/>
                    <a:gd name="T11" fmla="*/ 53 h 361"/>
                    <a:gd name="T12" fmla="*/ 199 w 283"/>
                    <a:gd name="T13" fmla="*/ 0 h 361"/>
                    <a:gd name="T14" fmla="*/ 199 w 283"/>
                    <a:gd name="T15" fmla="*/ 0 h 361"/>
                    <a:gd name="T16" fmla="*/ 199 w 283"/>
                    <a:gd name="T17" fmla="*/ 0 h 361"/>
                    <a:gd name="T18" fmla="*/ 199 w 283"/>
                    <a:gd name="T1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61">
                      <a:moveTo>
                        <a:pt x="199" y="0"/>
                      </a:moveTo>
                      <a:cubicBezTo>
                        <a:pt x="199" y="0"/>
                        <a:pt x="98" y="21"/>
                        <a:pt x="34" y="69"/>
                      </a:cubicBezTo>
                      <a:cubicBezTo>
                        <a:pt x="34" y="69"/>
                        <a:pt x="0" y="210"/>
                        <a:pt x="81" y="343"/>
                      </a:cubicBezTo>
                      <a:cubicBezTo>
                        <a:pt x="81" y="343"/>
                        <a:pt x="165" y="361"/>
                        <a:pt x="249" y="353"/>
                      </a:cubicBezTo>
                      <a:cubicBezTo>
                        <a:pt x="249" y="353"/>
                        <a:pt x="249" y="300"/>
                        <a:pt x="283" y="274"/>
                      </a:cubicBezTo>
                      <a:cubicBezTo>
                        <a:pt x="283" y="274"/>
                        <a:pt x="241" y="167"/>
                        <a:pt x="252" y="53"/>
                      </a:cubicBezTo>
                      <a:cubicBezTo>
                        <a:pt x="252" y="53"/>
                        <a:pt x="209" y="43"/>
                        <a:pt x="199" y="0"/>
                      </a:cubicBezTo>
                      <a:cubicBezTo>
                        <a:pt x="199" y="0"/>
                        <a:pt x="199" y="0"/>
                        <a:pt x="199" y="0"/>
                      </a:cubicBezTo>
                      <a:moveTo>
                        <a:pt x="199" y="0"/>
                      </a:moveTo>
                      <a:cubicBezTo>
                        <a:pt x="199" y="0"/>
                        <a:pt x="199" y="0"/>
                        <a:pt x="19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42" name="任意多边形 11"/>
                <p:cNvSpPr/>
                <p:nvPr/>
              </p:nvSpPr>
              <p:spPr bwMode="auto">
                <a:xfrm>
                  <a:off x="2091972" y="3263186"/>
                  <a:ext cx="383930" cy="178439"/>
                </a:xfrm>
                <a:custGeom>
                  <a:avLst/>
                  <a:gdLst>
                    <a:gd name="T0" fmla="*/ 0 w 355"/>
                    <a:gd name="T1" fmla="*/ 0 h 165"/>
                    <a:gd name="T2" fmla="*/ 355 w 355"/>
                    <a:gd name="T3" fmla="*/ 142 h 165"/>
                    <a:gd name="T4" fmla="*/ 248 w 355"/>
                    <a:gd name="T5" fmla="*/ 32 h 165"/>
                    <a:gd name="T6" fmla="*/ 156 w 355"/>
                    <a:gd name="T7" fmla="*/ 0 h 165"/>
                    <a:gd name="T8" fmla="*/ 0 w 355"/>
                    <a:gd name="T9" fmla="*/ 0 h 165"/>
                    <a:gd name="T10" fmla="*/ 0 w 355"/>
                    <a:gd name="T11" fmla="*/ 0 h 165"/>
                    <a:gd name="T12" fmla="*/ 0 w 355"/>
                    <a:gd name="T13" fmla="*/ 0 h 165"/>
                    <a:gd name="T14" fmla="*/ 0 w 355"/>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65">
                      <a:moveTo>
                        <a:pt x="0" y="0"/>
                      </a:moveTo>
                      <a:cubicBezTo>
                        <a:pt x="0" y="0"/>
                        <a:pt x="107" y="165"/>
                        <a:pt x="355" y="142"/>
                      </a:cubicBezTo>
                      <a:cubicBezTo>
                        <a:pt x="355" y="142"/>
                        <a:pt x="267" y="59"/>
                        <a:pt x="248" y="32"/>
                      </a:cubicBezTo>
                      <a:cubicBezTo>
                        <a:pt x="248" y="32"/>
                        <a:pt x="179" y="49"/>
                        <a:pt x="156" y="0"/>
                      </a:cubicBezTo>
                      <a:cubicBezTo>
                        <a:pt x="156" y="0"/>
                        <a:pt x="66" y="14"/>
                        <a:pt x="0" y="0"/>
                      </a:cubicBezTo>
                      <a:cubicBezTo>
                        <a:pt x="0" y="0"/>
                        <a:pt x="0" y="0"/>
                        <a:pt x="0" y="0"/>
                      </a:cubicBezTo>
                      <a:moveTo>
                        <a:pt x="0" y="0"/>
                      </a:moveTo>
                      <a:cubicBezTo>
                        <a:pt x="0" y="0"/>
                        <a:pt x="0" y="0"/>
                        <a:pt x="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43" name="任意多边形 12"/>
                <p:cNvSpPr/>
                <p:nvPr/>
              </p:nvSpPr>
              <p:spPr bwMode="auto">
                <a:xfrm>
                  <a:off x="2397867" y="3011394"/>
                  <a:ext cx="419306" cy="393294"/>
                </a:xfrm>
                <a:custGeom>
                  <a:avLst/>
                  <a:gdLst>
                    <a:gd name="T0" fmla="*/ 0 w 387"/>
                    <a:gd name="T1" fmla="*/ 239 h 364"/>
                    <a:gd name="T2" fmla="*/ 24 w 387"/>
                    <a:gd name="T3" fmla="*/ 190 h 364"/>
                    <a:gd name="T4" fmla="*/ 246 w 387"/>
                    <a:gd name="T5" fmla="*/ 13 h 364"/>
                    <a:gd name="T6" fmla="*/ 292 w 387"/>
                    <a:gd name="T7" fmla="*/ 0 h 364"/>
                    <a:gd name="T8" fmla="*/ 387 w 387"/>
                    <a:gd name="T9" fmla="*/ 138 h 364"/>
                    <a:gd name="T10" fmla="*/ 133 w 387"/>
                    <a:gd name="T11" fmla="*/ 364 h 364"/>
                    <a:gd name="T12" fmla="*/ 0 w 387"/>
                    <a:gd name="T13" fmla="*/ 239 h 364"/>
                    <a:gd name="T14" fmla="*/ 0 w 387"/>
                    <a:gd name="T15" fmla="*/ 239 h 364"/>
                    <a:gd name="T16" fmla="*/ 0 w 387"/>
                    <a:gd name="T17" fmla="*/ 239 h 364"/>
                    <a:gd name="T18" fmla="*/ 0 w 387"/>
                    <a:gd name="T19" fmla="*/ 239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364">
                      <a:moveTo>
                        <a:pt x="0" y="239"/>
                      </a:moveTo>
                      <a:cubicBezTo>
                        <a:pt x="0" y="239"/>
                        <a:pt x="17" y="232"/>
                        <a:pt x="24" y="190"/>
                      </a:cubicBezTo>
                      <a:cubicBezTo>
                        <a:pt x="24" y="190"/>
                        <a:pt x="161" y="142"/>
                        <a:pt x="246" y="13"/>
                      </a:cubicBezTo>
                      <a:cubicBezTo>
                        <a:pt x="246" y="13"/>
                        <a:pt x="273" y="15"/>
                        <a:pt x="292" y="0"/>
                      </a:cubicBezTo>
                      <a:cubicBezTo>
                        <a:pt x="292" y="0"/>
                        <a:pt x="356" y="60"/>
                        <a:pt x="387" y="138"/>
                      </a:cubicBezTo>
                      <a:cubicBezTo>
                        <a:pt x="387" y="138"/>
                        <a:pt x="327" y="309"/>
                        <a:pt x="133" y="364"/>
                      </a:cubicBezTo>
                      <a:cubicBezTo>
                        <a:pt x="133" y="364"/>
                        <a:pt x="45" y="307"/>
                        <a:pt x="0" y="239"/>
                      </a:cubicBezTo>
                      <a:cubicBezTo>
                        <a:pt x="0" y="239"/>
                        <a:pt x="0" y="239"/>
                        <a:pt x="0" y="239"/>
                      </a:cubicBezTo>
                      <a:moveTo>
                        <a:pt x="0" y="239"/>
                      </a:moveTo>
                      <a:cubicBezTo>
                        <a:pt x="0" y="239"/>
                        <a:pt x="0" y="239"/>
                        <a:pt x="0" y="23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44" name="任意多边形 13"/>
                <p:cNvSpPr/>
                <p:nvPr/>
              </p:nvSpPr>
              <p:spPr bwMode="auto">
                <a:xfrm>
                  <a:off x="2745381" y="2762724"/>
                  <a:ext cx="143063" cy="333988"/>
                </a:xfrm>
                <a:custGeom>
                  <a:avLst/>
                  <a:gdLst>
                    <a:gd name="T0" fmla="*/ 31 w 132"/>
                    <a:gd name="T1" fmla="*/ 0 h 309"/>
                    <a:gd name="T2" fmla="*/ 86 w 132"/>
                    <a:gd name="T3" fmla="*/ 309 h 309"/>
                    <a:gd name="T4" fmla="*/ 3 w 132"/>
                    <a:gd name="T5" fmla="*/ 199 h 309"/>
                    <a:gd name="T6" fmla="*/ 0 w 132"/>
                    <a:gd name="T7" fmla="*/ 116 h 309"/>
                    <a:gd name="T8" fmla="*/ 31 w 132"/>
                    <a:gd name="T9" fmla="*/ 0 h 309"/>
                    <a:gd name="T10" fmla="*/ 31 w 132"/>
                    <a:gd name="T11" fmla="*/ 0 h 309"/>
                    <a:gd name="T12" fmla="*/ 31 w 132"/>
                    <a:gd name="T13" fmla="*/ 0 h 309"/>
                    <a:gd name="T14" fmla="*/ 31 w 132"/>
                    <a:gd name="T15" fmla="*/ 0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9">
                      <a:moveTo>
                        <a:pt x="31" y="0"/>
                      </a:moveTo>
                      <a:cubicBezTo>
                        <a:pt x="31" y="0"/>
                        <a:pt x="132" y="115"/>
                        <a:pt x="86" y="309"/>
                      </a:cubicBezTo>
                      <a:cubicBezTo>
                        <a:pt x="86" y="309"/>
                        <a:pt x="31" y="220"/>
                        <a:pt x="3" y="199"/>
                      </a:cubicBezTo>
                      <a:cubicBezTo>
                        <a:pt x="3" y="199"/>
                        <a:pt x="28" y="151"/>
                        <a:pt x="0" y="116"/>
                      </a:cubicBezTo>
                      <a:cubicBezTo>
                        <a:pt x="0" y="116"/>
                        <a:pt x="26" y="64"/>
                        <a:pt x="31" y="0"/>
                      </a:cubicBezTo>
                      <a:cubicBezTo>
                        <a:pt x="31" y="0"/>
                        <a:pt x="31" y="0"/>
                        <a:pt x="31" y="0"/>
                      </a:cubicBezTo>
                      <a:moveTo>
                        <a:pt x="31" y="0"/>
                      </a:moveTo>
                      <a:cubicBezTo>
                        <a:pt x="31" y="0"/>
                        <a:pt x="31" y="0"/>
                        <a:pt x="3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45" name="任意多边形 14"/>
                <p:cNvSpPr/>
                <p:nvPr/>
              </p:nvSpPr>
              <p:spPr bwMode="auto">
                <a:xfrm>
                  <a:off x="2323474" y="2568158"/>
                  <a:ext cx="418786" cy="297052"/>
                </a:xfrm>
                <a:custGeom>
                  <a:avLst/>
                  <a:gdLst>
                    <a:gd name="T0" fmla="*/ 0 w 387"/>
                    <a:gd name="T1" fmla="*/ 154 h 275"/>
                    <a:gd name="T2" fmla="*/ 30 w 387"/>
                    <a:gd name="T3" fmla="*/ 200 h 275"/>
                    <a:gd name="T4" fmla="*/ 262 w 387"/>
                    <a:gd name="T5" fmla="*/ 275 h 275"/>
                    <a:gd name="T6" fmla="*/ 356 w 387"/>
                    <a:gd name="T7" fmla="*/ 265 h 275"/>
                    <a:gd name="T8" fmla="*/ 387 w 387"/>
                    <a:gd name="T9" fmla="*/ 131 h 275"/>
                    <a:gd name="T10" fmla="*/ 91 w 387"/>
                    <a:gd name="T11" fmla="*/ 0 h 275"/>
                    <a:gd name="T12" fmla="*/ 0 w 387"/>
                    <a:gd name="T13" fmla="*/ 154 h 275"/>
                    <a:gd name="T14" fmla="*/ 0 w 387"/>
                    <a:gd name="T15" fmla="*/ 154 h 275"/>
                    <a:gd name="T16" fmla="*/ 0 w 387"/>
                    <a:gd name="T17" fmla="*/ 154 h 275"/>
                    <a:gd name="T18" fmla="*/ 0 w 387"/>
                    <a:gd name="T19" fmla="*/ 15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275">
                      <a:moveTo>
                        <a:pt x="0" y="154"/>
                      </a:moveTo>
                      <a:cubicBezTo>
                        <a:pt x="0" y="154"/>
                        <a:pt x="29" y="178"/>
                        <a:pt x="30" y="200"/>
                      </a:cubicBezTo>
                      <a:cubicBezTo>
                        <a:pt x="30" y="200"/>
                        <a:pt x="154" y="207"/>
                        <a:pt x="262" y="275"/>
                      </a:cubicBezTo>
                      <a:cubicBezTo>
                        <a:pt x="262" y="275"/>
                        <a:pt x="310" y="235"/>
                        <a:pt x="356" y="265"/>
                      </a:cubicBezTo>
                      <a:cubicBezTo>
                        <a:pt x="356" y="265"/>
                        <a:pt x="382" y="217"/>
                        <a:pt x="387" y="131"/>
                      </a:cubicBezTo>
                      <a:cubicBezTo>
                        <a:pt x="387" y="131"/>
                        <a:pt x="291" y="4"/>
                        <a:pt x="91" y="0"/>
                      </a:cubicBezTo>
                      <a:cubicBezTo>
                        <a:pt x="91" y="0"/>
                        <a:pt x="13" y="106"/>
                        <a:pt x="0" y="154"/>
                      </a:cubicBezTo>
                      <a:cubicBezTo>
                        <a:pt x="0" y="154"/>
                        <a:pt x="0" y="154"/>
                        <a:pt x="0" y="154"/>
                      </a:cubicBezTo>
                      <a:moveTo>
                        <a:pt x="0" y="154"/>
                      </a:moveTo>
                      <a:cubicBezTo>
                        <a:pt x="0" y="154"/>
                        <a:pt x="0" y="154"/>
                        <a:pt x="0" y="15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46" name="任意多边形 15"/>
                <p:cNvSpPr/>
                <p:nvPr/>
              </p:nvSpPr>
              <p:spPr bwMode="auto">
                <a:xfrm>
                  <a:off x="2285497" y="2829834"/>
                  <a:ext cx="333468" cy="340231"/>
                </a:xfrm>
                <a:custGeom>
                  <a:avLst/>
                  <a:gdLst>
                    <a:gd name="T0" fmla="*/ 0 w 308"/>
                    <a:gd name="T1" fmla="*/ 65 h 315"/>
                    <a:gd name="T2" fmla="*/ 68 w 308"/>
                    <a:gd name="T3" fmla="*/ 0 h 315"/>
                    <a:gd name="T4" fmla="*/ 274 w 308"/>
                    <a:gd name="T5" fmla="*/ 65 h 315"/>
                    <a:gd name="T6" fmla="*/ 308 w 308"/>
                    <a:gd name="T7" fmla="*/ 168 h 315"/>
                    <a:gd name="T8" fmla="*/ 121 w 308"/>
                    <a:gd name="T9" fmla="*/ 315 h 315"/>
                    <a:gd name="T10" fmla="*/ 28 w 308"/>
                    <a:gd name="T11" fmla="*/ 267 h 315"/>
                    <a:gd name="T12" fmla="*/ 0 w 308"/>
                    <a:gd name="T13" fmla="*/ 65 h 315"/>
                    <a:gd name="T14" fmla="*/ 0 w 308"/>
                    <a:gd name="T15" fmla="*/ 65 h 315"/>
                    <a:gd name="T16" fmla="*/ 0 w 308"/>
                    <a:gd name="T17" fmla="*/ 65 h 315"/>
                    <a:gd name="T18" fmla="*/ 0 w 308"/>
                    <a:gd name="T19" fmla="*/ 6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315">
                      <a:moveTo>
                        <a:pt x="0" y="65"/>
                      </a:moveTo>
                      <a:cubicBezTo>
                        <a:pt x="0" y="65"/>
                        <a:pt x="58" y="69"/>
                        <a:pt x="68" y="0"/>
                      </a:cubicBezTo>
                      <a:cubicBezTo>
                        <a:pt x="68" y="0"/>
                        <a:pt x="182" y="11"/>
                        <a:pt x="274" y="65"/>
                      </a:cubicBezTo>
                      <a:cubicBezTo>
                        <a:pt x="274" y="65"/>
                        <a:pt x="252" y="134"/>
                        <a:pt x="308" y="168"/>
                      </a:cubicBezTo>
                      <a:cubicBezTo>
                        <a:pt x="308" y="168"/>
                        <a:pt x="251" y="254"/>
                        <a:pt x="121" y="315"/>
                      </a:cubicBezTo>
                      <a:cubicBezTo>
                        <a:pt x="121" y="315"/>
                        <a:pt x="96" y="256"/>
                        <a:pt x="28" y="267"/>
                      </a:cubicBezTo>
                      <a:cubicBezTo>
                        <a:pt x="29" y="267"/>
                        <a:pt x="1" y="214"/>
                        <a:pt x="0" y="65"/>
                      </a:cubicBezTo>
                      <a:cubicBezTo>
                        <a:pt x="0" y="65"/>
                        <a:pt x="0" y="65"/>
                        <a:pt x="0" y="65"/>
                      </a:cubicBezTo>
                      <a:moveTo>
                        <a:pt x="0" y="65"/>
                      </a:moveTo>
                      <a:cubicBezTo>
                        <a:pt x="0" y="65"/>
                        <a:pt x="0" y="65"/>
                        <a:pt x="0" y="6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47" name="任意多边形 16"/>
                <p:cNvSpPr/>
                <p:nvPr/>
              </p:nvSpPr>
              <p:spPr bwMode="auto">
                <a:xfrm>
                  <a:off x="1855787" y="3448908"/>
                  <a:ext cx="1139825" cy="256474"/>
                </a:xfrm>
                <a:custGeom>
                  <a:avLst/>
                  <a:gdLst>
                    <a:gd name="T0" fmla="*/ 999 w 1053"/>
                    <a:gd name="T1" fmla="*/ 90 h 237"/>
                    <a:gd name="T2" fmla="*/ 603 w 1053"/>
                    <a:gd name="T3" fmla="*/ 90 h 237"/>
                    <a:gd name="T4" fmla="*/ 572 w 1053"/>
                    <a:gd name="T5" fmla="*/ 58 h 237"/>
                    <a:gd name="T6" fmla="*/ 572 w 1053"/>
                    <a:gd name="T7" fmla="*/ 0 h 237"/>
                    <a:gd name="T8" fmla="*/ 469 w 1053"/>
                    <a:gd name="T9" fmla="*/ 0 h 237"/>
                    <a:gd name="T10" fmla="*/ 469 w 1053"/>
                    <a:gd name="T11" fmla="*/ 58 h 237"/>
                    <a:gd name="T12" fmla="*/ 438 w 1053"/>
                    <a:gd name="T13" fmla="*/ 90 h 237"/>
                    <a:gd name="T14" fmla="*/ 54 w 1053"/>
                    <a:gd name="T15" fmla="*/ 90 h 237"/>
                    <a:gd name="T16" fmla="*/ 0 w 1053"/>
                    <a:gd name="T17" fmla="*/ 144 h 237"/>
                    <a:gd name="T18" fmla="*/ 0 w 1053"/>
                    <a:gd name="T19" fmla="*/ 144 h 237"/>
                    <a:gd name="T20" fmla="*/ 54 w 1053"/>
                    <a:gd name="T21" fmla="*/ 198 h 237"/>
                    <a:gd name="T22" fmla="*/ 443 w 1053"/>
                    <a:gd name="T23" fmla="*/ 198 h 237"/>
                    <a:gd name="T24" fmla="*/ 520 w 1053"/>
                    <a:gd name="T25" fmla="*/ 237 h 237"/>
                    <a:gd name="T26" fmla="*/ 598 w 1053"/>
                    <a:gd name="T27" fmla="*/ 198 h 237"/>
                    <a:gd name="T28" fmla="*/ 999 w 1053"/>
                    <a:gd name="T29" fmla="*/ 198 h 237"/>
                    <a:gd name="T30" fmla="*/ 1053 w 1053"/>
                    <a:gd name="T31" fmla="*/ 144 h 237"/>
                    <a:gd name="T32" fmla="*/ 1053 w 1053"/>
                    <a:gd name="T33" fmla="*/ 144 h 237"/>
                    <a:gd name="T34" fmla="*/ 999 w 1053"/>
                    <a:gd name="T35" fmla="*/ 9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3" h="237">
                      <a:moveTo>
                        <a:pt x="999" y="90"/>
                      </a:moveTo>
                      <a:cubicBezTo>
                        <a:pt x="603" y="90"/>
                        <a:pt x="603" y="90"/>
                        <a:pt x="603" y="90"/>
                      </a:cubicBezTo>
                      <a:cubicBezTo>
                        <a:pt x="595" y="77"/>
                        <a:pt x="585" y="66"/>
                        <a:pt x="572" y="58"/>
                      </a:cubicBezTo>
                      <a:cubicBezTo>
                        <a:pt x="572" y="0"/>
                        <a:pt x="572" y="0"/>
                        <a:pt x="572" y="0"/>
                      </a:cubicBezTo>
                      <a:cubicBezTo>
                        <a:pt x="469" y="0"/>
                        <a:pt x="469" y="0"/>
                        <a:pt x="469" y="0"/>
                      </a:cubicBezTo>
                      <a:cubicBezTo>
                        <a:pt x="469" y="58"/>
                        <a:pt x="469" y="58"/>
                        <a:pt x="469" y="58"/>
                      </a:cubicBezTo>
                      <a:cubicBezTo>
                        <a:pt x="456" y="66"/>
                        <a:pt x="446" y="77"/>
                        <a:pt x="438" y="90"/>
                      </a:cubicBezTo>
                      <a:cubicBezTo>
                        <a:pt x="54" y="90"/>
                        <a:pt x="54" y="90"/>
                        <a:pt x="54" y="90"/>
                      </a:cubicBezTo>
                      <a:cubicBezTo>
                        <a:pt x="24" y="90"/>
                        <a:pt x="0" y="114"/>
                        <a:pt x="0" y="144"/>
                      </a:cubicBezTo>
                      <a:cubicBezTo>
                        <a:pt x="0" y="144"/>
                        <a:pt x="0" y="144"/>
                        <a:pt x="0" y="144"/>
                      </a:cubicBezTo>
                      <a:cubicBezTo>
                        <a:pt x="0" y="174"/>
                        <a:pt x="24" y="198"/>
                        <a:pt x="54" y="198"/>
                      </a:cubicBezTo>
                      <a:cubicBezTo>
                        <a:pt x="443" y="198"/>
                        <a:pt x="443" y="198"/>
                        <a:pt x="443" y="198"/>
                      </a:cubicBezTo>
                      <a:cubicBezTo>
                        <a:pt x="461" y="222"/>
                        <a:pt x="489" y="237"/>
                        <a:pt x="520" y="237"/>
                      </a:cubicBezTo>
                      <a:cubicBezTo>
                        <a:pt x="552" y="237"/>
                        <a:pt x="580" y="222"/>
                        <a:pt x="598" y="198"/>
                      </a:cubicBezTo>
                      <a:cubicBezTo>
                        <a:pt x="999" y="198"/>
                        <a:pt x="999" y="198"/>
                        <a:pt x="999" y="198"/>
                      </a:cubicBezTo>
                      <a:cubicBezTo>
                        <a:pt x="1029" y="198"/>
                        <a:pt x="1053" y="174"/>
                        <a:pt x="1053" y="144"/>
                      </a:cubicBezTo>
                      <a:cubicBezTo>
                        <a:pt x="1053" y="144"/>
                        <a:pt x="1053" y="144"/>
                        <a:pt x="1053" y="144"/>
                      </a:cubicBezTo>
                      <a:cubicBezTo>
                        <a:pt x="1053" y="114"/>
                        <a:pt x="1029" y="90"/>
                        <a:pt x="999"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grpSp>
        <p:grpSp>
          <p:nvGrpSpPr>
            <p:cNvPr id="7" name="组合 6"/>
            <p:cNvGrpSpPr/>
            <p:nvPr/>
          </p:nvGrpSpPr>
          <p:grpSpPr>
            <a:xfrm>
              <a:off x="4162531" y="3285494"/>
              <a:ext cx="818941" cy="820170"/>
              <a:chOff x="5550040" y="4292251"/>
              <a:chExt cx="1091921" cy="1093560"/>
            </a:xfrm>
          </p:grpSpPr>
          <p:sp>
            <p:nvSpPr>
              <p:cNvPr id="36" name="椭圆 35"/>
              <p:cNvSpPr/>
              <p:nvPr/>
            </p:nvSpPr>
            <p:spPr>
              <a:xfrm flipV="1">
                <a:off x="5550040" y="4292251"/>
                <a:ext cx="1091921" cy="1093560"/>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任意多边形 19"/>
              <p:cNvSpPr/>
              <p:nvPr/>
            </p:nvSpPr>
            <p:spPr bwMode="auto">
              <a:xfrm>
                <a:off x="5853186" y="4560300"/>
                <a:ext cx="485628" cy="509319"/>
              </a:xfrm>
              <a:custGeom>
                <a:avLst/>
                <a:gdLst>
                  <a:gd name="T0" fmla="*/ 994 w 1104"/>
                  <a:gd name="T1" fmla="*/ 355 h 1159"/>
                  <a:gd name="T2" fmla="*/ 994 w 1104"/>
                  <a:gd name="T3" fmla="*/ 607 h 1159"/>
                  <a:gd name="T4" fmla="*/ 735 w 1104"/>
                  <a:gd name="T5" fmla="*/ 607 h 1159"/>
                  <a:gd name="T6" fmla="*/ 552 w 1104"/>
                  <a:gd name="T7" fmla="*/ 746 h 1159"/>
                  <a:gd name="T8" fmla="*/ 369 w 1104"/>
                  <a:gd name="T9" fmla="*/ 607 h 1159"/>
                  <a:gd name="T10" fmla="*/ 221 w 1104"/>
                  <a:gd name="T11" fmla="*/ 607 h 1159"/>
                  <a:gd name="T12" fmla="*/ 221 w 1104"/>
                  <a:gd name="T13" fmla="*/ 775 h 1159"/>
                  <a:gd name="T14" fmla="*/ 386 w 1104"/>
                  <a:gd name="T15" fmla="*/ 966 h 1159"/>
                  <a:gd name="T16" fmla="*/ 193 w 1104"/>
                  <a:gd name="T17" fmla="*/ 1159 h 1159"/>
                  <a:gd name="T18" fmla="*/ 0 w 1104"/>
                  <a:gd name="T19" fmla="*/ 966 h 1159"/>
                  <a:gd name="T20" fmla="*/ 110 w 1104"/>
                  <a:gd name="T21" fmla="*/ 792 h 1159"/>
                  <a:gd name="T22" fmla="*/ 110 w 1104"/>
                  <a:gd name="T23" fmla="*/ 497 h 1159"/>
                  <a:gd name="T24" fmla="*/ 374 w 1104"/>
                  <a:gd name="T25" fmla="*/ 497 h 1159"/>
                  <a:gd name="T26" fmla="*/ 552 w 1104"/>
                  <a:gd name="T27" fmla="*/ 374 h 1159"/>
                  <a:gd name="T28" fmla="*/ 730 w 1104"/>
                  <a:gd name="T29" fmla="*/ 497 h 1159"/>
                  <a:gd name="T30" fmla="*/ 883 w 1104"/>
                  <a:gd name="T31" fmla="*/ 497 h 1159"/>
                  <a:gd name="T32" fmla="*/ 879 w 1104"/>
                  <a:gd name="T33" fmla="*/ 369 h 1159"/>
                  <a:gd name="T34" fmla="*/ 724 w 1104"/>
                  <a:gd name="T35" fmla="*/ 186 h 1159"/>
                  <a:gd name="T36" fmla="*/ 914 w 1104"/>
                  <a:gd name="T37" fmla="*/ 0 h 1159"/>
                  <a:gd name="T38" fmla="*/ 1104 w 1104"/>
                  <a:gd name="T39" fmla="*/ 186 h 1159"/>
                  <a:gd name="T40" fmla="*/ 994 w 1104"/>
                  <a:gd name="T41" fmla="*/ 355 h 1159"/>
                  <a:gd name="T42" fmla="*/ 76 w 1104"/>
                  <a:gd name="T43" fmla="*/ 973 h 1159"/>
                  <a:gd name="T44" fmla="*/ 191 w 1104"/>
                  <a:gd name="T45" fmla="*/ 1087 h 1159"/>
                  <a:gd name="T46" fmla="*/ 305 w 1104"/>
                  <a:gd name="T47" fmla="*/ 973 h 1159"/>
                  <a:gd name="T48" fmla="*/ 191 w 1104"/>
                  <a:gd name="T49" fmla="*/ 860 h 1159"/>
                  <a:gd name="T50" fmla="*/ 76 w 1104"/>
                  <a:gd name="T51" fmla="*/ 973 h 1159"/>
                  <a:gd name="T52" fmla="*/ 552 w 1104"/>
                  <a:gd name="T53" fmla="*/ 447 h 1159"/>
                  <a:gd name="T54" fmla="*/ 438 w 1104"/>
                  <a:gd name="T55" fmla="*/ 561 h 1159"/>
                  <a:gd name="T56" fmla="*/ 552 w 1104"/>
                  <a:gd name="T57" fmla="*/ 674 h 1159"/>
                  <a:gd name="T58" fmla="*/ 667 w 1104"/>
                  <a:gd name="T59" fmla="*/ 561 h 1159"/>
                  <a:gd name="T60" fmla="*/ 552 w 1104"/>
                  <a:gd name="T61" fmla="*/ 447 h 1159"/>
                  <a:gd name="T62" fmla="*/ 914 w 1104"/>
                  <a:gd name="T63" fmla="*/ 73 h 1159"/>
                  <a:gd name="T64" fmla="*/ 799 w 1104"/>
                  <a:gd name="T65" fmla="*/ 187 h 1159"/>
                  <a:gd name="T66" fmla="*/ 914 w 1104"/>
                  <a:gd name="T67" fmla="*/ 300 h 1159"/>
                  <a:gd name="T68" fmla="*/ 1029 w 1104"/>
                  <a:gd name="T69" fmla="*/ 187 h 1159"/>
                  <a:gd name="T70" fmla="*/ 914 w 1104"/>
                  <a:gd name="T71" fmla="*/ 73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04" h="1159">
                    <a:moveTo>
                      <a:pt x="994" y="355"/>
                    </a:moveTo>
                    <a:cubicBezTo>
                      <a:pt x="994" y="607"/>
                      <a:pt x="994" y="607"/>
                      <a:pt x="994" y="607"/>
                    </a:cubicBezTo>
                    <a:cubicBezTo>
                      <a:pt x="735" y="607"/>
                      <a:pt x="735" y="607"/>
                      <a:pt x="735" y="607"/>
                    </a:cubicBezTo>
                    <a:cubicBezTo>
                      <a:pt x="714" y="687"/>
                      <a:pt x="640" y="746"/>
                      <a:pt x="552" y="746"/>
                    </a:cubicBezTo>
                    <a:cubicBezTo>
                      <a:pt x="464" y="746"/>
                      <a:pt x="390" y="687"/>
                      <a:pt x="369" y="607"/>
                    </a:cubicBezTo>
                    <a:cubicBezTo>
                      <a:pt x="221" y="607"/>
                      <a:pt x="221" y="607"/>
                      <a:pt x="221" y="607"/>
                    </a:cubicBezTo>
                    <a:cubicBezTo>
                      <a:pt x="221" y="775"/>
                      <a:pt x="221" y="775"/>
                      <a:pt x="221" y="775"/>
                    </a:cubicBezTo>
                    <a:cubicBezTo>
                      <a:pt x="314" y="789"/>
                      <a:pt x="386" y="869"/>
                      <a:pt x="386" y="966"/>
                    </a:cubicBezTo>
                    <a:cubicBezTo>
                      <a:pt x="386" y="1072"/>
                      <a:pt x="300" y="1159"/>
                      <a:pt x="193" y="1159"/>
                    </a:cubicBezTo>
                    <a:cubicBezTo>
                      <a:pt x="87" y="1159"/>
                      <a:pt x="0" y="1072"/>
                      <a:pt x="0" y="966"/>
                    </a:cubicBezTo>
                    <a:cubicBezTo>
                      <a:pt x="0" y="889"/>
                      <a:pt x="45" y="823"/>
                      <a:pt x="110" y="792"/>
                    </a:cubicBezTo>
                    <a:cubicBezTo>
                      <a:pt x="110" y="497"/>
                      <a:pt x="110" y="497"/>
                      <a:pt x="110" y="497"/>
                    </a:cubicBezTo>
                    <a:cubicBezTo>
                      <a:pt x="374" y="497"/>
                      <a:pt x="374" y="497"/>
                      <a:pt x="374" y="497"/>
                    </a:cubicBezTo>
                    <a:cubicBezTo>
                      <a:pt x="400" y="425"/>
                      <a:pt x="470" y="374"/>
                      <a:pt x="552" y="374"/>
                    </a:cubicBezTo>
                    <a:cubicBezTo>
                      <a:pt x="634" y="374"/>
                      <a:pt x="704" y="425"/>
                      <a:pt x="730" y="497"/>
                    </a:cubicBezTo>
                    <a:cubicBezTo>
                      <a:pt x="883" y="497"/>
                      <a:pt x="883" y="497"/>
                      <a:pt x="883" y="497"/>
                    </a:cubicBezTo>
                    <a:cubicBezTo>
                      <a:pt x="879" y="369"/>
                      <a:pt x="879" y="369"/>
                      <a:pt x="879" y="369"/>
                    </a:cubicBezTo>
                    <a:cubicBezTo>
                      <a:pt x="790" y="353"/>
                      <a:pt x="724" y="277"/>
                      <a:pt x="724" y="186"/>
                    </a:cubicBezTo>
                    <a:cubicBezTo>
                      <a:pt x="724" y="83"/>
                      <a:pt x="809" y="0"/>
                      <a:pt x="914" y="0"/>
                    </a:cubicBezTo>
                    <a:cubicBezTo>
                      <a:pt x="1019" y="0"/>
                      <a:pt x="1104" y="83"/>
                      <a:pt x="1104" y="186"/>
                    </a:cubicBezTo>
                    <a:cubicBezTo>
                      <a:pt x="1104" y="261"/>
                      <a:pt x="1059" y="325"/>
                      <a:pt x="994" y="355"/>
                    </a:cubicBezTo>
                    <a:close/>
                    <a:moveTo>
                      <a:pt x="76" y="973"/>
                    </a:moveTo>
                    <a:cubicBezTo>
                      <a:pt x="76" y="1036"/>
                      <a:pt x="127" y="1087"/>
                      <a:pt x="191" y="1087"/>
                    </a:cubicBezTo>
                    <a:cubicBezTo>
                      <a:pt x="254" y="1087"/>
                      <a:pt x="305" y="1036"/>
                      <a:pt x="305" y="973"/>
                    </a:cubicBezTo>
                    <a:cubicBezTo>
                      <a:pt x="305" y="911"/>
                      <a:pt x="254" y="860"/>
                      <a:pt x="191" y="860"/>
                    </a:cubicBezTo>
                    <a:cubicBezTo>
                      <a:pt x="127" y="860"/>
                      <a:pt x="76" y="911"/>
                      <a:pt x="76" y="973"/>
                    </a:cubicBezTo>
                    <a:close/>
                    <a:moveTo>
                      <a:pt x="552" y="447"/>
                    </a:moveTo>
                    <a:cubicBezTo>
                      <a:pt x="489" y="447"/>
                      <a:pt x="438" y="498"/>
                      <a:pt x="438" y="561"/>
                    </a:cubicBezTo>
                    <a:cubicBezTo>
                      <a:pt x="438" y="623"/>
                      <a:pt x="489" y="674"/>
                      <a:pt x="552" y="674"/>
                    </a:cubicBezTo>
                    <a:cubicBezTo>
                      <a:pt x="616" y="674"/>
                      <a:pt x="667" y="623"/>
                      <a:pt x="667" y="561"/>
                    </a:cubicBezTo>
                    <a:cubicBezTo>
                      <a:pt x="667" y="498"/>
                      <a:pt x="616" y="447"/>
                      <a:pt x="552" y="447"/>
                    </a:cubicBezTo>
                    <a:close/>
                    <a:moveTo>
                      <a:pt x="914" y="73"/>
                    </a:moveTo>
                    <a:cubicBezTo>
                      <a:pt x="851" y="73"/>
                      <a:pt x="799" y="124"/>
                      <a:pt x="799" y="187"/>
                    </a:cubicBezTo>
                    <a:cubicBezTo>
                      <a:pt x="799" y="249"/>
                      <a:pt x="851" y="300"/>
                      <a:pt x="914" y="300"/>
                    </a:cubicBezTo>
                    <a:cubicBezTo>
                      <a:pt x="977" y="300"/>
                      <a:pt x="1029" y="249"/>
                      <a:pt x="1029" y="187"/>
                    </a:cubicBezTo>
                    <a:cubicBezTo>
                      <a:pt x="1029" y="124"/>
                      <a:pt x="977" y="73"/>
                      <a:pt x="914" y="73"/>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8" name="组合 7"/>
            <p:cNvGrpSpPr/>
            <p:nvPr/>
          </p:nvGrpSpPr>
          <p:grpSpPr>
            <a:xfrm>
              <a:off x="5117668" y="2797396"/>
              <a:ext cx="818941" cy="820170"/>
              <a:chOff x="6823556" y="3641454"/>
              <a:chExt cx="1091921" cy="1093560"/>
            </a:xfrm>
          </p:grpSpPr>
          <p:sp>
            <p:nvSpPr>
              <p:cNvPr id="29" name="椭圆 28"/>
              <p:cNvSpPr/>
              <p:nvPr/>
            </p:nvSpPr>
            <p:spPr>
              <a:xfrm flipV="1">
                <a:off x="682355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0" name="组合 29"/>
              <p:cNvGrpSpPr/>
              <p:nvPr/>
            </p:nvGrpSpPr>
            <p:grpSpPr>
              <a:xfrm>
                <a:off x="7167926" y="3879957"/>
                <a:ext cx="529194" cy="526452"/>
                <a:chOff x="6689328" y="3781703"/>
                <a:chExt cx="508205" cy="505574"/>
              </a:xfrm>
            </p:grpSpPr>
            <p:sp>
              <p:nvSpPr>
                <p:cNvPr id="31" name="任意多边形 23"/>
                <p:cNvSpPr/>
                <p:nvPr/>
              </p:nvSpPr>
              <p:spPr bwMode="auto">
                <a:xfrm>
                  <a:off x="6689328" y="4032649"/>
                  <a:ext cx="341171" cy="254628"/>
                </a:xfrm>
                <a:custGeom>
                  <a:avLst/>
                  <a:gdLst>
                    <a:gd name="T0" fmla="*/ 623 w 623"/>
                    <a:gd name="T1" fmla="*/ 427 h 466"/>
                    <a:gd name="T2" fmla="*/ 618 w 623"/>
                    <a:gd name="T3" fmla="*/ 428 h 466"/>
                    <a:gd name="T4" fmla="*/ 607 w 623"/>
                    <a:gd name="T5" fmla="*/ 425 h 466"/>
                    <a:gd name="T6" fmla="*/ 541 w 623"/>
                    <a:gd name="T7" fmla="*/ 390 h 466"/>
                    <a:gd name="T8" fmla="*/ 475 w 623"/>
                    <a:gd name="T9" fmla="*/ 425 h 466"/>
                    <a:gd name="T10" fmla="*/ 464 w 623"/>
                    <a:gd name="T11" fmla="*/ 428 h 466"/>
                    <a:gd name="T12" fmla="*/ 449 w 623"/>
                    <a:gd name="T13" fmla="*/ 423 h 466"/>
                    <a:gd name="T14" fmla="*/ 440 w 623"/>
                    <a:gd name="T15" fmla="*/ 399 h 466"/>
                    <a:gd name="T16" fmla="*/ 452 w 623"/>
                    <a:gd name="T17" fmla="*/ 326 h 466"/>
                    <a:gd name="T18" fmla="*/ 399 w 623"/>
                    <a:gd name="T19" fmla="*/ 273 h 466"/>
                    <a:gd name="T20" fmla="*/ 392 w 623"/>
                    <a:gd name="T21" fmla="*/ 249 h 466"/>
                    <a:gd name="T22" fmla="*/ 412 w 623"/>
                    <a:gd name="T23" fmla="*/ 232 h 466"/>
                    <a:gd name="T24" fmla="*/ 486 w 623"/>
                    <a:gd name="T25" fmla="*/ 221 h 466"/>
                    <a:gd name="T26" fmla="*/ 519 w 623"/>
                    <a:gd name="T27" fmla="*/ 154 h 466"/>
                    <a:gd name="T28" fmla="*/ 541 w 623"/>
                    <a:gd name="T29" fmla="*/ 141 h 466"/>
                    <a:gd name="T30" fmla="*/ 563 w 623"/>
                    <a:gd name="T31" fmla="*/ 154 h 466"/>
                    <a:gd name="T32" fmla="*/ 582 w 623"/>
                    <a:gd name="T33" fmla="*/ 192 h 466"/>
                    <a:gd name="T34" fmla="*/ 529 w 623"/>
                    <a:gd name="T35" fmla="*/ 78 h 466"/>
                    <a:gd name="T36" fmla="*/ 407 w 623"/>
                    <a:gd name="T37" fmla="*/ 1 h 466"/>
                    <a:gd name="T38" fmla="*/ 391 w 623"/>
                    <a:gd name="T39" fmla="*/ 7 h 466"/>
                    <a:gd name="T40" fmla="*/ 351 w 623"/>
                    <a:gd name="T41" fmla="*/ 63 h 466"/>
                    <a:gd name="T42" fmla="*/ 307 w 623"/>
                    <a:gd name="T43" fmla="*/ 3 h 466"/>
                    <a:gd name="T44" fmla="*/ 338 w 623"/>
                    <a:gd name="T45" fmla="*/ 107 h 466"/>
                    <a:gd name="T46" fmla="*/ 338 w 623"/>
                    <a:gd name="T47" fmla="*/ 115 h 466"/>
                    <a:gd name="T48" fmla="*/ 306 w 623"/>
                    <a:gd name="T49" fmla="*/ 262 h 466"/>
                    <a:gd name="T50" fmla="*/ 306 w 623"/>
                    <a:gd name="T51" fmla="*/ 264 h 466"/>
                    <a:gd name="T52" fmla="*/ 306 w 623"/>
                    <a:gd name="T53" fmla="*/ 265 h 466"/>
                    <a:gd name="T54" fmla="*/ 306 w 623"/>
                    <a:gd name="T55" fmla="*/ 264 h 466"/>
                    <a:gd name="T56" fmla="*/ 306 w 623"/>
                    <a:gd name="T57" fmla="*/ 263 h 466"/>
                    <a:gd name="T58" fmla="*/ 271 w 623"/>
                    <a:gd name="T59" fmla="*/ 115 h 466"/>
                    <a:gd name="T60" fmla="*/ 272 w 623"/>
                    <a:gd name="T61" fmla="*/ 107 h 466"/>
                    <a:gd name="T62" fmla="*/ 305 w 623"/>
                    <a:gd name="T63" fmla="*/ 1 h 466"/>
                    <a:gd name="T64" fmla="*/ 259 w 623"/>
                    <a:gd name="T65" fmla="*/ 65 h 466"/>
                    <a:gd name="T66" fmla="*/ 219 w 623"/>
                    <a:gd name="T67" fmla="*/ 11 h 466"/>
                    <a:gd name="T68" fmla="*/ 202 w 623"/>
                    <a:gd name="T69" fmla="*/ 5 h 466"/>
                    <a:gd name="T70" fmla="*/ 98 w 623"/>
                    <a:gd name="T71" fmla="*/ 74 h 466"/>
                    <a:gd name="T72" fmla="*/ 95 w 623"/>
                    <a:gd name="T73" fmla="*/ 78 h 466"/>
                    <a:gd name="T74" fmla="*/ 93 w 623"/>
                    <a:gd name="T75" fmla="*/ 80 h 466"/>
                    <a:gd name="T76" fmla="*/ 87 w 623"/>
                    <a:gd name="T77" fmla="*/ 91 h 466"/>
                    <a:gd name="T78" fmla="*/ 88 w 623"/>
                    <a:gd name="T79" fmla="*/ 91 h 466"/>
                    <a:gd name="T80" fmla="*/ 75 w 623"/>
                    <a:gd name="T81" fmla="*/ 119 h 466"/>
                    <a:gd name="T82" fmla="*/ 74 w 623"/>
                    <a:gd name="T83" fmla="*/ 118 h 466"/>
                    <a:gd name="T84" fmla="*/ 0 w 623"/>
                    <a:gd name="T85" fmla="*/ 411 h 466"/>
                    <a:gd name="T86" fmla="*/ 2 w 623"/>
                    <a:gd name="T87" fmla="*/ 411 h 466"/>
                    <a:gd name="T88" fmla="*/ 66 w 623"/>
                    <a:gd name="T89" fmla="*/ 465 h 466"/>
                    <a:gd name="T90" fmla="*/ 556 w 623"/>
                    <a:gd name="T91" fmla="*/ 465 h 466"/>
                    <a:gd name="T92" fmla="*/ 623 w 623"/>
                    <a:gd name="T93" fmla="*/ 42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3" h="466">
                      <a:moveTo>
                        <a:pt x="623" y="427"/>
                      </a:moveTo>
                      <a:cubicBezTo>
                        <a:pt x="622" y="428"/>
                        <a:pt x="620" y="428"/>
                        <a:pt x="618" y="428"/>
                      </a:cubicBezTo>
                      <a:cubicBezTo>
                        <a:pt x="614" y="428"/>
                        <a:pt x="611" y="427"/>
                        <a:pt x="607" y="425"/>
                      </a:cubicBezTo>
                      <a:cubicBezTo>
                        <a:pt x="541" y="390"/>
                        <a:pt x="541" y="390"/>
                        <a:pt x="541" y="390"/>
                      </a:cubicBezTo>
                      <a:cubicBezTo>
                        <a:pt x="475" y="425"/>
                        <a:pt x="475" y="425"/>
                        <a:pt x="475" y="425"/>
                      </a:cubicBezTo>
                      <a:cubicBezTo>
                        <a:pt x="471" y="427"/>
                        <a:pt x="468" y="428"/>
                        <a:pt x="464" y="428"/>
                      </a:cubicBezTo>
                      <a:cubicBezTo>
                        <a:pt x="458" y="428"/>
                        <a:pt x="453" y="426"/>
                        <a:pt x="449" y="423"/>
                      </a:cubicBezTo>
                      <a:cubicBezTo>
                        <a:pt x="442" y="418"/>
                        <a:pt x="438" y="408"/>
                        <a:pt x="440" y="399"/>
                      </a:cubicBezTo>
                      <a:cubicBezTo>
                        <a:pt x="452" y="326"/>
                        <a:pt x="452" y="326"/>
                        <a:pt x="452" y="326"/>
                      </a:cubicBezTo>
                      <a:cubicBezTo>
                        <a:pt x="399" y="273"/>
                        <a:pt x="399" y="273"/>
                        <a:pt x="399" y="273"/>
                      </a:cubicBezTo>
                      <a:cubicBezTo>
                        <a:pt x="392" y="267"/>
                        <a:pt x="390" y="257"/>
                        <a:pt x="392" y="249"/>
                      </a:cubicBezTo>
                      <a:cubicBezTo>
                        <a:pt x="395" y="240"/>
                        <a:pt x="403" y="233"/>
                        <a:pt x="412" y="232"/>
                      </a:cubicBezTo>
                      <a:cubicBezTo>
                        <a:pt x="486" y="221"/>
                        <a:pt x="486" y="221"/>
                        <a:pt x="486" y="221"/>
                      </a:cubicBezTo>
                      <a:cubicBezTo>
                        <a:pt x="519" y="154"/>
                        <a:pt x="519" y="154"/>
                        <a:pt x="519" y="154"/>
                      </a:cubicBezTo>
                      <a:cubicBezTo>
                        <a:pt x="523" y="146"/>
                        <a:pt x="532" y="141"/>
                        <a:pt x="541" y="141"/>
                      </a:cubicBezTo>
                      <a:cubicBezTo>
                        <a:pt x="550" y="141"/>
                        <a:pt x="559" y="146"/>
                        <a:pt x="563" y="154"/>
                      </a:cubicBezTo>
                      <a:cubicBezTo>
                        <a:pt x="582" y="192"/>
                        <a:pt x="582" y="192"/>
                        <a:pt x="582" y="192"/>
                      </a:cubicBezTo>
                      <a:cubicBezTo>
                        <a:pt x="567" y="147"/>
                        <a:pt x="550" y="104"/>
                        <a:pt x="529" y="78"/>
                      </a:cubicBezTo>
                      <a:cubicBezTo>
                        <a:pt x="498" y="26"/>
                        <a:pt x="447" y="7"/>
                        <a:pt x="407" y="1"/>
                      </a:cubicBezTo>
                      <a:cubicBezTo>
                        <a:pt x="401" y="0"/>
                        <a:pt x="395" y="2"/>
                        <a:pt x="391" y="7"/>
                      </a:cubicBezTo>
                      <a:cubicBezTo>
                        <a:pt x="351" y="63"/>
                        <a:pt x="351" y="63"/>
                        <a:pt x="351" y="63"/>
                      </a:cubicBezTo>
                      <a:cubicBezTo>
                        <a:pt x="307" y="3"/>
                        <a:pt x="307" y="3"/>
                        <a:pt x="307" y="3"/>
                      </a:cubicBezTo>
                      <a:cubicBezTo>
                        <a:pt x="338" y="107"/>
                        <a:pt x="338" y="107"/>
                        <a:pt x="338" y="107"/>
                      </a:cubicBezTo>
                      <a:cubicBezTo>
                        <a:pt x="338" y="110"/>
                        <a:pt x="338" y="112"/>
                        <a:pt x="338" y="115"/>
                      </a:cubicBezTo>
                      <a:cubicBezTo>
                        <a:pt x="306" y="262"/>
                        <a:pt x="306" y="262"/>
                        <a:pt x="306" y="262"/>
                      </a:cubicBezTo>
                      <a:cubicBezTo>
                        <a:pt x="306" y="263"/>
                        <a:pt x="306" y="263"/>
                        <a:pt x="306" y="264"/>
                      </a:cubicBezTo>
                      <a:cubicBezTo>
                        <a:pt x="306" y="265"/>
                        <a:pt x="306" y="265"/>
                        <a:pt x="306" y="265"/>
                      </a:cubicBezTo>
                      <a:cubicBezTo>
                        <a:pt x="306" y="264"/>
                        <a:pt x="306" y="264"/>
                        <a:pt x="306" y="264"/>
                      </a:cubicBezTo>
                      <a:cubicBezTo>
                        <a:pt x="306" y="263"/>
                        <a:pt x="306" y="263"/>
                        <a:pt x="306" y="263"/>
                      </a:cubicBezTo>
                      <a:cubicBezTo>
                        <a:pt x="271" y="115"/>
                        <a:pt x="271" y="115"/>
                        <a:pt x="271" y="115"/>
                      </a:cubicBezTo>
                      <a:cubicBezTo>
                        <a:pt x="271" y="112"/>
                        <a:pt x="271" y="109"/>
                        <a:pt x="272" y="107"/>
                      </a:cubicBezTo>
                      <a:cubicBezTo>
                        <a:pt x="305" y="1"/>
                        <a:pt x="305" y="1"/>
                        <a:pt x="305" y="1"/>
                      </a:cubicBezTo>
                      <a:cubicBezTo>
                        <a:pt x="259" y="65"/>
                        <a:pt x="259" y="65"/>
                        <a:pt x="259" y="65"/>
                      </a:cubicBezTo>
                      <a:cubicBezTo>
                        <a:pt x="219" y="11"/>
                        <a:pt x="219" y="11"/>
                        <a:pt x="219" y="11"/>
                      </a:cubicBezTo>
                      <a:cubicBezTo>
                        <a:pt x="215" y="6"/>
                        <a:pt x="208" y="3"/>
                        <a:pt x="202" y="5"/>
                      </a:cubicBezTo>
                      <a:cubicBezTo>
                        <a:pt x="170" y="13"/>
                        <a:pt x="128" y="32"/>
                        <a:pt x="98" y="74"/>
                      </a:cubicBezTo>
                      <a:cubicBezTo>
                        <a:pt x="97" y="76"/>
                        <a:pt x="96" y="77"/>
                        <a:pt x="95" y="78"/>
                      </a:cubicBezTo>
                      <a:cubicBezTo>
                        <a:pt x="95" y="79"/>
                        <a:pt x="94" y="80"/>
                        <a:pt x="93" y="80"/>
                      </a:cubicBezTo>
                      <a:cubicBezTo>
                        <a:pt x="91" y="84"/>
                        <a:pt x="89" y="87"/>
                        <a:pt x="87" y="91"/>
                      </a:cubicBezTo>
                      <a:cubicBezTo>
                        <a:pt x="87" y="91"/>
                        <a:pt x="88" y="91"/>
                        <a:pt x="88" y="91"/>
                      </a:cubicBezTo>
                      <a:cubicBezTo>
                        <a:pt x="84" y="99"/>
                        <a:pt x="79" y="109"/>
                        <a:pt x="75" y="119"/>
                      </a:cubicBezTo>
                      <a:cubicBezTo>
                        <a:pt x="75" y="118"/>
                        <a:pt x="74" y="118"/>
                        <a:pt x="74" y="118"/>
                      </a:cubicBezTo>
                      <a:cubicBezTo>
                        <a:pt x="35" y="210"/>
                        <a:pt x="0" y="394"/>
                        <a:pt x="0" y="411"/>
                      </a:cubicBezTo>
                      <a:cubicBezTo>
                        <a:pt x="2" y="411"/>
                        <a:pt x="2" y="411"/>
                        <a:pt x="2" y="411"/>
                      </a:cubicBezTo>
                      <a:cubicBezTo>
                        <a:pt x="2" y="429"/>
                        <a:pt x="9" y="466"/>
                        <a:pt x="66" y="465"/>
                      </a:cubicBezTo>
                      <a:cubicBezTo>
                        <a:pt x="556" y="465"/>
                        <a:pt x="556" y="465"/>
                        <a:pt x="556" y="465"/>
                      </a:cubicBezTo>
                      <a:cubicBezTo>
                        <a:pt x="556" y="465"/>
                        <a:pt x="607" y="466"/>
                        <a:pt x="623" y="4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32" name="椭圆 31"/>
                <p:cNvSpPr/>
                <p:nvPr/>
              </p:nvSpPr>
              <p:spPr bwMode="auto">
                <a:xfrm>
                  <a:off x="6737992" y="3781703"/>
                  <a:ext cx="235163" cy="233848"/>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33" name="任意多边形 25"/>
                <p:cNvSpPr/>
                <p:nvPr/>
              </p:nvSpPr>
              <p:spPr bwMode="auto">
                <a:xfrm>
                  <a:off x="6922124" y="4128397"/>
                  <a:ext cx="125999" cy="119686"/>
                </a:xfrm>
                <a:custGeom>
                  <a:avLst/>
                  <a:gdLst>
                    <a:gd name="T0" fmla="*/ 107 w 230"/>
                    <a:gd name="T1" fmla="*/ 5 h 219"/>
                    <a:gd name="T2" fmla="*/ 115 w 230"/>
                    <a:gd name="T3" fmla="*/ 0 h 219"/>
                    <a:gd name="T4" fmla="*/ 123 w 230"/>
                    <a:gd name="T5" fmla="*/ 5 h 219"/>
                    <a:gd name="T6" fmla="*/ 154 w 230"/>
                    <a:gd name="T7" fmla="*/ 67 h 219"/>
                    <a:gd name="T8" fmla="*/ 222 w 230"/>
                    <a:gd name="T9" fmla="*/ 77 h 219"/>
                    <a:gd name="T10" fmla="*/ 229 w 230"/>
                    <a:gd name="T11" fmla="*/ 83 h 219"/>
                    <a:gd name="T12" fmla="*/ 227 w 230"/>
                    <a:gd name="T13" fmla="*/ 92 h 219"/>
                    <a:gd name="T14" fmla="*/ 178 w 230"/>
                    <a:gd name="T15" fmla="*/ 140 h 219"/>
                    <a:gd name="T16" fmla="*/ 189 w 230"/>
                    <a:gd name="T17" fmla="*/ 208 h 219"/>
                    <a:gd name="T18" fmla="*/ 186 w 230"/>
                    <a:gd name="T19" fmla="*/ 217 h 219"/>
                    <a:gd name="T20" fmla="*/ 176 w 230"/>
                    <a:gd name="T21" fmla="*/ 218 h 219"/>
                    <a:gd name="T22" fmla="*/ 115 w 230"/>
                    <a:gd name="T23" fmla="*/ 186 h 219"/>
                    <a:gd name="T24" fmla="*/ 54 w 230"/>
                    <a:gd name="T25" fmla="*/ 218 h 219"/>
                    <a:gd name="T26" fmla="*/ 44 w 230"/>
                    <a:gd name="T27" fmla="*/ 217 h 219"/>
                    <a:gd name="T28" fmla="*/ 41 w 230"/>
                    <a:gd name="T29" fmla="*/ 208 h 219"/>
                    <a:gd name="T30" fmla="*/ 52 w 230"/>
                    <a:gd name="T31" fmla="*/ 140 h 219"/>
                    <a:gd name="T32" fmla="*/ 3 w 230"/>
                    <a:gd name="T33" fmla="*/ 92 h 219"/>
                    <a:gd name="T34" fmla="*/ 1 w 230"/>
                    <a:gd name="T35" fmla="*/ 83 h 219"/>
                    <a:gd name="T36" fmla="*/ 8 w 230"/>
                    <a:gd name="T37" fmla="*/ 77 h 219"/>
                    <a:gd name="T38" fmla="*/ 76 w 230"/>
                    <a:gd name="T39" fmla="*/ 67 h 219"/>
                    <a:gd name="T40" fmla="*/ 107 w 230"/>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19">
                      <a:moveTo>
                        <a:pt x="107" y="5"/>
                      </a:moveTo>
                      <a:cubicBezTo>
                        <a:pt x="108" y="2"/>
                        <a:pt x="112" y="0"/>
                        <a:pt x="115" y="0"/>
                      </a:cubicBezTo>
                      <a:cubicBezTo>
                        <a:pt x="119" y="0"/>
                        <a:pt x="122" y="2"/>
                        <a:pt x="123" y="5"/>
                      </a:cubicBezTo>
                      <a:cubicBezTo>
                        <a:pt x="154" y="67"/>
                        <a:pt x="154" y="67"/>
                        <a:pt x="154" y="67"/>
                      </a:cubicBezTo>
                      <a:cubicBezTo>
                        <a:pt x="222" y="77"/>
                        <a:pt x="222" y="77"/>
                        <a:pt x="222" y="77"/>
                      </a:cubicBezTo>
                      <a:cubicBezTo>
                        <a:pt x="225" y="77"/>
                        <a:pt x="228" y="80"/>
                        <a:pt x="229" y="83"/>
                      </a:cubicBezTo>
                      <a:cubicBezTo>
                        <a:pt x="230" y="86"/>
                        <a:pt x="229" y="90"/>
                        <a:pt x="227" y="92"/>
                      </a:cubicBezTo>
                      <a:cubicBezTo>
                        <a:pt x="178" y="140"/>
                        <a:pt x="178" y="140"/>
                        <a:pt x="178" y="140"/>
                      </a:cubicBezTo>
                      <a:cubicBezTo>
                        <a:pt x="189" y="208"/>
                        <a:pt x="189" y="208"/>
                        <a:pt x="189" y="208"/>
                      </a:cubicBezTo>
                      <a:cubicBezTo>
                        <a:pt x="190" y="211"/>
                        <a:pt x="188" y="215"/>
                        <a:pt x="186" y="217"/>
                      </a:cubicBezTo>
                      <a:cubicBezTo>
                        <a:pt x="183" y="219"/>
                        <a:pt x="179" y="219"/>
                        <a:pt x="176" y="218"/>
                      </a:cubicBezTo>
                      <a:cubicBezTo>
                        <a:pt x="115" y="186"/>
                        <a:pt x="115" y="186"/>
                        <a:pt x="115" y="186"/>
                      </a:cubicBezTo>
                      <a:cubicBezTo>
                        <a:pt x="54" y="218"/>
                        <a:pt x="54" y="218"/>
                        <a:pt x="54" y="218"/>
                      </a:cubicBezTo>
                      <a:cubicBezTo>
                        <a:pt x="51" y="219"/>
                        <a:pt x="47" y="219"/>
                        <a:pt x="44" y="217"/>
                      </a:cubicBezTo>
                      <a:cubicBezTo>
                        <a:pt x="42" y="215"/>
                        <a:pt x="40" y="212"/>
                        <a:pt x="41" y="208"/>
                      </a:cubicBezTo>
                      <a:cubicBezTo>
                        <a:pt x="52" y="140"/>
                        <a:pt x="52" y="140"/>
                        <a:pt x="52" y="140"/>
                      </a:cubicBezTo>
                      <a:cubicBezTo>
                        <a:pt x="3" y="92"/>
                        <a:pt x="3" y="92"/>
                        <a:pt x="3" y="92"/>
                      </a:cubicBezTo>
                      <a:cubicBezTo>
                        <a:pt x="1" y="90"/>
                        <a:pt x="0" y="86"/>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34" name="任意多边形 26"/>
                <p:cNvSpPr/>
                <p:nvPr/>
              </p:nvSpPr>
              <p:spPr bwMode="auto">
                <a:xfrm>
                  <a:off x="7071008" y="4128397"/>
                  <a:ext cx="126525" cy="119686"/>
                </a:xfrm>
                <a:custGeom>
                  <a:avLst/>
                  <a:gdLst>
                    <a:gd name="T0" fmla="*/ 107 w 231"/>
                    <a:gd name="T1" fmla="*/ 5 h 219"/>
                    <a:gd name="T2" fmla="*/ 116 w 231"/>
                    <a:gd name="T3" fmla="*/ 0 h 219"/>
                    <a:gd name="T4" fmla="*/ 124 w 231"/>
                    <a:gd name="T5" fmla="*/ 5 h 219"/>
                    <a:gd name="T6" fmla="*/ 154 w 231"/>
                    <a:gd name="T7" fmla="*/ 67 h 219"/>
                    <a:gd name="T8" fmla="*/ 222 w 231"/>
                    <a:gd name="T9" fmla="*/ 77 h 219"/>
                    <a:gd name="T10" fmla="*/ 230 w 231"/>
                    <a:gd name="T11" fmla="*/ 83 h 219"/>
                    <a:gd name="T12" fmla="*/ 227 w 231"/>
                    <a:gd name="T13" fmla="*/ 92 h 219"/>
                    <a:gd name="T14" fmla="*/ 178 w 231"/>
                    <a:gd name="T15" fmla="*/ 140 h 219"/>
                    <a:gd name="T16" fmla="*/ 190 w 231"/>
                    <a:gd name="T17" fmla="*/ 208 h 219"/>
                    <a:gd name="T18" fmla="*/ 186 w 231"/>
                    <a:gd name="T19" fmla="*/ 217 h 219"/>
                    <a:gd name="T20" fmla="*/ 176 w 231"/>
                    <a:gd name="T21" fmla="*/ 218 h 219"/>
                    <a:gd name="T22" fmla="*/ 116 w 231"/>
                    <a:gd name="T23" fmla="*/ 186 h 219"/>
                    <a:gd name="T24" fmla="*/ 55 w 231"/>
                    <a:gd name="T25" fmla="*/ 218 h 219"/>
                    <a:gd name="T26" fmla="*/ 45 w 231"/>
                    <a:gd name="T27" fmla="*/ 217 h 219"/>
                    <a:gd name="T28" fmla="*/ 41 w 231"/>
                    <a:gd name="T29" fmla="*/ 208 h 219"/>
                    <a:gd name="T30" fmla="*/ 53 w 231"/>
                    <a:gd name="T31" fmla="*/ 140 h 219"/>
                    <a:gd name="T32" fmla="*/ 4 w 231"/>
                    <a:gd name="T33" fmla="*/ 92 h 219"/>
                    <a:gd name="T34" fmla="*/ 1 w 231"/>
                    <a:gd name="T35" fmla="*/ 83 h 219"/>
                    <a:gd name="T36" fmla="*/ 9 w 231"/>
                    <a:gd name="T37" fmla="*/ 77 h 219"/>
                    <a:gd name="T38" fmla="*/ 77 w 231"/>
                    <a:gd name="T39" fmla="*/ 67 h 219"/>
                    <a:gd name="T40" fmla="*/ 107 w 231"/>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219">
                      <a:moveTo>
                        <a:pt x="107" y="5"/>
                      </a:moveTo>
                      <a:cubicBezTo>
                        <a:pt x="109" y="2"/>
                        <a:pt x="112" y="0"/>
                        <a:pt x="116" y="0"/>
                      </a:cubicBezTo>
                      <a:cubicBezTo>
                        <a:pt x="119" y="0"/>
                        <a:pt x="122" y="2"/>
                        <a:pt x="124" y="5"/>
                      </a:cubicBezTo>
                      <a:cubicBezTo>
                        <a:pt x="154" y="67"/>
                        <a:pt x="154" y="67"/>
                        <a:pt x="154" y="67"/>
                      </a:cubicBezTo>
                      <a:cubicBezTo>
                        <a:pt x="222" y="77"/>
                        <a:pt x="222" y="77"/>
                        <a:pt x="222" y="77"/>
                      </a:cubicBezTo>
                      <a:cubicBezTo>
                        <a:pt x="226" y="77"/>
                        <a:pt x="229" y="79"/>
                        <a:pt x="230" y="83"/>
                      </a:cubicBezTo>
                      <a:cubicBezTo>
                        <a:pt x="231" y="86"/>
                        <a:pt x="230" y="90"/>
                        <a:pt x="227" y="92"/>
                      </a:cubicBezTo>
                      <a:cubicBezTo>
                        <a:pt x="178" y="140"/>
                        <a:pt x="178" y="140"/>
                        <a:pt x="178" y="140"/>
                      </a:cubicBezTo>
                      <a:cubicBezTo>
                        <a:pt x="190" y="208"/>
                        <a:pt x="190" y="208"/>
                        <a:pt x="190" y="208"/>
                      </a:cubicBezTo>
                      <a:cubicBezTo>
                        <a:pt x="190" y="211"/>
                        <a:pt x="189" y="215"/>
                        <a:pt x="186" y="217"/>
                      </a:cubicBezTo>
                      <a:cubicBezTo>
                        <a:pt x="183" y="219"/>
                        <a:pt x="180" y="219"/>
                        <a:pt x="176" y="218"/>
                      </a:cubicBezTo>
                      <a:cubicBezTo>
                        <a:pt x="116" y="186"/>
                        <a:pt x="116" y="186"/>
                        <a:pt x="116" y="186"/>
                      </a:cubicBezTo>
                      <a:cubicBezTo>
                        <a:pt x="55" y="218"/>
                        <a:pt x="55" y="218"/>
                        <a:pt x="55" y="218"/>
                      </a:cubicBezTo>
                      <a:cubicBezTo>
                        <a:pt x="52" y="219"/>
                        <a:pt x="48" y="219"/>
                        <a:pt x="45" y="217"/>
                      </a:cubicBezTo>
                      <a:cubicBezTo>
                        <a:pt x="42" y="215"/>
                        <a:pt x="41" y="211"/>
                        <a:pt x="41" y="208"/>
                      </a:cubicBezTo>
                      <a:cubicBezTo>
                        <a:pt x="53" y="140"/>
                        <a:pt x="53" y="140"/>
                        <a:pt x="53" y="140"/>
                      </a:cubicBezTo>
                      <a:cubicBezTo>
                        <a:pt x="4" y="92"/>
                        <a:pt x="4" y="92"/>
                        <a:pt x="4" y="92"/>
                      </a:cubicBezTo>
                      <a:cubicBezTo>
                        <a:pt x="1" y="90"/>
                        <a:pt x="0" y="86"/>
                        <a:pt x="1" y="83"/>
                      </a:cubicBezTo>
                      <a:cubicBezTo>
                        <a:pt x="2" y="79"/>
                        <a:pt x="5" y="77"/>
                        <a:pt x="9" y="77"/>
                      </a:cubicBezTo>
                      <a:cubicBezTo>
                        <a:pt x="77" y="67"/>
                        <a:pt x="77" y="67"/>
                        <a:pt x="77"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sp>
              <p:nvSpPr>
                <p:cNvPr id="35" name="任意多边形 27"/>
                <p:cNvSpPr/>
                <p:nvPr/>
              </p:nvSpPr>
              <p:spPr bwMode="auto">
                <a:xfrm>
                  <a:off x="6992620" y="4000294"/>
                  <a:ext cx="125999" cy="120212"/>
                </a:xfrm>
                <a:custGeom>
                  <a:avLst/>
                  <a:gdLst>
                    <a:gd name="T0" fmla="*/ 107 w 230"/>
                    <a:gd name="T1" fmla="*/ 5 h 220"/>
                    <a:gd name="T2" fmla="*/ 115 w 230"/>
                    <a:gd name="T3" fmla="*/ 0 h 220"/>
                    <a:gd name="T4" fmla="*/ 123 w 230"/>
                    <a:gd name="T5" fmla="*/ 6 h 220"/>
                    <a:gd name="T6" fmla="*/ 154 w 230"/>
                    <a:gd name="T7" fmla="*/ 67 h 220"/>
                    <a:gd name="T8" fmla="*/ 222 w 230"/>
                    <a:gd name="T9" fmla="*/ 77 h 220"/>
                    <a:gd name="T10" fmla="*/ 229 w 230"/>
                    <a:gd name="T11" fmla="*/ 83 h 220"/>
                    <a:gd name="T12" fmla="*/ 227 w 230"/>
                    <a:gd name="T13" fmla="*/ 93 h 220"/>
                    <a:gd name="T14" fmla="*/ 178 w 230"/>
                    <a:gd name="T15" fmla="*/ 141 h 220"/>
                    <a:gd name="T16" fmla="*/ 189 w 230"/>
                    <a:gd name="T17" fmla="*/ 208 h 220"/>
                    <a:gd name="T18" fmla="*/ 186 w 230"/>
                    <a:gd name="T19" fmla="*/ 217 h 220"/>
                    <a:gd name="T20" fmla="*/ 176 w 230"/>
                    <a:gd name="T21" fmla="*/ 218 h 220"/>
                    <a:gd name="T22" fmla="*/ 115 w 230"/>
                    <a:gd name="T23" fmla="*/ 186 h 220"/>
                    <a:gd name="T24" fmla="*/ 54 w 230"/>
                    <a:gd name="T25" fmla="*/ 218 h 220"/>
                    <a:gd name="T26" fmla="*/ 45 w 230"/>
                    <a:gd name="T27" fmla="*/ 217 h 220"/>
                    <a:gd name="T28" fmla="*/ 41 w 230"/>
                    <a:gd name="T29" fmla="*/ 208 h 220"/>
                    <a:gd name="T30" fmla="*/ 52 w 230"/>
                    <a:gd name="T31" fmla="*/ 141 h 220"/>
                    <a:gd name="T32" fmla="*/ 3 w 230"/>
                    <a:gd name="T33" fmla="*/ 93 h 220"/>
                    <a:gd name="T34" fmla="*/ 1 w 230"/>
                    <a:gd name="T35" fmla="*/ 83 h 220"/>
                    <a:gd name="T36" fmla="*/ 8 w 230"/>
                    <a:gd name="T37" fmla="*/ 77 h 220"/>
                    <a:gd name="T38" fmla="*/ 76 w 230"/>
                    <a:gd name="T39" fmla="*/ 67 h 220"/>
                    <a:gd name="T40" fmla="*/ 107 w 230"/>
                    <a:gd name="T41"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20">
                      <a:moveTo>
                        <a:pt x="107" y="5"/>
                      </a:moveTo>
                      <a:cubicBezTo>
                        <a:pt x="108" y="2"/>
                        <a:pt x="112" y="0"/>
                        <a:pt x="115" y="0"/>
                      </a:cubicBezTo>
                      <a:cubicBezTo>
                        <a:pt x="119" y="0"/>
                        <a:pt x="122" y="2"/>
                        <a:pt x="123" y="6"/>
                      </a:cubicBezTo>
                      <a:cubicBezTo>
                        <a:pt x="154" y="67"/>
                        <a:pt x="154" y="67"/>
                        <a:pt x="154" y="67"/>
                      </a:cubicBezTo>
                      <a:cubicBezTo>
                        <a:pt x="222" y="77"/>
                        <a:pt x="222" y="77"/>
                        <a:pt x="222" y="77"/>
                      </a:cubicBezTo>
                      <a:cubicBezTo>
                        <a:pt x="225" y="77"/>
                        <a:pt x="228" y="80"/>
                        <a:pt x="229" y="83"/>
                      </a:cubicBezTo>
                      <a:cubicBezTo>
                        <a:pt x="230" y="87"/>
                        <a:pt x="229" y="90"/>
                        <a:pt x="227" y="93"/>
                      </a:cubicBezTo>
                      <a:cubicBezTo>
                        <a:pt x="178" y="141"/>
                        <a:pt x="178" y="141"/>
                        <a:pt x="178" y="141"/>
                      </a:cubicBezTo>
                      <a:cubicBezTo>
                        <a:pt x="189" y="208"/>
                        <a:pt x="189" y="208"/>
                        <a:pt x="189" y="208"/>
                      </a:cubicBezTo>
                      <a:cubicBezTo>
                        <a:pt x="190" y="212"/>
                        <a:pt x="188" y="215"/>
                        <a:pt x="186" y="217"/>
                      </a:cubicBezTo>
                      <a:cubicBezTo>
                        <a:pt x="183" y="220"/>
                        <a:pt x="179" y="220"/>
                        <a:pt x="176" y="218"/>
                      </a:cubicBezTo>
                      <a:cubicBezTo>
                        <a:pt x="115" y="186"/>
                        <a:pt x="115" y="186"/>
                        <a:pt x="115" y="186"/>
                      </a:cubicBezTo>
                      <a:cubicBezTo>
                        <a:pt x="54" y="218"/>
                        <a:pt x="54" y="218"/>
                        <a:pt x="54" y="218"/>
                      </a:cubicBezTo>
                      <a:cubicBezTo>
                        <a:pt x="51" y="220"/>
                        <a:pt x="47" y="220"/>
                        <a:pt x="45" y="217"/>
                      </a:cubicBezTo>
                      <a:cubicBezTo>
                        <a:pt x="42" y="215"/>
                        <a:pt x="40" y="212"/>
                        <a:pt x="41" y="208"/>
                      </a:cubicBezTo>
                      <a:cubicBezTo>
                        <a:pt x="52" y="141"/>
                        <a:pt x="52" y="141"/>
                        <a:pt x="52" y="141"/>
                      </a:cubicBezTo>
                      <a:cubicBezTo>
                        <a:pt x="3" y="93"/>
                        <a:pt x="3" y="93"/>
                        <a:pt x="3" y="93"/>
                      </a:cubicBezTo>
                      <a:cubicBezTo>
                        <a:pt x="1" y="90"/>
                        <a:pt x="0" y="87"/>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mn-lt"/>
                    <a:ea typeface="+mn-ea"/>
                    <a:cs typeface="+mn-ea"/>
                    <a:sym typeface="+mn-lt"/>
                  </a:endParaRPr>
                </a:p>
              </p:txBody>
            </p:sp>
          </p:grpSp>
        </p:grpSp>
        <p:grpSp>
          <p:nvGrpSpPr>
            <p:cNvPr id="9" name="组合 8"/>
            <p:cNvGrpSpPr/>
            <p:nvPr/>
          </p:nvGrpSpPr>
          <p:grpSpPr>
            <a:xfrm>
              <a:off x="3207395" y="2797396"/>
              <a:ext cx="818941" cy="820170"/>
              <a:chOff x="4276526" y="3641454"/>
              <a:chExt cx="1091921" cy="1093560"/>
            </a:xfrm>
          </p:grpSpPr>
          <p:sp>
            <p:nvSpPr>
              <p:cNvPr id="27" name="椭圆 26"/>
              <p:cNvSpPr/>
              <p:nvPr/>
            </p:nvSpPr>
            <p:spPr>
              <a:xfrm flipV="1">
                <a:off x="427652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任意多边形 30"/>
              <p:cNvSpPr/>
              <p:nvPr/>
            </p:nvSpPr>
            <p:spPr bwMode="auto">
              <a:xfrm>
                <a:off x="4549927" y="3922850"/>
                <a:ext cx="545119" cy="545119"/>
              </a:xfrm>
              <a:custGeom>
                <a:avLst/>
                <a:gdLst>
                  <a:gd name="T0" fmla="*/ 1083 w 1083"/>
                  <a:gd name="T1" fmla="*/ 542 h 1084"/>
                  <a:gd name="T2" fmla="*/ 158 w 1083"/>
                  <a:gd name="T3" fmla="*/ 926 h 1084"/>
                  <a:gd name="T4" fmla="*/ 542 w 1083"/>
                  <a:gd name="T5" fmla="*/ 0 h 1084"/>
                  <a:gd name="T6" fmla="*/ 517 w 1083"/>
                  <a:gd name="T7" fmla="*/ 1000 h 1084"/>
                  <a:gd name="T8" fmla="*/ 357 w 1083"/>
                  <a:gd name="T9" fmla="*/ 861 h 1084"/>
                  <a:gd name="T10" fmla="*/ 517 w 1083"/>
                  <a:gd name="T11" fmla="*/ 1000 h 1084"/>
                  <a:gd name="T12" fmla="*/ 866 w 1083"/>
                  <a:gd name="T13" fmla="*/ 218 h 1084"/>
                  <a:gd name="T14" fmla="*/ 842 w 1083"/>
                  <a:gd name="T15" fmla="*/ 517 h 1084"/>
                  <a:gd name="T16" fmla="*/ 866 w 1083"/>
                  <a:gd name="T17" fmla="*/ 218 h 1084"/>
                  <a:gd name="T18" fmla="*/ 722 w 1083"/>
                  <a:gd name="T19" fmla="*/ 120 h 1084"/>
                  <a:gd name="T20" fmla="*/ 815 w 1083"/>
                  <a:gd name="T21" fmla="*/ 174 h 1084"/>
                  <a:gd name="T22" fmla="*/ 617 w 1083"/>
                  <a:gd name="T23" fmla="*/ 90 h 1084"/>
                  <a:gd name="T24" fmla="*/ 707 w 1083"/>
                  <a:gd name="T25" fmla="*/ 231 h 1084"/>
                  <a:gd name="T26" fmla="*/ 617 w 1083"/>
                  <a:gd name="T27" fmla="*/ 90 h 1084"/>
                  <a:gd name="T28" fmla="*/ 517 w 1083"/>
                  <a:gd name="T29" fmla="*/ 84 h 1084"/>
                  <a:gd name="T30" fmla="*/ 357 w 1083"/>
                  <a:gd name="T31" fmla="*/ 224 h 1084"/>
                  <a:gd name="T32" fmla="*/ 517 w 1083"/>
                  <a:gd name="T33" fmla="*/ 84 h 1084"/>
                  <a:gd name="T34" fmla="*/ 362 w 1083"/>
                  <a:gd name="T35" fmla="*/ 120 h 1084"/>
                  <a:gd name="T36" fmla="*/ 325 w 1083"/>
                  <a:gd name="T37" fmla="*/ 177 h 1084"/>
                  <a:gd name="T38" fmla="*/ 229 w 1083"/>
                  <a:gd name="T39" fmla="*/ 207 h 1084"/>
                  <a:gd name="T40" fmla="*/ 84 w 1083"/>
                  <a:gd name="T41" fmla="*/ 517 h 1084"/>
                  <a:gd name="T42" fmla="*/ 229 w 1083"/>
                  <a:gd name="T43" fmla="*/ 207 h 1084"/>
                  <a:gd name="T44" fmla="*/ 84 w 1083"/>
                  <a:gd name="T45" fmla="*/ 567 h 1084"/>
                  <a:gd name="T46" fmla="*/ 292 w 1083"/>
                  <a:gd name="T47" fmla="*/ 837 h 1084"/>
                  <a:gd name="T48" fmla="*/ 84 w 1083"/>
                  <a:gd name="T49" fmla="*/ 567 h 1084"/>
                  <a:gd name="T50" fmla="*/ 362 w 1083"/>
                  <a:gd name="T51" fmla="*/ 964 h 1084"/>
                  <a:gd name="T52" fmla="*/ 268 w 1083"/>
                  <a:gd name="T53" fmla="*/ 911 h 1084"/>
                  <a:gd name="T54" fmla="*/ 567 w 1083"/>
                  <a:gd name="T55" fmla="*/ 1000 h 1084"/>
                  <a:gd name="T56" fmla="*/ 726 w 1083"/>
                  <a:gd name="T57" fmla="*/ 861 h 1084"/>
                  <a:gd name="T58" fmla="*/ 566 w 1083"/>
                  <a:gd name="T59" fmla="*/ 1000 h 1084"/>
                  <a:gd name="T60" fmla="*/ 722 w 1083"/>
                  <a:gd name="T61" fmla="*/ 964 h 1084"/>
                  <a:gd name="T62" fmla="*/ 758 w 1083"/>
                  <a:gd name="T63" fmla="*/ 908 h 1084"/>
                  <a:gd name="T64" fmla="*/ 855 w 1083"/>
                  <a:gd name="T65" fmla="*/ 878 h 1084"/>
                  <a:gd name="T66" fmla="*/ 1000 w 1083"/>
                  <a:gd name="T67" fmla="*/ 567 h 1084"/>
                  <a:gd name="T68" fmla="*/ 855 w 1083"/>
                  <a:gd name="T69" fmla="*/ 878 h 1084"/>
                  <a:gd name="T70" fmla="*/ 746 w 1083"/>
                  <a:gd name="T71" fmla="*/ 269 h 1084"/>
                  <a:gd name="T72" fmla="*/ 567 w 1083"/>
                  <a:gd name="T73" fmla="*/ 517 h 1084"/>
                  <a:gd name="T74" fmla="*/ 746 w 1083"/>
                  <a:gd name="T75" fmla="*/ 269 h 1084"/>
                  <a:gd name="T76" fmla="*/ 358 w 1083"/>
                  <a:gd name="T77" fmla="*/ 278 h 1084"/>
                  <a:gd name="T78" fmla="*/ 517 w 1083"/>
                  <a:gd name="T79" fmla="*/ 517 h 1084"/>
                  <a:gd name="T80" fmla="*/ 517 w 1083"/>
                  <a:gd name="T81" fmla="*/ 775 h 1084"/>
                  <a:gd name="T82" fmla="*/ 292 w 1083"/>
                  <a:gd name="T83" fmla="*/ 567 h 1084"/>
                  <a:gd name="T84" fmla="*/ 517 w 1083"/>
                  <a:gd name="T85" fmla="*/ 775 h 1084"/>
                  <a:gd name="T86" fmla="*/ 567 w 1083"/>
                  <a:gd name="T87" fmla="*/ 775 h 1084"/>
                  <a:gd name="T88" fmla="*/ 792 w 1083"/>
                  <a:gd name="T89" fmla="*/ 567 h 1084"/>
                  <a:gd name="T90" fmla="*/ 567 w 1083"/>
                  <a:gd name="T91" fmla="*/ 775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3" h="1084">
                    <a:moveTo>
                      <a:pt x="542" y="0"/>
                    </a:moveTo>
                    <a:cubicBezTo>
                      <a:pt x="691" y="0"/>
                      <a:pt x="827" y="61"/>
                      <a:pt x="925" y="159"/>
                    </a:cubicBezTo>
                    <a:cubicBezTo>
                      <a:pt x="1023" y="258"/>
                      <a:pt x="1083" y="393"/>
                      <a:pt x="1083" y="542"/>
                    </a:cubicBezTo>
                    <a:cubicBezTo>
                      <a:pt x="1083" y="692"/>
                      <a:pt x="1023" y="827"/>
                      <a:pt x="925" y="926"/>
                    </a:cubicBezTo>
                    <a:cubicBezTo>
                      <a:pt x="827" y="1024"/>
                      <a:pt x="691" y="1084"/>
                      <a:pt x="542" y="1084"/>
                    </a:cubicBezTo>
                    <a:cubicBezTo>
                      <a:pt x="392" y="1084"/>
                      <a:pt x="257" y="1024"/>
                      <a:pt x="158" y="926"/>
                    </a:cubicBezTo>
                    <a:cubicBezTo>
                      <a:pt x="60" y="827"/>
                      <a:pt x="0" y="692"/>
                      <a:pt x="0" y="542"/>
                    </a:cubicBezTo>
                    <a:cubicBezTo>
                      <a:pt x="0" y="393"/>
                      <a:pt x="60" y="258"/>
                      <a:pt x="158" y="159"/>
                    </a:cubicBezTo>
                    <a:cubicBezTo>
                      <a:pt x="257" y="61"/>
                      <a:pt x="392" y="0"/>
                      <a:pt x="542" y="0"/>
                    </a:cubicBezTo>
                    <a:cubicBezTo>
                      <a:pt x="542" y="0"/>
                      <a:pt x="542" y="0"/>
                      <a:pt x="542" y="0"/>
                    </a:cubicBezTo>
                    <a:close/>
                    <a:moveTo>
                      <a:pt x="517" y="1000"/>
                    </a:moveTo>
                    <a:cubicBezTo>
                      <a:pt x="517" y="1000"/>
                      <a:pt x="517" y="1000"/>
                      <a:pt x="517" y="1000"/>
                    </a:cubicBezTo>
                    <a:cubicBezTo>
                      <a:pt x="517" y="825"/>
                      <a:pt x="517" y="825"/>
                      <a:pt x="517" y="825"/>
                    </a:cubicBezTo>
                    <a:cubicBezTo>
                      <a:pt x="468" y="827"/>
                      <a:pt x="420" y="837"/>
                      <a:pt x="376" y="854"/>
                    </a:cubicBezTo>
                    <a:cubicBezTo>
                      <a:pt x="370" y="856"/>
                      <a:pt x="363" y="859"/>
                      <a:pt x="357" y="861"/>
                    </a:cubicBezTo>
                    <a:cubicBezTo>
                      <a:pt x="361" y="869"/>
                      <a:pt x="365" y="877"/>
                      <a:pt x="369" y="884"/>
                    </a:cubicBezTo>
                    <a:cubicBezTo>
                      <a:pt x="396" y="934"/>
                      <a:pt x="430" y="972"/>
                      <a:pt x="466" y="995"/>
                    </a:cubicBezTo>
                    <a:cubicBezTo>
                      <a:pt x="483" y="998"/>
                      <a:pt x="500" y="1000"/>
                      <a:pt x="517" y="1000"/>
                    </a:cubicBezTo>
                    <a:cubicBezTo>
                      <a:pt x="517" y="1000"/>
                      <a:pt x="517" y="1000"/>
                      <a:pt x="517" y="1000"/>
                    </a:cubicBezTo>
                    <a:close/>
                    <a:moveTo>
                      <a:pt x="866" y="218"/>
                    </a:moveTo>
                    <a:cubicBezTo>
                      <a:pt x="866" y="218"/>
                      <a:pt x="866" y="218"/>
                      <a:pt x="866" y="218"/>
                    </a:cubicBezTo>
                    <a:cubicBezTo>
                      <a:pt x="862" y="214"/>
                      <a:pt x="858" y="211"/>
                      <a:pt x="855" y="207"/>
                    </a:cubicBezTo>
                    <a:cubicBezTo>
                      <a:pt x="835" y="223"/>
                      <a:pt x="813" y="236"/>
                      <a:pt x="791" y="248"/>
                    </a:cubicBezTo>
                    <a:cubicBezTo>
                      <a:pt x="820" y="325"/>
                      <a:pt x="839" y="418"/>
                      <a:pt x="842" y="517"/>
                    </a:cubicBezTo>
                    <a:cubicBezTo>
                      <a:pt x="1000" y="517"/>
                      <a:pt x="1000" y="517"/>
                      <a:pt x="1000" y="517"/>
                    </a:cubicBezTo>
                    <a:cubicBezTo>
                      <a:pt x="993" y="401"/>
                      <a:pt x="943" y="296"/>
                      <a:pt x="866" y="218"/>
                    </a:cubicBezTo>
                    <a:cubicBezTo>
                      <a:pt x="866" y="218"/>
                      <a:pt x="866" y="218"/>
                      <a:pt x="866" y="218"/>
                    </a:cubicBezTo>
                    <a:close/>
                    <a:moveTo>
                      <a:pt x="815" y="174"/>
                    </a:moveTo>
                    <a:cubicBezTo>
                      <a:pt x="815" y="174"/>
                      <a:pt x="815" y="174"/>
                      <a:pt x="815" y="174"/>
                    </a:cubicBezTo>
                    <a:cubicBezTo>
                      <a:pt x="787" y="153"/>
                      <a:pt x="755" y="135"/>
                      <a:pt x="722" y="120"/>
                    </a:cubicBezTo>
                    <a:cubicBezTo>
                      <a:pt x="735" y="138"/>
                      <a:pt x="747" y="156"/>
                      <a:pt x="758" y="177"/>
                    </a:cubicBezTo>
                    <a:cubicBezTo>
                      <a:pt x="763" y="185"/>
                      <a:pt x="767" y="193"/>
                      <a:pt x="771" y="202"/>
                    </a:cubicBezTo>
                    <a:cubicBezTo>
                      <a:pt x="787" y="194"/>
                      <a:pt x="801" y="184"/>
                      <a:pt x="815" y="174"/>
                    </a:cubicBezTo>
                    <a:cubicBezTo>
                      <a:pt x="815" y="174"/>
                      <a:pt x="815" y="174"/>
                      <a:pt x="815" y="174"/>
                    </a:cubicBezTo>
                    <a:close/>
                    <a:moveTo>
                      <a:pt x="617" y="90"/>
                    </a:moveTo>
                    <a:cubicBezTo>
                      <a:pt x="617" y="90"/>
                      <a:pt x="617" y="90"/>
                      <a:pt x="617" y="90"/>
                    </a:cubicBezTo>
                    <a:cubicBezTo>
                      <a:pt x="601" y="87"/>
                      <a:pt x="584" y="85"/>
                      <a:pt x="567" y="84"/>
                    </a:cubicBezTo>
                    <a:cubicBezTo>
                      <a:pt x="567" y="260"/>
                      <a:pt x="567" y="260"/>
                      <a:pt x="567" y="260"/>
                    </a:cubicBezTo>
                    <a:cubicBezTo>
                      <a:pt x="616" y="258"/>
                      <a:pt x="664" y="247"/>
                      <a:pt x="707" y="231"/>
                    </a:cubicBezTo>
                    <a:cubicBezTo>
                      <a:pt x="714" y="229"/>
                      <a:pt x="720" y="226"/>
                      <a:pt x="726" y="224"/>
                    </a:cubicBezTo>
                    <a:cubicBezTo>
                      <a:pt x="723" y="216"/>
                      <a:pt x="719" y="208"/>
                      <a:pt x="714" y="201"/>
                    </a:cubicBezTo>
                    <a:cubicBezTo>
                      <a:pt x="687" y="151"/>
                      <a:pt x="654" y="112"/>
                      <a:pt x="617" y="90"/>
                    </a:cubicBezTo>
                    <a:cubicBezTo>
                      <a:pt x="617" y="90"/>
                      <a:pt x="617" y="90"/>
                      <a:pt x="617" y="90"/>
                    </a:cubicBezTo>
                    <a:close/>
                    <a:moveTo>
                      <a:pt x="517" y="84"/>
                    </a:moveTo>
                    <a:cubicBezTo>
                      <a:pt x="517" y="84"/>
                      <a:pt x="517" y="84"/>
                      <a:pt x="517" y="84"/>
                    </a:cubicBezTo>
                    <a:cubicBezTo>
                      <a:pt x="500" y="85"/>
                      <a:pt x="483" y="88"/>
                      <a:pt x="466" y="90"/>
                    </a:cubicBezTo>
                    <a:cubicBezTo>
                      <a:pt x="430" y="112"/>
                      <a:pt x="396" y="151"/>
                      <a:pt x="369" y="201"/>
                    </a:cubicBezTo>
                    <a:cubicBezTo>
                      <a:pt x="365" y="208"/>
                      <a:pt x="361" y="216"/>
                      <a:pt x="357" y="224"/>
                    </a:cubicBezTo>
                    <a:cubicBezTo>
                      <a:pt x="363" y="226"/>
                      <a:pt x="370" y="229"/>
                      <a:pt x="376" y="231"/>
                    </a:cubicBezTo>
                    <a:cubicBezTo>
                      <a:pt x="420" y="247"/>
                      <a:pt x="467" y="258"/>
                      <a:pt x="517" y="260"/>
                    </a:cubicBezTo>
                    <a:cubicBezTo>
                      <a:pt x="517" y="84"/>
                      <a:pt x="517" y="84"/>
                      <a:pt x="517" y="84"/>
                    </a:cubicBezTo>
                    <a:cubicBezTo>
                      <a:pt x="517" y="84"/>
                      <a:pt x="517" y="84"/>
                      <a:pt x="517" y="84"/>
                    </a:cubicBezTo>
                    <a:close/>
                    <a:moveTo>
                      <a:pt x="362" y="120"/>
                    </a:moveTo>
                    <a:cubicBezTo>
                      <a:pt x="362" y="120"/>
                      <a:pt x="362" y="120"/>
                      <a:pt x="362" y="120"/>
                    </a:cubicBezTo>
                    <a:cubicBezTo>
                      <a:pt x="328" y="135"/>
                      <a:pt x="297" y="153"/>
                      <a:pt x="268" y="174"/>
                    </a:cubicBezTo>
                    <a:cubicBezTo>
                      <a:pt x="283" y="184"/>
                      <a:pt x="297" y="194"/>
                      <a:pt x="312" y="202"/>
                    </a:cubicBezTo>
                    <a:cubicBezTo>
                      <a:pt x="316" y="193"/>
                      <a:pt x="320" y="185"/>
                      <a:pt x="325" y="177"/>
                    </a:cubicBezTo>
                    <a:cubicBezTo>
                      <a:pt x="336" y="156"/>
                      <a:pt x="349" y="138"/>
                      <a:pt x="362" y="120"/>
                    </a:cubicBezTo>
                    <a:cubicBezTo>
                      <a:pt x="362" y="120"/>
                      <a:pt x="362" y="120"/>
                      <a:pt x="362" y="120"/>
                    </a:cubicBezTo>
                    <a:close/>
                    <a:moveTo>
                      <a:pt x="229" y="207"/>
                    </a:moveTo>
                    <a:cubicBezTo>
                      <a:pt x="229" y="207"/>
                      <a:pt x="229" y="207"/>
                      <a:pt x="229" y="207"/>
                    </a:cubicBezTo>
                    <a:cubicBezTo>
                      <a:pt x="225" y="211"/>
                      <a:pt x="221" y="214"/>
                      <a:pt x="218" y="218"/>
                    </a:cubicBezTo>
                    <a:cubicBezTo>
                      <a:pt x="140" y="296"/>
                      <a:pt x="90" y="401"/>
                      <a:pt x="84" y="517"/>
                    </a:cubicBezTo>
                    <a:cubicBezTo>
                      <a:pt x="242" y="517"/>
                      <a:pt x="242" y="517"/>
                      <a:pt x="242" y="517"/>
                    </a:cubicBezTo>
                    <a:cubicBezTo>
                      <a:pt x="245" y="418"/>
                      <a:pt x="263" y="325"/>
                      <a:pt x="292" y="248"/>
                    </a:cubicBezTo>
                    <a:cubicBezTo>
                      <a:pt x="270" y="236"/>
                      <a:pt x="249" y="223"/>
                      <a:pt x="229" y="207"/>
                    </a:cubicBezTo>
                    <a:cubicBezTo>
                      <a:pt x="229" y="207"/>
                      <a:pt x="229" y="207"/>
                      <a:pt x="229" y="207"/>
                    </a:cubicBezTo>
                    <a:close/>
                    <a:moveTo>
                      <a:pt x="84" y="567"/>
                    </a:moveTo>
                    <a:cubicBezTo>
                      <a:pt x="84" y="567"/>
                      <a:pt x="84" y="567"/>
                      <a:pt x="84" y="567"/>
                    </a:cubicBezTo>
                    <a:cubicBezTo>
                      <a:pt x="90" y="684"/>
                      <a:pt x="140" y="789"/>
                      <a:pt x="218" y="867"/>
                    </a:cubicBezTo>
                    <a:cubicBezTo>
                      <a:pt x="229" y="878"/>
                      <a:pt x="229" y="878"/>
                      <a:pt x="229" y="878"/>
                    </a:cubicBezTo>
                    <a:cubicBezTo>
                      <a:pt x="249" y="863"/>
                      <a:pt x="270" y="849"/>
                      <a:pt x="292" y="837"/>
                    </a:cubicBezTo>
                    <a:cubicBezTo>
                      <a:pt x="263" y="760"/>
                      <a:pt x="245" y="667"/>
                      <a:pt x="242" y="567"/>
                    </a:cubicBezTo>
                    <a:cubicBezTo>
                      <a:pt x="84" y="567"/>
                      <a:pt x="84" y="567"/>
                      <a:pt x="84" y="567"/>
                    </a:cubicBezTo>
                    <a:cubicBezTo>
                      <a:pt x="84" y="567"/>
                      <a:pt x="84" y="567"/>
                      <a:pt x="84" y="567"/>
                    </a:cubicBezTo>
                    <a:close/>
                    <a:moveTo>
                      <a:pt x="268" y="911"/>
                    </a:moveTo>
                    <a:cubicBezTo>
                      <a:pt x="268" y="911"/>
                      <a:pt x="268" y="911"/>
                      <a:pt x="268" y="911"/>
                    </a:cubicBezTo>
                    <a:cubicBezTo>
                      <a:pt x="297" y="932"/>
                      <a:pt x="328" y="950"/>
                      <a:pt x="362" y="964"/>
                    </a:cubicBezTo>
                    <a:cubicBezTo>
                      <a:pt x="349" y="948"/>
                      <a:pt x="336" y="929"/>
                      <a:pt x="325" y="908"/>
                    </a:cubicBezTo>
                    <a:cubicBezTo>
                      <a:pt x="320" y="900"/>
                      <a:pt x="316" y="892"/>
                      <a:pt x="312" y="883"/>
                    </a:cubicBezTo>
                    <a:cubicBezTo>
                      <a:pt x="297" y="891"/>
                      <a:pt x="283" y="900"/>
                      <a:pt x="268" y="911"/>
                    </a:cubicBezTo>
                    <a:cubicBezTo>
                      <a:pt x="268" y="911"/>
                      <a:pt x="268" y="911"/>
                      <a:pt x="268" y="911"/>
                    </a:cubicBezTo>
                    <a:close/>
                    <a:moveTo>
                      <a:pt x="567" y="1000"/>
                    </a:moveTo>
                    <a:cubicBezTo>
                      <a:pt x="567" y="1000"/>
                      <a:pt x="567" y="1000"/>
                      <a:pt x="567" y="1000"/>
                    </a:cubicBezTo>
                    <a:cubicBezTo>
                      <a:pt x="584" y="1000"/>
                      <a:pt x="601" y="998"/>
                      <a:pt x="617" y="995"/>
                    </a:cubicBezTo>
                    <a:cubicBezTo>
                      <a:pt x="654" y="972"/>
                      <a:pt x="687" y="934"/>
                      <a:pt x="714" y="884"/>
                    </a:cubicBezTo>
                    <a:cubicBezTo>
                      <a:pt x="719" y="877"/>
                      <a:pt x="723" y="869"/>
                      <a:pt x="726" y="861"/>
                    </a:cubicBezTo>
                    <a:cubicBezTo>
                      <a:pt x="720" y="859"/>
                      <a:pt x="714" y="856"/>
                      <a:pt x="707" y="854"/>
                    </a:cubicBezTo>
                    <a:cubicBezTo>
                      <a:pt x="664" y="837"/>
                      <a:pt x="616" y="828"/>
                      <a:pt x="566" y="825"/>
                    </a:cubicBezTo>
                    <a:cubicBezTo>
                      <a:pt x="566" y="1000"/>
                      <a:pt x="566" y="1000"/>
                      <a:pt x="566" y="1000"/>
                    </a:cubicBezTo>
                    <a:cubicBezTo>
                      <a:pt x="567" y="1000"/>
                      <a:pt x="567" y="1000"/>
                      <a:pt x="567" y="1000"/>
                    </a:cubicBezTo>
                    <a:close/>
                    <a:moveTo>
                      <a:pt x="722" y="964"/>
                    </a:moveTo>
                    <a:cubicBezTo>
                      <a:pt x="722" y="964"/>
                      <a:pt x="722" y="964"/>
                      <a:pt x="722" y="964"/>
                    </a:cubicBezTo>
                    <a:cubicBezTo>
                      <a:pt x="755" y="950"/>
                      <a:pt x="787" y="932"/>
                      <a:pt x="815" y="911"/>
                    </a:cubicBezTo>
                    <a:cubicBezTo>
                      <a:pt x="801" y="900"/>
                      <a:pt x="787" y="891"/>
                      <a:pt x="771" y="883"/>
                    </a:cubicBezTo>
                    <a:cubicBezTo>
                      <a:pt x="767" y="892"/>
                      <a:pt x="763" y="900"/>
                      <a:pt x="758" y="908"/>
                    </a:cubicBezTo>
                    <a:cubicBezTo>
                      <a:pt x="747" y="929"/>
                      <a:pt x="735" y="948"/>
                      <a:pt x="722" y="964"/>
                    </a:cubicBezTo>
                    <a:cubicBezTo>
                      <a:pt x="722" y="964"/>
                      <a:pt x="722" y="964"/>
                      <a:pt x="722" y="964"/>
                    </a:cubicBezTo>
                    <a:close/>
                    <a:moveTo>
                      <a:pt x="855" y="878"/>
                    </a:moveTo>
                    <a:cubicBezTo>
                      <a:pt x="855" y="878"/>
                      <a:pt x="855" y="878"/>
                      <a:pt x="855" y="878"/>
                    </a:cubicBezTo>
                    <a:cubicBezTo>
                      <a:pt x="866" y="867"/>
                      <a:pt x="866" y="867"/>
                      <a:pt x="866" y="867"/>
                    </a:cubicBezTo>
                    <a:cubicBezTo>
                      <a:pt x="943" y="789"/>
                      <a:pt x="993" y="684"/>
                      <a:pt x="1000" y="567"/>
                    </a:cubicBezTo>
                    <a:cubicBezTo>
                      <a:pt x="842" y="567"/>
                      <a:pt x="842" y="567"/>
                      <a:pt x="842" y="567"/>
                    </a:cubicBezTo>
                    <a:cubicBezTo>
                      <a:pt x="839" y="667"/>
                      <a:pt x="820" y="760"/>
                      <a:pt x="791" y="837"/>
                    </a:cubicBezTo>
                    <a:cubicBezTo>
                      <a:pt x="813" y="849"/>
                      <a:pt x="835" y="863"/>
                      <a:pt x="855" y="878"/>
                    </a:cubicBezTo>
                    <a:cubicBezTo>
                      <a:pt x="855" y="878"/>
                      <a:pt x="855" y="878"/>
                      <a:pt x="855" y="878"/>
                    </a:cubicBezTo>
                    <a:close/>
                    <a:moveTo>
                      <a:pt x="746" y="269"/>
                    </a:moveTo>
                    <a:cubicBezTo>
                      <a:pt x="746" y="269"/>
                      <a:pt x="746" y="269"/>
                      <a:pt x="746" y="269"/>
                    </a:cubicBezTo>
                    <a:cubicBezTo>
                      <a:pt x="739" y="272"/>
                      <a:pt x="732" y="275"/>
                      <a:pt x="725" y="278"/>
                    </a:cubicBezTo>
                    <a:cubicBezTo>
                      <a:pt x="675" y="296"/>
                      <a:pt x="622" y="308"/>
                      <a:pt x="567" y="310"/>
                    </a:cubicBezTo>
                    <a:cubicBezTo>
                      <a:pt x="567" y="517"/>
                      <a:pt x="567" y="517"/>
                      <a:pt x="567" y="517"/>
                    </a:cubicBezTo>
                    <a:cubicBezTo>
                      <a:pt x="792" y="517"/>
                      <a:pt x="792" y="517"/>
                      <a:pt x="792" y="517"/>
                    </a:cubicBezTo>
                    <a:cubicBezTo>
                      <a:pt x="789" y="425"/>
                      <a:pt x="772" y="340"/>
                      <a:pt x="746" y="269"/>
                    </a:cubicBezTo>
                    <a:cubicBezTo>
                      <a:pt x="746" y="269"/>
                      <a:pt x="746" y="269"/>
                      <a:pt x="746" y="269"/>
                    </a:cubicBezTo>
                    <a:close/>
                    <a:moveTo>
                      <a:pt x="517" y="310"/>
                    </a:moveTo>
                    <a:cubicBezTo>
                      <a:pt x="517" y="310"/>
                      <a:pt x="517" y="310"/>
                      <a:pt x="517" y="310"/>
                    </a:cubicBezTo>
                    <a:cubicBezTo>
                      <a:pt x="462" y="308"/>
                      <a:pt x="409" y="296"/>
                      <a:pt x="358" y="278"/>
                    </a:cubicBezTo>
                    <a:cubicBezTo>
                      <a:pt x="352" y="275"/>
                      <a:pt x="345" y="272"/>
                      <a:pt x="338" y="269"/>
                    </a:cubicBezTo>
                    <a:cubicBezTo>
                      <a:pt x="311" y="340"/>
                      <a:pt x="294" y="425"/>
                      <a:pt x="292" y="517"/>
                    </a:cubicBezTo>
                    <a:cubicBezTo>
                      <a:pt x="517" y="517"/>
                      <a:pt x="517" y="517"/>
                      <a:pt x="517" y="517"/>
                    </a:cubicBezTo>
                    <a:cubicBezTo>
                      <a:pt x="517" y="310"/>
                      <a:pt x="517" y="310"/>
                      <a:pt x="517" y="310"/>
                    </a:cubicBezTo>
                    <a:cubicBezTo>
                      <a:pt x="517" y="310"/>
                      <a:pt x="517" y="310"/>
                      <a:pt x="517" y="310"/>
                    </a:cubicBezTo>
                    <a:close/>
                    <a:moveTo>
                      <a:pt x="517" y="775"/>
                    </a:moveTo>
                    <a:cubicBezTo>
                      <a:pt x="517" y="775"/>
                      <a:pt x="517" y="775"/>
                      <a:pt x="517" y="775"/>
                    </a:cubicBezTo>
                    <a:cubicBezTo>
                      <a:pt x="517" y="567"/>
                      <a:pt x="517" y="567"/>
                      <a:pt x="517" y="567"/>
                    </a:cubicBezTo>
                    <a:cubicBezTo>
                      <a:pt x="292" y="567"/>
                      <a:pt x="292" y="567"/>
                      <a:pt x="292" y="567"/>
                    </a:cubicBezTo>
                    <a:cubicBezTo>
                      <a:pt x="294" y="659"/>
                      <a:pt x="311" y="744"/>
                      <a:pt x="338" y="815"/>
                    </a:cubicBezTo>
                    <a:cubicBezTo>
                      <a:pt x="345" y="813"/>
                      <a:pt x="352" y="810"/>
                      <a:pt x="359" y="807"/>
                    </a:cubicBezTo>
                    <a:cubicBezTo>
                      <a:pt x="409" y="789"/>
                      <a:pt x="462" y="777"/>
                      <a:pt x="517" y="775"/>
                    </a:cubicBezTo>
                    <a:cubicBezTo>
                      <a:pt x="517" y="775"/>
                      <a:pt x="517" y="775"/>
                      <a:pt x="517" y="775"/>
                    </a:cubicBezTo>
                    <a:close/>
                    <a:moveTo>
                      <a:pt x="567" y="775"/>
                    </a:moveTo>
                    <a:cubicBezTo>
                      <a:pt x="567" y="775"/>
                      <a:pt x="567" y="775"/>
                      <a:pt x="567" y="775"/>
                    </a:cubicBezTo>
                    <a:cubicBezTo>
                      <a:pt x="622" y="778"/>
                      <a:pt x="675" y="789"/>
                      <a:pt x="725" y="807"/>
                    </a:cubicBezTo>
                    <a:cubicBezTo>
                      <a:pt x="732" y="810"/>
                      <a:pt x="739" y="813"/>
                      <a:pt x="746" y="815"/>
                    </a:cubicBezTo>
                    <a:cubicBezTo>
                      <a:pt x="772" y="744"/>
                      <a:pt x="789" y="659"/>
                      <a:pt x="792" y="567"/>
                    </a:cubicBezTo>
                    <a:cubicBezTo>
                      <a:pt x="567" y="567"/>
                      <a:pt x="567" y="567"/>
                      <a:pt x="567" y="567"/>
                    </a:cubicBezTo>
                    <a:cubicBezTo>
                      <a:pt x="567" y="775"/>
                      <a:pt x="567" y="775"/>
                      <a:pt x="567" y="775"/>
                    </a:cubicBezTo>
                    <a:cubicBezTo>
                      <a:pt x="567" y="775"/>
                      <a:pt x="567" y="775"/>
                      <a:pt x="567" y="775"/>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0" name="组合 9"/>
            <p:cNvGrpSpPr/>
            <p:nvPr/>
          </p:nvGrpSpPr>
          <p:grpSpPr>
            <a:xfrm>
              <a:off x="5117668" y="1763703"/>
              <a:ext cx="818941" cy="820169"/>
              <a:chOff x="6823556" y="2263197"/>
              <a:chExt cx="1091921" cy="1093558"/>
            </a:xfrm>
          </p:grpSpPr>
          <p:sp>
            <p:nvSpPr>
              <p:cNvPr id="25" name="椭圆 24"/>
              <p:cNvSpPr/>
              <p:nvPr/>
            </p:nvSpPr>
            <p:spPr>
              <a:xfrm>
                <a:off x="682355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任意多边形 33"/>
              <p:cNvSpPr/>
              <p:nvPr/>
            </p:nvSpPr>
            <p:spPr bwMode="auto">
              <a:xfrm>
                <a:off x="7106175" y="2612943"/>
                <a:ext cx="526681" cy="394065"/>
              </a:xfrm>
              <a:custGeom>
                <a:avLst/>
                <a:gdLst>
                  <a:gd name="T0" fmla="*/ 828 w 1296"/>
                  <a:gd name="T1" fmla="*/ 522 h 972"/>
                  <a:gd name="T2" fmla="*/ 504 w 1296"/>
                  <a:gd name="T3" fmla="*/ 288 h 972"/>
                  <a:gd name="T4" fmla="*/ 445 w 1296"/>
                  <a:gd name="T5" fmla="*/ 648 h 972"/>
                  <a:gd name="T6" fmla="*/ 1175 w 1296"/>
                  <a:gd name="T7" fmla="*/ 0 h 972"/>
                  <a:gd name="T8" fmla="*/ 0 w 1296"/>
                  <a:gd name="T9" fmla="*/ 122 h 972"/>
                  <a:gd name="T10" fmla="*/ 121 w 1296"/>
                  <a:gd name="T11" fmla="*/ 972 h 972"/>
                  <a:gd name="T12" fmla="*/ 1296 w 1296"/>
                  <a:gd name="T13" fmla="*/ 850 h 972"/>
                  <a:gd name="T14" fmla="*/ 1175 w 1296"/>
                  <a:gd name="T15" fmla="*/ 0 h 972"/>
                  <a:gd name="T16" fmla="*/ 202 w 1296"/>
                  <a:gd name="T17" fmla="*/ 891 h 972"/>
                  <a:gd name="T18" fmla="*/ 81 w 1296"/>
                  <a:gd name="T19" fmla="*/ 850 h 972"/>
                  <a:gd name="T20" fmla="*/ 122 w 1296"/>
                  <a:gd name="T21" fmla="*/ 729 h 972"/>
                  <a:gd name="T22" fmla="*/ 243 w 1296"/>
                  <a:gd name="T23" fmla="*/ 770 h 972"/>
                  <a:gd name="T24" fmla="*/ 243 w 1296"/>
                  <a:gd name="T25" fmla="*/ 526 h 972"/>
                  <a:gd name="T26" fmla="*/ 122 w 1296"/>
                  <a:gd name="T27" fmla="*/ 567 h 972"/>
                  <a:gd name="T28" fmla="*/ 81 w 1296"/>
                  <a:gd name="T29" fmla="*/ 446 h 972"/>
                  <a:gd name="T30" fmla="*/ 202 w 1296"/>
                  <a:gd name="T31" fmla="*/ 405 h 972"/>
                  <a:gd name="T32" fmla="*/ 243 w 1296"/>
                  <a:gd name="T33" fmla="*/ 526 h 972"/>
                  <a:gd name="T34" fmla="*/ 202 w 1296"/>
                  <a:gd name="T35" fmla="*/ 243 h 972"/>
                  <a:gd name="T36" fmla="*/ 81 w 1296"/>
                  <a:gd name="T37" fmla="*/ 202 h 972"/>
                  <a:gd name="T38" fmla="*/ 122 w 1296"/>
                  <a:gd name="T39" fmla="*/ 81 h 972"/>
                  <a:gd name="T40" fmla="*/ 243 w 1296"/>
                  <a:gd name="T41" fmla="*/ 122 h 972"/>
                  <a:gd name="T42" fmla="*/ 972 w 1296"/>
                  <a:gd name="T43" fmla="*/ 891 h 972"/>
                  <a:gd name="T44" fmla="*/ 324 w 1296"/>
                  <a:gd name="T45" fmla="*/ 81 h 972"/>
                  <a:gd name="T46" fmla="*/ 972 w 1296"/>
                  <a:gd name="T47" fmla="*/ 891 h 972"/>
                  <a:gd name="T48" fmla="*/ 1174 w 1296"/>
                  <a:gd name="T49" fmla="*/ 891 h 972"/>
                  <a:gd name="T50" fmla="*/ 1053 w 1296"/>
                  <a:gd name="T51" fmla="*/ 850 h 972"/>
                  <a:gd name="T52" fmla="*/ 1094 w 1296"/>
                  <a:gd name="T53" fmla="*/ 729 h 972"/>
                  <a:gd name="T54" fmla="*/ 1215 w 1296"/>
                  <a:gd name="T55" fmla="*/ 770 h 972"/>
                  <a:gd name="T56" fmla="*/ 1215 w 1296"/>
                  <a:gd name="T57" fmla="*/ 526 h 972"/>
                  <a:gd name="T58" fmla="*/ 1094 w 1296"/>
                  <a:gd name="T59" fmla="*/ 567 h 972"/>
                  <a:gd name="T60" fmla="*/ 1053 w 1296"/>
                  <a:gd name="T61" fmla="*/ 446 h 972"/>
                  <a:gd name="T62" fmla="*/ 1174 w 1296"/>
                  <a:gd name="T63" fmla="*/ 405 h 972"/>
                  <a:gd name="T64" fmla="*/ 1215 w 1296"/>
                  <a:gd name="T65" fmla="*/ 526 h 972"/>
                  <a:gd name="T66" fmla="*/ 1174 w 1296"/>
                  <a:gd name="T67" fmla="*/ 243 h 972"/>
                  <a:gd name="T68" fmla="*/ 1053 w 1296"/>
                  <a:gd name="T69" fmla="*/ 202 h 972"/>
                  <a:gd name="T70" fmla="*/ 1094 w 1296"/>
                  <a:gd name="T71" fmla="*/ 81 h 972"/>
                  <a:gd name="T72" fmla="*/ 1215 w 1296"/>
                  <a:gd name="T73" fmla="*/ 122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6" h="972">
                    <a:moveTo>
                      <a:pt x="504" y="684"/>
                    </a:moveTo>
                    <a:cubicBezTo>
                      <a:pt x="828" y="522"/>
                      <a:pt x="828" y="522"/>
                      <a:pt x="828" y="522"/>
                    </a:cubicBezTo>
                    <a:cubicBezTo>
                      <a:pt x="858" y="507"/>
                      <a:pt x="858" y="465"/>
                      <a:pt x="828" y="450"/>
                    </a:cubicBezTo>
                    <a:cubicBezTo>
                      <a:pt x="504" y="288"/>
                      <a:pt x="504" y="288"/>
                      <a:pt x="504" y="288"/>
                    </a:cubicBezTo>
                    <a:cubicBezTo>
                      <a:pt x="477" y="274"/>
                      <a:pt x="445" y="294"/>
                      <a:pt x="445" y="324"/>
                    </a:cubicBezTo>
                    <a:cubicBezTo>
                      <a:pt x="445" y="648"/>
                      <a:pt x="445" y="648"/>
                      <a:pt x="445" y="648"/>
                    </a:cubicBezTo>
                    <a:cubicBezTo>
                      <a:pt x="445" y="678"/>
                      <a:pt x="477" y="698"/>
                      <a:pt x="504" y="684"/>
                    </a:cubicBezTo>
                    <a:close/>
                    <a:moveTo>
                      <a:pt x="1175" y="0"/>
                    </a:moveTo>
                    <a:cubicBezTo>
                      <a:pt x="121" y="0"/>
                      <a:pt x="121" y="0"/>
                      <a:pt x="121" y="0"/>
                    </a:cubicBezTo>
                    <a:cubicBezTo>
                      <a:pt x="54" y="0"/>
                      <a:pt x="0" y="55"/>
                      <a:pt x="0" y="122"/>
                    </a:cubicBezTo>
                    <a:cubicBezTo>
                      <a:pt x="0" y="850"/>
                      <a:pt x="0" y="850"/>
                      <a:pt x="0" y="850"/>
                    </a:cubicBezTo>
                    <a:cubicBezTo>
                      <a:pt x="0" y="917"/>
                      <a:pt x="54" y="972"/>
                      <a:pt x="121" y="972"/>
                    </a:cubicBezTo>
                    <a:cubicBezTo>
                      <a:pt x="1175" y="972"/>
                      <a:pt x="1175" y="972"/>
                      <a:pt x="1175" y="972"/>
                    </a:cubicBezTo>
                    <a:cubicBezTo>
                      <a:pt x="1242" y="972"/>
                      <a:pt x="1296" y="917"/>
                      <a:pt x="1296" y="850"/>
                    </a:cubicBezTo>
                    <a:cubicBezTo>
                      <a:pt x="1296" y="122"/>
                      <a:pt x="1296" y="122"/>
                      <a:pt x="1296" y="122"/>
                    </a:cubicBezTo>
                    <a:cubicBezTo>
                      <a:pt x="1296" y="55"/>
                      <a:pt x="1242" y="0"/>
                      <a:pt x="1175" y="0"/>
                    </a:cubicBezTo>
                    <a:close/>
                    <a:moveTo>
                      <a:pt x="243" y="850"/>
                    </a:moveTo>
                    <a:cubicBezTo>
                      <a:pt x="243" y="873"/>
                      <a:pt x="226" y="891"/>
                      <a:pt x="202" y="891"/>
                    </a:cubicBezTo>
                    <a:cubicBezTo>
                      <a:pt x="122" y="891"/>
                      <a:pt x="122" y="891"/>
                      <a:pt x="122" y="891"/>
                    </a:cubicBezTo>
                    <a:cubicBezTo>
                      <a:pt x="99" y="891"/>
                      <a:pt x="81" y="874"/>
                      <a:pt x="81" y="850"/>
                    </a:cubicBezTo>
                    <a:cubicBezTo>
                      <a:pt x="81" y="770"/>
                      <a:pt x="81" y="770"/>
                      <a:pt x="81" y="770"/>
                    </a:cubicBezTo>
                    <a:cubicBezTo>
                      <a:pt x="81" y="747"/>
                      <a:pt x="98" y="729"/>
                      <a:pt x="122" y="729"/>
                    </a:cubicBezTo>
                    <a:cubicBezTo>
                      <a:pt x="202" y="729"/>
                      <a:pt x="202" y="729"/>
                      <a:pt x="202" y="729"/>
                    </a:cubicBezTo>
                    <a:cubicBezTo>
                      <a:pt x="225" y="729"/>
                      <a:pt x="243" y="746"/>
                      <a:pt x="243" y="770"/>
                    </a:cubicBezTo>
                    <a:cubicBezTo>
                      <a:pt x="243" y="850"/>
                      <a:pt x="243" y="850"/>
                      <a:pt x="243" y="850"/>
                    </a:cubicBezTo>
                    <a:close/>
                    <a:moveTo>
                      <a:pt x="243" y="526"/>
                    </a:moveTo>
                    <a:cubicBezTo>
                      <a:pt x="243" y="549"/>
                      <a:pt x="226" y="567"/>
                      <a:pt x="202" y="567"/>
                    </a:cubicBezTo>
                    <a:cubicBezTo>
                      <a:pt x="122" y="567"/>
                      <a:pt x="122" y="567"/>
                      <a:pt x="122" y="567"/>
                    </a:cubicBezTo>
                    <a:cubicBezTo>
                      <a:pt x="99" y="567"/>
                      <a:pt x="81" y="550"/>
                      <a:pt x="81" y="526"/>
                    </a:cubicBezTo>
                    <a:cubicBezTo>
                      <a:pt x="81" y="446"/>
                      <a:pt x="81" y="446"/>
                      <a:pt x="81" y="446"/>
                    </a:cubicBezTo>
                    <a:cubicBezTo>
                      <a:pt x="81" y="423"/>
                      <a:pt x="98" y="405"/>
                      <a:pt x="122" y="405"/>
                    </a:cubicBezTo>
                    <a:cubicBezTo>
                      <a:pt x="202" y="405"/>
                      <a:pt x="202" y="405"/>
                      <a:pt x="202" y="405"/>
                    </a:cubicBezTo>
                    <a:cubicBezTo>
                      <a:pt x="225" y="405"/>
                      <a:pt x="243" y="422"/>
                      <a:pt x="243" y="446"/>
                    </a:cubicBezTo>
                    <a:cubicBezTo>
                      <a:pt x="243" y="526"/>
                      <a:pt x="243" y="526"/>
                      <a:pt x="243" y="526"/>
                    </a:cubicBezTo>
                    <a:close/>
                    <a:moveTo>
                      <a:pt x="243" y="202"/>
                    </a:moveTo>
                    <a:cubicBezTo>
                      <a:pt x="243" y="225"/>
                      <a:pt x="226" y="243"/>
                      <a:pt x="202" y="243"/>
                    </a:cubicBezTo>
                    <a:cubicBezTo>
                      <a:pt x="122" y="243"/>
                      <a:pt x="122" y="243"/>
                      <a:pt x="122" y="243"/>
                    </a:cubicBezTo>
                    <a:cubicBezTo>
                      <a:pt x="99" y="243"/>
                      <a:pt x="81" y="226"/>
                      <a:pt x="81" y="202"/>
                    </a:cubicBezTo>
                    <a:cubicBezTo>
                      <a:pt x="81" y="122"/>
                      <a:pt x="81" y="122"/>
                      <a:pt x="81" y="122"/>
                    </a:cubicBezTo>
                    <a:cubicBezTo>
                      <a:pt x="81" y="99"/>
                      <a:pt x="98" y="81"/>
                      <a:pt x="122" y="81"/>
                    </a:cubicBezTo>
                    <a:cubicBezTo>
                      <a:pt x="202" y="81"/>
                      <a:pt x="202" y="81"/>
                      <a:pt x="202" y="81"/>
                    </a:cubicBezTo>
                    <a:cubicBezTo>
                      <a:pt x="225" y="81"/>
                      <a:pt x="243" y="98"/>
                      <a:pt x="243" y="122"/>
                    </a:cubicBezTo>
                    <a:cubicBezTo>
                      <a:pt x="243" y="202"/>
                      <a:pt x="243" y="202"/>
                      <a:pt x="243" y="202"/>
                    </a:cubicBezTo>
                    <a:close/>
                    <a:moveTo>
                      <a:pt x="972" y="891"/>
                    </a:moveTo>
                    <a:cubicBezTo>
                      <a:pt x="324" y="891"/>
                      <a:pt x="324" y="891"/>
                      <a:pt x="324" y="891"/>
                    </a:cubicBezTo>
                    <a:cubicBezTo>
                      <a:pt x="324" y="81"/>
                      <a:pt x="324" y="81"/>
                      <a:pt x="324" y="81"/>
                    </a:cubicBezTo>
                    <a:cubicBezTo>
                      <a:pt x="972" y="81"/>
                      <a:pt x="972" y="81"/>
                      <a:pt x="972" y="81"/>
                    </a:cubicBezTo>
                    <a:cubicBezTo>
                      <a:pt x="972" y="891"/>
                      <a:pt x="972" y="891"/>
                      <a:pt x="972" y="891"/>
                    </a:cubicBezTo>
                    <a:close/>
                    <a:moveTo>
                      <a:pt x="1215" y="850"/>
                    </a:moveTo>
                    <a:cubicBezTo>
                      <a:pt x="1215" y="873"/>
                      <a:pt x="1198" y="891"/>
                      <a:pt x="1174" y="891"/>
                    </a:cubicBezTo>
                    <a:cubicBezTo>
                      <a:pt x="1094" y="891"/>
                      <a:pt x="1094" y="891"/>
                      <a:pt x="1094" y="891"/>
                    </a:cubicBezTo>
                    <a:cubicBezTo>
                      <a:pt x="1071" y="891"/>
                      <a:pt x="1053" y="874"/>
                      <a:pt x="1053" y="850"/>
                    </a:cubicBezTo>
                    <a:cubicBezTo>
                      <a:pt x="1053" y="770"/>
                      <a:pt x="1053" y="770"/>
                      <a:pt x="1053" y="770"/>
                    </a:cubicBezTo>
                    <a:cubicBezTo>
                      <a:pt x="1053" y="747"/>
                      <a:pt x="1070" y="729"/>
                      <a:pt x="1094" y="729"/>
                    </a:cubicBezTo>
                    <a:cubicBezTo>
                      <a:pt x="1174" y="729"/>
                      <a:pt x="1174" y="729"/>
                      <a:pt x="1174" y="729"/>
                    </a:cubicBezTo>
                    <a:cubicBezTo>
                      <a:pt x="1197" y="729"/>
                      <a:pt x="1215" y="746"/>
                      <a:pt x="1215" y="770"/>
                    </a:cubicBezTo>
                    <a:cubicBezTo>
                      <a:pt x="1215" y="850"/>
                      <a:pt x="1215" y="850"/>
                      <a:pt x="1215" y="850"/>
                    </a:cubicBezTo>
                    <a:close/>
                    <a:moveTo>
                      <a:pt x="1215" y="526"/>
                    </a:moveTo>
                    <a:cubicBezTo>
                      <a:pt x="1215" y="549"/>
                      <a:pt x="1198" y="567"/>
                      <a:pt x="1174" y="567"/>
                    </a:cubicBezTo>
                    <a:cubicBezTo>
                      <a:pt x="1094" y="567"/>
                      <a:pt x="1094" y="567"/>
                      <a:pt x="1094" y="567"/>
                    </a:cubicBezTo>
                    <a:cubicBezTo>
                      <a:pt x="1071" y="567"/>
                      <a:pt x="1053" y="550"/>
                      <a:pt x="1053" y="526"/>
                    </a:cubicBezTo>
                    <a:cubicBezTo>
                      <a:pt x="1053" y="446"/>
                      <a:pt x="1053" y="446"/>
                      <a:pt x="1053" y="446"/>
                    </a:cubicBezTo>
                    <a:cubicBezTo>
                      <a:pt x="1053" y="423"/>
                      <a:pt x="1070" y="405"/>
                      <a:pt x="1094" y="405"/>
                    </a:cubicBezTo>
                    <a:cubicBezTo>
                      <a:pt x="1174" y="405"/>
                      <a:pt x="1174" y="405"/>
                      <a:pt x="1174" y="405"/>
                    </a:cubicBezTo>
                    <a:cubicBezTo>
                      <a:pt x="1197" y="405"/>
                      <a:pt x="1215" y="422"/>
                      <a:pt x="1215" y="446"/>
                    </a:cubicBezTo>
                    <a:cubicBezTo>
                      <a:pt x="1215" y="526"/>
                      <a:pt x="1215" y="526"/>
                      <a:pt x="1215" y="526"/>
                    </a:cubicBezTo>
                    <a:close/>
                    <a:moveTo>
                      <a:pt x="1215" y="202"/>
                    </a:moveTo>
                    <a:cubicBezTo>
                      <a:pt x="1215" y="225"/>
                      <a:pt x="1198" y="243"/>
                      <a:pt x="1174" y="243"/>
                    </a:cubicBezTo>
                    <a:cubicBezTo>
                      <a:pt x="1094" y="243"/>
                      <a:pt x="1094" y="243"/>
                      <a:pt x="1094" y="243"/>
                    </a:cubicBezTo>
                    <a:cubicBezTo>
                      <a:pt x="1071" y="243"/>
                      <a:pt x="1053" y="226"/>
                      <a:pt x="1053" y="202"/>
                    </a:cubicBezTo>
                    <a:cubicBezTo>
                      <a:pt x="1053" y="122"/>
                      <a:pt x="1053" y="122"/>
                      <a:pt x="1053" y="122"/>
                    </a:cubicBezTo>
                    <a:cubicBezTo>
                      <a:pt x="1053" y="99"/>
                      <a:pt x="1070" y="81"/>
                      <a:pt x="1094" y="81"/>
                    </a:cubicBezTo>
                    <a:cubicBezTo>
                      <a:pt x="1174" y="81"/>
                      <a:pt x="1174" y="81"/>
                      <a:pt x="1174" y="81"/>
                    </a:cubicBezTo>
                    <a:cubicBezTo>
                      <a:pt x="1197" y="81"/>
                      <a:pt x="1215" y="98"/>
                      <a:pt x="1215" y="122"/>
                    </a:cubicBezTo>
                    <a:cubicBezTo>
                      <a:pt x="1215" y="202"/>
                      <a:pt x="1215" y="202"/>
                      <a:pt x="1215" y="202"/>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grpSp>
        <p:nvGrpSpPr>
          <p:cNvPr id="11" name="组合 10"/>
          <p:cNvGrpSpPr/>
          <p:nvPr/>
        </p:nvGrpSpPr>
        <p:grpSpPr>
          <a:xfrm>
            <a:off x="970938" y="1771710"/>
            <a:ext cx="7776210" cy="2340610"/>
            <a:chOff x="911890" y="2341803"/>
            <a:chExt cx="10368280" cy="3120813"/>
          </a:xfrm>
        </p:grpSpPr>
        <p:sp>
          <p:nvSpPr>
            <p:cNvPr id="13" name="文本框 68"/>
            <p:cNvSpPr txBox="1"/>
            <p:nvPr/>
          </p:nvSpPr>
          <p:spPr>
            <a:xfrm>
              <a:off x="1258177" y="2341803"/>
              <a:ext cx="3011593" cy="720513"/>
            </a:xfrm>
            <a:prstGeom prst="rect">
              <a:avLst/>
            </a:prstGeom>
            <a:noFill/>
            <a:ln>
              <a:noFill/>
            </a:ln>
          </p:spPr>
          <p:txBody>
            <a:bodyPr wrap="none" lIns="0" tIns="0" rIns="0" bIns="0" anchor="t" anchorCtr="0">
              <a:normAutofit/>
            </a:bodyPr>
            <a:lstStyle/>
            <a:p>
              <a:pPr marL="0" marR="0" lvl="0" indent="0" algn="r" rtl="0">
                <a:buSzPct val="25000"/>
                <a:buNone/>
              </a:pPr>
              <a:r>
                <a:rPr lang="zh-CN" altLang="en-US" sz="1400" b="1" i="0" u="none" strike="noStrike" cap="none" baseline="0" dirty="0" smtClean="0">
                  <a:solidFill>
                    <a:schemeClr val="tx1">
                      <a:lumMod val="65000"/>
                      <a:lumOff val="35000"/>
                    </a:schemeClr>
                  </a:solidFill>
                  <a:latin typeface="+mn-lt"/>
                  <a:ea typeface="+mn-ea"/>
                  <a:cs typeface="+mn-ea"/>
                  <a:sym typeface="+mn-lt"/>
                </a:rPr>
                <a:t>Fields of Study/Curriculum </a:t>
              </a:r>
              <a:endParaRPr lang="zh-CN" altLang="en-US" sz="1400" b="1" i="0" u="none" strike="noStrike" cap="none" baseline="0" dirty="0" smtClean="0">
                <a:solidFill>
                  <a:schemeClr val="tx1">
                    <a:lumMod val="65000"/>
                    <a:lumOff val="35000"/>
                  </a:schemeClr>
                </a:solidFill>
                <a:latin typeface="+mn-lt"/>
                <a:ea typeface="+mn-ea"/>
                <a:cs typeface="+mn-ea"/>
                <a:sym typeface="+mn-lt"/>
              </a:endParaRPr>
            </a:p>
          </p:txBody>
        </p:sp>
        <p:sp>
          <p:nvSpPr>
            <p:cNvPr id="15" name="文本框 70"/>
            <p:cNvSpPr txBox="1"/>
            <p:nvPr/>
          </p:nvSpPr>
          <p:spPr>
            <a:xfrm>
              <a:off x="911890" y="4740409"/>
              <a:ext cx="2963333" cy="514773"/>
            </a:xfrm>
            <a:prstGeom prst="rect">
              <a:avLst/>
            </a:prstGeom>
            <a:noFill/>
            <a:ln>
              <a:noFill/>
            </a:ln>
          </p:spPr>
          <p:txBody>
            <a:bodyPr wrap="none" lIns="0" tIns="0" rIns="0" bIns="0" anchor="t" anchorCtr="0">
              <a:normAutofit/>
            </a:bodyPr>
            <a:lstStyle/>
            <a:p>
              <a:pPr marL="0" marR="0" lvl="0" indent="0" algn="r" rtl="0">
                <a:buSzPct val="25000"/>
                <a:buNone/>
              </a:pPr>
              <a:r>
                <a:rPr lang="en-US" altLang="zh-CN" sz="1400" b="1" i="0" u="none" strike="noStrike" cap="none" baseline="0" dirty="0" smtClean="0">
                  <a:solidFill>
                    <a:schemeClr val="tx1">
                      <a:lumMod val="65000"/>
                      <a:lumOff val="35000"/>
                    </a:schemeClr>
                  </a:solidFill>
                  <a:latin typeface="+mn-lt"/>
                  <a:ea typeface="+mn-ea"/>
                  <a:cs typeface="+mn-ea"/>
                  <a:sym typeface="+mn-lt"/>
                </a:rPr>
                <a:t>Faculty Research </a:t>
              </a:r>
              <a:endParaRPr lang="en-US" altLang="zh-CN" sz="1400" b="1" i="0" u="none" strike="noStrike" cap="none" baseline="0" dirty="0" smtClean="0">
                <a:solidFill>
                  <a:schemeClr val="tx1">
                    <a:lumMod val="65000"/>
                    <a:lumOff val="35000"/>
                  </a:schemeClr>
                </a:solidFill>
                <a:latin typeface="+mn-lt"/>
                <a:ea typeface="+mn-ea"/>
                <a:cs typeface="+mn-ea"/>
                <a:sym typeface="+mn-lt"/>
              </a:endParaRPr>
            </a:p>
          </p:txBody>
        </p:sp>
        <p:sp>
          <p:nvSpPr>
            <p:cNvPr id="17" name="文本框 72"/>
            <p:cNvSpPr txBox="1"/>
            <p:nvPr/>
          </p:nvSpPr>
          <p:spPr>
            <a:xfrm>
              <a:off x="1049050" y="3616036"/>
              <a:ext cx="2979420" cy="540173"/>
            </a:xfrm>
            <a:prstGeom prst="rect">
              <a:avLst/>
            </a:prstGeom>
            <a:noFill/>
            <a:ln>
              <a:noFill/>
            </a:ln>
          </p:spPr>
          <p:txBody>
            <a:bodyPr wrap="none" lIns="0" tIns="0" rIns="0" bIns="0" anchor="t" anchorCtr="0">
              <a:normAutofit/>
            </a:bodyPr>
            <a:lstStyle/>
            <a:p>
              <a:pPr marL="0" marR="0" lvl="0" indent="0" algn="r" rtl="0">
                <a:buSzPct val="25000"/>
                <a:buNone/>
              </a:pPr>
              <a:r>
                <a:rPr lang="zh-CN" altLang="en-US" sz="1400" b="1" i="0" u="none" strike="noStrike" cap="none" baseline="0" dirty="0" smtClean="0">
                  <a:solidFill>
                    <a:schemeClr val="tx1">
                      <a:lumMod val="65000"/>
                      <a:lumOff val="35000"/>
                    </a:schemeClr>
                  </a:solidFill>
                  <a:latin typeface="+mn-lt"/>
                  <a:ea typeface="+mn-ea"/>
                  <a:cs typeface="+mn-ea"/>
                  <a:sym typeface="+mn-lt"/>
                </a:rPr>
                <a:t>Library &amp; Laboratory</a:t>
              </a:r>
              <a:r>
                <a:rPr lang="en-US" altLang="zh-CN" sz="1400" b="1" i="0" u="none" strike="noStrike" cap="none" baseline="0" dirty="0" smtClean="0">
                  <a:solidFill>
                    <a:schemeClr val="tx1">
                      <a:lumMod val="65000"/>
                      <a:lumOff val="35000"/>
                    </a:schemeClr>
                  </a:solidFill>
                  <a:latin typeface="+mn-lt"/>
                  <a:ea typeface="+mn-ea"/>
                  <a:cs typeface="+mn-ea"/>
                  <a:sym typeface="+mn-lt"/>
                </a:rPr>
                <a:t> Facilities</a:t>
              </a:r>
              <a:endParaRPr lang="en-US" altLang="zh-CN" sz="1400" b="1" i="0" u="none" strike="noStrike" cap="none" baseline="0" dirty="0" smtClean="0">
                <a:solidFill>
                  <a:schemeClr val="tx1">
                    <a:lumMod val="65000"/>
                    <a:lumOff val="35000"/>
                  </a:schemeClr>
                </a:solidFill>
                <a:latin typeface="+mn-lt"/>
                <a:ea typeface="+mn-ea"/>
                <a:cs typeface="+mn-ea"/>
                <a:sym typeface="+mn-lt"/>
              </a:endParaRPr>
            </a:p>
          </p:txBody>
        </p:sp>
        <p:sp>
          <p:nvSpPr>
            <p:cNvPr id="19" name="文本框 74"/>
            <p:cNvSpPr txBox="1"/>
            <p:nvPr/>
          </p:nvSpPr>
          <p:spPr>
            <a:xfrm>
              <a:off x="8017117" y="2352810"/>
              <a:ext cx="2963333" cy="674793"/>
            </a:xfrm>
            <a:prstGeom prst="rect">
              <a:avLst/>
            </a:prstGeom>
            <a:noFill/>
            <a:ln>
              <a:noFill/>
            </a:ln>
          </p:spPr>
          <p:txBody>
            <a:bodyPr wrap="none" lIns="0" tIns="0" rIns="0" bIns="0" anchor="t" anchorCtr="0">
              <a:normAutofit/>
            </a:bodyPr>
            <a:lstStyle/>
            <a:p>
              <a:pPr marL="0" marR="0" lvl="0" indent="0" algn="l" rtl="0">
                <a:buSzPct val="25000"/>
                <a:buNone/>
              </a:pPr>
              <a:r>
                <a:rPr lang="en-US" altLang="zh-CN" sz="1400" b="1" i="0" u="none" strike="noStrike" cap="none" baseline="0" dirty="0">
                  <a:solidFill>
                    <a:schemeClr val="tx1">
                      <a:lumMod val="65000"/>
                      <a:lumOff val="35000"/>
                    </a:schemeClr>
                  </a:solidFill>
                  <a:latin typeface="+mn-lt"/>
                  <a:ea typeface="+mn-ea"/>
                  <a:cs typeface="+mn-ea"/>
                  <a:sym typeface="+mn-lt"/>
                </a:rPr>
                <a:t>Public Engagement</a:t>
              </a:r>
              <a:endParaRPr lang="en-US" altLang="zh-CN" sz="1400" b="1" i="0" u="none" strike="noStrike" cap="none" baseline="0" dirty="0">
                <a:solidFill>
                  <a:schemeClr val="tx1">
                    <a:lumMod val="65000"/>
                    <a:lumOff val="35000"/>
                  </a:schemeClr>
                </a:solidFill>
                <a:latin typeface="+mn-lt"/>
                <a:ea typeface="+mn-ea"/>
                <a:cs typeface="+mn-ea"/>
                <a:sym typeface="+mn-lt"/>
              </a:endParaRPr>
            </a:p>
          </p:txBody>
        </p:sp>
        <p:sp>
          <p:nvSpPr>
            <p:cNvPr id="21" name="文本框 76"/>
            <p:cNvSpPr txBox="1"/>
            <p:nvPr/>
          </p:nvSpPr>
          <p:spPr>
            <a:xfrm>
              <a:off x="8316837" y="4919056"/>
              <a:ext cx="2963333" cy="543560"/>
            </a:xfrm>
            <a:prstGeom prst="rect">
              <a:avLst/>
            </a:prstGeom>
            <a:noFill/>
            <a:ln>
              <a:noFill/>
            </a:ln>
          </p:spPr>
          <p:txBody>
            <a:bodyPr wrap="none" lIns="0" tIns="0" rIns="0" bIns="0" anchor="t" anchorCtr="0">
              <a:normAutofit/>
            </a:bodyPr>
            <a:lstStyle/>
            <a:p>
              <a:pPr marL="0" marR="0" lvl="0" indent="0" algn="l" rtl="0">
                <a:buSzPct val="25000"/>
                <a:buNone/>
              </a:pPr>
              <a:r>
                <a:rPr lang="en-US" altLang="zh-CN" sz="1400" b="1" i="0" u="none" strike="noStrike" cap="none" baseline="0" dirty="0" smtClean="0">
                  <a:solidFill>
                    <a:schemeClr val="tx1">
                      <a:lumMod val="65000"/>
                      <a:lumOff val="35000"/>
                    </a:schemeClr>
                  </a:solidFill>
                  <a:latin typeface="+mn-lt"/>
                  <a:ea typeface="+mn-ea"/>
                  <a:cs typeface="+mn-ea"/>
                  <a:sym typeface="+mn-lt"/>
                </a:rPr>
                <a:t>Career Center</a:t>
              </a:r>
              <a:endParaRPr lang="en-US" altLang="zh-CN" sz="1400" b="1" i="0" u="none" strike="noStrike" cap="none" baseline="0" dirty="0" smtClean="0">
                <a:solidFill>
                  <a:schemeClr val="tx1">
                    <a:lumMod val="65000"/>
                    <a:lumOff val="35000"/>
                  </a:schemeClr>
                </a:solidFill>
                <a:latin typeface="+mn-lt"/>
                <a:ea typeface="+mn-ea"/>
                <a:cs typeface="+mn-ea"/>
                <a:sym typeface="+mn-lt"/>
              </a:endParaRPr>
            </a:p>
          </p:txBody>
        </p:sp>
        <p:sp>
          <p:nvSpPr>
            <p:cNvPr id="23" name="文本框 78"/>
            <p:cNvSpPr txBox="1"/>
            <p:nvPr/>
          </p:nvSpPr>
          <p:spPr>
            <a:xfrm>
              <a:off x="8401503" y="3616036"/>
              <a:ext cx="2741507" cy="474980"/>
            </a:xfrm>
            <a:prstGeom prst="rect">
              <a:avLst/>
            </a:prstGeom>
            <a:noFill/>
            <a:ln>
              <a:noFill/>
            </a:ln>
          </p:spPr>
          <p:txBody>
            <a:bodyPr wrap="none" lIns="0" tIns="0" rIns="0" bIns="0" anchor="t" anchorCtr="0">
              <a:normAutofit/>
            </a:bodyPr>
            <a:lstStyle/>
            <a:p>
              <a:pPr marL="0" marR="0" lvl="0" indent="0" algn="l" rtl="0">
                <a:buSzPct val="25000"/>
                <a:buNone/>
              </a:pPr>
              <a:r>
                <a:rPr lang="zh-CN" altLang="en-US" sz="1400" b="1" i="0" u="none" strike="noStrike" cap="none" baseline="0" dirty="0" smtClean="0">
                  <a:solidFill>
                    <a:schemeClr val="tx1">
                      <a:lumMod val="65000"/>
                      <a:lumOff val="35000"/>
                    </a:schemeClr>
                  </a:solidFill>
                  <a:latin typeface="+mn-lt"/>
                  <a:ea typeface="+mn-ea"/>
                  <a:cs typeface="+mn-ea"/>
                  <a:sym typeface="+mn-lt"/>
                </a:rPr>
                <a:t>Advisor</a:t>
              </a:r>
              <a:endParaRPr lang="zh-CN" altLang="en-US" sz="1400" b="1" i="0" u="none" strike="noStrike" cap="none" baseline="0" dirty="0" smtClean="0">
                <a:solidFill>
                  <a:schemeClr val="tx1">
                    <a:lumMod val="65000"/>
                    <a:lumOff val="35000"/>
                  </a:schemeClr>
                </a:solidFill>
                <a:latin typeface="+mn-lt"/>
                <a:ea typeface="+mn-ea"/>
                <a:cs typeface="+mn-ea"/>
                <a:sym typeface="+mn-lt"/>
              </a:endParaRPr>
            </a:p>
          </p:txBody>
        </p:sp>
      </p:grpSp>
      <p:grpSp>
        <p:nvGrpSpPr>
          <p:cNvPr id="51" name="组合 50"/>
          <p:cNvGrpSpPr/>
          <p:nvPr/>
        </p:nvGrpSpPr>
        <p:grpSpPr>
          <a:xfrm>
            <a:off x="323528" y="0"/>
            <a:ext cx="4066540" cy="578162"/>
            <a:chOff x="323528" y="0"/>
            <a:chExt cx="4066540" cy="578162"/>
          </a:xfrm>
        </p:grpSpPr>
        <p:sp>
          <p:nvSpPr>
            <p:cNvPr id="52" name="TextBox 86"/>
            <p:cNvSpPr txBox="1"/>
            <p:nvPr/>
          </p:nvSpPr>
          <p:spPr>
            <a:xfrm>
              <a:off x="576258" y="58420"/>
              <a:ext cx="3813810" cy="460375"/>
            </a:xfrm>
            <a:prstGeom prst="rect">
              <a:avLst/>
            </a:prstGeom>
            <a:noFill/>
          </p:spPr>
          <p:txBody>
            <a:bodyPr wrap="square" rtlCol="0">
              <a:spAutoFit/>
            </a:bodyPr>
            <a:lstStyle/>
            <a:p>
              <a:pPr algn="l"/>
              <a:r>
                <a:rPr lang="en-US" altLang="zh-CN" sz="2400" b="1">
                  <a:latin typeface="+mn-lt"/>
                  <a:ea typeface="+mn-ea"/>
                  <a:cs typeface="+mn-ea"/>
                  <a:sym typeface="+mn-lt"/>
                </a:rPr>
                <a:t>Research &amp; Summary</a:t>
              </a:r>
              <a:endParaRPr lang="en-US" altLang="zh-CN" sz="2400" b="1" dirty="0">
                <a:latin typeface="+mn-lt"/>
                <a:ea typeface="+mn-ea"/>
                <a:cs typeface="+mn-ea"/>
                <a:sym typeface="+mn-lt"/>
              </a:endParaRPr>
            </a:p>
          </p:txBody>
        </p:sp>
        <p:sp>
          <p:nvSpPr>
            <p:cNvPr id="53" name="矩形 52"/>
            <p:cNvSpPr/>
            <p:nvPr/>
          </p:nvSpPr>
          <p:spPr>
            <a:xfrm>
              <a:off x="323528" y="0"/>
              <a:ext cx="216024" cy="578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68"/>
          <p:cNvSpPr txBox="1"/>
          <p:nvPr>
            <p:custDataLst>
              <p:tags r:id="rId2"/>
            </p:custDataLst>
          </p:nvPr>
        </p:nvSpPr>
        <p:spPr>
          <a:xfrm>
            <a:off x="1529080" y="987425"/>
            <a:ext cx="2197735" cy="489585"/>
          </a:xfrm>
          <a:prstGeom prst="rect">
            <a:avLst/>
          </a:prstGeom>
          <a:noFill/>
          <a:ln>
            <a:noFill/>
          </a:ln>
        </p:spPr>
        <p:txBody>
          <a:bodyPr wrap="none" lIns="0" tIns="0" rIns="0" bIns="0" anchor="t" anchorCtr="0">
            <a:normAutofit/>
          </a:bodyPr>
          <a:p>
            <a:pPr marL="0" marR="0" lvl="0" indent="0" algn="ctr" rtl="0">
              <a:buSzPct val="25000"/>
              <a:buNone/>
            </a:pPr>
            <a:r>
              <a:rPr lang="en-US" altLang="zh-CN" sz="2000" b="1" i="0" u="none" strike="noStrike" cap="none" baseline="0" dirty="0" smtClean="0">
                <a:solidFill>
                  <a:schemeClr val="tx1">
                    <a:lumMod val="65000"/>
                    <a:lumOff val="35000"/>
                  </a:schemeClr>
                </a:solidFill>
                <a:latin typeface="+mn-lt"/>
                <a:ea typeface="+mn-ea"/>
                <a:cs typeface="+mn-ea"/>
                <a:sym typeface="+mn-lt"/>
              </a:rPr>
              <a:t>Academic</a:t>
            </a:r>
            <a:endParaRPr lang="en-US" altLang="zh-CN" sz="2000" b="1" i="0" u="none" strike="noStrike" cap="none" baseline="0" dirty="0" smtClean="0">
              <a:solidFill>
                <a:schemeClr val="tx1">
                  <a:lumMod val="65000"/>
                  <a:lumOff val="35000"/>
                </a:schemeClr>
              </a:solidFill>
              <a:latin typeface="+mn-lt"/>
              <a:ea typeface="+mn-ea"/>
              <a:cs typeface="+mn-ea"/>
              <a:sym typeface="+mn-lt"/>
            </a:endParaRPr>
          </a:p>
        </p:txBody>
      </p:sp>
      <p:sp>
        <p:nvSpPr>
          <p:cNvPr id="12" name="文本框 68"/>
          <p:cNvSpPr txBox="1"/>
          <p:nvPr>
            <p:custDataLst>
              <p:tags r:id="rId3"/>
            </p:custDataLst>
          </p:nvPr>
        </p:nvSpPr>
        <p:spPr>
          <a:xfrm>
            <a:off x="5867400" y="987425"/>
            <a:ext cx="2197735" cy="489585"/>
          </a:xfrm>
          <a:prstGeom prst="rect">
            <a:avLst/>
          </a:prstGeom>
          <a:noFill/>
          <a:ln>
            <a:noFill/>
          </a:ln>
        </p:spPr>
        <p:txBody>
          <a:bodyPr wrap="none" lIns="0" tIns="0" rIns="0" bIns="0" anchor="t" anchorCtr="0">
            <a:normAutofit/>
          </a:bodyPr>
          <a:p>
            <a:pPr marL="0" marR="0" lvl="0" indent="0" algn="ctr" rtl="0">
              <a:buSzPct val="25000"/>
              <a:buNone/>
            </a:pPr>
            <a:r>
              <a:rPr lang="en-US" altLang="zh-CN" sz="2000" b="1" i="0" u="none" strike="noStrike" cap="none" baseline="0" dirty="0" smtClean="0">
                <a:solidFill>
                  <a:schemeClr val="tx1">
                    <a:lumMod val="65000"/>
                    <a:lumOff val="35000"/>
                  </a:schemeClr>
                </a:solidFill>
                <a:latin typeface="+mn-lt"/>
                <a:ea typeface="+mn-ea"/>
                <a:cs typeface="+mn-ea"/>
                <a:sym typeface="+mn-lt"/>
              </a:rPr>
              <a:t>Social</a:t>
            </a:r>
            <a:endParaRPr lang="en-US" altLang="zh-CN" sz="2000" b="1" i="0" u="none" strike="noStrike" cap="none" baseline="0" dirty="0" smtClean="0">
              <a:solidFill>
                <a:schemeClr val="tx1">
                  <a:lumMod val="65000"/>
                  <a:lumOff val="35000"/>
                </a:schemeClr>
              </a:solidFill>
              <a:latin typeface="+mn-lt"/>
              <a:ea typeface="+mn-ea"/>
              <a:cs typeface="+mn-ea"/>
              <a:sym typeface="+mn-lt"/>
            </a:endParaRPr>
          </a:p>
        </p:txBody>
      </p:sp>
    </p:spTree>
  </p:cSld>
  <p:clrMapOvr>
    <a:masterClrMapping/>
  </p:clrMapOvr>
  <p:transition spd="med">
    <p:pull/>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ISPRING_RESOURCE_PATHS_HASH_2" val="9bf32b21c57e606988ab10ec694d2e32676a8b"/>
  <p:tag name="ISPRING_PRESENTATION_TITLE" val="PowerPoint 演示文稿"/>
  <p:tag name="KSO_WPP_MARK_KEY" val="c2190109-f249-4a33-bc70-f0c5db6d5004"/>
  <p:tag name="COMMONDATA" val="eyJoZGlkIjoiYWVhYTkwYjdkY2QwYjBmZjc1NGFjN2FhMTYyOGQ0YWEifQ=="/>
</p:tagLst>
</file>

<file path=ppt/theme/theme1.xml><?xml version="1.0" encoding="utf-8"?>
<a:theme xmlns:a="http://schemas.openxmlformats.org/drawingml/2006/main" name="Office 主题​​">
  <a:themeElements>
    <a:clrScheme name="自定义 4">
      <a:dk1>
        <a:srgbClr val="000000"/>
      </a:dk1>
      <a:lt1>
        <a:srgbClr val="FFFFFF"/>
      </a:lt1>
      <a:dk2>
        <a:srgbClr val="FFFFFF"/>
      </a:dk2>
      <a:lt2>
        <a:srgbClr val="FFFFFF"/>
      </a:lt2>
      <a:accent1>
        <a:srgbClr val="959595"/>
      </a:accent1>
      <a:accent2>
        <a:srgbClr val="272F42"/>
      </a:accent2>
      <a:accent3>
        <a:srgbClr val="959595"/>
      </a:accent3>
      <a:accent4>
        <a:srgbClr val="000000"/>
      </a:accent4>
      <a:accent5>
        <a:srgbClr val="959595"/>
      </a:accent5>
      <a:accent6>
        <a:srgbClr val="272F42"/>
      </a:accent6>
      <a:hlink>
        <a:srgbClr val="2B2B2B"/>
      </a:hlink>
      <a:folHlink>
        <a:srgbClr val="C00000"/>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3887</Words>
  <Application>WPS 演示</Application>
  <PresentationFormat>全屏显示(16:9)</PresentationFormat>
  <Paragraphs>97</Paragraphs>
  <Slides>13</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Calibri</vt:lpstr>
      <vt:lpstr>微软雅黑</vt:lpstr>
      <vt:lpstr>Times New Roman</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keywords>http:/www.ypppt.com</cp:keywords>
  <dc:description>http://www.ypppt.com/</dc:description>
  <cp:lastModifiedBy>Autism.</cp:lastModifiedBy>
  <cp:revision>1011</cp:revision>
  <dcterms:created xsi:type="dcterms:W3CDTF">2015-04-24T01:01:00Z</dcterms:created>
  <dcterms:modified xsi:type="dcterms:W3CDTF">2023-05-26T01:36:08Z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4702A5144D074717B10C32E32FD36F85_12</vt:lpwstr>
  </property>
  <property fmtid="{D5CDD505-2E9C-101B-9397-08002B2CF9AE}" pid="3" name="KSOProductBuildVer">
    <vt:lpwstr>2052-11.1.0.14309</vt:lpwstr>
  </property>
</Properties>
</file>