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70" r:id="rId3"/>
    <p:sldId id="271" r:id="rId4"/>
    <p:sldId id="272" r:id="rId5"/>
    <p:sldId id="273" r:id="rId6"/>
    <p:sldId id="284" r:id="rId7"/>
    <p:sldId id="278" r:id="rId8"/>
    <p:sldId id="279" r:id="rId9"/>
    <p:sldId id="285" r:id="rId10"/>
    <p:sldId id="281" r:id="rId11"/>
    <p:sldId id="282" r:id="rId12"/>
    <p:sldId id="283" r:id="rId13"/>
    <p:sldId id="274" r:id="rId14"/>
    <p:sldId id="275" r:id="rId15"/>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1.jpe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2.xml"/><Relationship Id="rId5" Type="http://schemas.openxmlformats.org/officeDocument/2006/relationships/tags" Target="../tags/tag85.xml"/><Relationship Id="rId4" Type="http://schemas.openxmlformats.org/officeDocument/2006/relationships/tags" Target="../tags/tag8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image" Target="../media/image2.jpeg"/><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slideMaster" Target="../slideMasters/slideMaster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slideMaster" Target="../slideMasters/slideMaster2.xml"/><Relationship Id="rId4" Type="http://schemas.openxmlformats.org/officeDocument/2006/relationships/tags" Target="../tags/tag11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slideMaster" Target="../slideMasters/slideMaster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Master" Target="../slideMasters/slideMaster2.xml"/><Relationship Id="rId5" Type="http://schemas.openxmlformats.org/officeDocument/2006/relationships/tags" Target="../tags/tag130.xml"/><Relationship Id="rId4" Type="http://schemas.openxmlformats.org/officeDocument/2006/relationships/tags" Target="../tags/tag129.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slideMaster" Target="../slideMasters/slideMaster2.xml"/><Relationship Id="rId4" Type="http://schemas.openxmlformats.org/officeDocument/2006/relationships/tags" Target="../tags/tag134.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media/image1.jpeg"/><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slideMaster" Target="../slideMasters/slideMaster2.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0" Type="http://schemas.openxmlformats.org/officeDocument/2006/relationships/tags" Target="../tags/tag144.xml"/><Relationship Id="rId4" Type="http://schemas.openxmlformats.org/officeDocument/2006/relationships/tags" Target="../tags/tag138.xml"/><Relationship Id="rId9" Type="http://schemas.openxmlformats.org/officeDocument/2006/relationships/tags" Target="../tags/tag14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image" Target="../media/image3.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Master" Target="../slideMasters/slideMaster2.xml"/><Relationship Id="rId5" Type="http://schemas.openxmlformats.org/officeDocument/2006/relationships/tags" Target="../tags/tag150.xml"/><Relationship Id="rId4" Type="http://schemas.openxmlformats.org/officeDocument/2006/relationships/tags" Target="../tags/tag14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image" Target="../media/image4.png"/><Relationship Id="rId4" Type="http://schemas.openxmlformats.org/officeDocument/2006/relationships/tags" Target="../tags/tag154.xml"/><Relationship Id="rId9" Type="http://schemas.openxmlformats.org/officeDocument/2006/relationships/image" Target="../media/image1.jpe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image" Target="../media/image5.png"/><Relationship Id="rId4" Type="http://schemas.openxmlformats.org/officeDocument/2006/relationships/tags" Target="../tags/tag161.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image" Target="../media/image7.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image" Target="../media/image6.png"/><Relationship Id="rId5" Type="http://schemas.openxmlformats.org/officeDocument/2006/relationships/tags" Target="../tags/tag170.xml"/><Relationship Id="rId10" Type="http://schemas.openxmlformats.org/officeDocument/2006/relationships/slideMaster" Target="../slideMasters/slideMaster2.xml"/><Relationship Id="rId4" Type="http://schemas.openxmlformats.org/officeDocument/2006/relationships/tags" Target="../tags/tag169.xml"/><Relationship Id="rId9" Type="http://schemas.openxmlformats.org/officeDocument/2006/relationships/tags" Target="../tags/tag174.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82.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10" Type="http://schemas.openxmlformats.org/officeDocument/2006/relationships/image" Target="../media/image8.png"/><Relationship Id="rId4" Type="http://schemas.openxmlformats.org/officeDocument/2006/relationships/tags" Target="../tags/tag178.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12" Type="http://schemas.openxmlformats.org/officeDocument/2006/relationships/image" Target="../media/image9.pn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slideMaster" Target="../slideMasters/slideMaster2.xml"/><Relationship Id="rId5" Type="http://schemas.openxmlformats.org/officeDocument/2006/relationships/tags" Target="../tags/tag187.xml"/><Relationship Id="rId10" Type="http://schemas.openxmlformats.org/officeDocument/2006/relationships/tags" Target="../tags/tag192.xml"/><Relationship Id="rId4" Type="http://schemas.openxmlformats.org/officeDocument/2006/relationships/tags" Target="../tags/tag186.xml"/><Relationship Id="rId9" Type="http://schemas.openxmlformats.org/officeDocument/2006/relationships/tags" Target="../tags/tag19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11.png"/><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image" Target="../media/image10.png"/><Relationship Id="rId5" Type="http://schemas.openxmlformats.org/officeDocument/2006/relationships/tags" Target="../tags/tag197.xml"/><Relationship Id="rId10" Type="http://schemas.openxmlformats.org/officeDocument/2006/relationships/image" Target="../media/image1.jpeg"/><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2023/5/26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2373086" y="1865034"/>
            <a:ext cx="732971" cy="693803"/>
            <a:chOff x="2162629" y="1889740"/>
            <a:chExt cx="732971" cy="693803"/>
          </a:xfrm>
        </p:grpSpPr>
        <p:cxnSp>
          <p:nvCxnSpPr>
            <p:cNvPr id="9" name="直接连接符 8"/>
            <p:cNvCxnSpPr/>
            <p:nvPr>
              <p:custDataLst>
                <p:tags r:id="rId10"/>
              </p:custDataLst>
            </p:nvPr>
          </p:nvCxnSpPr>
          <p:spPr>
            <a:xfrm>
              <a:off x="2162629" y="1889740"/>
              <a:ext cx="0" cy="693803"/>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1"/>
              </p:custDataLst>
            </p:nvPr>
          </p:nvCxnSpPr>
          <p:spPr>
            <a:xfrm flipH="1">
              <a:off x="2162629" y="1889740"/>
              <a:ext cx="732971" cy="0"/>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grpSp>
      <p:grpSp>
        <p:nvGrpSpPr>
          <p:cNvPr id="11" name="组合 10"/>
          <p:cNvGrpSpPr/>
          <p:nvPr>
            <p:custDataLst>
              <p:tags r:id="rId2"/>
            </p:custDataLst>
          </p:nvPr>
        </p:nvGrpSpPr>
        <p:grpSpPr>
          <a:xfrm rot="10800000">
            <a:off x="9085943" y="3994207"/>
            <a:ext cx="732971" cy="693803"/>
            <a:chOff x="2162629" y="1889740"/>
            <a:chExt cx="732971" cy="693803"/>
          </a:xfrm>
        </p:grpSpPr>
        <p:cxnSp>
          <p:nvCxnSpPr>
            <p:cNvPr id="12" name="直接连接符 11"/>
            <p:cNvCxnSpPr/>
            <p:nvPr>
              <p:custDataLst>
                <p:tags r:id="rId8"/>
              </p:custDataLst>
            </p:nvPr>
          </p:nvCxnSpPr>
          <p:spPr>
            <a:xfrm>
              <a:off x="2162629" y="1889740"/>
              <a:ext cx="0" cy="693803"/>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flipH="1">
              <a:off x="2162629" y="1889740"/>
              <a:ext cx="732971" cy="0"/>
            </a:xfrm>
            <a:prstGeom prst="line">
              <a:avLst/>
            </a:prstGeom>
            <a:ln w="381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custDataLst>
              <p:tags r:id="rId3"/>
            </p:custDataLst>
          </p:nvPr>
        </p:nvSpPr>
        <p:spPr>
          <a:xfrm>
            <a:off x="2371272" y="2281605"/>
            <a:ext cx="7244440" cy="1938992"/>
          </a:xfrm>
        </p:spPr>
        <p:txBody>
          <a:bodyPr anchor="b">
            <a:normAutofit/>
          </a:bodyPr>
          <a:lstStyle>
            <a:lvl1pPr algn="ctr">
              <a:lnSpc>
                <a:spcPct val="100000"/>
              </a:lnSpc>
              <a:defRPr sz="6000" b="1">
                <a:solidFill>
                  <a:schemeClr val="tx1">
                    <a:lumMod val="75000"/>
                    <a:lumOff val="25000"/>
                  </a:schemeClr>
                </a:solidFill>
                <a:latin typeface="+mj-lt"/>
              </a:defRPr>
            </a:lvl1pPr>
          </a:lstStyle>
          <a:p>
            <a:r>
              <a:rPr lang="zh-CN" altLang="en-US" dirty="0"/>
              <a:t>单击此处编辑母版标题样式</a:t>
            </a:r>
          </a:p>
        </p:txBody>
      </p:sp>
      <p:sp>
        <p:nvSpPr>
          <p:cNvPr id="3" name="副标题 2"/>
          <p:cNvSpPr>
            <a:spLocks noGrp="1"/>
          </p:cNvSpPr>
          <p:nvPr>
            <p:ph type="subTitle" idx="1"/>
            <p:custDataLst>
              <p:tags r:id="rId4"/>
            </p:custDataLst>
          </p:nvPr>
        </p:nvSpPr>
        <p:spPr>
          <a:xfrm>
            <a:off x="2371272" y="5776191"/>
            <a:ext cx="7447642" cy="793751"/>
          </a:xfrm>
        </p:spPr>
        <p:txBody>
          <a:bodyPr>
            <a:normAutofit/>
          </a:bodyPr>
          <a:lstStyle>
            <a:lvl1pPr marL="0" indent="0" algn="ctr">
              <a:buNone/>
              <a:defRPr sz="1800" b="1">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5"/>
            </p:custDataLst>
          </p:nvPr>
        </p:nvSpPr>
        <p:spPr>
          <a:xfrm>
            <a:off x="838200" y="82283"/>
            <a:ext cx="2743200" cy="365125"/>
          </a:xfrm>
        </p:spPr>
        <p:txBody>
          <a:bodyPr/>
          <a:lstStyle/>
          <a:p>
            <a:fld id="{DAADA20A-4FAB-4501-9DBC-808E63B6D529}" type="datetimeFigureOut">
              <a:rPr lang="zh-CN" altLang="en-US" smtClean="0"/>
              <a:t>2023/5/26</a:t>
            </a:fld>
            <a:endParaRPr lang="zh-CN" altLang="en-US"/>
          </a:p>
        </p:txBody>
      </p:sp>
      <p:sp>
        <p:nvSpPr>
          <p:cNvPr id="5" name="页脚占位符 4"/>
          <p:cNvSpPr>
            <a:spLocks noGrp="1"/>
          </p:cNvSpPr>
          <p:nvPr>
            <p:ph type="ftr" sz="quarter" idx="11"/>
            <p:custDataLst>
              <p:tags r:id="rId6"/>
            </p:custDataLst>
          </p:nvPr>
        </p:nvSpPr>
        <p:spPr>
          <a:xfrm>
            <a:off x="4038600" y="82283"/>
            <a:ext cx="4114800" cy="365125"/>
          </a:xfrm>
        </p:spPr>
        <p:txBody>
          <a:bodyPr/>
          <a:lstStyle/>
          <a:p>
            <a:endParaRPr lang="zh-CN" altLang="en-US" dirty="0"/>
          </a:p>
        </p:txBody>
      </p:sp>
      <p:sp>
        <p:nvSpPr>
          <p:cNvPr id="6" name="灯片编号占位符 5"/>
          <p:cNvSpPr>
            <a:spLocks noGrp="1"/>
          </p:cNvSpPr>
          <p:nvPr>
            <p:ph type="sldNum" sz="quarter" idx="12"/>
            <p:custDataLst>
              <p:tags r:id="rId7"/>
            </p:custDataLst>
          </p:nvPr>
        </p:nvSpPr>
        <p:spPr>
          <a:xfrm>
            <a:off x="8610600" y="82283"/>
            <a:ext cx="2743200" cy="365125"/>
          </a:xfrm>
        </p:spPr>
        <p:txBody>
          <a:bodyPr/>
          <a:lstStyle/>
          <a:p>
            <a:fld id="{488C92A0-1798-4323-8772-FB979B61E2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AADA20A-4FAB-4501-9DBC-808E63B6D529}" type="datetimeFigureOut">
              <a:rPr lang="zh-CN" altLang="en-US" smtClean="0"/>
              <a:t>2023/5/26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88C92A0-1798-4323-8772-FB979B61E27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15" cstate="email"/>
          <a:srcRect b="-2"/>
          <a:stretch>
            <a:fillRect/>
          </a:stretch>
        </p:blipFill>
        <p:spPr>
          <a:xfrm rot="5400000">
            <a:off x="2666999" y="-2666998"/>
            <a:ext cx="6858001" cy="12191999"/>
          </a:xfrm>
          <a:custGeom>
            <a:avLst/>
            <a:gdLst>
              <a:gd name="connsiteX0" fmla="*/ 0 w 6858001"/>
              <a:gd name="connsiteY0" fmla="*/ 12191999 h 12191999"/>
              <a:gd name="connsiteX1" fmla="*/ 0 w 6858001"/>
              <a:gd name="connsiteY1" fmla="*/ 6313706 h 12191999"/>
              <a:gd name="connsiteX2" fmla="*/ 174382 w 6858001"/>
              <a:gd name="connsiteY2" fmla="*/ 6239049 h 12191999"/>
              <a:gd name="connsiteX3" fmla="*/ 1966684 w 6858001"/>
              <a:gd name="connsiteY3" fmla="*/ 5863765 h 12191999"/>
              <a:gd name="connsiteX4" fmla="*/ 6858000 w 6858001"/>
              <a:gd name="connsiteY4" fmla="*/ 6720107 h 12191999"/>
              <a:gd name="connsiteX5" fmla="*/ 6858000 w 6858001"/>
              <a:gd name="connsiteY5" fmla="*/ 0 h 12191999"/>
              <a:gd name="connsiteX6" fmla="*/ 6858001 w 6858001"/>
              <a:gd name="connsiteY6" fmla="*/ 0 h 12191999"/>
              <a:gd name="connsiteX7" fmla="*/ 6858001 w 6858001"/>
              <a:gd name="connsiteY7"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2191999">
                <a:moveTo>
                  <a:pt x="0" y="12191999"/>
                </a:moveTo>
                <a:lnTo>
                  <a:pt x="0" y="6313706"/>
                </a:lnTo>
                <a:lnTo>
                  <a:pt x="174382" y="6239049"/>
                </a:lnTo>
                <a:cubicBezTo>
                  <a:pt x="982140" y="5893018"/>
                  <a:pt x="874468" y="5944111"/>
                  <a:pt x="1966684" y="5863765"/>
                </a:cubicBezTo>
                <a:cubicBezTo>
                  <a:pt x="3690775" y="5923463"/>
                  <a:pt x="4681720" y="7887816"/>
                  <a:pt x="6858000" y="6720107"/>
                </a:cubicBezTo>
                <a:lnTo>
                  <a:pt x="6858000" y="0"/>
                </a:lnTo>
                <a:lnTo>
                  <a:pt x="6858001" y="0"/>
                </a:lnTo>
                <a:lnTo>
                  <a:pt x="6858001" y="12191999"/>
                </a:lnTo>
                <a:close/>
              </a:path>
            </a:pathLst>
          </a:custGeom>
        </p:spPr>
      </p:pic>
      <p:cxnSp>
        <p:nvCxnSpPr>
          <p:cNvPr id="9" name="直接连接符 8"/>
          <p:cNvCxnSpPr/>
          <p:nvPr>
            <p:custDataLst>
              <p:tags r:id="rId2"/>
            </p:custDataLst>
          </p:nvPr>
        </p:nvCxnSpPr>
        <p:spPr>
          <a:xfrm>
            <a:off x="7340600" y="2888990"/>
            <a:ext cx="26162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3"/>
            </p:custDataLst>
          </p:nvPr>
        </p:nvSpPr>
        <p:spPr>
          <a:xfrm>
            <a:off x="7340600" y="3975100"/>
            <a:ext cx="1409700" cy="431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cxnSp>
        <p:nvCxnSpPr>
          <p:cNvPr id="12" name="直接连接符 11"/>
          <p:cNvCxnSpPr/>
          <p:nvPr>
            <p:custDataLst>
              <p:tags r:id="rId4"/>
            </p:custDataLst>
          </p:nvPr>
        </p:nvCxnSpPr>
        <p:spPr>
          <a:xfrm>
            <a:off x="1447800" y="1790700"/>
            <a:ext cx="0" cy="3019425"/>
          </a:xfrm>
          <a:prstGeom prst="line">
            <a:avLst/>
          </a:prstGeom>
          <a:ln w="12700">
            <a:solidFill>
              <a:schemeClr val="tx1">
                <a:lumMod val="75000"/>
                <a:lumOff val="2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5"/>
            </p:custDataLst>
          </p:nvPr>
        </p:nvCxnSpPr>
        <p:spPr>
          <a:xfrm>
            <a:off x="1447800" y="1790700"/>
            <a:ext cx="1881188" cy="0"/>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6"/>
            </p:custDataLst>
          </p:nvPr>
        </p:nvCxnSpPr>
        <p:spPr>
          <a:xfrm>
            <a:off x="3328988" y="1790700"/>
            <a:ext cx="14286" cy="619125"/>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7"/>
            </p:custDataLst>
          </p:nvPr>
        </p:nvCxnSpPr>
        <p:spPr>
          <a:xfrm>
            <a:off x="1447800" y="4810125"/>
            <a:ext cx="1881188" cy="0"/>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8"/>
            </p:custDataLst>
          </p:nvPr>
        </p:nvCxnSpPr>
        <p:spPr>
          <a:xfrm flipH="1" flipV="1">
            <a:off x="3328983" y="4044950"/>
            <a:ext cx="4" cy="765175"/>
          </a:xfrm>
          <a:prstGeom prst="line">
            <a:avLst/>
          </a:prstGeom>
          <a:ln w="127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7340600" y="3975100"/>
            <a:ext cx="1409700" cy="431800"/>
          </a:xfrm>
        </p:spPr>
        <p:txBody>
          <a:bodyPr anchor="ctr">
            <a:normAutofit/>
          </a:bodyPr>
          <a:lstStyle>
            <a:lvl1pPr algn="ctr">
              <a:defRPr sz="1800">
                <a:solidFill>
                  <a:schemeClr val="tx1">
                    <a:lumMod val="65000"/>
                    <a:lumOff val="35000"/>
                  </a:schemeClr>
                </a:solidFill>
                <a:latin typeface="+mj-lt"/>
              </a:defRPr>
            </a:lvl1pPr>
          </a:lstStyle>
          <a:p>
            <a:r>
              <a:rPr lang="zh-CN" altLang="en-US" dirty="0"/>
              <a:t>编辑标题</a:t>
            </a:r>
          </a:p>
        </p:txBody>
      </p:sp>
      <p:sp>
        <p:nvSpPr>
          <p:cNvPr id="4" name="日期占位符 3"/>
          <p:cNvSpPr>
            <a:spLocks noGrp="1"/>
          </p:cNvSpPr>
          <p:nvPr>
            <p:ph type="dt" sz="half" idx="10"/>
            <p:custDataLst>
              <p:tags r:id="rId10"/>
            </p:custDataLst>
          </p:nvPr>
        </p:nvSpPr>
        <p:spPr/>
        <p:txBody>
          <a:bodyPr>
            <a:normAutofit/>
          </a:bodyPr>
          <a:lstStyle/>
          <a:p>
            <a:fld id="{DAADA20A-4FAB-4501-9DBC-808E63B6D529}" type="datetimeFigureOut">
              <a:rPr lang="zh-CN" altLang="en-US" smtClean="0"/>
              <a:t>2023/5/26</a:t>
            </a:fld>
            <a:endParaRPr lang="zh-CN" altLang="en-US"/>
          </a:p>
        </p:txBody>
      </p:sp>
      <p:sp>
        <p:nvSpPr>
          <p:cNvPr id="5" name="页脚占位符 4"/>
          <p:cNvSpPr>
            <a:spLocks noGrp="1"/>
          </p:cNvSpPr>
          <p:nvPr>
            <p:ph type="ftr" sz="quarter" idx="11"/>
            <p:custDataLst>
              <p:tags r:id="rId11"/>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2"/>
            </p:custDataLst>
          </p:nvPr>
        </p:nvSpPr>
        <p:spPr/>
        <p:txBody>
          <a:bodyPr>
            <a:normAutofit/>
          </a:bodyPr>
          <a:lstStyle/>
          <a:p>
            <a:fld id="{488C92A0-1798-4323-8772-FB979B61E276}" type="slidenum">
              <a:rPr lang="zh-CN" altLang="en-US" smtClean="0"/>
              <a:t>‹#›</a:t>
            </a:fld>
            <a:endParaRPr lang="zh-CN" altLang="en-US"/>
          </a:p>
        </p:txBody>
      </p:sp>
      <p:sp>
        <p:nvSpPr>
          <p:cNvPr id="20" name="文本占位符 19"/>
          <p:cNvSpPr>
            <a:spLocks noGrp="1"/>
          </p:cNvSpPr>
          <p:nvPr>
            <p:ph type="body" sz="quarter" idx="13"/>
            <p:custDataLst>
              <p:tags r:id="rId13"/>
            </p:custDataLst>
          </p:nvPr>
        </p:nvSpPr>
        <p:spPr>
          <a:xfrm>
            <a:off x="734559" y="1487278"/>
            <a:ext cx="629853" cy="3673632"/>
          </a:xfrm>
        </p:spPr>
        <p:txBody>
          <a:bodyPr vert="eaVert">
            <a:normAutofit/>
          </a:bodyPr>
          <a:lstStyle>
            <a:lvl1pPr marL="0" indent="0" algn="ctr">
              <a:buNone/>
              <a:defRPr sz="1800">
                <a:solidFill>
                  <a:schemeClr val="tx1"/>
                </a:solidFill>
                <a:latin typeface="+mj-lt"/>
                <a:ea typeface="+mj-ea"/>
              </a:defRPr>
            </a:lvl1pPr>
          </a:lstStyle>
          <a:p>
            <a:pPr lvl="0"/>
            <a:r>
              <a:rPr lang="zh-CN" altLang="en-US" dirty="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AADA20A-4FAB-4501-9DBC-808E63B6D529}" type="datetimeFigureOut">
              <a:rPr lang="zh-CN" altLang="en-US" smtClean="0"/>
              <a:t>2023/5/26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88C92A0-1798-4323-8772-FB979B61E27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248746"/>
            <a:ext cx="10515600" cy="1325563"/>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647911"/>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505075"/>
            <a:ext cx="5157787"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647911"/>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2505075"/>
            <a:ext cx="5183188"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AADA20A-4FAB-4501-9DBC-808E63B6D529}" type="datetimeFigureOut">
              <a:rPr lang="zh-CN" altLang="en-US" smtClean="0"/>
              <a:t>2023/5/26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88C92A0-1798-4323-8772-FB979B61E27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AADA20A-4FAB-4501-9DBC-808E63B6D529}" type="datetimeFigureOut">
              <a:rPr lang="zh-CN" altLang="en-US" smtClean="0"/>
              <a:t>2023/5/26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88C92A0-1798-4323-8772-FB979B61E27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2023/5/26</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424160" y="365125"/>
            <a:ext cx="929639" cy="5811838"/>
          </a:xfrm>
        </p:spPr>
        <p:txBody>
          <a:bodyPr vert="eaVert">
            <a:no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95194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AADA20A-4FAB-4501-9DBC-808E63B6D529}" type="datetimeFigureOut">
              <a:rPr lang="zh-CN" altLang="en-US" smtClean="0"/>
              <a:t>2023/5/26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88C92A0-1798-4323-8772-FB979B61E27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13" cstate="email">
            <a:lum/>
          </a:blip>
          <a:srcRect/>
          <a:stretch>
            <a:fillRect/>
          </a:stretch>
        </a:blip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3538806" y="2577298"/>
            <a:ext cx="732971" cy="693803"/>
            <a:chOff x="2162629" y="1889740"/>
            <a:chExt cx="732971" cy="693803"/>
          </a:xfrm>
        </p:grpSpPr>
        <p:cxnSp>
          <p:nvCxnSpPr>
            <p:cNvPr id="9" name="直接连接符 8"/>
            <p:cNvCxnSpPr/>
            <p:nvPr>
              <p:custDataLst>
                <p:tags r:id="rId10"/>
              </p:custDataLst>
            </p:nvPr>
          </p:nvCxnSpPr>
          <p:spPr>
            <a:xfrm>
              <a:off x="2162629" y="1889740"/>
              <a:ext cx="0" cy="69380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1"/>
              </p:custDataLst>
            </p:nvPr>
          </p:nvCxnSpPr>
          <p:spPr>
            <a:xfrm flipH="1">
              <a:off x="2162629" y="1889740"/>
              <a:ext cx="7329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custDataLst>
              <p:tags r:id="rId2"/>
            </p:custDataLst>
          </p:nvPr>
        </p:nvGrpSpPr>
        <p:grpSpPr>
          <a:xfrm rot="10800000">
            <a:off x="7920224" y="3719708"/>
            <a:ext cx="732971" cy="693803"/>
            <a:chOff x="2162629" y="1889740"/>
            <a:chExt cx="732971" cy="693803"/>
          </a:xfrm>
        </p:grpSpPr>
        <p:cxnSp>
          <p:nvCxnSpPr>
            <p:cNvPr id="12" name="直接连接符 11"/>
            <p:cNvCxnSpPr/>
            <p:nvPr>
              <p:custDataLst>
                <p:tags r:id="rId8"/>
              </p:custDataLst>
            </p:nvPr>
          </p:nvCxnSpPr>
          <p:spPr>
            <a:xfrm>
              <a:off x="2162629" y="1889740"/>
              <a:ext cx="0" cy="69380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flipH="1">
              <a:off x="2162629" y="1889740"/>
              <a:ext cx="7329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custDataLst>
              <p:tags r:id="rId3"/>
            </p:custDataLst>
          </p:nvPr>
        </p:nvSpPr>
        <p:spPr>
          <a:xfrm>
            <a:off x="3625132" y="2773435"/>
            <a:ext cx="4941736" cy="1311128"/>
          </a:xfrm>
        </p:spPr>
        <p:txBody>
          <a:bodyPr>
            <a:normAutofit/>
          </a:bodyPr>
          <a:lstStyle>
            <a:lvl1pPr algn="ctr">
              <a:defRPr sz="6600" b="1">
                <a:solidFill>
                  <a:schemeClr val="tx1">
                    <a:lumMod val="75000"/>
                    <a:lumOff val="25000"/>
                  </a:schemeClr>
                </a:solidFill>
                <a:latin typeface="+mj-lt"/>
              </a:defRPr>
            </a:lvl1pPr>
          </a:lstStyle>
          <a:p>
            <a:r>
              <a:rPr lang="zh-CN" altLang="en-US" dirty="0"/>
              <a:t>编辑标题</a:t>
            </a:r>
          </a:p>
        </p:txBody>
      </p:sp>
      <p:sp>
        <p:nvSpPr>
          <p:cNvPr id="3" name="日期占位符 2"/>
          <p:cNvSpPr>
            <a:spLocks noGrp="1"/>
          </p:cNvSpPr>
          <p:nvPr>
            <p:ph type="dt" sz="half" idx="10"/>
            <p:custDataLst>
              <p:tags r:id="rId4"/>
            </p:custDataLst>
          </p:nvPr>
        </p:nvSpPr>
        <p:spPr>
          <a:xfrm>
            <a:off x="838200" y="91344"/>
            <a:ext cx="2743200" cy="365125"/>
          </a:xfrm>
        </p:spPr>
        <p:txBody>
          <a:bodyPr/>
          <a:lstStyle/>
          <a:p>
            <a:fld id="{DAADA20A-4FAB-4501-9DBC-808E63B6D529}" type="datetimeFigureOut">
              <a:rPr lang="zh-CN" altLang="en-US" smtClean="0"/>
              <a:t>2023/5/26</a:t>
            </a:fld>
            <a:endParaRPr lang="zh-CN" altLang="en-US"/>
          </a:p>
        </p:txBody>
      </p:sp>
      <p:sp>
        <p:nvSpPr>
          <p:cNvPr id="4" name="页脚占位符 3"/>
          <p:cNvSpPr>
            <a:spLocks noGrp="1"/>
          </p:cNvSpPr>
          <p:nvPr>
            <p:ph type="ftr" sz="quarter" idx="11"/>
            <p:custDataLst>
              <p:tags r:id="rId5"/>
            </p:custDataLst>
          </p:nvPr>
        </p:nvSpPr>
        <p:spPr>
          <a:xfrm>
            <a:off x="4038600" y="91344"/>
            <a:ext cx="4114800" cy="365125"/>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610600" y="91344"/>
            <a:ext cx="2743200" cy="365125"/>
          </a:xfrm>
        </p:spPr>
        <p:txBody>
          <a:bodyPr/>
          <a:lstStyle/>
          <a:p>
            <a:fld id="{488C92A0-1798-4323-8772-FB979B61E276}" type="slidenum">
              <a:rPr lang="zh-CN" altLang="en-US" smtClean="0"/>
              <a:t>‹#›</a:t>
            </a:fld>
            <a:endParaRPr lang="zh-CN" altLang="en-US"/>
          </a:p>
        </p:txBody>
      </p:sp>
      <p:sp>
        <p:nvSpPr>
          <p:cNvPr id="16" name="文本占位符 15"/>
          <p:cNvSpPr>
            <a:spLocks noGrp="1"/>
          </p:cNvSpPr>
          <p:nvPr>
            <p:ph type="body" sz="quarter" idx="13"/>
            <p:custDataLst>
              <p:tags r:id="rId7"/>
            </p:custDataLst>
          </p:nvPr>
        </p:nvSpPr>
        <p:spPr>
          <a:xfrm>
            <a:off x="2347686" y="5840538"/>
            <a:ext cx="7371876" cy="778470"/>
          </a:xfrm>
        </p:spPr>
        <p:txBody>
          <a:bodyPr>
            <a:normAutofit/>
          </a:bodyPr>
          <a:lstStyle>
            <a:lvl1pPr marL="0" indent="0" algn="ctr">
              <a:buNone/>
              <a:defRPr sz="1800" b="1">
                <a:solidFill>
                  <a:schemeClr val="tx1">
                    <a:lumMod val="75000"/>
                    <a:lumOff val="25000"/>
                  </a:schemeClr>
                </a:solidFill>
                <a:latin typeface="+mn-lt"/>
              </a:defRPr>
            </a:lvl1pPr>
          </a:lstStyle>
          <a:p>
            <a:pPr lvl="0"/>
            <a:r>
              <a:rPr lang="zh-CN" altLang="en-US" dirty="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1"/>
            </p:custDataLst>
          </p:nvPr>
        </p:nvPicPr>
        <p:blipFill>
          <a:blip r:embed="rId7"/>
          <a:stretch>
            <a:fillRect/>
          </a:stretch>
        </p:blipFill>
        <p:spPr>
          <a:xfrm>
            <a:off x="10458991" y="5322244"/>
            <a:ext cx="1352009" cy="1399231"/>
          </a:xfrm>
          <a:prstGeom prst="rect">
            <a:avLst/>
          </a:prstGeom>
        </p:spPr>
      </p:pic>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custDataLst>
              <p:tags r:id="rId2"/>
            </p:custDataLst>
          </p:nvPr>
        </p:nvPicPr>
        <p:blipFill>
          <a:blip r:embed="rId10"/>
          <a:stretch>
            <a:fillRect/>
          </a:stretch>
        </p:blipFill>
        <p:spPr>
          <a:xfrm>
            <a:off x="9848678" y="5194015"/>
            <a:ext cx="1962322" cy="1550585"/>
          </a:xfrm>
          <a:prstGeom prst="rect">
            <a:avLst/>
          </a:prstGeom>
        </p:spPr>
      </p:pic>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p:cNvPicPr>
            <a:picLocks noChangeAspect="1"/>
          </p:cNvPicPr>
          <p:nvPr userDrawn="1">
            <p:custDataLst>
              <p:tags r:id="rId2"/>
            </p:custDataLst>
          </p:nvPr>
        </p:nvPicPr>
        <p:blipFill>
          <a:blip r:embed="rId10"/>
          <a:stretch>
            <a:fillRect/>
          </a:stretch>
        </p:blipFill>
        <p:spPr>
          <a:xfrm>
            <a:off x="3256577" y="5349875"/>
            <a:ext cx="1425493" cy="137160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userDrawn="1">
            <p:custDataLst>
              <p:tags r:id="rId2"/>
            </p:custDataLst>
          </p:nvPr>
        </p:nvPicPr>
        <p:blipFill>
          <a:blip r:embed="rId11"/>
          <a:stretch>
            <a:fillRect/>
          </a:stretch>
        </p:blipFill>
        <p:spPr>
          <a:xfrm>
            <a:off x="10728212" y="5562090"/>
            <a:ext cx="1078763" cy="1029419"/>
          </a:xfrm>
          <a:prstGeom prst="rect">
            <a:avLst/>
          </a:prstGeom>
        </p:spPr>
      </p:pic>
      <p:pic>
        <p:nvPicPr>
          <p:cNvPr id="12" name="图片 11"/>
          <p:cNvPicPr>
            <a:picLocks noChangeAspect="1"/>
          </p:cNvPicPr>
          <p:nvPr userDrawn="1">
            <p:custDataLst>
              <p:tags r:id="rId3"/>
            </p:custDataLst>
          </p:nvPr>
        </p:nvPicPr>
        <p:blipFill>
          <a:blip r:embed="rId12"/>
          <a:stretch>
            <a:fillRect/>
          </a:stretch>
        </p:blipFill>
        <p:spPr>
          <a:xfrm>
            <a:off x="69502" y="167045"/>
            <a:ext cx="1084996" cy="99321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userDrawn="1">
            <p:custDataLst>
              <p:tags r:id="rId2"/>
            </p:custDataLst>
          </p:nvPr>
        </p:nvPicPr>
        <p:blipFill>
          <a:blip r:embed="rId10"/>
          <a:stretch>
            <a:fillRect/>
          </a:stretch>
        </p:blipFill>
        <p:spPr>
          <a:xfrm>
            <a:off x="304800" y="353940"/>
            <a:ext cx="1066800" cy="1104060"/>
          </a:xfrm>
          <a:prstGeom prst="rect">
            <a:avLst/>
          </a:prstGeom>
        </p:spPr>
      </p:pic>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2" name="图片 11"/>
          <p:cNvPicPr>
            <a:picLocks noChangeAspect="1"/>
          </p:cNvPicPr>
          <p:nvPr userDrawn="1">
            <p:custDataLst>
              <p:tags r:id="rId2"/>
            </p:custDataLst>
          </p:nvPr>
        </p:nvPicPr>
        <p:blipFill>
          <a:blip r:embed="rId12"/>
          <a:stretch>
            <a:fillRect/>
          </a:stretch>
        </p:blipFill>
        <p:spPr>
          <a:xfrm>
            <a:off x="10955440" y="174075"/>
            <a:ext cx="796719" cy="629550"/>
          </a:xfrm>
          <a:prstGeom prst="rect">
            <a:avLst/>
          </a:prstGeom>
        </p:spPr>
      </p:pic>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p:cNvPicPr>
            <a:picLocks noChangeAspect="1"/>
          </p:cNvPicPr>
          <p:nvPr userDrawn="1">
            <p:custDataLst>
              <p:tags r:id="rId2"/>
            </p:custDataLst>
          </p:nvPr>
        </p:nvPicPr>
        <p:blipFill>
          <a:blip r:embed="rId11"/>
          <a:stretch>
            <a:fillRect/>
          </a:stretch>
        </p:blipFill>
        <p:spPr>
          <a:xfrm>
            <a:off x="10432831" y="5354276"/>
            <a:ext cx="1378169" cy="1089000"/>
          </a:xfrm>
          <a:prstGeom prst="rect">
            <a:avLst/>
          </a:prstGeom>
        </p:spPr>
      </p:pic>
      <p:pic>
        <p:nvPicPr>
          <p:cNvPr id="9" name="图片 8"/>
          <p:cNvPicPr>
            <a:picLocks noChangeAspect="1"/>
          </p:cNvPicPr>
          <p:nvPr userDrawn="1">
            <p:custDataLst>
              <p:tags r:id="rId3"/>
            </p:custDataLst>
          </p:nvPr>
        </p:nvPicPr>
        <p:blipFill>
          <a:blip r:embed="rId12"/>
          <a:stretch>
            <a:fillRect/>
          </a:stretch>
        </p:blipFill>
        <p:spPr>
          <a:xfrm>
            <a:off x="279768" y="470274"/>
            <a:ext cx="1497626" cy="1429123"/>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2023/5/26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2023/5/26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2023/5/26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7.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2023/5/26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AADA20A-4FAB-4501-9DBC-808E63B6D529}" type="datetimeFigureOut">
              <a:rPr lang="zh-CN" altLang="en-US" smtClean="0"/>
              <a:t>2023/5/26</a:t>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488C92A0-1798-4323-8772-FB979B61E276}"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28.xml"/><Relationship Id="rId1" Type="http://schemas.openxmlformats.org/officeDocument/2006/relationships/tags" Target="../tags/tag22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30.xml"/><Relationship Id="rId1" Type="http://schemas.openxmlformats.org/officeDocument/2006/relationships/tags" Target="../tags/tag22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image" Target="../media/image12.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208.xml"/><Relationship Id="rId7" Type="http://schemas.openxmlformats.org/officeDocument/2006/relationships/image" Target="../media/image3.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18.xml"/><Relationship Id="rId5" Type="http://schemas.openxmlformats.org/officeDocument/2006/relationships/tags" Target="../tags/tag210.xml"/><Relationship Id="rId4" Type="http://schemas.openxmlformats.org/officeDocument/2006/relationships/tags" Target="../tags/tag209.xml"/></Relationships>
</file>

<file path=ppt/slides/_rels/slide4.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tags" Target="../tags/tag222.xml"/><Relationship Id="rId7" Type="http://schemas.openxmlformats.org/officeDocument/2006/relationships/image" Target="../media/image3.png"/><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19.png"/><Relationship Id="rId5" Type="http://schemas.openxmlformats.org/officeDocument/2006/relationships/slideLayout" Target="../slideLayouts/slideLayout18.xml"/><Relationship Id="rId4" Type="http://schemas.openxmlformats.org/officeDocument/2006/relationships/tags" Target="../tags/tag223.xml"/><Relationship Id="rId9"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pPr marL="0" indent="0" algn="ctr">
              <a:lnSpc>
                <a:spcPct val="100000"/>
              </a:lnSpc>
              <a:spcBef>
                <a:spcPts val="0"/>
              </a:spcBef>
              <a:spcAft>
                <a:spcPts val="0"/>
              </a:spcAft>
              <a:buSzPct val="100000"/>
              <a:buNone/>
            </a:pPr>
            <a:r>
              <a:rPr lang="zh-CN" altLang="zh-CN" sz="6000">
                <a:solidFill>
                  <a:schemeClr val="dk1">
                    <a:lumMod val="85000"/>
                    <a:lumOff val="15000"/>
                  </a:schemeClr>
                </a:solidFill>
              </a:rPr>
              <a:t>"Preparation for Life and Eat for Chinese Students in Northeastern University"</a:t>
            </a:r>
          </a:p>
        </p:txBody>
      </p:sp>
      <p:sp>
        <p:nvSpPr>
          <p:cNvPr id="3" name="副标题 2"/>
          <p:cNvSpPr>
            <a:spLocks noGrp="1"/>
          </p:cNvSpPr>
          <p:nvPr>
            <p:ph type="subTitle" idx="1"/>
            <p:custDataLst>
              <p:tags r:id="rId3"/>
            </p:custDataLst>
          </p:nvPr>
        </p:nvSpPr>
        <p:spPr>
          <a:xfrm>
            <a:off x="2371090" y="5410200"/>
            <a:ext cx="7447915" cy="1137920"/>
          </a:xfrm>
        </p:spPr>
        <p:txBody>
          <a:bodyPr>
            <a:noAutofit/>
          </a:bodyPr>
          <a:lstStyle/>
          <a:p>
            <a:pPr marL="0" indent="0" algn="ctr">
              <a:lnSpc>
                <a:spcPct val="120000"/>
              </a:lnSpc>
              <a:spcBef>
                <a:spcPts val="1000"/>
              </a:spcBef>
              <a:spcAft>
                <a:spcPts val="0"/>
              </a:spcAft>
              <a:buSzPct val="100000"/>
              <a:buNone/>
            </a:pPr>
            <a:r>
              <a:rPr lang="zh-CN" altLang="en-US" sz="1400">
                <a:solidFill>
                  <a:schemeClr val="dk1">
                    <a:lumMod val="85000"/>
                    <a:lumOff val="15000"/>
                  </a:schemeClr>
                </a:solidFill>
              </a:rPr>
              <a:t>许恒嘉  谢宇豪</a:t>
            </a:r>
          </a:p>
          <a:p>
            <a:pPr marL="0" lvl="0">
              <a:buNone/>
            </a:pPr>
            <a:r>
              <a:rPr lang="zh-CN" altLang="en-US" sz="1400">
                <a:solidFill>
                  <a:schemeClr val="dk1">
                    <a:lumMod val="85000"/>
                    <a:lumOff val="15000"/>
                  </a:schemeClr>
                </a:solidFill>
              </a:rPr>
              <a:t>AP Statastic</a:t>
            </a:r>
          </a:p>
          <a:p>
            <a:pPr marL="0" lvl="0">
              <a:buNone/>
            </a:pPr>
            <a:r>
              <a:rPr lang="zh-CN" altLang="en-US" sz="1400">
                <a:solidFill>
                  <a:schemeClr val="dk1">
                    <a:lumMod val="85000"/>
                    <a:lumOff val="15000"/>
                  </a:schemeClr>
                </a:solidFill>
              </a:rPr>
              <a:t>Section6</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5"/>
          <a:stretch>
            <a:fillRect/>
          </a:stretch>
        </p:blipFill>
        <p:spPr>
          <a:xfrm>
            <a:off x="10458991" y="5322244"/>
            <a:ext cx="1352009" cy="1399231"/>
          </a:xfrm>
          <a:prstGeom prst="rect">
            <a:avLst/>
          </a:prstGeom>
        </p:spPr>
      </p:pic>
      <p:sp>
        <p:nvSpPr>
          <p:cNvPr id="2" name="文本框 1"/>
          <p:cNvSpPr txBox="1"/>
          <p:nvPr/>
        </p:nvSpPr>
        <p:spPr>
          <a:xfrm>
            <a:off x="1036320" y="639445"/>
            <a:ext cx="4287520" cy="614680"/>
          </a:xfrm>
          <a:prstGeom prst="rect">
            <a:avLst/>
          </a:prstGeom>
          <a:noFill/>
        </p:spPr>
        <p:txBody>
          <a:bodyPr wrap="square" rtlCol="0">
            <a:noAutofit/>
          </a:bodyPr>
          <a:lstStyle/>
          <a:p>
            <a:r>
              <a:rPr lang="en-US" altLang="zh-CN" sz="2400" b="1" dirty="0"/>
              <a:t>Research</a:t>
            </a:r>
          </a:p>
        </p:txBody>
      </p:sp>
      <p:sp>
        <p:nvSpPr>
          <p:cNvPr id="3" name="文本框 2"/>
          <p:cNvSpPr txBox="1"/>
          <p:nvPr/>
        </p:nvSpPr>
        <p:spPr>
          <a:xfrm>
            <a:off x="5685968" y="5322244"/>
            <a:ext cx="4538345" cy="430887"/>
          </a:xfrm>
          <a:prstGeom prst="rect">
            <a:avLst/>
          </a:prstGeom>
          <a:noFill/>
        </p:spPr>
        <p:txBody>
          <a:bodyPr wrap="square" rtlCol="0">
            <a:spAutoFit/>
          </a:bodyPr>
          <a:lstStyle/>
          <a:p>
            <a:r>
              <a:rPr lang="zh-CN" altLang="en-US" sz="1100" dirty="0"/>
              <a:t>https://www.reddit.com/r/boston/comments/1estam/moving_to_boston_what_do_i_need_to_know/</a:t>
            </a:r>
          </a:p>
        </p:txBody>
      </p:sp>
      <p:pic>
        <p:nvPicPr>
          <p:cNvPr id="5" name="图片 5"/>
          <p:cNvPicPr>
            <a:picLocks noChangeAspect="1"/>
          </p:cNvPicPr>
          <p:nvPr>
            <p:custDataLst>
              <p:tags r:id="rId3"/>
            </p:custDataLst>
          </p:nvPr>
        </p:nvPicPr>
        <p:blipFill>
          <a:blip r:embed="rId6"/>
          <a:stretch>
            <a:fillRect/>
          </a:stretch>
        </p:blipFill>
        <p:spPr>
          <a:xfrm>
            <a:off x="5549900" y="311785"/>
            <a:ext cx="4088765" cy="4076700"/>
          </a:xfrm>
          <a:prstGeom prst="rect">
            <a:avLst/>
          </a:prstGeom>
          <a:noFill/>
          <a:ln>
            <a:noFill/>
          </a:ln>
        </p:spPr>
      </p:pic>
      <p:sp>
        <p:nvSpPr>
          <p:cNvPr id="8" name="文本框 7">
            <a:extLst>
              <a:ext uri="{FF2B5EF4-FFF2-40B4-BE49-F238E27FC236}">
                <a16:creationId xmlns:a16="http://schemas.microsoft.com/office/drawing/2014/main" id="{241CA156-4C36-34BB-2051-63735932AD20}"/>
              </a:ext>
            </a:extLst>
          </p:cNvPr>
          <p:cNvSpPr txBox="1"/>
          <p:nvPr/>
        </p:nvSpPr>
        <p:spPr>
          <a:xfrm>
            <a:off x="1136342" y="1917577"/>
            <a:ext cx="3888419" cy="2954655"/>
          </a:xfrm>
          <a:prstGeom prst="rect">
            <a:avLst/>
          </a:prstGeom>
          <a:noFill/>
        </p:spPr>
        <p:txBody>
          <a:bodyPr wrap="square" rtlCol="0">
            <a:spAutoFit/>
          </a:bodyPr>
          <a:lstStyle/>
          <a:p>
            <a:r>
              <a:rPr lang="en-US" altLang="zh-CN" sz="2400" dirty="0"/>
              <a:t>Reddit Website</a:t>
            </a:r>
          </a:p>
          <a:p>
            <a:endParaRPr lang="en-US" altLang="zh-CN" dirty="0"/>
          </a:p>
          <a:p>
            <a:endParaRPr lang="en-US" altLang="zh-CN" dirty="0"/>
          </a:p>
          <a:p>
            <a:r>
              <a:rPr lang="en-US" altLang="zh-CN" dirty="0"/>
              <a:t>More Details</a:t>
            </a:r>
          </a:p>
          <a:p>
            <a:endParaRPr lang="en-US" altLang="zh-CN" dirty="0"/>
          </a:p>
          <a:p>
            <a:r>
              <a:rPr lang="en-US" altLang="zh-CN" dirty="0"/>
              <a:t>Accessible to all people</a:t>
            </a:r>
          </a:p>
          <a:p>
            <a:endParaRPr lang="en-US" altLang="zh-CN" dirty="0"/>
          </a:p>
          <a:p>
            <a:r>
              <a:rPr lang="en-US" altLang="zh-CN" dirty="0"/>
              <a:t>Easy to enter</a:t>
            </a:r>
          </a:p>
          <a:p>
            <a:endParaRPr lang="en-US" altLang="zh-CN" dirty="0"/>
          </a:p>
          <a:p>
            <a:r>
              <a:rPr lang="en-US" altLang="zh-CN" dirty="0"/>
              <a:t>Information is unauthentic</a:t>
            </a:r>
            <a:endParaRPr lang="zh-CN" altLang="en-US"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2F9E0E-2254-7F0B-C129-AC5E32C05968}"/>
              </a:ext>
            </a:extLst>
          </p:cNvPr>
          <p:cNvSpPr txBox="1"/>
          <p:nvPr/>
        </p:nvSpPr>
        <p:spPr>
          <a:xfrm>
            <a:off x="1020932" y="985422"/>
            <a:ext cx="10520039" cy="4616648"/>
          </a:xfrm>
          <a:prstGeom prst="rect">
            <a:avLst/>
          </a:prstGeom>
          <a:noFill/>
        </p:spPr>
        <p:txBody>
          <a:bodyPr wrap="square" rtlCol="0">
            <a:spAutoFit/>
          </a:bodyPr>
          <a:lstStyle/>
          <a:p>
            <a:r>
              <a:rPr lang="en-US" altLang="zh-CN" sz="2400" b="1" dirty="0"/>
              <a:t>Conclusion</a:t>
            </a:r>
          </a:p>
          <a:p>
            <a:endParaRPr lang="en-US" altLang="zh-CN" dirty="0"/>
          </a:p>
          <a:p>
            <a:endParaRPr lang="en-US" altLang="zh-CN" dirty="0"/>
          </a:p>
          <a:p>
            <a:endParaRPr lang="en-US" altLang="zh-CN" dirty="0"/>
          </a:p>
          <a:p>
            <a:endParaRPr lang="en-US" altLang="zh-CN" dirty="0"/>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conclusion, Chinese students at Northeastern University can prepare for a fulfilling university life by understanding the available housing options, exploring diverse dining choices, utilizing storage solutions, familiarizing themselves with local resources, and considering extra expenses and healthcare needs. By planning ahead and seeking relevant information, Chinese students can enhance their overall experience at Northeastern University and live comfortably in America.</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5754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4"/>
          <a:stretch>
            <a:fillRect/>
          </a:stretch>
        </p:blipFill>
        <p:spPr>
          <a:xfrm>
            <a:off x="10458991" y="5322244"/>
            <a:ext cx="1352009" cy="1399231"/>
          </a:xfrm>
          <a:prstGeom prst="rect">
            <a:avLst/>
          </a:prstGeom>
        </p:spPr>
      </p:pic>
      <p:sp>
        <p:nvSpPr>
          <p:cNvPr id="3" name="文本框 2"/>
          <p:cNvSpPr txBox="1"/>
          <p:nvPr/>
        </p:nvSpPr>
        <p:spPr>
          <a:xfrm>
            <a:off x="951684" y="617609"/>
            <a:ext cx="10373620" cy="1770484"/>
          </a:xfrm>
          <a:prstGeom prst="rect">
            <a:avLst/>
          </a:prstGeom>
          <a:noFill/>
        </p:spPr>
        <p:txBody>
          <a:bodyPr wrap="square" rtlCol="0">
            <a:noAutofit/>
          </a:bodyPr>
          <a:lstStyle/>
          <a:p>
            <a:r>
              <a:rPr lang="en-US" altLang="zh-CN" sz="3600" dirty="0"/>
              <a:t>Problems in the Project/Suggestions for Future</a:t>
            </a:r>
            <a:endParaRPr lang="zh-CN" altLang="en-US" sz="3600" dirty="0"/>
          </a:p>
        </p:txBody>
      </p:sp>
      <p:sp>
        <p:nvSpPr>
          <p:cNvPr id="4" name="文本框 3">
            <a:extLst>
              <a:ext uri="{FF2B5EF4-FFF2-40B4-BE49-F238E27FC236}">
                <a16:creationId xmlns:a16="http://schemas.microsoft.com/office/drawing/2014/main" id="{E57CCBAA-24C9-10D1-9B0D-440814ED7592}"/>
              </a:ext>
            </a:extLst>
          </p:cNvPr>
          <p:cNvSpPr txBox="1"/>
          <p:nvPr/>
        </p:nvSpPr>
        <p:spPr>
          <a:xfrm>
            <a:off x="1091953" y="2139518"/>
            <a:ext cx="10148363" cy="4216539"/>
          </a:xfrm>
          <a:prstGeom prst="rect">
            <a:avLst/>
          </a:prstGeom>
          <a:noFill/>
        </p:spPr>
        <p:txBody>
          <a:bodyPr wrap="square" rtlCol="0">
            <a:spAutoFit/>
          </a:bodyPr>
          <a:lstStyle/>
          <a:p>
            <a:pPr algn="l">
              <a:buFont typeface="Arial" panose="020B0604020202020204" pitchFamily="34" charset="0"/>
              <a:buChar char="•"/>
            </a:pPr>
            <a:r>
              <a:rPr lang="en-US" altLang="zh-CN" sz="3200" b="0" i="0" dirty="0">
                <a:effectLst/>
                <a:latin typeface="PingFang SC"/>
              </a:rPr>
              <a:t>Unavailability of field investigation</a:t>
            </a:r>
          </a:p>
          <a:p>
            <a:pPr>
              <a:buFont typeface="Arial" panose="020B0604020202020204" pitchFamily="34" charset="0"/>
              <a:buChar char="•"/>
            </a:pPr>
            <a:r>
              <a:rPr lang="en-US" altLang="zh-CN" sz="3200" dirty="0"/>
              <a:t>Lack of understanding of US social media and forums</a:t>
            </a:r>
          </a:p>
          <a:p>
            <a:pPr algn="l">
              <a:buFont typeface="Arial" panose="020B0604020202020204" pitchFamily="34" charset="0"/>
              <a:buChar char="•"/>
            </a:pPr>
            <a:r>
              <a:rPr lang="en-US" altLang="zh-CN" sz="3200" dirty="0">
                <a:latin typeface="PingFang SC"/>
              </a:rPr>
              <a:t>H</a:t>
            </a:r>
            <a:r>
              <a:rPr lang="en-US" altLang="zh-CN" sz="3200" b="0" i="0" dirty="0">
                <a:effectLst/>
                <a:latin typeface="PingFang SC"/>
              </a:rPr>
              <a:t>ard to </a:t>
            </a:r>
            <a:r>
              <a:rPr lang="en-US" altLang="zh-CN" sz="3200" dirty="0">
                <a:latin typeface="PingFang SC"/>
              </a:rPr>
              <a:t>distinguish </a:t>
            </a:r>
            <a:r>
              <a:rPr lang="en-US" altLang="zh-CN" sz="3200" b="0" i="0" dirty="0">
                <a:effectLst/>
                <a:latin typeface="PingFang SC"/>
              </a:rPr>
              <a:t>whether information on the Internet is true or false</a:t>
            </a:r>
          </a:p>
          <a:p>
            <a:pPr algn="l">
              <a:buFont typeface="Arial" panose="020B0604020202020204" pitchFamily="34" charset="0"/>
              <a:buChar char="•"/>
            </a:pPr>
            <a:r>
              <a:rPr lang="en-US" altLang="zh-CN" sz="3200" b="0" i="0" dirty="0">
                <a:effectLst/>
                <a:latin typeface="PingFang SC"/>
              </a:rPr>
              <a:t>Different eating habits between Chinese and Americans</a:t>
            </a:r>
          </a:p>
          <a:p>
            <a:pPr algn="l">
              <a:buFont typeface="Arial" panose="020B0604020202020204" pitchFamily="34" charset="0"/>
              <a:buChar char="•"/>
            </a:pPr>
            <a:endParaRPr lang="en-US" altLang="zh-CN" dirty="0">
              <a:latin typeface="PingFang SC"/>
            </a:endParaRPr>
          </a:p>
          <a:p>
            <a:pPr algn="l"/>
            <a:endParaRPr lang="en-US" altLang="zh-CN" b="0" i="0" dirty="0">
              <a:effectLst/>
              <a:latin typeface="PingFang SC"/>
            </a:endParaRPr>
          </a:p>
          <a:p>
            <a:pPr algn="l">
              <a:buFont typeface="Arial" panose="020B0604020202020204" pitchFamily="34" charset="0"/>
              <a:buChar char="•"/>
            </a:pPr>
            <a:endParaRPr lang="en-US" altLang="zh-CN" b="0" i="0" dirty="0">
              <a:effectLst/>
              <a:latin typeface="PingFang SC"/>
            </a:endParaRPr>
          </a:p>
          <a:p>
            <a:pPr algn="l">
              <a:buFont typeface="Arial" panose="020B0604020202020204" pitchFamily="34" charset="0"/>
              <a:buChar char="•"/>
            </a:pPr>
            <a:endParaRPr lang="en-US" altLang="zh-CN" b="0" i="0" dirty="0">
              <a:effectLst/>
              <a:latin typeface="PingFang SC"/>
            </a:endParaRPr>
          </a:p>
          <a:p>
            <a:br>
              <a:rPr lang="en-US" altLang="zh-CN" b="0" i="0" dirty="0">
                <a:solidFill>
                  <a:srgbClr val="707173"/>
                </a:solidFill>
                <a:effectLst/>
                <a:latin typeface="PingFang SC"/>
              </a:rPr>
            </a:b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4"/>
          <a:stretch>
            <a:fillRect/>
          </a:stretch>
        </p:blipFill>
        <p:spPr>
          <a:xfrm>
            <a:off x="10458991" y="5322244"/>
            <a:ext cx="1352009" cy="1399231"/>
          </a:xfrm>
          <a:prstGeom prst="rect">
            <a:avLst/>
          </a:prstGeom>
        </p:spPr>
      </p:pic>
      <p:sp>
        <p:nvSpPr>
          <p:cNvPr id="2" name="文本框 1"/>
          <p:cNvSpPr txBox="1"/>
          <p:nvPr/>
        </p:nvSpPr>
        <p:spPr>
          <a:xfrm>
            <a:off x="2731769" y="2334895"/>
            <a:ext cx="6651927" cy="923330"/>
          </a:xfrm>
          <a:prstGeom prst="rect">
            <a:avLst/>
          </a:prstGeom>
          <a:noFill/>
        </p:spPr>
        <p:txBody>
          <a:bodyPr wrap="square" rtlCol="0">
            <a:spAutoFit/>
          </a:bodyPr>
          <a:lstStyle/>
          <a:p>
            <a:r>
              <a:rPr lang="en-US" altLang="zh-CN" sz="5400" dirty="0"/>
              <a:t>Thanks for listening</a:t>
            </a:r>
            <a:endParaRPr lang="zh-CN" altLang="en-US" sz="5400"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4"/>
          <a:stretch>
            <a:fillRect/>
          </a:stretch>
        </p:blipFill>
        <p:spPr>
          <a:xfrm>
            <a:off x="10458991" y="5322244"/>
            <a:ext cx="1352009" cy="1399231"/>
          </a:xfrm>
          <a:prstGeom prst="rect">
            <a:avLst/>
          </a:prstGeom>
        </p:spPr>
      </p:pic>
      <p:pic>
        <p:nvPicPr>
          <p:cNvPr id="101" name="图片 100"/>
          <p:cNvPicPr/>
          <p:nvPr/>
        </p:nvPicPr>
        <p:blipFill>
          <a:blip r:embed="rId5"/>
          <a:stretch>
            <a:fillRect/>
          </a:stretch>
        </p:blipFill>
        <p:spPr>
          <a:xfrm>
            <a:off x="993775" y="2993390"/>
            <a:ext cx="5349875" cy="3053080"/>
          </a:xfrm>
          <a:prstGeom prst="rect">
            <a:avLst/>
          </a:prstGeom>
          <a:noFill/>
          <a:ln w="9525">
            <a:noFill/>
          </a:ln>
        </p:spPr>
      </p:pic>
      <p:sp>
        <p:nvSpPr>
          <p:cNvPr id="4" name="文本框 3"/>
          <p:cNvSpPr txBox="1"/>
          <p:nvPr/>
        </p:nvSpPr>
        <p:spPr>
          <a:xfrm>
            <a:off x="2379345" y="707390"/>
            <a:ext cx="5184140" cy="583565"/>
          </a:xfrm>
          <a:prstGeom prst="rect">
            <a:avLst/>
          </a:prstGeom>
          <a:noFill/>
        </p:spPr>
        <p:txBody>
          <a:bodyPr wrap="square" rtlCol="0">
            <a:spAutoFit/>
          </a:bodyPr>
          <a:lstStyle/>
          <a:p>
            <a:r>
              <a:rPr lang="en-US" altLang="zh-CN" sz="3200" b="1"/>
              <a:t>Northeastern university</a:t>
            </a:r>
          </a:p>
        </p:txBody>
      </p:sp>
      <p:sp>
        <p:nvSpPr>
          <p:cNvPr id="2" name="文本框 1">
            <a:extLst>
              <a:ext uri="{FF2B5EF4-FFF2-40B4-BE49-F238E27FC236}">
                <a16:creationId xmlns:a16="http://schemas.microsoft.com/office/drawing/2014/main" id="{40BB280A-1046-18E0-D212-EB795A56039C}"/>
              </a:ext>
            </a:extLst>
          </p:cNvPr>
          <p:cNvSpPr txBox="1"/>
          <p:nvPr/>
        </p:nvSpPr>
        <p:spPr>
          <a:xfrm>
            <a:off x="7199791" y="1782814"/>
            <a:ext cx="4092606" cy="3539430"/>
          </a:xfrm>
          <a:prstGeom prst="rect">
            <a:avLst/>
          </a:prstGeom>
          <a:noFill/>
        </p:spPr>
        <p:txBody>
          <a:bodyPr wrap="square" rtlCol="0">
            <a:spAutoFit/>
          </a:bodyPr>
          <a:lstStyle/>
          <a:p>
            <a:r>
              <a:rPr lang="en-US" altLang="zh-CN" sz="3200" dirty="0"/>
              <a:t>Located in Boston</a:t>
            </a:r>
          </a:p>
          <a:p>
            <a:r>
              <a:rPr lang="en-US" altLang="zh-CN" sz="3200" dirty="0"/>
              <a:t>High housing price</a:t>
            </a:r>
          </a:p>
          <a:p>
            <a:r>
              <a:rPr lang="en-US" altLang="zh-CN" sz="3200" dirty="0"/>
              <a:t>Big city</a:t>
            </a:r>
          </a:p>
          <a:p>
            <a:r>
              <a:rPr lang="en-US" altLang="zh-CN" sz="3200" dirty="0"/>
              <a:t>Small campus</a:t>
            </a:r>
          </a:p>
          <a:p>
            <a:r>
              <a:rPr lang="en-US" altLang="zh-CN" sz="3200" dirty="0"/>
              <a:t>Terrible dining hall</a:t>
            </a:r>
          </a:p>
          <a:p>
            <a:r>
              <a:rPr lang="en-US" altLang="zh-CN" sz="3200" dirty="0"/>
              <a:t>Expensive living cost</a:t>
            </a:r>
          </a:p>
          <a:p>
            <a:endParaRPr lang="zh-CN" altLang="en-US" sz="32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7"/>
          <a:stretch>
            <a:fillRect/>
          </a:stretch>
        </p:blipFill>
        <p:spPr>
          <a:xfrm>
            <a:off x="10458991" y="5322244"/>
            <a:ext cx="1352009" cy="1399231"/>
          </a:xfrm>
          <a:prstGeom prst="rect">
            <a:avLst/>
          </a:prstGeom>
        </p:spPr>
      </p:pic>
      <p:sp>
        <p:nvSpPr>
          <p:cNvPr id="2" name="标题 1"/>
          <p:cNvSpPr>
            <a:spLocks noGrp="1"/>
          </p:cNvSpPr>
          <p:nvPr>
            <p:ph type="title" idx="4294967295"/>
            <p:custDataLst>
              <p:tags r:id="rId3"/>
            </p:custDataLst>
          </p:nvPr>
        </p:nvSpPr>
        <p:spPr>
          <a:xfrm>
            <a:off x="608400" y="608400"/>
            <a:ext cx="10969200" cy="705600"/>
          </a:xfr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lvl="0" algn="l">
              <a:buClrTx/>
              <a:buSzTx/>
              <a:buFontTx/>
            </a:pPr>
            <a:r>
              <a:rPr lang="en-US" altLang="zh-CN">
                <a:solidFill>
                  <a:schemeClr val="dk1">
                    <a:lumMod val="85000"/>
                    <a:lumOff val="15000"/>
                  </a:schemeClr>
                </a:solidFill>
                <a:latin typeface="黑体" panose="02010609060101010101" charset="-122"/>
                <a:ea typeface="黑体" panose="02010609060101010101" charset="-122"/>
                <a:sym typeface="+mn-ea"/>
              </a:rPr>
              <a:t>Research Question</a:t>
            </a:r>
          </a:p>
        </p:txBody>
      </p:sp>
      <p:sp>
        <p:nvSpPr>
          <p:cNvPr id="3" name="内容占位符 2"/>
          <p:cNvSpPr>
            <a:spLocks noGrp="1"/>
          </p:cNvSpPr>
          <p:nvPr>
            <p:ph idx="4294967295"/>
            <p:custDataLst>
              <p:tags r:id="rId4"/>
            </p:custDataLst>
          </p:nvPr>
        </p:nvSpPr>
        <p:spPr>
          <a:xfrm>
            <a:off x="608400" y="1490400"/>
            <a:ext cx="10969200" cy="4759200"/>
          </a:xfr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ClrTx/>
              <a:buSzTx/>
            </a:pPr>
            <a:r>
              <a:rPr lang="zh-CN" altLang="en-US" sz="2000">
                <a:solidFill>
                  <a:schemeClr val="dk1">
                    <a:lumMod val="65000"/>
                    <a:lumOff val="35000"/>
                  </a:schemeClr>
                </a:solidFill>
                <a:latin typeface="黑体" panose="02010609060101010101" charset="-122"/>
                <a:ea typeface="黑体" panose="02010609060101010101" charset="-122"/>
                <a:sym typeface="+mn-ea"/>
              </a:rPr>
              <a:t>How would Chinese students in Northeastern University fit in university life? </a:t>
            </a:r>
          </a:p>
          <a:p>
            <a:pPr lvl="0" algn="l">
              <a:buClrTx/>
              <a:buSzTx/>
            </a:pPr>
            <a:r>
              <a:rPr lang="zh-CN" altLang="en-US" sz="2000">
                <a:solidFill>
                  <a:schemeClr val="dk1">
                    <a:lumMod val="65000"/>
                    <a:lumOff val="35000"/>
                  </a:schemeClr>
                </a:solidFill>
                <a:latin typeface="黑体" panose="02010609060101010101" charset="-122"/>
                <a:ea typeface="黑体" panose="02010609060101010101" charset="-122"/>
                <a:sym typeface="+mn-ea"/>
              </a:rPr>
              <a:t>How should Chinese students search for their university life?</a:t>
            </a:r>
          </a:p>
          <a:p>
            <a:pPr lvl="0" algn="l">
              <a:buClrTx/>
              <a:buSzTx/>
            </a:pPr>
            <a:r>
              <a:rPr lang="zh-CN" altLang="en-US" sz="2000">
                <a:solidFill>
                  <a:schemeClr val="dk1">
                    <a:lumMod val="65000"/>
                    <a:lumOff val="35000"/>
                  </a:schemeClr>
                </a:solidFill>
                <a:latin typeface="黑体" panose="02010609060101010101" charset="-122"/>
                <a:ea typeface="黑体" panose="02010609060101010101" charset="-122"/>
                <a:sym typeface="+mn-ea"/>
              </a:rPr>
              <a:t>How could Chinese students live in America in a more comfortable way?</a:t>
            </a:r>
          </a:p>
          <a:p>
            <a:pPr lvl="0" algn="l">
              <a:buClrTx/>
              <a:buSzTx/>
            </a:pPr>
            <a:endParaRPr lang="zh-CN" altLang="en-US" sz="2000">
              <a:solidFill>
                <a:schemeClr val="dk1">
                  <a:lumMod val="65000"/>
                  <a:lumOff val="35000"/>
                </a:schemeClr>
              </a:solidFill>
              <a:latin typeface="黑体" panose="02010609060101010101" charset="-122"/>
              <a:ea typeface="黑体" panose="02010609060101010101" charset="-122"/>
              <a:sym typeface="+mn-ea"/>
            </a:endParaRPr>
          </a:p>
        </p:txBody>
      </p:sp>
      <p:pic>
        <p:nvPicPr>
          <p:cNvPr id="100" name="图片 99"/>
          <p:cNvPicPr/>
          <p:nvPr>
            <p:custDataLst>
              <p:tags r:id="rId5"/>
            </p:custDataLst>
          </p:nvPr>
        </p:nvPicPr>
        <p:blipFill>
          <a:blip r:embed="rId8"/>
          <a:stretch>
            <a:fillRect/>
          </a:stretch>
        </p:blipFill>
        <p:spPr>
          <a:xfrm>
            <a:off x="3812540" y="3429000"/>
            <a:ext cx="4483100" cy="3429000"/>
          </a:xfrm>
          <a:prstGeom prst="rect">
            <a:avLst/>
          </a:prstGeom>
          <a:noFill/>
          <a:ln w="9525">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5"/>
          <a:stretch>
            <a:fillRect/>
          </a:stretch>
        </p:blipFill>
        <p:spPr>
          <a:xfrm>
            <a:off x="10458991" y="5322244"/>
            <a:ext cx="1352009" cy="1399231"/>
          </a:xfrm>
          <a:prstGeom prst="rect">
            <a:avLst/>
          </a:prstGeom>
        </p:spPr>
      </p:pic>
      <p:sp>
        <p:nvSpPr>
          <p:cNvPr id="2" name="文本框 1"/>
          <p:cNvSpPr txBox="1"/>
          <p:nvPr/>
        </p:nvSpPr>
        <p:spPr>
          <a:xfrm>
            <a:off x="1036320" y="639445"/>
            <a:ext cx="4287520" cy="614680"/>
          </a:xfrm>
          <a:prstGeom prst="rect">
            <a:avLst/>
          </a:prstGeom>
          <a:noFill/>
        </p:spPr>
        <p:txBody>
          <a:bodyPr wrap="square" rtlCol="0">
            <a:noAutofit/>
          </a:bodyPr>
          <a:lstStyle/>
          <a:p>
            <a:r>
              <a:rPr lang="en-US" altLang="zh-CN" sz="2400" b="1"/>
              <a:t>Background Research</a:t>
            </a:r>
          </a:p>
        </p:txBody>
      </p:sp>
      <p:sp>
        <p:nvSpPr>
          <p:cNvPr id="3" name="文本框 2"/>
          <p:cNvSpPr txBox="1"/>
          <p:nvPr/>
        </p:nvSpPr>
        <p:spPr>
          <a:xfrm>
            <a:off x="1232535" y="1760855"/>
            <a:ext cx="10577830" cy="645160"/>
          </a:xfrm>
          <a:prstGeom prst="rect">
            <a:avLst/>
          </a:prstGeom>
          <a:noFill/>
        </p:spPr>
        <p:txBody>
          <a:bodyPr wrap="square" rtlCol="0">
            <a:spAutoFit/>
          </a:bodyPr>
          <a:lstStyle/>
          <a:p>
            <a:r>
              <a:rPr lang="zh-CN" altLang="en-US" dirty="0"/>
              <a:t>https://international.northeastern.edu/ogs/student-support/resources/housing/</a:t>
            </a:r>
          </a:p>
          <a:p>
            <a:endParaRPr lang="zh-CN" altLang="en-US" dirty="0"/>
          </a:p>
        </p:txBody>
      </p:sp>
      <p:pic>
        <p:nvPicPr>
          <p:cNvPr id="4" name="图片 2"/>
          <p:cNvPicPr>
            <a:picLocks noChangeAspect="1"/>
          </p:cNvPicPr>
          <p:nvPr>
            <p:custDataLst>
              <p:tags r:id="rId3"/>
            </p:custDataLst>
          </p:nvPr>
        </p:nvPicPr>
        <p:blipFill>
          <a:blip r:embed="rId6"/>
          <a:stretch>
            <a:fillRect/>
          </a:stretch>
        </p:blipFill>
        <p:spPr>
          <a:xfrm>
            <a:off x="1821815" y="2547620"/>
            <a:ext cx="7190740" cy="4009390"/>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5C3AEEB-A890-7C2C-C6D6-4AD998119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00"/>
            <a:ext cx="12211439" cy="6847100"/>
          </a:xfrm>
          <a:prstGeom prst="rect">
            <a:avLst/>
          </a:prstGeom>
        </p:spPr>
      </p:pic>
    </p:spTree>
    <p:extLst>
      <p:ext uri="{BB962C8B-B14F-4D97-AF65-F5344CB8AC3E}">
        <p14:creationId xmlns:p14="http://schemas.microsoft.com/office/powerpoint/2010/main" val="135986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5"/>
          <a:stretch>
            <a:fillRect/>
          </a:stretch>
        </p:blipFill>
        <p:spPr>
          <a:xfrm>
            <a:off x="10458991" y="5322244"/>
            <a:ext cx="1352009" cy="1399231"/>
          </a:xfrm>
          <a:prstGeom prst="rect">
            <a:avLst/>
          </a:prstGeom>
        </p:spPr>
      </p:pic>
      <p:sp>
        <p:nvSpPr>
          <p:cNvPr id="2" name="文本框 1"/>
          <p:cNvSpPr txBox="1"/>
          <p:nvPr/>
        </p:nvSpPr>
        <p:spPr>
          <a:xfrm>
            <a:off x="1036320" y="639445"/>
            <a:ext cx="4287520" cy="614680"/>
          </a:xfrm>
          <a:prstGeom prst="rect">
            <a:avLst/>
          </a:prstGeom>
          <a:noFill/>
        </p:spPr>
        <p:txBody>
          <a:bodyPr wrap="square" rtlCol="0">
            <a:noAutofit/>
          </a:bodyPr>
          <a:lstStyle/>
          <a:p>
            <a:r>
              <a:rPr lang="en-US" altLang="zh-CN" sz="2400" b="1" dirty="0"/>
              <a:t>Research</a:t>
            </a:r>
          </a:p>
        </p:txBody>
      </p:sp>
      <p:sp>
        <p:nvSpPr>
          <p:cNvPr id="3" name="文本框 2"/>
          <p:cNvSpPr txBox="1"/>
          <p:nvPr/>
        </p:nvSpPr>
        <p:spPr>
          <a:xfrm>
            <a:off x="1232535" y="1760855"/>
            <a:ext cx="10577830" cy="645160"/>
          </a:xfrm>
          <a:prstGeom prst="rect">
            <a:avLst/>
          </a:prstGeom>
          <a:noFill/>
        </p:spPr>
        <p:txBody>
          <a:bodyPr wrap="square" rtlCol="0">
            <a:spAutoFit/>
          </a:bodyPr>
          <a:lstStyle/>
          <a:p>
            <a:r>
              <a:rPr lang="zh-CN" altLang="en-US"/>
              <a:t>https://international.northeastern.edu/ogs/student-support/resources/housing/</a:t>
            </a:r>
          </a:p>
          <a:p>
            <a:endParaRPr lang="zh-CN" altLang="en-US"/>
          </a:p>
        </p:txBody>
      </p:sp>
      <p:pic>
        <p:nvPicPr>
          <p:cNvPr id="5" name="图片 1"/>
          <p:cNvPicPr>
            <a:picLocks noChangeAspect="1"/>
          </p:cNvPicPr>
          <p:nvPr>
            <p:custDataLst>
              <p:tags r:id="rId3"/>
            </p:custDataLst>
          </p:nvPr>
        </p:nvPicPr>
        <p:blipFill>
          <a:blip r:embed="rId6"/>
          <a:stretch>
            <a:fillRect/>
          </a:stretch>
        </p:blipFill>
        <p:spPr>
          <a:xfrm>
            <a:off x="1232535" y="2697480"/>
            <a:ext cx="9138920" cy="3509010"/>
          </a:xfrm>
          <a:prstGeom prst="rect">
            <a:avLst/>
          </a:prstGeom>
          <a:noFill/>
          <a:ln>
            <a:noFill/>
          </a:ln>
        </p:spPr>
      </p:pic>
      <p:sp>
        <p:nvSpPr>
          <p:cNvPr id="4" name="文本框 3">
            <a:extLst>
              <a:ext uri="{FF2B5EF4-FFF2-40B4-BE49-F238E27FC236}">
                <a16:creationId xmlns:a16="http://schemas.microsoft.com/office/drawing/2014/main" id="{BE8B0EF7-6C7A-84D1-FDA2-C381A848FB1D}"/>
              </a:ext>
            </a:extLst>
          </p:cNvPr>
          <p:cNvSpPr txBox="1"/>
          <p:nvPr/>
        </p:nvSpPr>
        <p:spPr>
          <a:xfrm>
            <a:off x="8975324" y="2697480"/>
            <a:ext cx="3098307" cy="2031325"/>
          </a:xfrm>
          <a:prstGeom prst="rect">
            <a:avLst/>
          </a:prstGeom>
          <a:noFill/>
        </p:spPr>
        <p:txBody>
          <a:bodyPr wrap="square" rtlCol="0">
            <a:spAutoFit/>
          </a:bodyPr>
          <a:lstStyle/>
          <a:p>
            <a:r>
              <a:rPr lang="en-US" altLang="zh-CN" dirty="0"/>
              <a:t>Lazy Bones: </a:t>
            </a:r>
          </a:p>
          <a:p>
            <a:r>
              <a:rPr lang="en-US" altLang="zh-CN" dirty="0"/>
              <a:t>Laundry provided</a:t>
            </a:r>
          </a:p>
          <a:p>
            <a:r>
              <a:rPr lang="en-US" altLang="zh-CN" dirty="0"/>
              <a:t>Various services</a:t>
            </a:r>
          </a:p>
          <a:p>
            <a:endParaRPr lang="en-US" altLang="zh-CN" dirty="0"/>
          </a:p>
          <a:p>
            <a:r>
              <a:rPr lang="en-US" altLang="zh-CN" dirty="0"/>
              <a:t>Storage Squad:</a:t>
            </a:r>
          </a:p>
          <a:p>
            <a:r>
              <a:rPr lang="en-US" altLang="zh-CN" dirty="0"/>
              <a:t>Cheaper Prices</a:t>
            </a:r>
          </a:p>
          <a:p>
            <a:r>
              <a:rPr lang="en-US" altLang="zh-CN" dirty="0"/>
              <a:t>Fewer services</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5"/>
          <a:stretch>
            <a:fillRect/>
          </a:stretch>
        </p:blipFill>
        <p:spPr>
          <a:xfrm>
            <a:off x="10458991" y="5322244"/>
            <a:ext cx="1352009" cy="1399231"/>
          </a:xfrm>
          <a:prstGeom prst="rect">
            <a:avLst/>
          </a:prstGeom>
        </p:spPr>
      </p:pic>
      <p:sp>
        <p:nvSpPr>
          <p:cNvPr id="2" name="文本框 1"/>
          <p:cNvSpPr txBox="1"/>
          <p:nvPr/>
        </p:nvSpPr>
        <p:spPr>
          <a:xfrm>
            <a:off x="1036320" y="639445"/>
            <a:ext cx="4287520" cy="614680"/>
          </a:xfrm>
          <a:prstGeom prst="rect">
            <a:avLst/>
          </a:prstGeom>
          <a:noFill/>
        </p:spPr>
        <p:txBody>
          <a:bodyPr wrap="square" rtlCol="0">
            <a:noAutofit/>
          </a:bodyPr>
          <a:lstStyle/>
          <a:p>
            <a:r>
              <a:rPr lang="en-US" altLang="zh-CN" sz="2400" b="1" dirty="0"/>
              <a:t>Research &amp; Summary</a:t>
            </a:r>
          </a:p>
        </p:txBody>
      </p:sp>
      <p:sp>
        <p:nvSpPr>
          <p:cNvPr id="3" name="文本框 2"/>
          <p:cNvSpPr txBox="1"/>
          <p:nvPr/>
        </p:nvSpPr>
        <p:spPr>
          <a:xfrm>
            <a:off x="1036320" y="5795645"/>
            <a:ext cx="4538345" cy="523220"/>
          </a:xfrm>
          <a:prstGeom prst="rect">
            <a:avLst/>
          </a:prstGeom>
          <a:noFill/>
        </p:spPr>
        <p:txBody>
          <a:bodyPr wrap="square" rtlCol="0">
            <a:spAutoFit/>
          </a:bodyPr>
          <a:lstStyle/>
          <a:p>
            <a:r>
              <a:rPr lang="zh-CN" altLang="en-US" sz="1400" dirty="0"/>
              <a:t>https://admissions.northeastern.edu</a:t>
            </a:r>
          </a:p>
          <a:p>
            <a:r>
              <a:rPr lang="zh-CN" altLang="en-US" sz="1400" dirty="0"/>
              <a:t>/student-life/dining-on-campus/</a:t>
            </a:r>
          </a:p>
        </p:txBody>
      </p:sp>
      <p:pic>
        <p:nvPicPr>
          <p:cNvPr id="4" name="图片 3"/>
          <p:cNvPicPr>
            <a:picLocks noChangeAspect="1"/>
          </p:cNvPicPr>
          <p:nvPr>
            <p:custDataLst>
              <p:tags r:id="rId3"/>
            </p:custDataLst>
          </p:nvPr>
        </p:nvPicPr>
        <p:blipFill>
          <a:blip r:embed="rId6"/>
          <a:stretch>
            <a:fillRect/>
          </a:stretch>
        </p:blipFill>
        <p:spPr>
          <a:xfrm>
            <a:off x="5186363" y="1062355"/>
            <a:ext cx="5272405" cy="5294630"/>
          </a:xfrm>
          <a:prstGeom prst="rect">
            <a:avLst/>
          </a:prstGeom>
          <a:noFill/>
          <a:ln>
            <a:noFill/>
          </a:ln>
        </p:spPr>
      </p:pic>
      <p:sp>
        <p:nvSpPr>
          <p:cNvPr id="7" name="文本框 6">
            <a:extLst>
              <a:ext uri="{FF2B5EF4-FFF2-40B4-BE49-F238E27FC236}">
                <a16:creationId xmlns:a16="http://schemas.microsoft.com/office/drawing/2014/main" id="{EBBD7A77-B771-B4E9-A3F1-DC9D50B45404}"/>
              </a:ext>
            </a:extLst>
          </p:cNvPr>
          <p:cNvSpPr txBox="1"/>
          <p:nvPr/>
        </p:nvSpPr>
        <p:spPr>
          <a:xfrm>
            <a:off x="761111" y="2551837"/>
            <a:ext cx="4287519" cy="1938992"/>
          </a:xfrm>
          <a:prstGeom prst="rect">
            <a:avLst/>
          </a:prstGeom>
          <a:noFill/>
        </p:spPr>
        <p:txBody>
          <a:bodyPr wrap="square" rtlCol="0">
            <a:spAutoFit/>
          </a:bodyPr>
          <a:lstStyle/>
          <a:p>
            <a:r>
              <a:rPr lang="en-US" altLang="zh-CN" sz="2000" dirty="0"/>
              <a:t>Meal plans selections on-campus</a:t>
            </a:r>
          </a:p>
          <a:p>
            <a:endParaRPr lang="en-US" altLang="zh-CN" sz="2000" dirty="0"/>
          </a:p>
          <a:p>
            <a:endParaRPr lang="en-US" altLang="zh-CN" sz="2000" dirty="0"/>
          </a:p>
          <a:p>
            <a:r>
              <a:rPr lang="en-US" altLang="zh-CN" sz="2000" dirty="0"/>
              <a:t>More Dining Options off-campus</a:t>
            </a:r>
          </a:p>
          <a:p>
            <a:endParaRPr lang="en-US" altLang="zh-CN" sz="2000" dirty="0"/>
          </a:p>
          <a:p>
            <a:endParaRPr lang="zh-CN" altLang="en-US" sz="2000"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1C56B5F-BB35-809F-6D9B-D4C234D6CE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0856" y="88776"/>
            <a:ext cx="3187708" cy="6858000"/>
          </a:xfrm>
          <a:prstGeom prst="rect">
            <a:avLst/>
          </a:prstGeom>
        </p:spPr>
      </p:pic>
      <p:sp>
        <p:nvSpPr>
          <p:cNvPr id="4" name="文本框 3">
            <a:extLst>
              <a:ext uri="{FF2B5EF4-FFF2-40B4-BE49-F238E27FC236}">
                <a16:creationId xmlns:a16="http://schemas.microsoft.com/office/drawing/2014/main" id="{54930211-1A2D-852C-4BA4-001ECDDDA899}"/>
              </a:ext>
            </a:extLst>
          </p:cNvPr>
          <p:cNvSpPr txBox="1"/>
          <p:nvPr/>
        </p:nvSpPr>
        <p:spPr>
          <a:xfrm>
            <a:off x="1411550" y="980724"/>
            <a:ext cx="2262158" cy="646331"/>
          </a:xfrm>
          <a:prstGeom prst="rect">
            <a:avLst/>
          </a:prstGeom>
          <a:noFill/>
        </p:spPr>
        <p:txBody>
          <a:bodyPr wrap="none" rtlCol="0">
            <a:spAutoFit/>
          </a:bodyPr>
          <a:lstStyle/>
          <a:p>
            <a:r>
              <a:rPr lang="en-US" altLang="zh-CN" sz="3600" b="1" dirty="0"/>
              <a:t>Research</a:t>
            </a:r>
            <a:endParaRPr lang="zh-CN" altLang="en-US" b="1" dirty="0"/>
          </a:p>
        </p:txBody>
      </p:sp>
      <p:sp>
        <p:nvSpPr>
          <p:cNvPr id="5" name="文本框 4">
            <a:extLst>
              <a:ext uri="{FF2B5EF4-FFF2-40B4-BE49-F238E27FC236}">
                <a16:creationId xmlns:a16="http://schemas.microsoft.com/office/drawing/2014/main" id="{6E6A8F0A-1915-F702-B8E2-B7053EFA4E90}"/>
              </a:ext>
            </a:extLst>
          </p:cNvPr>
          <p:cNvSpPr txBox="1"/>
          <p:nvPr/>
        </p:nvSpPr>
        <p:spPr>
          <a:xfrm>
            <a:off x="1801927" y="1985417"/>
            <a:ext cx="3675355" cy="3231654"/>
          </a:xfrm>
          <a:prstGeom prst="rect">
            <a:avLst/>
          </a:prstGeom>
          <a:noFill/>
        </p:spPr>
        <p:txBody>
          <a:bodyPr wrap="square" rtlCol="0">
            <a:spAutoFit/>
          </a:bodyPr>
          <a:lstStyle/>
          <a:p>
            <a:r>
              <a:rPr lang="en-US" altLang="zh-CN" sz="3600" dirty="0"/>
              <a:t>Google Map</a:t>
            </a:r>
          </a:p>
          <a:p>
            <a:endParaRPr lang="en-US" altLang="zh-CN" sz="2400" dirty="0"/>
          </a:p>
          <a:p>
            <a:endParaRPr lang="en-US" altLang="zh-CN" sz="2400" dirty="0"/>
          </a:p>
          <a:p>
            <a:r>
              <a:rPr lang="en-US" altLang="zh-CN" sz="2400" dirty="0"/>
              <a:t>Food</a:t>
            </a:r>
          </a:p>
          <a:p>
            <a:r>
              <a:rPr lang="en-US" altLang="zh-CN" sz="2400" dirty="0"/>
              <a:t>Shopping</a:t>
            </a:r>
          </a:p>
          <a:p>
            <a:r>
              <a:rPr lang="en-US" altLang="zh-CN" sz="2400" dirty="0"/>
              <a:t>Entertainment</a:t>
            </a:r>
          </a:p>
          <a:p>
            <a:r>
              <a:rPr lang="en-US" altLang="zh-CN" sz="2400" dirty="0"/>
              <a:t>Service</a:t>
            </a:r>
          </a:p>
          <a:p>
            <a:r>
              <a:rPr lang="en-US" altLang="zh-CN" sz="2400" dirty="0"/>
              <a:t>Living</a:t>
            </a:r>
            <a:endParaRPr lang="zh-CN" altLang="en-US" sz="2400" dirty="0"/>
          </a:p>
        </p:txBody>
      </p:sp>
    </p:spTree>
    <p:extLst>
      <p:ext uri="{BB962C8B-B14F-4D97-AF65-F5344CB8AC3E}">
        <p14:creationId xmlns:p14="http://schemas.microsoft.com/office/powerpoint/2010/main" val="358165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6"/>
          <a:stretch>
            <a:fillRect/>
          </a:stretch>
        </p:blipFill>
        <p:spPr>
          <a:xfrm>
            <a:off x="5148580" y="340995"/>
            <a:ext cx="6662420" cy="4434205"/>
          </a:xfrm>
          <a:prstGeom prst="rect">
            <a:avLst/>
          </a:prstGeom>
          <a:noFill/>
          <a:ln>
            <a:noFill/>
          </a:ln>
        </p:spPr>
      </p:pic>
      <p:pic>
        <p:nvPicPr>
          <p:cNvPr id="6" name="图片 5"/>
          <p:cNvPicPr>
            <a:picLocks noChangeAspect="1"/>
          </p:cNvPicPr>
          <p:nvPr userDrawn="1">
            <p:custDataLst>
              <p:tags r:id="rId3"/>
            </p:custDataLst>
          </p:nvPr>
        </p:nvPicPr>
        <p:blipFill>
          <a:blip r:embed="rId7"/>
          <a:stretch>
            <a:fillRect/>
          </a:stretch>
        </p:blipFill>
        <p:spPr>
          <a:xfrm>
            <a:off x="10458991" y="5322244"/>
            <a:ext cx="1352009" cy="1399231"/>
          </a:xfrm>
          <a:prstGeom prst="rect">
            <a:avLst/>
          </a:prstGeom>
        </p:spPr>
      </p:pic>
      <p:sp>
        <p:nvSpPr>
          <p:cNvPr id="2" name="文本框 1"/>
          <p:cNvSpPr txBox="1"/>
          <p:nvPr/>
        </p:nvSpPr>
        <p:spPr>
          <a:xfrm>
            <a:off x="1036320" y="639445"/>
            <a:ext cx="4287520" cy="614680"/>
          </a:xfrm>
          <a:prstGeom prst="rect">
            <a:avLst/>
          </a:prstGeom>
          <a:noFill/>
        </p:spPr>
        <p:txBody>
          <a:bodyPr wrap="square" rtlCol="0">
            <a:noAutofit/>
          </a:bodyPr>
          <a:lstStyle/>
          <a:p>
            <a:r>
              <a:rPr lang="en-US" altLang="zh-CN" sz="2400" b="1"/>
              <a:t>Background Research</a:t>
            </a:r>
          </a:p>
        </p:txBody>
      </p:sp>
      <p:sp>
        <p:nvSpPr>
          <p:cNvPr id="3" name="文本框 2"/>
          <p:cNvSpPr txBox="1"/>
          <p:nvPr/>
        </p:nvSpPr>
        <p:spPr>
          <a:xfrm>
            <a:off x="7272655" y="6128663"/>
            <a:ext cx="4538345" cy="430887"/>
          </a:xfrm>
          <a:prstGeom prst="rect">
            <a:avLst/>
          </a:prstGeom>
          <a:noFill/>
        </p:spPr>
        <p:txBody>
          <a:bodyPr wrap="square" rtlCol="0">
            <a:spAutoFit/>
          </a:bodyPr>
          <a:lstStyle/>
          <a:p>
            <a:r>
              <a:rPr lang="zh-CN" altLang="en-US" sz="1100" dirty="0"/>
              <a:t>https://news.northeastern.edu/2022/10/12/best-restaurants-near-boston-campus/</a:t>
            </a:r>
          </a:p>
        </p:txBody>
      </p:sp>
      <p:pic>
        <p:nvPicPr>
          <p:cNvPr id="104" name="图片 103"/>
          <p:cNvPicPr/>
          <p:nvPr>
            <p:custDataLst>
              <p:tags r:id="rId4"/>
            </p:custDataLst>
          </p:nvPr>
        </p:nvPicPr>
        <p:blipFill>
          <a:blip r:embed="rId8"/>
          <a:stretch>
            <a:fillRect/>
          </a:stretch>
        </p:blipFill>
        <p:spPr>
          <a:xfrm>
            <a:off x="785495" y="3528695"/>
            <a:ext cx="3125470" cy="2789555"/>
          </a:xfrm>
          <a:prstGeom prst="rect">
            <a:avLst/>
          </a:prstGeom>
          <a:noFill/>
          <a:ln w="9525">
            <a:noFill/>
          </a:ln>
        </p:spPr>
      </p:pic>
      <p:pic>
        <p:nvPicPr>
          <p:cNvPr id="105" name="图片 104"/>
          <p:cNvPicPr/>
          <p:nvPr/>
        </p:nvPicPr>
        <p:blipFill>
          <a:blip r:embed="rId9"/>
          <a:stretch>
            <a:fillRect/>
          </a:stretch>
        </p:blipFill>
        <p:spPr>
          <a:xfrm>
            <a:off x="4041140" y="4487545"/>
            <a:ext cx="2948305" cy="2072005"/>
          </a:xfrm>
          <a:prstGeom prst="rect">
            <a:avLst/>
          </a:prstGeom>
          <a:noFill/>
          <a:ln w="9525">
            <a:noFill/>
          </a:ln>
        </p:spPr>
      </p:pic>
      <p:sp>
        <p:nvSpPr>
          <p:cNvPr id="4" name="文本框 3">
            <a:extLst>
              <a:ext uri="{FF2B5EF4-FFF2-40B4-BE49-F238E27FC236}">
                <a16:creationId xmlns:a16="http://schemas.microsoft.com/office/drawing/2014/main" id="{DDE618A3-8A9A-C742-4055-20FB47883C47}"/>
              </a:ext>
            </a:extLst>
          </p:cNvPr>
          <p:cNvSpPr txBox="1"/>
          <p:nvPr/>
        </p:nvSpPr>
        <p:spPr>
          <a:xfrm>
            <a:off x="914400" y="1860272"/>
            <a:ext cx="4409440" cy="461665"/>
          </a:xfrm>
          <a:prstGeom prst="rect">
            <a:avLst/>
          </a:prstGeom>
          <a:noFill/>
        </p:spPr>
        <p:txBody>
          <a:bodyPr wrap="square" rtlCol="0">
            <a:spAutoFit/>
          </a:bodyPr>
          <a:lstStyle/>
          <a:p>
            <a:r>
              <a:rPr lang="en-US" altLang="zh-CN" sz="2400" dirty="0"/>
              <a:t>TOP 5 restaurants around NU </a:t>
            </a:r>
            <a:endParaRPr lang="zh-CN" altLang="en-US" sz="2400"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RkZTc4MmNkOWYxOGY2NzM0MjMyZTJmMzNhZjcwNm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ID" val="custom20184661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4661"/>
  <p:tag name="KSO_WM_SLIDE_LAYOUT" val="a_b"/>
  <p:tag name="KSO_WM_SLIDE_LAYOUT_CNT" val="1_1"/>
  <p:tag name="KSO_WM_UNIT_SHOW_EDIT_AREA_INDICATION" val="1"/>
  <p:tag name="KSO_WM_TEMPLATE_THUMBS_INDEX" val="1、3、4、5、6、8、10、11、12、13、16、19、20、22、23、25"/>
  <p:tag name="KSO_WM_TEMPLATE_MASTER_THUMB_INDEX" val="12"/>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61"/>
  <p:tag name="KSO_WM_UNIT_TYPE" val="a"/>
  <p:tag name="KSO_WM_UNIT_INDEX" val="1"/>
  <p:tag name="KSO_WM_UNIT_ID" val="custom20184661_1*a*1"/>
  <p:tag name="KSO_WM_UNIT_LAYERLEVEL" val="1"/>
  <p:tag name="KSO_WM_UNIT_VALUE" val="20"/>
  <p:tag name="KSO_WM_UNIT_ISCONTENTSTITLE" val="0"/>
  <p:tag name="KSO_WM_UNIT_HIGHLIGHT" val="0"/>
  <p:tag name="KSO_WM_UNIT_COMPATIBLE" val="0"/>
  <p:tag name="KSO_WM_BEAUTIFY_FLAG" val="#wm#"/>
  <p:tag name="KSO_WM_TAG_VERSION" val="1.0"/>
  <p:tag name="KSO_WM_UNIT_PRESET_TEXT" val="BRAND INTRODUCTION"/>
  <p:tag name="KSO_WM_UNIT_ISNUMDGMTITLE" val="0"/>
  <p:tag name="KSO_WM_UNIT_NOCLEAR" val="0"/>
  <p:tag name="KSO_WM_UNIT_DIAGRAM_ISNUMVISUAL" val="0"/>
  <p:tag name="KSO_WM_UNIT_DIAGRAM_ISREFERUNIT" val="0"/>
  <p:tag name="KSO_WM_UNIT_TEXT_FILL_FORE_SCHEMECOLOR_INDEX_BRIGHTNESS" val="0.25"/>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61"/>
  <p:tag name="KSO_WM_TAG_VERSION" val="1.0"/>
  <p:tag name="KSO_WM_UNIT_TYPE" val="b"/>
  <p:tag name="KSO_WM_UNIT_INDEX" val="1"/>
  <p:tag name="KSO_WM_UNIT_ID" val="custom20184661_1*b*1"/>
  <p:tag name="KSO_WM_UNIT_LAYERLEVEL" val="1"/>
  <p:tag name="KSO_WM_UNIT_VALUE" val="62"/>
  <p:tag name="KSO_WM_UNIT_ISCONTENTSTITLE" val="0"/>
  <p:tag name="KSO_WM_UNIT_HIGHLIGHT" val="0"/>
  <p:tag name="KSO_WM_UNIT_COMPATIBLE" val="0"/>
  <p:tag name="KSO_WM_BEAUTIFY_FLAG" val="#wm#"/>
  <p:tag name="KSO_WM_UNIT_PRESET_TEXT" val="Lorem ipsum dolor sit amet, consectetur adipisicing elit.Lorem ipsum dolor sit amet, consectetur adipisicing elit."/>
  <p:tag name="KSO_WM_UNIT_ISNUMDGMTITLE" val="0"/>
  <p:tag name="KSO_WM_UNIT_NOCLEAR" val="0"/>
  <p:tag name="KSO_WM_UNIT_DIAGRAM_ISNUMVISUAL" val="0"/>
  <p:tag name="KSO_WM_UNIT_DIAGRAM_ISREFERUNIT" val="0"/>
  <p:tag name="KSO_WM_UNIT_TEXT_FILL_FORE_SCHEMECOLOR_INDEX_BRIGHTNESS" val="0.25"/>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 name="KSO_WM_SLIDE_BACKGROUND_TYPE" val="gener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66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466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61"/>
  <p:tag name="KSO_WM_TAG_VERSION" val="1.0"/>
  <p:tag name="KSO_WM_BEAUTIFY_FLAG" val="#wm#"/>
  <p:tag name="KSO_WM_TEMPLATE_THUMBS_INDEX" val="1、4、5、6、8、10、11、12、13、16、22、23"/>
  <p:tag name="KSO_WM_TEMPLATE_MASTER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F5C2D3"/>
      </a:dk2>
      <a:lt2>
        <a:srgbClr val="FFFFFF"/>
      </a:lt2>
      <a:accent1>
        <a:srgbClr val="E87E9F"/>
      </a:accent1>
      <a:accent2>
        <a:srgbClr val="F0A289"/>
      </a:accent2>
      <a:accent3>
        <a:srgbClr val="F4C171"/>
      </a:accent3>
      <a:accent4>
        <a:srgbClr val="CBD780"/>
      </a:accent4>
      <a:accent5>
        <a:srgbClr val="66D8AF"/>
      </a:accent5>
      <a:accent6>
        <a:srgbClr val="01D8DE"/>
      </a:accent6>
      <a:hlink>
        <a:srgbClr val="EAAEC7"/>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364</Words>
  <Application>Microsoft Office PowerPoint</Application>
  <PresentationFormat>宽屏</PresentationFormat>
  <Paragraphs>78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PingFang SC</vt:lpstr>
      <vt:lpstr>等线</vt:lpstr>
      <vt:lpstr>黑体</vt:lpstr>
      <vt:lpstr>微软雅黑</vt:lpstr>
      <vt:lpstr>Arial</vt:lpstr>
      <vt:lpstr>Wingdings</vt:lpstr>
      <vt:lpstr>Office 主题​​</vt:lpstr>
      <vt:lpstr>2_Office 主题​​</vt:lpstr>
      <vt:lpstr>"Preparation for Life and Eat for Chinese Students in Northeastern University"</vt:lpstr>
      <vt:lpstr>PowerPoint 演示文稿</vt:lpstr>
      <vt:lpstr>Research Question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for Life and Eat for Chinese Students in Northeastern University"</dc:title>
  <dc:creator>Thomas</dc:creator>
  <cp:lastModifiedBy>恒嘉 许</cp:lastModifiedBy>
  <cp:revision>179</cp:revision>
  <dcterms:created xsi:type="dcterms:W3CDTF">2019-06-19T02:08:00Z</dcterms:created>
  <dcterms:modified xsi:type="dcterms:W3CDTF">2023-05-26T03:19:48Z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6A9D584A5A744BE8903B0FC54F7751FA_11</vt:lpwstr>
  </property>
</Properties>
</file>