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0" r:id="rId3"/>
    <p:sldId id="271" r:id="rId4"/>
    <p:sldId id="272" r:id="rId5"/>
    <p:sldId id="273" r:id="rId6"/>
    <p:sldId id="278" r:id="rId7"/>
    <p:sldId id="279" r:id="rId8"/>
    <p:sldId id="281" r:id="rId9"/>
    <p:sldId id="282" r:id="rId10"/>
    <p:sldId id="274" r:id="rId11"/>
    <p:sldId id="275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.jpe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image" Target="../media/image2.jpeg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1.jpe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image" Target="../media/image3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image" Target="../media/image4.png"/><Relationship Id="rId4" Type="http://schemas.openxmlformats.org/officeDocument/2006/relationships/tags" Target="../tags/tag154.xml"/><Relationship Id="rId9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10" Type="http://schemas.openxmlformats.org/officeDocument/2006/relationships/image" Target="../media/image5.png"/><Relationship Id="rId4" Type="http://schemas.openxmlformats.org/officeDocument/2006/relationships/tags" Target="../tags/tag16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7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image" Target="../media/image6.png"/><Relationship Id="rId5" Type="http://schemas.openxmlformats.org/officeDocument/2006/relationships/tags" Target="../tags/tag17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10" Type="http://schemas.openxmlformats.org/officeDocument/2006/relationships/image" Target="../media/image8.png"/><Relationship Id="rId4" Type="http://schemas.openxmlformats.org/officeDocument/2006/relationships/tags" Target="../tags/tag178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image" Target="../media/image9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11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10.png"/><Relationship Id="rId5" Type="http://schemas.openxmlformats.org/officeDocument/2006/relationships/tags" Target="../tags/tag197.xml"/><Relationship Id="rId10" Type="http://schemas.openxmlformats.org/officeDocument/2006/relationships/image" Target="../media/image1.jpeg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2373086" y="1865034"/>
            <a:ext cx="732971" cy="693803"/>
            <a:chOff x="2162629" y="1889740"/>
            <a:chExt cx="732971" cy="693803"/>
          </a:xfrm>
        </p:grpSpPr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>
              <a:off x="2162629" y="1889740"/>
              <a:ext cx="0" cy="693803"/>
            </a:xfrm>
            <a:prstGeom prst="line">
              <a:avLst/>
            </a:prstGeom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2162629" y="1889740"/>
              <a:ext cx="7329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rot="10800000">
            <a:off x="9085943" y="3994207"/>
            <a:ext cx="732971" cy="693803"/>
            <a:chOff x="2162629" y="1889740"/>
            <a:chExt cx="732971" cy="693803"/>
          </a:xfrm>
        </p:grpSpPr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2162629" y="1889740"/>
              <a:ext cx="0" cy="693803"/>
            </a:xfrm>
            <a:prstGeom prst="line">
              <a:avLst/>
            </a:prstGeom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 flipH="1">
              <a:off x="2162629" y="1889740"/>
              <a:ext cx="7329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71272" y="2281605"/>
            <a:ext cx="7244440" cy="193899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371272" y="5776191"/>
            <a:ext cx="7447642" cy="793751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82283"/>
            <a:ext cx="2743200" cy="365125"/>
          </a:xfrm>
        </p:spPr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8228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82283"/>
            <a:ext cx="2743200" cy="365125"/>
          </a:xfrm>
        </p:spPr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5" cstate="email"/>
          <a:srcRect b="-2"/>
          <a:stretch>
            <a:fillRect/>
          </a:stretch>
        </p:blipFill>
        <p:spPr>
          <a:xfrm rot="5400000">
            <a:off x="2666999" y="-2666998"/>
            <a:ext cx="6858001" cy="12191999"/>
          </a:xfrm>
          <a:custGeom>
            <a:avLst/>
            <a:gdLst>
              <a:gd name="connsiteX0" fmla="*/ 0 w 6858001"/>
              <a:gd name="connsiteY0" fmla="*/ 12191999 h 12191999"/>
              <a:gd name="connsiteX1" fmla="*/ 0 w 6858001"/>
              <a:gd name="connsiteY1" fmla="*/ 6313706 h 12191999"/>
              <a:gd name="connsiteX2" fmla="*/ 174382 w 6858001"/>
              <a:gd name="connsiteY2" fmla="*/ 6239049 h 12191999"/>
              <a:gd name="connsiteX3" fmla="*/ 1966684 w 6858001"/>
              <a:gd name="connsiteY3" fmla="*/ 5863765 h 12191999"/>
              <a:gd name="connsiteX4" fmla="*/ 6858000 w 6858001"/>
              <a:gd name="connsiteY4" fmla="*/ 6720107 h 12191999"/>
              <a:gd name="connsiteX5" fmla="*/ 6858000 w 6858001"/>
              <a:gd name="connsiteY5" fmla="*/ 0 h 12191999"/>
              <a:gd name="connsiteX6" fmla="*/ 6858001 w 6858001"/>
              <a:gd name="connsiteY6" fmla="*/ 0 h 12191999"/>
              <a:gd name="connsiteX7" fmla="*/ 6858001 w 6858001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2191999">
                <a:moveTo>
                  <a:pt x="0" y="12191999"/>
                </a:moveTo>
                <a:lnTo>
                  <a:pt x="0" y="6313706"/>
                </a:lnTo>
                <a:lnTo>
                  <a:pt x="174382" y="6239049"/>
                </a:lnTo>
                <a:cubicBezTo>
                  <a:pt x="982140" y="5893018"/>
                  <a:pt x="874468" y="5944111"/>
                  <a:pt x="1966684" y="5863765"/>
                </a:cubicBezTo>
                <a:cubicBezTo>
                  <a:pt x="3690775" y="5923463"/>
                  <a:pt x="4681720" y="7887816"/>
                  <a:pt x="6858000" y="6720107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2191999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340600" y="2888990"/>
            <a:ext cx="2616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7340600" y="3975100"/>
            <a:ext cx="1409700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447800" y="1790700"/>
            <a:ext cx="0" cy="3019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1447800" y="1790700"/>
            <a:ext cx="1881188" cy="0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>
            <a:off x="3328988" y="1790700"/>
            <a:ext cx="14286" cy="619125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1447800" y="4810125"/>
            <a:ext cx="1881188" cy="0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 flipH="1" flipV="1">
            <a:off x="3328983" y="4044950"/>
            <a:ext cx="4" cy="765175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340600" y="3975100"/>
            <a:ext cx="1409700" cy="431800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734559" y="1487278"/>
            <a:ext cx="629853" cy="3673632"/>
          </a:xfrm>
        </p:spPr>
        <p:txBody>
          <a:bodyPr vert="eaVer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24874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479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479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424160" y="365125"/>
            <a:ext cx="929639" cy="5811838"/>
          </a:xfrm>
        </p:spPr>
        <p:txBody>
          <a:bodyPr vert="eaVert">
            <a:no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5194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3538806" y="2577298"/>
            <a:ext cx="732971" cy="693803"/>
            <a:chOff x="2162629" y="1889740"/>
            <a:chExt cx="732971" cy="693803"/>
          </a:xfrm>
        </p:grpSpPr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>
              <a:off x="2162629" y="1889740"/>
              <a:ext cx="0" cy="69380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2162629" y="1889740"/>
              <a:ext cx="7329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rot="10800000">
            <a:off x="7920224" y="3719708"/>
            <a:ext cx="732971" cy="693803"/>
            <a:chOff x="2162629" y="1889740"/>
            <a:chExt cx="732971" cy="693803"/>
          </a:xfrm>
        </p:grpSpPr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2162629" y="1889740"/>
              <a:ext cx="0" cy="69380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 flipH="1">
              <a:off x="2162629" y="1889740"/>
              <a:ext cx="7329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625132" y="2773435"/>
            <a:ext cx="4941736" cy="1311128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91344"/>
            <a:ext cx="2743200" cy="365125"/>
          </a:xfrm>
        </p:spPr>
        <p:txBody>
          <a:bodyPr/>
          <a:lstStyle/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9134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91344"/>
            <a:ext cx="2743200" cy="365125"/>
          </a:xfrm>
        </p:spPr>
        <p:txBody>
          <a:bodyPr/>
          <a:lstStyle/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347686" y="5840538"/>
            <a:ext cx="7371876" cy="77847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848678" y="5194015"/>
            <a:ext cx="1962322" cy="1550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56577" y="5349875"/>
            <a:ext cx="1425493" cy="1371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728212" y="5562090"/>
            <a:ext cx="1078763" cy="10294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502" y="167045"/>
            <a:ext cx="1084996" cy="9932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04800" y="353940"/>
            <a:ext cx="1066800" cy="1104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955440" y="174075"/>
            <a:ext cx="796719" cy="629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432831" y="5354276"/>
            <a:ext cx="1378169" cy="108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79768" y="470274"/>
            <a:ext cx="1497626" cy="14291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ADA20A-4FAB-4501-9DBC-808E63B6D529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8C92A0-1798-4323-8772-FB979B61E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208.xml"/><Relationship Id="rId7" Type="http://schemas.openxmlformats.org/officeDocument/2006/relationships/image" Target="../media/image3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tags" Target="../tags/tag222.xml"/><Relationship Id="rId7" Type="http://schemas.openxmlformats.org/officeDocument/2006/relationships/image" Target="../media/image3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3.xml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000">
                <a:solidFill>
                  <a:schemeClr val="dk1">
                    <a:lumMod val="85000"/>
                    <a:lumOff val="15000"/>
                  </a:schemeClr>
                </a:solidFill>
              </a:rPr>
              <a:t>"Preparation for Life and Eat for Chinese Students in Northeastern University"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71090" y="5410200"/>
            <a:ext cx="7447915" cy="113792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许恒嘉  谢宇豪</a:t>
            </a:r>
          </a:p>
          <a:p>
            <a:pPr marL="0" lvl="0">
              <a:buNone/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AP Statastic</a:t>
            </a:r>
          </a:p>
          <a:p>
            <a:pPr marL="0" lvl="0">
              <a:buNone/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Section6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1769" y="2334895"/>
            <a:ext cx="665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Thanks for listening</a:t>
            </a:r>
            <a:endParaRPr lang="zh-CN" altLang="en-US" sz="54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993775" y="2993390"/>
            <a:ext cx="5349875" cy="3053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379345" y="707390"/>
            <a:ext cx="5184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Northeastern university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BB280A-1046-18E0-D212-EB795A56039C}"/>
              </a:ext>
            </a:extLst>
          </p:cNvPr>
          <p:cNvSpPr txBox="1"/>
          <p:nvPr/>
        </p:nvSpPr>
        <p:spPr>
          <a:xfrm>
            <a:off x="7199791" y="1782814"/>
            <a:ext cx="4092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Located in Boston</a:t>
            </a:r>
          </a:p>
          <a:p>
            <a:r>
              <a:rPr lang="en-US" altLang="zh-CN" sz="3200" dirty="0"/>
              <a:t>High housing price</a:t>
            </a:r>
          </a:p>
          <a:p>
            <a:r>
              <a:rPr lang="en-US" altLang="zh-CN" sz="3200" dirty="0"/>
              <a:t>Big city</a:t>
            </a:r>
          </a:p>
          <a:p>
            <a:r>
              <a:rPr lang="en-US" altLang="zh-CN" sz="3200" dirty="0"/>
              <a:t>Small campus</a:t>
            </a:r>
          </a:p>
          <a:p>
            <a:r>
              <a:rPr lang="en-US" altLang="zh-CN" sz="3200" dirty="0"/>
              <a:t>Terrible dining hall</a:t>
            </a:r>
          </a:p>
          <a:p>
            <a:r>
              <a:rPr lang="en-US" altLang="zh-CN" sz="3200" dirty="0"/>
              <a:t>Expensive living cost</a:t>
            </a:r>
          </a:p>
          <a:p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Research 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How would Chinese students in Northeastern University fit in university life? </a:t>
            </a:r>
          </a:p>
          <a:p>
            <a:pPr lvl="0" algn="l">
              <a:buClrTx/>
              <a:buSzTx/>
            </a:pPr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How should Chinese students search for their university life?</a:t>
            </a:r>
          </a:p>
          <a:p>
            <a:pPr lvl="0" algn="l">
              <a:buClrTx/>
              <a:buSzTx/>
            </a:pPr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How could Chinese students live in America in a more comfortable way?</a:t>
            </a:r>
          </a:p>
          <a:p>
            <a:pPr lvl="0" algn="l">
              <a:buClrTx/>
              <a:buSzTx/>
            </a:pPr>
            <a:endParaRPr lang="zh-CN" altLang="en-US" sz="2000">
              <a:solidFill>
                <a:schemeClr val="dk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12540" y="3429000"/>
            <a:ext cx="4483100" cy="3429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320" y="639445"/>
            <a:ext cx="4287520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Background Research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2535" y="1760855"/>
            <a:ext cx="10577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https://international.northeastern.edu/ogs/student-support/resources/housing/</a:t>
            </a:r>
          </a:p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21815" y="2547620"/>
            <a:ext cx="7190740" cy="40093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320" y="639445"/>
            <a:ext cx="4287520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Background Research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2535" y="1760855"/>
            <a:ext cx="10577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https://international.northeastern.edu/ogs/student-support/resources/housing/</a:t>
            </a:r>
          </a:p>
          <a:p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32535" y="2697480"/>
            <a:ext cx="9138920" cy="35090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320" y="639445"/>
            <a:ext cx="4287520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Background Research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495" y="2068830"/>
            <a:ext cx="453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https://admissions.northeastern.edu</a:t>
            </a:r>
          </a:p>
          <a:p>
            <a:r>
              <a:rPr lang="zh-CN" altLang="en-US"/>
              <a:t>/student-life/dining-on-campus/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86363" y="1062355"/>
            <a:ext cx="5272405" cy="52946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48580" y="340995"/>
            <a:ext cx="6662420" cy="4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320" y="639445"/>
            <a:ext cx="4287520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Background Research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495" y="2068830"/>
            <a:ext cx="453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https://news.northeastern.edu/2022/10/12/best-restaurants-near-boston-campus/</a:t>
            </a:r>
          </a:p>
        </p:txBody>
      </p:sp>
      <p:pic>
        <p:nvPicPr>
          <p:cNvPr id="104" name="图片 103"/>
          <p:cNvPicPr/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5495" y="3528695"/>
            <a:ext cx="3125470" cy="2789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9"/>
          <a:stretch>
            <a:fillRect/>
          </a:stretch>
        </p:blipFill>
        <p:spPr>
          <a:xfrm>
            <a:off x="4041140" y="4487545"/>
            <a:ext cx="2948305" cy="20720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6320" y="639445"/>
            <a:ext cx="4287520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Background Research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495" y="2068830"/>
            <a:ext cx="4538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https://www.reddit.com/r/boston/comments/1estam/moving_to_boston_what_do_i_need_to_know/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49900" y="311785"/>
            <a:ext cx="4088765" cy="40767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58991" y="5322244"/>
            <a:ext cx="1352009" cy="13992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1684" y="617609"/>
            <a:ext cx="10373620" cy="17704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/>
              <a:t>Problems in the Project/Suggestions for Future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7CCBAA-24C9-10D1-9B0D-440814ED7592}"/>
              </a:ext>
            </a:extLst>
          </p:cNvPr>
          <p:cNvSpPr txBox="1"/>
          <p:nvPr/>
        </p:nvSpPr>
        <p:spPr>
          <a:xfrm>
            <a:off x="1091953" y="2139518"/>
            <a:ext cx="1014836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effectLst/>
                <a:latin typeface="PingFang SC"/>
              </a:rPr>
              <a:t>Unavailability of field investigation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/>
              <a:t>Lack of understanding of US social media and forums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PingFang SC"/>
              </a:rPr>
              <a:t>H</a:t>
            </a:r>
            <a:r>
              <a:rPr lang="en-US" altLang="zh-CN" sz="3200" b="0" i="0" dirty="0">
                <a:effectLst/>
                <a:latin typeface="PingFang SC"/>
              </a:rPr>
              <a:t>ard to </a:t>
            </a:r>
            <a:r>
              <a:rPr lang="en-US" altLang="zh-CN" sz="3200" dirty="0">
                <a:latin typeface="PingFang SC"/>
              </a:rPr>
              <a:t>distinguish </a:t>
            </a:r>
            <a:r>
              <a:rPr lang="en-US" altLang="zh-CN" sz="3200" b="0" i="0" dirty="0">
                <a:effectLst/>
                <a:latin typeface="PingFang SC"/>
              </a:rPr>
              <a:t>whether information on the Internet is true or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effectLst/>
                <a:latin typeface="PingFang SC"/>
              </a:rPr>
              <a:t>Different eating habits between Chinese and Americans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PingFang SC"/>
            </a:endParaRPr>
          </a:p>
          <a:p>
            <a:pPr algn="l"/>
            <a:endParaRPr lang="en-US" altLang="zh-CN" b="0" i="0" dirty="0"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PingFang SC"/>
            </a:endParaRPr>
          </a:p>
          <a:p>
            <a:br>
              <a:rPr lang="en-US" altLang="zh-CN" b="0" i="0" dirty="0">
                <a:solidFill>
                  <a:srgbClr val="707173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RkZTc4MmNkOWYxOGY2NzM0MjMyZTJmMzNhZjcwNm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661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4661"/>
  <p:tag name="KSO_WM_SLIDE_LAYOUT" val="a_b"/>
  <p:tag name="KSO_WM_SLIDE_LAYOUT_CNT" val="1_1"/>
  <p:tag name="KSO_WM_UNIT_SHOW_EDIT_AREA_INDICATION" val="1"/>
  <p:tag name="KSO_WM_TEMPLATE_THUMBS_INDEX" val="1、3、4、5、6、8、10、11、12、13、16、19、20、22、23、25"/>
  <p:tag name="KSO_WM_TEMPLATE_MASTER_THUMB_INDEX" val="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61"/>
  <p:tag name="KSO_WM_UNIT_TYPE" val="a"/>
  <p:tag name="KSO_WM_UNIT_INDEX" val="1"/>
  <p:tag name="KSO_WM_UNIT_ID" val="custom20184661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BRAND INTRODUCTION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25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61"/>
  <p:tag name="KSO_WM_TAG_VERSION" val="1.0"/>
  <p:tag name="KSO_WM_UNIT_TYPE" val="b"/>
  <p:tag name="KSO_WM_UNIT_INDEX" val="1"/>
  <p:tag name="KSO_WM_UNIT_ID" val="custom20184661_1*b*1"/>
  <p:tag name="KSO_WM_UNIT_LAYERLEVEL" val="1"/>
  <p:tag name="KSO_WM_UNIT_VALUE" val="62"/>
  <p:tag name="KSO_WM_UNIT_ISCONTENTSTITLE" val="0"/>
  <p:tag name="KSO_WM_UNIT_HIGHLIGHT" val="0"/>
  <p:tag name="KSO_WM_UNIT_COMPATIBLE" val="0"/>
  <p:tag name="KSO_WM_BEAUTIFY_FLAG" val="#wm#"/>
  <p:tag name="KSO_WM_UNIT_PRESET_TEXT" val="Lorem ipsum dolor sit amet, consectetur adipisicing elit.Lorem ipsum dolor sit amet, consectetur adipisicing elit.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25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6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6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61"/>
  <p:tag name="KSO_WM_TAG_VERSION" val="1.0"/>
  <p:tag name="KSO_WM_BEAUTIFY_FLAG" val="#wm#"/>
  <p:tag name="KSO_WM_TEMPLATE_THUMBS_INDEX" val="1、4、5、6、8、10、11、12、13、16、22、23"/>
  <p:tag name="KSO_WM_TEMPLATE_MASTER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C2D3"/>
      </a:dk2>
      <a:lt2>
        <a:srgbClr val="FFFFFF"/>
      </a:lt2>
      <a:accent1>
        <a:srgbClr val="E87E9F"/>
      </a:accent1>
      <a:accent2>
        <a:srgbClr val="F0A289"/>
      </a:accent2>
      <a:accent3>
        <a:srgbClr val="F4C171"/>
      </a:accent3>
      <a:accent4>
        <a:srgbClr val="CBD780"/>
      </a:accent4>
      <a:accent5>
        <a:srgbClr val="66D8AF"/>
      </a:accent5>
      <a:accent6>
        <a:srgbClr val="01D8DE"/>
      </a:accent6>
      <a:hlink>
        <a:srgbClr val="EAAEC7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246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 SC</vt:lpstr>
      <vt:lpstr>黑体</vt:lpstr>
      <vt:lpstr>微软雅黑</vt:lpstr>
      <vt:lpstr>Arial</vt:lpstr>
      <vt:lpstr>Wingdings</vt:lpstr>
      <vt:lpstr>Office 主题​​</vt:lpstr>
      <vt:lpstr>2_Office 主题​​</vt:lpstr>
      <vt:lpstr>"Preparation for Life and Eat for Chinese Students in Northeastern University"</vt:lpstr>
      <vt:lpstr>PowerPoint 演示文稿</vt:lpstr>
      <vt:lpstr>Research Question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"Preparation for Life and Eat for Chinese Students in Northeastern University"</dc:title>
  <dc:creator>Thomas</dc:creator>
  <cp:lastModifiedBy>恒嘉 许</cp:lastModifiedBy>
  <cp:revision>178</cp:revision>
  <dcterms:created xsi:type="dcterms:W3CDTF">2019-06-19T02:08:00Z</dcterms:created>
  <dcterms:modified xsi:type="dcterms:W3CDTF">2023-05-26T02:36:03Z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6A9D584A5A744BE8903B0FC54F7751FA_11</vt:lpwstr>
  </property>
</Properties>
</file>