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9" r:id="rId8"/>
    <p:sldId id="261" r:id="rId9"/>
    <p:sldId id="277" r:id="rId11"/>
    <p:sldId id="270" r:id="rId12"/>
    <p:sldId id="271" r:id="rId13"/>
    <p:sldId id="278" r:id="rId14"/>
    <p:sldId id="279" r:id="rId15"/>
    <p:sldId id="264" r:id="rId16"/>
    <p:sldId id="267" r:id="rId17"/>
    <p:sldId id="265" r:id="rId18"/>
    <p:sldId id="266"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1pPr>
    <a:lvl2pPr marL="0" marR="0" indent="4572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2pPr>
    <a:lvl3pPr marL="0" marR="0" indent="9144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3pPr>
    <a:lvl4pPr marL="0" marR="0" indent="13716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4pPr>
    <a:lvl5pPr marL="0" marR="0" indent="18288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5pPr>
    <a:lvl6pPr marL="0" marR="0" indent="22860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6pPr>
    <a:lvl7pPr marL="0" marR="0" indent="27432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7pPr>
    <a:lvl8pPr marL="0" marR="0" indent="32004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8pPr>
    <a:lvl9pPr marL="0" marR="0" indent="365760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37"/>
  </p:normalViewPr>
  <p:slideViewPr>
    <p:cSldViewPr snapToGrid="0">
      <p:cViewPr varScale="1">
        <p:scale>
          <a:sx n="54" d="100"/>
          <a:sy n="54" d="100"/>
        </p:scale>
        <p:origin x="792"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p:txBody>
      </p:sp>
      <p:sp>
        <p:nvSpPr>
          <p:cNvPr id="149" name="Shape 149"/>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演示文稿标题"/>
          <p:cNvSpPr txBox="1">
            <a:spLocks noGrp="1"/>
          </p:cNvSpPr>
          <p:nvPr>
            <p:ph type="title" hasCustomPrompt="1"/>
          </p:nvPr>
        </p:nvSpPr>
        <p:spPr>
          <a:xfrm>
            <a:off x="1270000" y="3289300"/>
            <a:ext cx="21844000" cy="3879454"/>
          </a:xfrm>
          <a:prstGeom prst="rect">
            <a:avLst/>
          </a:prstGeom>
        </p:spPr>
        <p:txBody>
          <a:bodyPr/>
          <a:lstStyle>
            <a:lvl1pPr defTabSz="2438400">
              <a:lnSpc>
                <a:spcPct val="90000"/>
              </a:lnSpc>
              <a:defRPr sz="11600" spc="-348">
                <a:gradFill flip="none" rotWithShape="1">
                  <a:gsLst>
                    <a:gs pos="0">
                      <a:srgbClr val="1E98FD"/>
                    </a:gs>
                    <a:gs pos="100000">
                      <a:srgbClr val="FF00F7"/>
                    </a:gs>
                  </a:gsLst>
                  <a:lin ang="3960000" scaled="0"/>
                </a:gradFill>
              </a:defRPr>
            </a:lvl1pPr>
          </a:lstStyle>
          <a:p>
            <a:r>
              <a:t>演示文稿标题</a:t>
            </a:r>
          </a:p>
        </p:txBody>
      </p:sp>
      <p:sp>
        <p:nvSpPr>
          <p:cNvPr id="12" name="作者和日期"/>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792480">
              <a:spcBef>
                <a:spcPts val="0"/>
              </a:spcBef>
              <a:buClrTx/>
              <a:buSzTx/>
              <a:buNone/>
              <a:defRPr sz="3360">
                <a:latin typeface="Avenir Next Medium" panose="020B0503020202020204"/>
                <a:ea typeface="Avenir Next Medium" panose="020B0503020202020204"/>
                <a:cs typeface="Avenir Next Medium" panose="020B0503020202020204"/>
                <a:sym typeface="Avenir Next Medium" panose="020B0503020202020204"/>
              </a:defRPr>
            </a:lvl1pPr>
          </a:lstStyle>
          <a:p>
            <a:r>
              <a:t>作者和日期</a:t>
            </a:r>
          </a:p>
        </p:txBody>
      </p:sp>
      <p:sp>
        <p:nvSpPr>
          <p:cNvPr id="13" name="正文级别 1…"/>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Avenir Next Medium" panose="020B0503020202020204"/>
                <a:ea typeface="Avenir Next Medium" panose="020B0503020202020204"/>
                <a:cs typeface="Avenir Next Medium" panose="020B0503020202020204"/>
                <a:sym typeface="Avenir Next Medium" panose="020B0503020202020204"/>
              </a:defRPr>
            </a:lvl1pPr>
            <a:lvl2pPr marL="0" indent="0" algn="ctr" defTabSz="825500">
              <a:spcBef>
                <a:spcPts val="0"/>
              </a:spcBef>
              <a:buClrTx/>
              <a:buSzTx/>
              <a:buNone/>
              <a:defRPr sz="6400">
                <a:latin typeface="Avenir Next Medium" panose="020B0503020202020204"/>
                <a:ea typeface="Avenir Next Medium" panose="020B0503020202020204"/>
                <a:cs typeface="Avenir Next Medium" panose="020B0503020202020204"/>
                <a:sym typeface="Avenir Next Medium" panose="020B0503020202020204"/>
              </a:defRPr>
            </a:lvl2pPr>
            <a:lvl3pPr marL="0" indent="0" algn="ctr" defTabSz="825500">
              <a:spcBef>
                <a:spcPts val="0"/>
              </a:spcBef>
              <a:buClrTx/>
              <a:buSzTx/>
              <a:buNone/>
              <a:defRPr sz="6400">
                <a:latin typeface="Avenir Next Medium" panose="020B0503020202020204"/>
                <a:ea typeface="Avenir Next Medium" panose="020B0503020202020204"/>
                <a:cs typeface="Avenir Next Medium" panose="020B0503020202020204"/>
                <a:sym typeface="Avenir Next Medium" panose="020B0503020202020204"/>
              </a:defRPr>
            </a:lvl3pPr>
            <a:lvl4pPr marL="0" indent="0" algn="ctr" defTabSz="825500">
              <a:spcBef>
                <a:spcPts val="0"/>
              </a:spcBef>
              <a:buClrTx/>
              <a:buSzTx/>
              <a:buNone/>
              <a:defRPr sz="6400">
                <a:latin typeface="Avenir Next Medium" panose="020B0503020202020204"/>
                <a:ea typeface="Avenir Next Medium" panose="020B0503020202020204"/>
                <a:cs typeface="Avenir Next Medium" panose="020B0503020202020204"/>
                <a:sym typeface="Avenir Next Medium" panose="020B0503020202020204"/>
              </a:defRPr>
            </a:lvl4pPr>
            <a:lvl5pPr marL="0" indent="0" algn="ctr" defTabSz="825500">
              <a:spcBef>
                <a:spcPts val="0"/>
              </a:spcBef>
              <a:buClrTx/>
              <a:buSzTx/>
              <a:buNone/>
              <a:defRPr sz="6400">
                <a:latin typeface="Avenir Next Medium" panose="020B0503020202020204"/>
                <a:ea typeface="Avenir Next Medium" panose="020B0503020202020204"/>
                <a:cs typeface="Avenir Next Medium" panose="020B0503020202020204"/>
                <a:sym typeface="Avenir Next Medium" panose="020B0503020202020204"/>
              </a:defRPr>
            </a:lvl5pPr>
          </a:lstStyle>
          <a:p>
            <a:r>
              <a:t>演示文稿副标题</a:t>
            </a:r>
          </a:p>
          <a:p>
            <a:pPr lvl="1"/>
          </a:p>
          <a:p>
            <a:pPr lvl="2"/>
          </a:p>
          <a:p>
            <a:pPr lvl="3"/>
          </a:p>
          <a:p>
            <a:pPr lvl="4"/>
          </a:p>
        </p:txBody>
      </p:sp>
      <p:sp>
        <p:nvSpPr>
          <p:cNvPr id="1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Avenir Next Medium" panose="020B0503020202020204"/>
                <a:ea typeface="Avenir Next Medium" panose="020B0503020202020204"/>
                <a:cs typeface="Avenir Next Medium" panose="020B0503020202020204"/>
                <a:sym typeface="Avenir Next Medium" panose="020B0503020202020204"/>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Avenir Next Medium" panose="020B0503020202020204"/>
                <a:ea typeface="Avenir Next Medium" panose="020B0503020202020204"/>
                <a:cs typeface="Avenir Next Medium" panose="020B0503020202020204"/>
                <a:sym typeface="Avenir Next Medium" panose="020B0503020202020204"/>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Avenir Next Medium" panose="020B0503020202020204"/>
                <a:ea typeface="Avenir Next Medium" panose="020B0503020202020204"/>
                <a:cs typeface="Avenir Next Medium" panose="020B0503020202020204"/>
                <a:sym typeface="Avenir Next Medium" panose="020B0503020202020204"/>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Avenir Next Medium" panose="020B0503020202020204"/>
                <a:ea typeface="Avenir Next Medium" panose="020B0503020202020204"/>
                <a:cs typeface="Avenir Next Medium" panose="020B0503020202020204"/>
                <a:sym typeface="Avenir Next Medium" panose="020B0503020202020204"/>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Avenir Next Medium" panose="020B0503020202020204"/>
                <a:ea typeface="Avenir Next Medium" panose="020B0503020202020204"/>
                <a:cs typeface="Avenir Next Medium" panose="020B0503020202020204"/>
                <a:sym typeface="Avenir Next Medium" panose="020B0503020202020204"/>
              </a:defRPr>
            </a:lvl5pPr>
          </a:lstStyle>
          <a:p>
            <a:r>
              <a:t>说明</a:t>
            </a:r>
          </a:p>
          <a:p>
            <a:pPr lvl="1"/>
          </a:p>
          <a:p>
            <a:pPr lvl="2"/>
          </a:p>
          <a:p>
            <a:pPr lvl="3"/>
          </a:p>
          <a:p>
            <a:pPr lvl="4"/>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400">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Avenir Next Demi Bold" panose="020B0503020202020204"/>
              </a:defRPr>
            </a:lvl1pPr>
            <a:lvl2pPr marL="0" indent="457200" algn="ctr" defTabSz="2438400">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Avenir Next Demi Bold" panose="020B0503020202020204"/>
              </a:defRPr>
            </a:lvl2pPr>
            <a:lvl3pPr marL="0" indent="914400" algn="ctr" defTabSz="2438400">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Avenir Next Demi Bold" panose="020B0503020202020204"/>
              </a:defRPr>
            </a:lvl3pPr>
            <a:lvl4pPr marL="0" indent="1371600" algn="ctr" defTabSz="2438400">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Avenir Next Demi Bold" panose="020B0503020202020204"/>
              </a:defRPr>
            </a:lvl4pPr>
            <a:lvl5pPr marL="0" indent="1828800" algn="ctr" defTabSz="2438400">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Avenir Next Demi Bold" panose="020B0503020202020204"/>
              </a:defRPr>
            </a:lvl5pPr>
          </a:lstStyle>
          <a:p>
            <a:r>
              <a:t>100%</a:t>
            </a:r>
          </a:p>
          <a:p>
            <a:pPr lvl="1"/>
          </a:p>
          <a:p>
            <a:pPr lvl="2"/>
          </a:p>
          <a:p>
            <a:pPr lvl="3"/>
          </a:p>
          <a:p>
            <a:pPr lvl="4"/>
          </a:p>
        </p:txBody>
      </p:sp>
      <p:sp>
        <p:nvSpPr>
          <p:cNvPr id="107" name="事实信息"/>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Avenir Next Medium" panose="020B0503020202020204"/>
                <a:ea typeface="Avenir Next Medium" panose="020B0503020202020204"/>
                <a:cs typeface="Avenir Next Medium" panose="020B0503020202020204"/>
                <a:sym typeface="Avenir Next Medium" panose="020B0503020202020204"/>
              </a:defRPr>
            </a:lvl1pPr>
          </a:lstStyle>
          <a:p>
            <a:r>
              <a:t>事实信息</a:t>
            </a: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784225">
              <a:spcBef>
                <a:spcPts val="0"/>
              </a:spcBef>
              <a:buClrTx/>
              <a:buSzTx/>
              <a:buNone/>
              <a:defRPr sz="4180">
                <a:latin typeface="Avenir Next Medium" panose="020B0503020202020204"/>
                <a:ea typeface="Avenir Next Medium" panose="020B0503020202020204"/>
                <a:cs typeface="Avenir Next Medium" panose="020B0503020202020204"/>
                <a:sym typeface="Avenir Next Medium" panose="020B0503020202020204"/>
              </a:defRPr>
            </a:lvl1pPr>
          </a:lstStyle>
          <a:p>
            <a:r>
              <a:t>属性</a:t>
            </a:r>
          </a:p>
        </p:txBody>
      </p:sp>
      <p:sp>
        <p:nvSpPr>
          <p:cNvPr id="116" name="正文级别 1…"/>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Avenir Next Demi Bold" panose="020B0503020202020204"/>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Avenir Next Demi Bold" panose="020B0503020202020204"/>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Avenir Next Demi Bold" panose="020B0503020202020204"/>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Avenir Next Demi Bold" panose="020B0503020202020204"/>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Avenir Next Demi Bold" panose="020B0503020202020204"/>
              </a:defRPr>
            </a:lvl5pPr>
          </a:lstStyle>
          <a:p>
            <a:r>
              <a:t>“著名引文”</a:t>
            </a:r>
          </a:p>
          <a:p>
            <a:pPr lvl="1"/>
          </a:p>
          <a:p>
            <a:pPr lvl="2"/>
          </a:p>
          <a:p>
            <a:pPr lvl="3"/>
          </a:p>
          <a:p>
            <a:pPr lvl="4"/>
          </a:p>
        </p:txBody>
      </p:sp>
      <p:sp>
        <p:nvSpPr>
          <p:cNvPr id="11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粉色背景下的两只水母"/>
          <p:cNvSpPr>
            <a:spLocks noGrp="1"/>
          </p:cNvSpPr>
          <p:nvPr>
            <p:ph type="pic" sz="half" idx="21"/>
          </p:nvPr>
        </p:nvSpPr>
        <p:spPr>
          <a:xfrm>
            <a:off x="12192000" y="4813300"/>
            <a:ext cx="12192000" cy="9207945"/>
          </a:xfrm>
          <a:prstGeom prst="rect">
            <a:avLst/>
          </a:prstGeom>
        </p:spPr>
        <p:txBody>
          <a:bodyPr lIns="91439" tIns="45719" rIns="91439" bIns="45719">
            <a:noAutofit/>
          </a:bodyPr>
          <a:lstStyle/>
          <a:p/>
        </p:txBody>
      </p:sp>
      <p:sp>
        <p:nvSpPr>
          <p:cNvPr id="125" name="深蓝色背景下两只触碰的水母"/>
          <p:cNvSpPr>
            <a:spLocks noGrp="1"/>
          </p:cNvSpPr>
          <p:nvPr>
            <p:ph type="pic" sz="half" idx="22"/>
          </p:nvPr>
        </p:nvSpPr>
        <p:spPr>
          <a:xfrm>
            <a:off x="12192000" y="-628650"/>
            <a:ext cx="12192000" cy="8128000"/>
          </a:xfrm>
          <a:prstGeom prst="rect">
            <a:avLst/>
          </a:prstGeom>
        </p:spPr>
        <p:txBody>
          <a:bodyPr lIns="91439" tIns="45719" rIns="91439" bIns="45719">
            <a:noAutofit/>
          </a:bodyPr>
          <a:lstStyle/>
          <a:p/>
        </p:txBody>
      </p:sp>
      <p:sp>
        <p:nvSpPr>
          <p:cNvPr id="126" name="蓝色背景下的两只水母"/>
          <p:cNvSpPr>
            <a:spLocks noGrp="1"/>
          </p:cNvSpPr>
          <p:nvPr>
            <p:ph type="pic" idx="23"/>
          </p:nvPr>
        </p:nvSpPr>
        <p:spPr>
          <a:xfrm>
            <a:off x="-4203700" y="0"/>
            <a:ext cx="20574000" cy="13716000"/>
          </a:xfrm>
          <a:prstGeom prst="rect">
            <a:avLst/>
          </a:prstGeom>
        </p:spPr>
        <p:txBody>
          <a:bodyPr lIns="91439" tIns="45719" rIns="91439" bIns="45719">
            <a:noAutofit/>
          </a:bodyPr>
          <a:lstStyle/>
          <a:p/>
        </p:txBody>
      </p:sp>
      <p:sp>
        <p:nvSpPr>
          <p:cNvPr id="127"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深蓝色背景下两只触碰的水母"/>
          <p:cNvSpPr>
            <a:spLocks noGrp="1"/>
          </p:cNvSpPr>
          <p:nvPr>
            <p:ph type="pic" idx="21"/>
          </p:nvPr>
        </p:nvSpPr>
        <p:spPr>
          <a:xfrm>
            <a:off x="0" y="-1270000"/>
            <a:ext cx="24384000" cy="16256001"/>
          </a:xfrm>
          <a:prstGeom prst="rect">
            <a:avLst/>
          </a:prstGeom>
        </p:spPr>
        <p:txBody>
          <a:bodyPr lIns="91439" tIns="45719" rIns="91439" bIns="45719">
            <a:noAutofit/>
          </a:bodyPr>
          <a:lstStyle/>
          <a:p/>
        </p:txBody>
      </p:sp>
      <p:sp>
        <p:nvSpPr>
          <p:cNvPr id="13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深蓝色背景下两只触碰的水母"/>
          <p:cNvSpPr>
            <a:spLocks noGrp="1"/>
          </p:cNvSpPr>
          <p:nvPr>
            <p:ph type="pic" idx="21"/>
          </p:nvPr>
        </p:nvSpPr>
        <p:spPr>
          <a:xfrm>
            <a:off x="0" y="-1270000"/>
            <a:ext cx="24384000" cy="16256001"/>
          </a:xfrm>
          <a:prstGeom prst="rect">
            <a:avLst/>
          </a:prstGeom>
        </p:spPr>
        <p:txBody>
          <a:bodyPr lIns="91439" tIns="45719" rIns="91439" bIns="45719">
            <a:noAutofit/>
          </a:bodyPr>
          <a:lstStyle/>
          <a:p/>
        </p:txBody>
      </p:sp>
      <p:sp>
        <p:nvSpPr>
          <p:cNvPr id="22" name="作者和日期"/>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792480">
              <a:spcBef>
                <a:spcPts val="0"/>
              </a:spcBef>
              <a:buClrTx/>
              <a:buSzTx/>
              <a:buNone/>
              <a:defRPr sz="3360">
                <a:solidFill>
                  <a:srgbClr val="FFFFFF"/>
                </a:solidFill>
                <a:latin typeface="Avenir Next Medium" panose="020B0503020202020204"/>
                <a:ea typeface="Avenir Next Medium" panose="020B0503020202020204"/>
                <a:cs typeface="Avenir Next Medium" panose="020B0503020202020204"/>
                <a:sym typeface="Avenir Next Medium" panose="020B0503020202020204"/>
              </a:defRPr>
            </a:lvl1pPr>
          </a:lstStyle>
          <a:p>
            <a:r>
              <a:t>作者和日期</a:t>
            </a:r>
          </a:p>
        </p:txBody>
      </p:sp>
      <p:sp>
        <p:nvSpPr>
          <p:cNvPr id="23" name="演示文稿标题"/>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演示文稿标题</a:t>
            </a:r>
          </a:p>
        </p:txBody>
      </p:sp>
      <p:sp>
        <p:nvSpPr>
          <p:cNvPr id="24" name="正文级别 1…"/>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Avenir Next Medium" panose="020B0503020202020204"/>
                <a:ea typeface="Avenir Next Medium" panose="020B0503020202020204"/>
                <a:cs typeface="Avenir Next Medium" panose="020B0503020202020204"/>
                <a:sym typeface="Avenir Next Medium" panose="020B0503020202020204"/>
              </a:defRPr>
            </a:lvl1pPr>
            <a:lvl2pPr marL="0" indent="0" algn="ctr" defTabSz="825500">
              <a:spcBef>
                <a:spcPts val="0"/>
              </a:spcBef>
              <a:buClrTx/>
              <a:buSzTx/>
              <a:buNone/>
              <a:defRPr sz="6400">
                <a:solidFill>
                  <a:srgbClr val="FFFFFF"/>
                </a:solidFill>
                <a:latin typeface="Avenir Next Medium" panose="020B0503020202020204"/>
                <a:ea typeface="Avenir Next Medium" panose="020B0503020202020204"/>
                <a:cs typeface="Avenir Next Medium" panose="020B0503020202020204"/>
                <a:sym typeface="Avenir Next Medium" panose="020B0503020202020204"/>
              </a:defRPr>
            </a:lvl2pPr>
            <a:lvl3pPr marL="0" indent="0" algn="ctr" defTabSz="825500">
              <a:spcBef>
                <a:spcPts val="0"/>
              </a:spcBef>
              <a:buClrTx/>
              <a:buSzTx/>
              <a:buNone/>
              <a:defRPr sz="6400">
                <a:solidFill>
                  <a:srgbClr val="FFFFFF"/>
                </a:solidFill>
                <a:latin typeface="Avenir Next Medium" panose="020B0503020202020204"/>
                <a:ea typeface="Avenir Next Medium" panose="020B0503020202020204"/>
                <a:cs typeface="Avenir Next Medium" panose="020B0503020202020204"/>
                <a:sym typeface="Avenir Next Medium" panose="020B0503020202020204"/>
              </a:defRPr>
            </a:lvl3pPr>
            <a:lvl4pPr marL="0" indent="0" algn="ctr" defTabSz="825500">
              <a:spcBef>
                <a:spcPts val="0"/>
              </a:spcBef>
              <a:buClrTx/>
              <a:buSzTx/>
              <a:buNone/>
              <a:defRPr sz="6400">
                <a:solidFill>
                  <a:srgbClr val="FFFFFF"/>
                </a:solidFill>
                <a:latin typeface="Avenir Next Medium" panose="020B0503020202020204"/>
                <a:ea typeface="Avenir Next Medium" panose="020B0503020202020204"/>
                <a:cs typeface="Avenir Next Medium" panose="020B0503020202020204"/>
                <a:sym typeface="Avenir Next Medium" panose="020B0503020202020204"/>
              </a:defRPr>
            </a:lvl4pPr>
            <a:lvl5pPr marL="0" indent="0" algn="ctr" defTabSz="825500">
              <a:spcBef>
                <a:spcPts val="0"/>
              </a:spcBef>
              <a:buClrTx/>
              <a:buSzTx/>
              <a:buNone/>
              <a:defRPr sz="6400">
                <a:solidFill>
                  <a:srgbClr val="FFFFFF"/>
                </a:solidFill>
                <a:latin typeface="Avenir Next Medium" panose="020B0503020202020204"/>
                <a:ea typeface="Avenir Next Medium" panose="020B0503020202020204"/>
                <a:cs typeface="Avenir Next Medium" panose="020B0503020202020204"/>
                <a:sym typeface="Avenir Next Medium" panose="020B0503020202020204"/>
              </a:defRPr>
            </a:lvl5pPr>
          </a:lstStyle>
          <a:p>
            <a:r>
              <a:t>演示文稿副标题</a:t>
            </a:r>
          </a:p>
          <a:p>
            <a:pPr lvl="1"/>
          </a:p>
          <a:p>
            <a:pPr lvl="2"/>
          </a:p>
          <a:p>
            <a:pPr lvl="3"/>
          </a:p>
          <a:p>
            <a:pPr lvl="4"/>
          </a:p>
        </p:txBody>
      </p:sp>
      <p:sp>
        <p:nvSpPr>
          <p:cNvPr id="2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蓝色背景下的两只水母"/>
          <p:cNvSpPr>
            <a:spLocks noGrp="1"/>
          </p:cNvSpPr>
          <p:nvPr>
            <p:ph type="pic" idx="21"/>
          </p:nvPr>
        </p:nvSpPr>
        <p:spPr>
          <a:xfrm>
            <a:off x="7962900" y="-25400"/>
            <a:ext cx="20650200" cy="13766800"/>
          </a:xfrm>
          <a:prstGeom prst="rect">
            <a:avLst/>
          </a:prstGeom>
        </p:spPr>
        <p:txBody>
          <a:bodyPr lIns="91439" tIns="45719" rIns="91439" bIns="45719">
            <a:noAutofit/>
          </a:bodyPr>
          <a:lstStyle/>
          <a:p/>
        </p:txBody>
      </p:sp>
      <p:sp>
        <p:nvSpPr>
          <p:cNvPr id="33" name="幻灯片标题"/>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幻灯片标题</a:t>
            </a:r>
          </a:p>
        </p:txBody>
      </p:sp>
      <p:sp>
        <p:nvSpPr>
          <p:cNvPr id="34" name="正文级别 1…"/>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Avenir Next Medium" panose="020B0503020202020204"/>
                <a:ea typeface="Avenir Next Medium" panose="020B0503020202020204"/>
                <a:cs typeface="Avenir Next Medium" panose="020B0503020202020204"/>
                <a:sym typeface="Avenir Next Medium" panose="020B0503020202020204"/>
              </a:defRPr>
            </a:lvl1pPr>
            <a:lvl2pPr marL="0" indent="457200" algn="ctr" defTabSz="825500">
              <a:spcBef>
                <a:spcPts val="0"/>
              </a:spcBef>
              <a:buClrTx/>
              <a:buSzTx/>
              <a:buNone/>
              <a:defRPr sz="5400">
                <a:latin typeface="Avenir Next Medium" panose="020B0503020202020204"/>
                <a:ea typeface="Avenir Next Medium" panose="020B0503020202020204"/>
                <a:cs typeface="Avenir Next Medium" panose="020B0503020202020204"/>
                <a:sym typeface="Avenir Next Medium" panose="020B0503020202020204"/>
              </a:defRPr>
            </a:lvl2pPr>
            <a:lvl3pPr marL="0" indent="914400" algn="ctr" defTabSz="825500">
              <a:spcBef>
                <a:spcPts val="0"/>
              </a:spcBef>
              <a:buClrTx/>
              <a:buSzTx/>
              <a:buNone/>
              <a:defRPr sz="5400">
                <a:latin typeface="Avenir Next Medium" panose="020B0503020202020204"/>
                <a:ea typeface="Avenir Next Medium" panose="020B0503020202020204"/>
                <a:cs typeface="Avenir Next Medium" panose="020B0503020202020204"/>
                <a:sym typeface="Avenir Next Medium" panose="020B0503020202020204"/>
              </a:defRPr>
            </a:lvl3pPr>
            <a:lvl4pPr marL="0" indent="1371600" algn="ctr" defTabSz="825500">
              <a:spcBef>
                <a:spcPts val="0"/>
              </a:spcBef>
              <a:buClrTx/>
              <a:buSzTx/>
              <a:buNone/>
              <a:defRPr sz="5400">
                <a:latin typeface="Avenir Next Medium" panose="020B0503020202020204"/>
                <a:ea typeface="Avenir Next Medium" panose="020B0503020202020204"/>
                <a:cs typeface="Avenir Next Medium" panose="020B0503020202020204"/>
                <a:sym typeface="Avenir Next Medium" panose="020B0503020202020204"/>
              </a:defRPr>
            </a:lvl4pPr>
            <a:lvl5pPr marL="0" indent="1828800" algn="ctr" defTabSz="825500">
              <a:spcBef>
                <a:spcPts val="0"/>
              </a:spcBef>
              <a:buClrTx/>
              <a:buSzTx/>
              <a:buNone/>
              <a:defRPr sz="5400">
                <a:latin typeface="Avenir Next Medium" panose="020B0503020202020204"/>
                <a:ea typeface="Avenir Next Medium" panose="020B0503020202020204"/>
                <a:cs typeface="Avenir Next Medium" panose="020B0503020202020204"/>
                <a:sym typeface="Avenir Next Medium" panose="020B0503020202020204"/>
              </a:defRPr>
            </a:lvl5pPr>
          </a:lstStyle>
          <a:p>
            <a:r>
              <a:t>幻灯片副标题</a:t>
            </a:r>
          </a:p>
          <a:p>
            <a:pPr lvl="1"/>
          </a:p>
          <a:p>
            <a:pPr lvl="2"/>
          </a:p>
          <a:p>
            <a:pPr lvl="3"/>
          </a:p>
          <a:p>
            <a:pPr lvl="4"/>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幻灯片副标题"/>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784225">
              <a:spcBef>
                <a:spcPts val="0"/>
              </a:spcBef>
              <a:buClrTx/>
              <a:buSzTx/>
              <a:buNone/>
              <a:defRPr sz="5130">
                <a:latin typeface="Avenir Next Medium" panose="020B0503020202020204"/>
                <a:ea typeface="Avenir Next Medium" panose="020B0503020202020204"/>
                <a:cs typeface="Avenir Next Medium" panose="020B0503020202020204"/>
                <a:sym typeface="Avenir Next Medium" panose="020B0503020202020204"/>
              </a:defRPr>
            </a:lvl1pPr>
          </a:lstStyle>
          <a:p>
            <a:r>
              <a:t>幻灯片副标题</a:t>
            </a:r>
          </a:p>
        </p:txBody>
      </p:sp>
      <p:sp>
        <p:nvSpPr>
          <p:cNvPr id="44" name="正文级别 1…"/>
          <p:cNvSpPr txBox="1">
            <a:spLocks noGrp="1"/>
          </p:cNvSpPr>
          <p:nvPr>
            <p:ph type="body" idx="1" hasCustomPrompt="1"/>
          </p:nvPr>
        </p:nvSpPr>
        <p:spPr>
          <a:prstGeom prst="rect">
            <a:avLst/>
          </a:prstGeom>
        </p:spPr>
        <p:txBody>
          <a:bodyPr/>
          <a:lstStyle/>
          <a:p>
            <a:r>
              <a:t>幻灯片项目符号文本</a:t>
            </a:r>
          </a:p>
          <a:p>
            <a:pPr lvl="1"/>
          </a:p>
          <a:p>
            <a:pPr lvl="2"/>
          </a:p>
          <a:p>
            <a:pPr lvl="3"/>
          </a:p>
          <a:p>
            <a:pPr lvl="4"/>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xfrm>
            <a:off x="1270000" y="4269316"/>
            <a:ext cx="21844000" cy="8432801"/>
          </a:xfrm>
          <a:prstGeom prst="rect">
            <a:avLst/>
          </a:prstGeom>
        </p:spPr>
        <p:txBody>
          <a:bodyPr numCol="2" spcCol="1092200"/>
          <a:lstStyle/>
          <a:p>
            <a:r>
              <a:t>幻灯片项目符号文本</a:t>
            </a:r>
          </a:p>
          <a:p>
            <a:pPr lvl="1"/>
          </a:p>
          <a:p>
            <a:pPr lvl="2"/>
          </a:p>
          <a:p>
            <a:pPr lvl="3"/>
          </a:p>
          <a:p>
            <a:pPr lvl="4"/>
          </a:p>
        </p:txBody>
      </p:sp>
      <p:sp>
        <p:nvSpPr>
          <p:cNvPr id="5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粉色背景下的两只水母"/>
          <p:cNvSpPr>
            <a:spLocks noGrp="1"/>
          </p:cNvSpPr>
          <p:nvPr>
            <p:ph type="pic" idx="21"/>
          </p:nvPr>
        </p:nvSpPr>
        <p:spPr>
          <a:xfrm>
            <a:off x="10185400" y="0"/>
            <a:ext cx="18161000" cy="13716000"/>
          </a:xfrm>
          <a:prstGeom prst="rect">
            <a:avLst/>
          </a:prstGeom>
        </p:spPr>
        <p:txBody>
          <a:bodyPr lIns="91439" tIns="45719" rIns="91439" bIns="45719">
            <a:noAutofit/>
          </a:bodyPr>
          <a:lstStyle/>
          <a:p/>
        </p:txBody>
      </p:sp>
      <p:sp>
        <p:nvSpPr>
          <p:cNvPr id="61" name="幻灯片标题"/>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幻灯片标题</a:t>
            </a:r>
          </a:p>
        </p:txBody>
      </p:sp>
      <p:sp>
        <p:nvSpPr>
          <p:cNvPr id="62" name="正文级别 1…"/>
          <p:cNvSpPr txBox="1">
            <a:spLocks noGrp="1"/>
          </p:cNvSpPr>
          <p:nvPr>
            <p:ph type="body" sz="half" idx="1" hasCustomPrompt="1"/>
          </p:nvPr>
        </p:nvSpPr>
        <p:spPr>
          <a:xfrm>
            <a:off x="1270000" y="4267200"/>
            <a:ext cx="9652000" cy="8432800"/>
          </a:xfrm>
          <a:prstGeom prst="rect">
            <a:avLst/>
          </a:prstGeom>
        </p:spPr>
        <p:txBody>
          <a:bodyPr/>
          <a:lstStyle/>
          <a:p>
            <a:r>
              <a:t>幻灯片项目符号文本</a:t>
            </a:r>
          </a:p>
          <a:p>
            <a:pPr lvl="1"/>
          </a:p>
          <a:p>
            <a:pPr lvl="2"/>
          </a:p>
          <a:p>
            <a:pPr lvl="3"/>
          </a:p>
          <a:p>
            <a:pPr lvl="4"/>
          </a:p>
        </p:txBody>
      </p:sp>
      <p:sp>
        <p:nvSpPr>
          <p:cNvPr id="63" name="幻灯片副标题"/>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784225">
              <a:spcBef>
                <a:spcPts val="0"/>
              </a:spcBef>
              <a:buClrTx/>
              <a:buSzTx/>
              <a:buNone/>
              <a:defRPr sz="5130">
                <a:latin typeface="Avenir Next Medium" panose="020B0503020202020204"/>
                <a:ea typeface="Avenir Next Medium" panose="020B0503020202020204"/>
                <a:cs typeface="Avenir Next Medium" panose="020B0503020202020204"/>
                <a:sym typeface="Avenir Next Medium" panose="020B0503020202020204"/>
              </a:defRPr>
            </a:lvl1pPr>
          </a:lstStyle>
          <a:p>
            <a:r>
              <a:t>幻灯片副标题</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章节标题</a:t>
            </a:r>
          </a:p>
        </p:txBody>
      </p:sp>
      <p:sp>
        <p:nvSpPr>
          <p:cNvPr id="7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784225">
              <a:spcBef>
                <a:spcPts val="0"/>
              </a:spcBef>
              <a:buClrTx/>
              <a:buSzTx/>
              <a:buNone/>
              <a:defRPr sz="5130">
                <a:latin typeface="Avenir Next Medium" panose="020B0503020202020204"/>
                <a:ea typeface="Avenir Next Medium" panose="020B0503020202020204"/>
                <a:cs typeface="Avenir Next Medium" panose="020B0503020202020204"/>
                <a:sym typeface="Avenir Next Medium" panose="020B0503020202020204"/>
              </a:defRPr>
            </a:lvl1pPr>
          </a:lstStyle>
          <a:p>
            <a:r>
              <a:t>幻灯片副标题</a:t>
            </a: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xfrm>
            <a:off x="1270000" y="812800"/>
            <a:ext cx="21844000" cy="1562100"/>
          </a:xfrm>
          <a:prstGeom prst="rect">
            <a:avLst/>
          </a:prstGeom>
        </p:spPr>
        <p:txBody>
          <a:bodyPr/>
          <a:lstStyle/>
          <a:p>
            <a:r>
              <a:t>议程标题</a:t>
            </a:r>
          </a:p>
        </p:txBody>
      </p:sp>
      <p:sp>
        <p:nvSpPr>
          <p:cNvPr id="89" name="议程副标题"/>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784225">
              <a:spcBef>
                <a:spcPts val="0"/>
              </a:spcBef>
              <a:buClrTx/>
              <a:buSzTx/>
              <a:buNone/>
              <a:defRPr sz="5130">
                <a:latin typeface="Avenir Next Medium" panose="020B0503020202020204"/>
                <a:ea typeface="Avenir Next Medium" panose="020B0503020202020204"/>
                <a:cs typeface="Avenir Next Medium" panose="020B0503020202020204"/>
                <a:sym typeface="Avenir Next Medium" panose="020B0503020202020204"/>
              </a:defRPr>
            </a:lvl1pPr>
          </a:lstStyle>
          <a:p>
            <a:r>
              <a:t>议程副标题</a:t>
            </a:r>
          </a:p>
        </p:txBody>
      </p:sp>
      <p:sp>
        <p:nvSpPr>
          <p:cNvPr id="90" name="正文级别 1…"/>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议程主题</a:t>
            </a:r>
          </a:p>
          <a:p>
            <a:pPr lvl="1"/>
          </a:p>
          <a:p>
            <a:pPr lvl="2"/>
          </a:p>
          <a:p>
            <a:pPr lvl="3"/>
          </a:p>
          <a:p>
            <a:pPr lvl="4"/>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70000" y="812800"/>
            <a:ext cx="21844000" cy="1557437"/>
          </a:xfrm>
          <a:prstGeom prst="rect">
            <a:avLst/>
          </a:prstGeom>
          <a:ln w="12700">
            <a:miter lim="400000"/>
          </a:ln>
        </p:spPr>
        <p:txBody>
          <a:bodyPr lIns="50800" tIns="50800" rIns="50800" bIns="50800" anchor="b">
            <a:normAutofit/>
          </a:bodyPr>
          <a:lstStyle/>
          <a:p>
            <a:r>
              <a:t>幻灯片标题</a:t>
            </a:r>
          </a:p>
        </p:txBody>
      </p:sp>
      <p:sp>
        <p:nvSpPr>
          <p:cNvPr id="3" name="正文级别 1…"/>
          <p:cNvSpPr txBox="1">
            <a:spLocks noGrp="1"/>
          </p:cNvSpPr>
          <p:nvPr>
            <p:ph type="body" idx="1" hasCustomPrompt="1"/>
          </p:nvPr>
        </p:nvSpPr>
        <p:spPr>
          <a:xfrm>
            <a:off x="1270000" y="4267200"/>
            <a:ext cx="21844000" cy="8432800"/>
          </a:xfrm>
          <a:prstGeom prst="rect">
            <a:avLst/>
          </a:prstGeom>
          <a:ln w="12700">
            <a:miter lim="400000"/>
          </a:ln>
        </p:spPr>
        <p:txBody>
          <a:bodyPr lIns="50800" tIns="50800" rIns="50800" bIns="50800">
            <a:normAutofit/>
          </a:bodyPr>
          <a:lstStyle/>
          <a:p>
            <a:r>
              <a:t>幻灯片项目符号文本</a:t>
            </a:r>
          </a:p>
          <a:p>
            <a:pPr lvl="1"/>
          </a:p>
          <a:p>
            <a:pPr lvl="2"/>
          </a:p>
          <a:p>
            <a:pPr lvl="3"/>
          </a:p>
          <a:p>
            <a:pPr lvl="4"/>
          </a:p>
        </p:txBody>
      </p:sp>
      <p:sp>
        <p:nvSpPr>
          <p:cNvPr id="4" name="幻灯片编号"/>
          <p:cNvSpPr txBox="1">
            <a:spLocks noGrp="1"/>
          </p:cNvSpPr>
          <p:nvPr>
            <p:ph type="sldNum" sz="quarter" idx="2"/>
          </p:nvPr>
        </p:nvSpPr>
        <p:spPr>
          <a:xfrm>
            <a:off x="11966448" y="13065506"/>
            <a:ext cx="438405" cy="482601"/>
          </a:xfrm>
          <a:prstGeom prst="rect">
            <a:avLst/>
          </a:prstGeom>
          <a:ln w="12700">
            <a:miter lim="400000"/>
          </a:ln>
        </p:spPr>
        <p:txBody>
          <a:bodyPr wrap="none" lIns="50800" tIns="50800" rIns="50800" bIns="50800" anchor="b">
            <a:spAutoFit/>
          </a:bodyPr>
          <a:lstStyle>
            <a:lvl1pPr>
              <a:defRPr sz="22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1pPr>
      <a:lvl2pPr marL="0" marR="0" indent="4572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2pPr>
      <a:lvl3pPr marL="0" marR="0" indent="9144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3pPr>
      <a:lvl4pPr marL="0" marR="0" indent="13716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4pPr>
      <a:lvl5pPr marL="0" marR="0" indent="18288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5pPr>
      <a:lvl6pPr marL="0" marR="0" indent="22860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6pPr>
      <a:lvl7pPr marL="0" marR="0" indent="27432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7pPr>
      <a:lvl8pPr marL="0" marR="0" indent="32004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8pPr>
      <a:lvl9pPr marL="0" marR="0" indent="3657600" algn="ctr" defTabSz="825500" rtl="0" latinLnBrk="0">
        <a:lnSpc>
          <a:spcPct val="80000"/>
        </a:lnSpc>
        <a:spcBef>
          <a:spcPts val="0"/>
        </a:spcBef>
        <a:spcAft>
          <a:spcPts val="0"/>
        </a:spcAft>
        <a:buClrTx/>
        <a:buSzTx/>
        <a:buFontTx/>
        <a:buNone/>
        <a:defRPr sz="8400" b="0" i="0" u="none" strike="noStrike" cap="none" spc="-252" baseline="0">
          <a:solidFill>
            <a:srgbClr val="000000"/>
          </a:solidFill>
          <a:uFillTx/>
          <a:latin typeface="+mn-lt"/>
          <a:ea typeface="+mn-ea"/>
          <a:cs typeface="+mn-cs"/>
          <a:sym typeface="Avenir Next Demi Bold" panose="020B0503020202020204"/>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1pPr>
      <a:lvl2pPr marL="11176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2pPr>
      <a:lvl3pPr marL="16764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3pPr>
      <a:lvl4pPr marL="22352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4pPr>
      <a:lvl5pPr marL="27940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5pPr>
      <a:lvl6pPr marL="33528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6pPr>
      <a:lvl7pPr marL="39116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7pPr>
      <a:lvl8pPr marL="44704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8pPr>
      <a:lvl9pPr marL="50292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9pPr>
    </p:bodyStyle>
    <p:otherStyle>
      <a:lvl1pPr marL="0" marR="0" indent="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1pPr>
      <a:lvl2pPr marL="0" marR="0" indent="4572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2pPr>
      <a:lvl3pPr marL="0" marR="0" indent="9144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3pPr>
      <a:lvl4pPr marL="0" marR="0" indent="13716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4pPr>
      <a:lvl5pPr marL="0" marR="0" indent="18288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5pPr>
      <a:lvl6pPr marL="0" marR="0" indent="22860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6pPr>
      <a:lvl7pPr marL="0" marR="0" indent="27432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7pPr>
      <a:lvl8pPr marL="0" marR="0" indent="32004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8pPr>
      <a:lvl9pPr marL="0" marR="0" indent="3657600" algn="ctr" defTabSz="825500" rtl="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Avenir Next Regular" panose="020B0503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Adolescents’ Salt Reduction Consciousness, Attitudes and Behavior"/>
          <p:cNvSpPr txBox="1">
            <a:spLocks noGrp="1"/>
          </p:cNvSpPr>
          <p:nvPr>
            <p:ph type="ctrTitle"/>
          </p:nvPr>
        </p:nvSpPr>
        <p:spPr>
          <a:prstGeom prst="rect">
            <a:avLst/>
          </a:prstGeom>
        </p:spPr>
        <p:txBody>
          <a:bodyPr>
            <a:normAutofit fontScale="90000"/>
          </a:bodyPr>
          <a:lstStyle>
            <a:lvl1pPr defTabSz="2145665">
              <a:defRPr sz="10210" spc="-306"/>
            </a:lvl1pPr>
          </a:lstStyle>
          <a:p>
            <a:r>
              <a:t>Adolescents’ Salt Reduction Consciousness, Attitudes and Behavior </a:t>
            </a:r>
            <a:endParaRPr sz="1055" spc="-31"/>
          </a:p>
        </p:txBody>
      </p:sp>
      <p:sp>
        <p:nvSpPr>
          <p:cNvPr id="152" name="AP Statistics Final Project"/>
          <p:cNvSpPr txBox="1">
            <a:spLocks noGrp="1"/>
          </p:cNvSpPr>
          <p:nvPr>
            <p:ph type="body" idx="21"/>
          </p:nvPr>
        </p:nvSpPr>
        <p:spPr>
          <a:prstGeom prst="rect">
            <a:avLst/>
          </a:prstGeom>
        </p:spPr>
        <p:txBody>
          <a:bodyPr/>
          <a:lstStyle>
            <a:lvl1pPr defTabSz="808990">
              <a:defRPr sz="3430"/>
            </a:lvl1pPr>
          </a:lstStyle>
          <a:p>
            <a:r>
              <a:rPr dirty="0"/>
              <a:t>AP Statistics Final Project</a:t>
            </a:r>
            <a:endParaRPr dirty="0"/>
          </a:p>
        </p:txBody>
      </p:sp>
      <p:sp>
        <p:nvSpPr>
          <p:cNvPr id="153" name="Jialiang Jin, Xingjian Wang, Jiatong Chen, Jiayv Fu"/>
          <p:cNvSpPr txBox="1">
            <a:spLocks noGrp="1"/>
          </p:cNvSpPr>
          <p:nvPr>
            <p:ph type="subTitle" sz="quarter" idx="1"/>
          </p:nvPr>
        </p:nvSpPr>
        <p:spPr>
          <a:prstGeom prst="rect">
            <a:avLst/>
          </a:prstGeom>
        </p:spPr>
        <p:txBody>
          <a:bodyPr/>
          <a:lstStyle/>
          <a:p>
            <a:r>
              <a:t>Jialiang Jin, Xingjian Wang, Jiatong Chen, Jiayv Fu </a:t>
            </a:r>
            <a:endParaRPr sz="120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 RESULTS"/>
          <p:cNvSpPr txBox="1">
            <a:spLocks noGrp="1"/>
          </p:cNvSpPr>
          <p:nvPr>
            <p:ph type="title"/>
          </p:nvPr>
        </p:nvSpPr>
        <p:spPr>
          <a:xfrm>
            <a:off x="1270000" y="0"/>
            <a:ext cx="21844000" cy="1557437"/>
          </a:xfrm>
          <a:prstGeom prst="rect">
            <a:avLst/>
          </a:prstGeom>
        </p:spPr>
        <p:txBody>
          <a:bodyPr/>
          <a:lstStyle/>
          <a:p>
            <a:pPr defTabSz="784225">
              <a:defRPr sz="7980" spc="-239"/>
            </a:pPr>
            <a:r>
              <a:t>D: RESULTS </a:t>
            </a:r>
            <a:endParaRPr>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a:p>
        </p:txBody>
      </p:sp>
      <p:pic>
        <p:nvPicPr>
          <p:cNvPr id="3" name="图片 2"/>
          <p:cNvPicPr>
            <a:picLocks noChangeAspect="1"/>
          </p:cNvPicPr>
          <p:nvPr/>
        </p:nvPicPr>
        <p:blipFill>
          <a:blip r:embed="rId1"/>
          <a:stretch>
            <a:fillRect/>
          </a:stretch>
        </p:blipFill>
        <p:spPr>
          <a:xfrm>
            <a:off x="561340" y="5106670"/>
            <a:ext cx="9819005" cy="6901180"/>
          </a:xfrm>
          <a:prstGeom prst="rect">
            <a:avLst/>
          </a:prstGeom>
        </p:spPr>
      </p:pic>
      <p:pic>
        <p:nvPicPr>
          <p:cNvPr id="4" name="图片 3"/>
          <p:cNvPicPr>
            <a:picLocks noChangeAspect="1"/>
          </p:cNvPicPr>
          <p:nvPr/>
        </p:nvPicPr>
        <p:blipFill>
          <a:blip r:embed="rId2"/>
          <a:stretch>
            <a:fillRect/>
          </a:stretch>
        </p:blipFill>
        <p:spPr>
          <a:xfrm>
            <a:off x="3286125" y="1257935"/>
            <a:ext cx="17812385" cy="4032250"/>
          </a:xfrm>
          <a:prstGeom prst="rect">
            <a:avLst/>
          </a:prstGeom>
        </p:spPr>
      </p:pic>
      <p:sp>
        <p:nvSpPr>
          <p:cNvPr id="5" name="AP Statistics Final Project"/>
          <p:cNvSpPr txBox="1">
            <a:spLocks noGrp="1"/>
          </p:cNvSpPr>
          <p:nvPr>
            <p:ph type="body" idx="21"/>
          </p:nvPr>
        </p:nvSpPr>
        <p:spPr>
          <a:xfrm>
            <a:off x="11823599" y="5290152"/>
            <a:ext cx="10606506" cy="7729033"/>
          </a:xfrm>
          <a:prstGeom prst="rect">
            <a:avLst/>
          </a:prstGeom>
        </p:spPr>
        <p:txBody>
          <a:bodyPr/>
          <a:lstStyle>
            <a:lvl1pPr defTabSz="808990">
              <a:defRPr sz="3430"/>
            </a:lvl1pPr>
          </a:lstStyle>
          <a:p>
            <a:endParaRPr lang="en-GB" sz="4400" dirty="0"/>
          </a:p>
          <a:p>
            <a:endParaRPr lang="en-GB" sz="4400" dirty="0"/>
          </a:p>
          <a:p>
            <a:pPr algn="l">
              <a:buFont typeface="Arial" panose="020B0604020202020204" pitchFamily="34" charset="0"/>
              <a:buChar char="•"/>
            </a:pPr>
            <a:r>
              <a:rPr lang="en-GB" altLang="zh-CN" sz="4400" dirty="0">
                <a:solidFill>
                  <a:srgbClr val="374151"/>
                </a:solidFill>
                <a:latin typeface="Söhne"/>
              </a:rPr>
              <a:t>S</a:t>
            </a:r>
            <a:r>
              <a:rPr lang="en-GB" altLang="zh-CN" sz="4400" b="0" i="0" dirty="0">
                <a:solidFill>
                  <a:srgbClr val="374151"/>
                </a:solidFill>
                <a:effectLst/>
                <a:latin typeface="Söhne"/>
              </a:rPr>
              <a:t>trong linear correlation: attention to dietary salt</a:t>
            </a:r>
            <a:r>
              <a:rPr lang="en-US" altLang="en-GB" sz="4400" b="0" i="0" dirty="0">
                <a:solidFill>
                  <a:srgbClr val="374151"/>
                </a:solidFill>
                <a:effectLst/>
                <a:latin typeface="Söhne"/>
              </a:rPr>
              <a:t> (y) </a:t>
            </a:r>
            <a:r>
              <a:rPr lang="en-GB" altLang="zh-CN" sz="4400" b="0" i="0" dirty="0">
                <a:solidFill>
                  <a:srgbClr val="374151"/>
                </a:solidFill>
                <a:effectLst/>
                <a:latin typeface="Söhne"/>
              </a:rPr>
              <a:t>knowledge of nutrition</a:t>
            </a:r>
            <a:r>
              <a:rPr lang="en-US" altLang="en-GB" sz="4400" b="0" i="0" dirty="0">
                <a:solidFill>
                  <a:srgbClr val="374151"/>
                </a:solidFill>
                <a:effectLst/>
                <a:latin typeface="Söhne"/>
              </a:rPr>
              <a:t> (x)</a:t>
            </a:r>
            <a:r>
              <a:rPr lang="en-GB" altLang="zh-CN" sz="4400" b="0" i="0" dirty="0">
                <a:solidFill>
                  <a:srgbClr val="374151"/>
                </a:solidFill>
                <a:effectLst/>
                <a:latin typeface="Söhne"/>
              </a:rPr>
              <a:t>.</a:t>
            </a:r>
            <a:endParaRPr lang="en-GB" altLang="zh-CN" sz="4400" b="0" i="0" dirty="0">
              <a:solidFill>
                <a:srgbClr val="374151"/>
              </a:solidFill>
              <a:effectLst/>
              <a:latin typeface="Söhne"/>
            </a:endParaRPr>
          </a:p>
          <a:p>
            <a:pPr algn="l">
              <a:buFont typeface="Arial" panose="020B0604020202020204" pitchFamily="34" charset="0"/>
              <a:buChar char="•"/>
            </a:pPr>
            <a:r>
              <a:rPr lang="en-GB" altLang="zh-CN" sz="4400" b="0" i="0" dirty="0">
                <a:solidFill>
                  <a:srgbClr val="374151"/>
                </a:solidFill>
                <a:effectLst/>
                <a:latin typeface="Söhne"/>
              </a:rPr>
              <a:t>Students with more knowledge of nutrition tend to pay more attention to salt intake and give feedback to school restaurants.</a:t>
            </a:r>
            <a:endParaRPr lang="en-GB" altLang="zh-CN" sz="4400" b="0" i="0" dirty="0">
              <a:solidFill>
                <a:srgbClr val="374151"/>
              </a:solidFill>
              <a:effectLst/>
              <a:latin typeface="Söhne"/>
            </a:endParaRPr>
          </a:p>
          <a:p>
            <a:endParaRPr lang="en-GB" altLang="zh-CN" sz="4400" b="0" i="0" dirty="0">
              <a:solidFill>
                <a:srgbClr val="374151"/>
              </a:solidFill>
              <a:effectLst/>
              <a:latin typeface="Söhne"/>
            </a:endParaRPr>
          </a:p>
        </p:txBody>
      </p:sp>
      <p:sp>
        <p:nvSpPr>
          <p:cNvPr id="2" name="文本框 1"/>
          <p:cNvSpPr txBox="1"/>
          <p:nvPr/>
        </p:nvSpPr>
        <p:spPr>
          <a:xfrm>
            <a:off x="299720" y="1257618"/>
            <a:ext cx="23783925" cy="840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lang="en-GB" dirty="0">
                <a:sym typeface="+mn-ea"/>
              </a:rPr>
              <a:t>Table III: Computer Output for Linear Regression Line on Attention to Daily Salt Control and</a:t>
            </a:r>
            <a:r>
              <a:rPr lang="en-US" altLang="en-GB" dirty="0">
                <a:sym typeface="+mn-ea"/>
              </a:rPr>
              <a:t> </a:t>
            </a:r>
            <a:r>
              <a:rPr lang="en-GB" dirty="0">
                <a:sym typeface="+mn-ea"/>
              </a:rPr>
              <a:t>Attention to Nutrition </a:t>
            </a:r>
            <a:r>
              <a:rPr lang="en-GB" dirty="0" err="1">
                <a:sym typeface="+mn-ea"/>
              </a:rPr>
              <a:t>Knowledg</a:t>
            </a:r>
            <a:endParaRPr lang="en-GB" dirty="0"/>
          </a:p>
          <a:p>
            <a:pPr marL="0" marR="0" indent="0" algn="ctr" defTabSz="8255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endParaRPr>
          </a:p>
        </p:txBody>
      </p:sp>
      <p:sp>
        <p:nvSpPr>
          <p:cNvPr id="6" name="文本框 5"/>
          <p:cNvSpPr txBox="1"/>
          <p:nvPr/>
        </p:nvSpPr>
        <p:spPr>
          <a:xfrm>
            <a:off x="299720" y="12279630"/>
            <a:ext cx="11523980" cy="840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Figure 1: The linear Regression Line between Attention to Daily Salt Control and Attention to</a:t>
            </a:r>
            <a:r>
              <a:rPr kumimoji="0" lang="en-US" altLang="zh-CN"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 </a:t>
            </a:r>
            <a:r>
              <a:rPr kumimoji="0" lang="zh-CN" altLang="en-US"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Nutrition Knowledge</a:t>
            </a:r>
            <a:endParaRPr kumimoji="0" lang="zh-CN" altLang="en-US"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 RESULTS"/>
          <p:cNvSpPr txBox="1">
            <a:spLocks noGrp="1"/>
          </p:cNvSpPr>
          <p:nvPr>
            <p:ph type="title"/>
          </p:nvPr>
        </p:nvSpPr>
        <p:spPr>
          <a:xfrm>
            <a:off x="1055370" y="336550"/>
            <a:ext cx="21844000" cy="1557437"/>
          </a:xfrm>
          <a:prstGeom prst="rect">
            <a:avLst/>
          </a:prstGeom>
        </p:spPr>
        <p:txBody>
          <a:bodyPr/>
          <a:lstStyle/>
          <a:p>
            <a:pPr defTabSz="784225">
              <a:defRPr sz="7980" spc="-239"/>
            </a:pPr>
            <a:r>
              <a:t>D: RESULTS </a:t>
            </a:r>
            <a:endParaRPr>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a:p>
        </p:txBody>
      </p:sp>
      <p:sp>
        <p:nvSpPr>
          <p:cNvPr id="5" name="AP Statistics Final Project"/>
          <p:cNvSpPr txBox="1">
            <a:spLocks noGrp="1"/>
          </p:cNvSpPr>
          <p:nvPr>
            <p:ph type="body" idx="21"/>
          </p:nvPr>
        </p:nvSpPr>
        <p:spPr>
          <a:xfrm>
            <a:off x="11823599" y="5290152"/>
            <a:ext cx="10606506" cy="7729033"/>
          </a:xfrm>
          <a:prstGeom prst="rect">
            <a:avLst/>
          </a:prstGeom>
        </p:spPr>
        <p:txBody>
          <a:bodyPr/>
          <a:lstStyle>
            <a:lvl1pPr defTabSz="808990">
              <a:defRPr sz="3430"/>
            </a:lvl1pPr>
          </a:lstStyle>
          <a:p>
            <a:endParaRPr lang="en-GB" sz="4400" dirty="0"/>
          </a:p>
          <a:p>
            <a:endParaRPr lang="en-GB" sz="4400" dirty="0"/>
          </a:p>
          <a:p>
            <a:endParaRPr lang="en-GB" altLang="zh-CN" sz="4400" b="0" i="0" dirty="0">
              <a:solidFill>
                <a:srgbClr val="374151"/>
              </a:solidFill>
              <a:effectLst/>
              <a:latin typeface="Söhne"/>
            </a:endParaRPr>
          </a:p>
        </p:txBody>
      </p:sp>
      <p:sp>
        <p:nvSpPr>
          <p:cNvPr id="171" name="幻灯片项目符号文本"/>
          <p:cNvSpPr txBox="1">
            <a:spLocks noGrp="1"/>
          </p:cNvSpPr>
          <p:nvPr/>
        </p:nvSpPr>
        <p:spPr>
          <a:xfrm>
            <a:off x="1789430" y="2369185"/>
            <a:ext cx="20375880" cy="8432800"/>
          </a:xfrm>
          <a:prstGeom prst="rect">
            <a:avLst/>
          </a:prstGeom>
          <a:ln w="12700">
            <a:miter lim="400000"/>
          </a:ln>
        </p:spPr>
        <p:txBody>
          <a:bodyPr lIns="50800" tIns="50800" rIns="50800" bIns="50800">
            <a:noAutofit/>
          </a:bodyPr>
          <a:lstStyle>
            <a:lvl1pPr marL="5588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1pPr>
            <a:lvl2pPr marL="11176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2pPr>
            <a:lvl3pPr marL="16764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3pPr>
            <a:lvl4pPr marL="22352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4pPr>
            <a:lvl5pPr marL="27940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5pPr>
            <a:lvl6pPr marL="33528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6pPr>
            <a:lvl7pPr marL="39116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7pPr>
            <a:lvl8pPr marL="44704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8pPr>
            <a:lvl9pPr marL="5029200" marR="0" indent="-558800" algn="l" defTabSz="2438400" rtl="0" latinLnBrk="0">
              <a:lnSpc>
                <a:spcPct val="100000"/>
              </a:lnSpc>
              <a:spcBef>
                <a:spcPts val="2400"/>
              </a:spcBef>
              <a:spcAft>
                <a:spcPts val="0"/>
              </a:spcAft>
              <a:buClr>
                <a:srgbClr val="000000"/>
              </a:buClr>
              <a:buSzPct val="100000"/>
              <a:buFontTx/>
              <a:buChar char="•"/>
              <a:defRPr sz="4800" b="0" i="0" u="none" strike="noStrike" cap="none" spc="0" baseline="0">
                <a:solidFill>
                  <a:srgbClr val="000000"/>
                </a:solidFill>
                <a:uFillTx/>
                <a:latin typeface="Avenir Next Regular" panose="020B0503020202020204"/>
                <a:ea typeface="Avenir Next Regular" panose="020B0503020202020204"/>
                <a:cs typeface="Avenir Next Regular" panose="020B0503020202020204"/>
                <a:sym typeface="Avenir Next Regular" panose="020B0503020202020204"/>
              </a:defRPr>
            </a:lvl9pPr>
          </a:lstStyle>
          <a:p>
            <a:r>
              <a:rPr lang="en-US" sz="6000" dirty="0"/>
              <a:t>Test Score --&gt;reflects mastery to nutrition knowledge--&gt;strongly positive related to attention to daily salt control</a:t>
            </a:r>
            <a:endParaRPr lang="en-US" sz="6000" dirty="0"/>
          </a:p>
          <a:p>
            <a:r>
              <a:rPr lang="en-US" sz="6000" dirty="0"/>
              <a:t>Individuals with high </a:t>
            </a:r>
            <a:r>
              <a:rPr lang="en-US" sz="6000" dirty="0">
                <a:sym typeface="+mn-ea"/>
              </a:rPr>
              <a:t>attention to daily salt control tend to give feedback about salt content in dining place</a:t>
            </a:r>
            <a:endParaRPr lang="en-US" sz="6000" dirty="0">
              <a:sym typeface="+mn-ea"/>
            </a:endParaRPr>
          </a:p>
          <a:p>
            <a:r>
              <a:rPr lang="en-US" sz="6000" dirty="0"/>
              <a:t>Individuals with high BMI tend t</a:t>
            </a:r>
            <a:r>
              <a:rPr lang="en-US" sz="6000" dirty="0">
                <a:sym typeface="+mn-ea"/>
              </a:rPr>
              <a:t>o give feedbacks but they are unrelated to salt</a:t>
            </a:r>
            <a:endParaRPr lang="en-US" sz="6000" dirty="0">
              <a:sym typeface="+mn-ea"/>
            </a:endParaRPr>
          </a:p>
          <a:p>
            <a:pPr lvl="1"/>
            <a:r>
              <a:rPr lang="en-US" sz="6000" dirty="0"/>
              <a:t>Those with heavier taste and attention to daily salt control are unwilling to reduce salt in food</a:t>
            </a:r>
            <a:endParaRPr lang="en-US" sz="6000" dirty="0"/>
          </a:p>
          <a:p>
            <a:pPr lvl="1"/>
            <a:endParaRPr lang="en-US" sz="6000" dirty="0"/>
          </a:p>
          <a:p>
            <a:endParaRPr lang="en-US" sz="6000" dirty="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 RESULTS"/>
          <p:cNvSpPr txBox="1">
            <a:spLocks noGrp="1"/>
          </p:cNvSpPr>
          <p:nvPr>
            <p:ph type="title"/>
          </p:nvPr>
        </p:nvSpPr>
        <p:spPr>
          <a:xfrm>
            <a:off x="1055370" y="336550"/>
            <a:ext cx="21844000" cy="1557437"/>
          </a:xfrm>
          <a:prstGeom prst="rect">
            <a:avLst/>
          </a:prstGeom>
        </p:spPr>
        <p:txBody>
          <a:bodyPr/>
          <a:lstStyle/>
          <a:p>
            <a:pPr defTabSz="784225">
              <a:defRPr sz="7980" spc="-239"/>
            </a:pPr>
            <a:r>
              <a:t>D: RESULTS </a:t>
            </a:r>
            <a:endParaRPr>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a:p>
        </p:txBody>
      </p:sp>
      <p:sp>
        <p:nvSpPr>
          <p:cNvPr id="5" name="AP Statistics Final Project"/>
          <p:cNvSpPr txBox="1">
            <a:spLocks noGrp="1"/>
          </p:cNvSpPr>
          <p:nvPr>
            <p:ph type="body" idx="21"/>
          </p:nvPr>
        </p:nvSpPr>
        <p:spPr>
          <a:xfrm>
            <a:off x="11823599" y="5290152"/>
            <a:ext cx="10606506" cy="7729033"/>
          </a:xfrm>
          <a:prstGeom prst="rect">
            <a:avLst/>
          </a:prstGeom>
        </p:spPr>
        <p:txBody>
          <a:bodyPr/>
          <a:lstStyle>
            <a:lvl1pPr defTabSz="808990">
              <a:defRPr sz="3430"/>
            </a:lvl1pPr>
          </a:lstStyle>
          <a:p>
            <a:endParaRPr lang="en-GB" sz="4400" dirty="0"/>
          </a:p>
          <a:p>
            <a:endParaRPr lang="en-GB" sz="4400" dirty="0"/>
          </a:p>
          <a:p>
            <a:endParaRPr lang="en-GB" altLang="zh-CN" sz="4400" b="0" i="0" dirty="0">
              <a:solidFill>
                <a:srgbClr val="374151"/>
              </a:solidFill>
              <a:effectLst/>
              <a:latin typeface="Söhne"/>
            </a:endParaRPr>
          </a:p>
        </p:txBody>
      </p:sp>
      <p:pic>
        <p:nvPicPr>
          <p:cNvPr id="2" name="图片 1" descr="picture2"/>
          <p:cNvPicPr>
            <a:picLocks noChangeAspect="1"/>
          </p:cNvPicPr>
          <p:nvPr/>
        </p:nvPicPr>
        <p:blipFill>
          <a:blip r:embed="rId1"/>
          <a:stretch>
            <a:fillRect/>
          </a:stretch>
        </p:blipFill>
        <p:spPr>
          <a:xfrm>
            <a:off x="1055370" y="2477770"/>
            <a:ext cx="12085955" cy="8008620"/>
          </a:xfrm>
          <a:prstGeom prst="rect">
            <a:avLst/>
          </a:prstGeom>
        </p:spPr>
      </p:pic>
      <p:sp>
        <p:nvSpPr>
          <p:cNvPr id="4" name="文本框 3"/>
          <p:cNvSpPr txBox="1"/>
          <p:nvPr/>
        </p:nvSpPr>
        <p:spPr>
          <a:xfrm>
            <a:off x="1329055" y="10675303"/>
            <a:ext cx="11537950" cy="13322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Figure 2. </a:t>
            </a:r>
            <a:r>
              <a:rPr kumimoji="0" lang="zh-CN" altLang="en-US" sz="40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The Sources of Nutrition Knowledge </a:t>
            </a:r>
            <a:r>
              <a:rPr kumimoji="0" lang="en-US" altLang="zh-CN" sz="40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among</a:t>
            </a:r>
            <a:r>
              <a:rPr kumimoji="0" lang="zh-CN" altLang="en-US" sz="40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 Adolescen</a:t>
            </a:r>
            <a:endParaRPr kumimoji="0" lang="zh-CN" altLang="en-US" sz="40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endParaRPr>
          </a:p>
        </p:txBody>
      </p:sp>
      <p:sp>
        <p:nvSpPr>
          <p:cNvPr id="6" name="文本框 5"/>
          <p:cNvSpPr txBox="1"/>
          <p:nvPr/>
        </p:nvSpPr>
        <p:spPr>
          <a:xfrm>
            <a:off x="13690600" y="3171508"/>
            <a:ext cx="9770745" cy="82270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4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T</a:t>
            </a:r>
            <a:r>
              <a:rPr kumimoji="0" lang="zh-CN" altLang="en-US" sz="4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alk with their relatives and friends and content recommended by public official account as well as TV and radio</a:t>
            </a:r>
            <a:endParaRPr kumimoji="0" lang="zh-CN" altLang="en-US" sz="4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endParaRP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4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I</a:t>
            </a:r>
            <a:r>
              <a:rPr kumimoji="0" lang="zh-CN" altLang="en-US" sz="4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rPr>
              <a:t>mprovement of students' salt control awareness can be started from home and the places where adolescents spend most of their time with their friends to promote cooperative education and popularization of science on the network platform</a:t>
            </a:r>
            <a:endParaRPr kumimoji="0" lang="zh-CN" altLang="en-US" sz="4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E: PROBLEMS/ SUGGESTIONS"/>
          <p:cNvSpPr txBox="1">
            <a:spLocks noGrp="1"/>
          </p:cNvSpPr>
          <p:nvPr>
            <p:ph type="title"/>
          </p:nvPr>
        </p:nvSpPr>
        <p:spPr>
          <a:prstGeom prst="rect">
            <a:avLst/>
          </a:prstGeom>
        </p:spPr>
        <p:txBody>
          <a:bodyPr/>
          <a:lstStyle/>
          <a:p>
            <a:pPr defTabSz="784225">
              <a:defRPr sz="7980" spc="-239"/>
            </a:pPr>
            <a:r>
              <a:rPr dirty="0"/>
              <a:t>E: PROBLEMS/ SUGGESTIONS </a:t>
            </a:r>
            <a:endParaRPr dirty="0">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dirty="0"/>
          </a:p>
        </p:txBody>
      </p:sp>
      <p:sp>
        <p:nvSpPr>
          <p:cNvPr id="182" name="幻灯片副标题"/>
          <p:cNvSpPr txBox="1">
            <a:spLocks noGrp="1"/>
          </p:cNvSpPr>
          <p:nvPr>
            <p:ph type="body" idx="21"/>
          </p:nvPr>
        </p:nvSpPr>
        <p:spPr>
          <a:prstGeom prst="rect">
            <a:avLst/>
          </a:prstGeom>
        </p:spPr>
        <p:txBody>
          <a:bodyPr/>
          <a:lstStyle/>
          <a:p/>
        </p:txBody>
      </p:sp>
      <p:sp>
        <p:nvSpPr>
          <p:cNvPr id="183" name="Limited questionnaires and low validity.…"/>
          <p:cNvSpPr txBox="1">
            <a:spLocks noGrp="1"/>
          </p:cNvSpPr>
          <p:nvPr>
            <p:ph type="body" idx="1"/>
          </p:nvPr>
        </p:nvSpPr>
        <p:spPr>
          <a:prstGeom prst="rect">
            <a:avLst/>
          </a:prstGeom>
        </p:spPr>
        <p:txBody>
          <a:bodyPr>
            <a:normAutofit fontScale="65000"/>
          </a:bodyPr>
          <a:lstStyle/>
          <a:p>
            <a:pPr algn="l">
              <a:buSzTx/>
              <a:buFont typeface="Arial" panose="020B0604020202020204" pitchFamily="34" charset="0"/>
            </a:pPr>
            <a:r>
              <a:rPr lang="en-GB" altLang="zh-CN" dirty="0">
                <a:solidFill>
                  <a:srgbClr val="374151"/>
                </a:solidFill>
                <a:effectLst/>
                <a:latin typeface="Söhne"/>
              </a:rPr>
              <a:t>Limitations </a:t>
            </a:r>
            <a:endParaRPr lang="en-GB" altLang="zh-CN" dirty="0">
              <a:solidFill>
                <a:srgbClr val="374151"/>
              </a:solidFill>
              <a:effectLst/>
              <a:latin typeface="Söhne"/>
            </a:endParaRPr>
          </a:p>
          <a:p>
            <a:pPr lvl="1" algn="l">
              <a:buSzTx/>
              <a:buFont typeface="Arial" panose="020B0604020202020204" pitchFamily="34" charset="0"/>
            </a:pPr>
            <a:r>
              <a:rPr lang="en-US" altLang="en-GB" dirty="0">
                <a:solidFill>
                  <a:srgbClr val="374151"/>
                </a:solidFill>
                <a:effectLst/>
                <a:latin typeface="Söhne"/>
              </a:rPr>
              <a:t>Only 10 test questions that measure the salt-related knowledge</a:t>
            </a:r>
            <a:endParaRPr lang="en-GB" altLang="zh-CN" dirty="0">
              <a:solidFill>
                <a:srgbClr val="374151"/>
              </a:solidFill>
              <a:effectLst/>
              <a:latin typeface="Söhne"/>
            </a:endParaRPr>
          </a:p>
          <a:p>
            <a:pPr lvl="1" algn="l">
              <a:buSzTx/>
              <a:buFont typeface="Arial" panose="020B0604020202020204" pitchFamily="34" charset="0"/>
            </a:pPr>
            <a:r>
              <a:rPr lang="en-US" altLang="en-GB" dirty="0">
                <a:solidFill>
                  <a:srgbClr val="374151"/>
                </a:solidFill>
                <a:effectLst/>
                <a:latin typeface="Söhne"/>
              </a:rPr>
              <a:t>Low construct validity</a:t>
            </a:r>
            <a:r>
              <a:rPr lang="en-GB" altLang="zh-CN" dirty="0">
                <a:solidFill>
                  <a:srgbClr val="374151"/>
                </a:solidFill>
                <a:effectLst/>
                <a:latin typeface="Söhne"/>
              </a:rPr>
              <a:t>.</a:t>
            </a:r>
            <a:endParaRPr lang="en-GB" altLang="zh-CN" dirty="0">
              <a:solidFill>
                <a:srgbClr val="374151"/>
              </a:solidFill>
              <a:effectLst/>
              <a:latin typeface="Söhne"/>
            </a:endParaRPr>
          </a:p>
          <a:p>
            <a:pPr lvl="1" algn="l">
              <a:buSzTx/>
              <a:buFont typeface="Arial" panose="020B0604020202020204" pitchFamily="34" charset="0"/>
            </a:pPr>
            <a:r>
              <a:rPr lang="en-GB" altLang="zh-CN" dirty="0">
                <a:solidFill>
                  <a:srgbClr val="374151"/>
                </a:solidFill>
                <a:effectLst/>
                <a:latin typeface="Söhne"/>
              </a:rPr>
              <a:t>Small sample sizes</a:t>
            </a:r>
            <a:r>
              <a:rPr lang="en-US" altLang="en-GB" dirty="0">
                <a:solidFill>
                  <a:srgbClr val="374151"/>
                </a:solidFill>
                <a:effectLst/>
                <a:latin typeface="Söhne"/>
              </a:rPr>
              <a:t>--&gt; smaller scope of generalization</a:t>
            </a:r>
            <a:r>
              <a:rPr lang="en-GB" altLang="zh-CN" dirty="0">
                <a:solidFill>
                  <a:srgbClr val="374151"/>
                </a:solidFill>
                <a:effectLst/>
                <a:latin typeface="Söhne"/>
              </a:rPr>
              <a:t>.</a:t>
            </a:r>
            <a:endParaRPr lang="en-GB" altLang="zh-CN" dirty="0">
              <a:solidFill>
                <a:srgbClr val="374151"/>
              </a:solidFill>
              <a:effectLst/>
              <a:latin typeface="Söhne"/>
            </a:endParaRPr>
          </a:p>
          <a:p>
            <a:pPr lvl="1" algn="l">
              <a:buSzTx/>
              <a:buFont typeface="Arial" panose="020B0604020202020204" pitchFamily="34" charset="0"/>
            </a:pPr>
            <a:r>
              <a:rPr lang="en-GB" altLang="zh-CN" dirty="0">
                <a:solidFill>
                  <a:srgbClr val="374151"/>
                </a:solidFill>
                <a:effectLst/>
                <a:latin typeface="Söhne"/>
              </a:rPr>
              <a:t>Difficulty defining "salt reduction awareness"</a:t>
            </a:r>
            <a:r>
              <a:rPr lang="en-US" altLang="en-GB" dirty="0">
                <a:solidFill>
                  <a:srgbClr val="374151"/>
                </a:solidFill>
                <a:effectLst/>
                <a:latin typeface="Söhne"/>
              </a:rPr>
              <a:t> and measure</a:t>
            </a:r>
            <a:r>
              <a:rPr lang="zh-CN" altLang="en-US" dirty="0">
                <a:solidFill>
                  <a:srgbClr val="374151"/>
                </a:solidFill>
                <a:effectLst/>
                <a:latin typeface="Söhne"/>
                <a:ea typeface="宋体" charset="0"/>
              </a:rPr>
              <a:t>“</a:t>
            </a:r>
            <a:r>
              <a:rPr lang="en-US" altLang="zh-CN" dirty="0">
                <a:solidFill>
                  <a:srgbClr val="374151"/>
                </a:solidFill>
                <a:effectLst/>
                <a:latin typeface="Söhne"/>
                <a:ea typeface="宋体" charset="0"/>
              </a:rPr>
              <a:t>salt control behavior</a:t>
            </a:r>
            <a:r>
              <a:rPr lang="zh-CN" altLang="en-US" dirty="0">
                <a:solidFill>
                  <a:srgbClr val="374151"/>
                </a:solidFill>
                <a:effectLst/>
                <a:latin typeface="Söhne"/>
                <a:ea typeface="宋体" charset="0"/>
              </a:rPr>
              <a:t>”</a:t>
            </a:r>
            <a:r>
              <a:rPr lang="en-GB" altLang="zh-CN" dirty="0">
                <a:solidFill>
                  <a:srgbClr val="374151"/>
                </a:solidFill>
                <a:effectLst/>
                <a:latin typeface="Söhne"/>
              </a:rPr>
              <a:t>.</a:t>
            </a:r>
            <a:endParaRPr lang="en-GB" altLang="zh-CN" dirty="0">
              <a:solidFill>
                <a:srgbClr val="374151"/>
              </a:solidFill>
              <a:effectLst/>
              <a:latin typeface="Söhne"/>
            </a:endParaRPr>
          </a:p>
          <a:p>
            <a:pPr algn="l">
              <a:buSzTx/>
              <a:buFont typeface="Arial" panose="020B0604020202020204" pitchFamily="34" charset="0"/>
              <a:buChar char="•"/>
            </a:pPr>
            <a:r>
              <a:rPr lang="en-GB" altLang="zh-CN" b="0" i="0" dirty="0">
                <a:solidFill>
                  <a:srgbClr val="374151"/>
                </a:solidFill>
                <a:effectLst/>
                <a:latin typeface="Söhne"/>
              </a:rPr>
              <a:t>Suggestions </a:t>
            </a:r>
            <a:endParaRPr lang="en-GB" altLang="zh-CN" b="0" i="0" dirty="0">
              <a:solidFill>
                <a:srgbClr val="374151"/>
              </a:solidFill>
              <a:effectLst/>
              <a:latin typeface="Söhne"/>
            </a:endParaRPr>
          </a:p>
          <a:p>
            <a:pPr lvl="1" algn="l">
              <a:buFont typeface="Arial" panose="020B0604020202020204" pitchFamily="34" charset="0"/>
              <a:buChar char="•"/>
            </a:pPr>
            <a:r>
              <a:rPr lang="en-GB" altLang="zh-CN" b="0" i="0" dirty="0">
                <a:solidFill>
                  <a:srgbClr val="374151"/>
                </a:solidFill>
                <a:effectLst/>
                <a:latin typeface="Söhne"/>
              </a:rPr>
              <a:t>Develop</a:t>
            </a:r>
            <a:r>
              <a:rPr lang="zh-CN" altLang="en-US" b="0" i="0" dirty="0">
                <a:solidFill>
                  <a:srgbClr val="374151"/>
                </a:solidFill>
                <a:effectLst/>
                <a:latin typeface="Söhne"/>
              </a:rPr>
              <a:t> </a:t>
            </a:r>
            <a:r>
              <a:rPr lang="en-US" altLang="zh-CN" b="0" i="0" dirty="0">
                <a:solidFill>
                  <a:srgbClr val="374151"/>
                </a:solidFill>
                <a:effectLst/>
                <a:latin typeface="Söhne"/>
              </a:rPr>
              <a:t>a</a:t>
            </a:r>
            <a:r>
              <a:rPr lang="zh-CN" altLang="en-US" b="0" i="0" dirty="0">
                <a:solidFill>
                  <a:srgbClr val="374151"/>
                </a:solidFill>
                <a:effectLst/>
                <a:latin typeface="Söhne"/>
              </a:rPr>
              <a:t> </a:t>
            </a:r>
            <a:r>
              <a:rPr lang="en-US" altLang="zh-CN" b="0" i="0" dirty="0">
                <a:solidFill>
                  <a:srgbClr val="374151"/>
                </a:solidFill>
                <a:effectLst/>
                <a:latin typeface="Söhne"/>
              </a:rPr>
              <a:t>test</a:t>
            </a:r>
            <a:r>
              <a:rPr lang="zh-CN" altLang="en-US" b="0" i="0" dirty="0">
                <a:solidFill>
                  <a:srgbClr val="374151"/>
                </a:solidFill>
                <a:effectLst/>
                <a:latin typeface="Söhne"/>
              </a:rPr>
              <a:t> </a:t>
            </a:r>
            <a:r>
              <a:rPr lang="en-US" altLang="zh-CN" b="0" i="0" dirty="0">
                <a:solidFill>
                  <a:srgbClr val="374151"/>
                </a:solidFill>
                <a:effectLst/>
                <a:latin typeface="Söhne"/>
              </a:rPr>
              <a:t>to quantify the </a:t>
            </a:r>
            <a:r>
              <a:rPr lang="en-GB" altLang="zh-CN" dirty="0"/>
              <a:t>"salt reduction awareness" </a:t>
            </a:r>
            <a:endParaRPr lang="en-GB" altLang="zh-CN" dirty="0"/>
          </a:p>
          <a:p>
            <a:pPr lvl="1" algn="l">
              <a:buFont typeface="Arial" panose="020B0604020202020204" pitchFamily="34" charset="0"/>
              <a:buChar char="•"/>
            </a:pPr>
            <a:r>
              <a:rPr lang="en-GB" altLang="zh-CN" dirty="0">
                <a:solidFill>
                  <a:srgbClr val="374151"/>
                </a:solidFill>
                <a:effectLst/>
                <a:latin typeface="Söhne"/>
              </a:rPr>
              <a:t>Use 24-hour urine sodium level &amp; Food Frequency Questionnaire</a:t>
            </a:r>
            <a:endParaRPr lang="en-GB" altLang="zh-CN" dirty="0">
              <a:solidFill>
                <a:srgbClr val="374151"/>
              </a:solidFill>
              <a:effectLst/>
              <a:latin typeface="Söhne"/>
            </a:endParaRPr>
          </a:p>
          <a:p>
            <a:pPr lvl="1" algn="l">
              <a:buFont typeface="Arial" panose="020B0604020202020204" pitchFamily="34" charset="0"/>
              <a:buChar char="•"/>
            </a:pPr>
            <a:r>
              <a:rPr lang="en-GB" altLang="zh-CN" b="0" i="0" dirty="0">
                <a:solidFill>
                  <a:srgbClr val="374151"/>
                </a:solidFill>
                <a:effectLst/>
                <a:latin typeface="Söhne"/>
              </a:rPr>
              <a:t>Explore other factors influencing </a:t>
            </a:r>
            <a:r>
              <a:rPr lang="en-US" altLang="en-GB" b="0" i="0" dirty="0">
                <a:solidFill>
                  <a:srgbClr val="374151"/>
                </a:solidFill>
                <a:effectLst/>
                <a:latin typeface="Söhne"/>
              </a:rPr>
              <a:t>adolescents</a:t>
            </a:r>
            <a:r>
              <a:rPr lang="en-GB" altLang="zh-CN" b="0" i="0" dirty="0">
                <a:solidFill>
                  <a:srgbClr val="374151"/>
                </a:solidFill>
                <a:effectLst/>
                <a:latin typeface="Söhne"/>
              </a:rPr>
              <a:t>' awareness of salt reduction</a:t>
            </a:r>
            <a:endParaRPr lang="en-GB" altLang="zh-CN" b="0" i="0" dirty="0">
              <a:solidFill>
                <a:srgbClr val="374151"/>
              </a:solidFill>
              <a:effectLst/>
              <a:latin typeface="Söhne"/>
            </a:endParaRPr>
          </a:p>
          <a:p>
            <a:pPr marL="1117600" lvl="2" indent="0">
              <a:buNone/>
            </a:pPr>
            <a:r>
              <a:rPr lang="en-US" altLang="en-GB" dirty="0">
                <a:solidFill>
                  <a:srgbClr val="374151"/>
                </a:solidFill>
                <a:latin typeface="Söhne"/>
              </a:rPr>
              <a:t>	</a:t>
            </a:r>
            <a:r>
              <a:rPr lang="en-GB" altLang="zh-CN" dirty="0">
                <a:solidFill>
                  <a:srgbClr val="374151"/>
                </a:solidFill>
                <a:latin typeface="Söhne"/>
              </a:rPr>
              <a:t>Family</a:t>
            </a:r>
            <a:endParaRPr lang="en-GB" altLang="zh-CN" dirty="0">
              <a:solidFill>
                <a:srgbClr val="374151"/>
              </a:solidFill>
              <a:latin typeface="Söhne"/>
            </a:endParaRPr>
          </a:p>
          <a:p>
            <a:pPr marL="1117600" lvl="2" indent="0">
              <a:buNone/>
            </a:pPr>
            <a:r>
              <a:rPr lang="en-US" altLang="en-GB" b="0" i="0" dirty="0">
                <a:solidFill>
                  <a:srgbClr val="374151"/>
                </a:solidFill>
                <a:effectLst/>
                <a:latin typeface="Söhne"/>
              </a:rPr>
              <a:t>	</a:t>
            </a:r>
            <a:r>
              <a:rPr lang="en-US" altLang="en-GB" dirty="0">
                <a:solidFill>
                  <a:srgbClr val="374151"/>
                </a:solidFill>
                <a:effectLst/>
                <a:latin typeface="Söhne"/>
                <a:sym typeface="+mn-ea"/>
              </a:rPr>
              <a:t>P</a:t>
            </a:r>
            <a:r>
              <a:rPr lang="en-GB" altLang="zh-CN" dirty="0">
                <a:solidFill>
                  <a:srgbClr val="374151"/>
                </a:solidFill>
                <a:effectLst/>
                <a:latin typeface="Söhne"/>
                <a:sym typeface="+mn-ea"/>
              </a:rPr>
              <a:t>olicies</a:t>
            </a:r>
            <a:r>
              <a:rPr lang="en-US" altLang="en-GB" dirty="0">
                <a:solidFill>
                  <a:srgbClr val="374151"/>
                </a:solidFill>
                <a:effectLst/>
                <a:latin typeface="Söhne"/>
                <a:sym typeface="+mn-ea"/>
              </a:rPr>
              <a:t> of </a:t>
            </a:r>
            <a:r>
              <a:rPr lang="en-US" altLang="en-GB" b="0" i="0" dirty="0">
                <a:solidFill>
                  <a:srgbClr val="374151"/>
                </a:solidFill>
                <a:effectLst/>
                <a:latin typeface="Söhne"/>
              </a:rPr>
              <a:t>Dining Places </a:t>
            </a:r>
            <a:endParaRPr lang="en-GB" altLang="zh-CN" b="0" i="0" dirty="0">
              <a:solidFill>
                <a:srgbClr val="374151"/>
              </a:solidFill>
              <a:effectLst/>
              <a:latin typeface="Söhne"/>
            </a:endParaRPr>
          </a:p>
          <a:p>
            <a:pPr marL="558800" lvl="1" indent="0">
              <a:buNone/>
            </a:pPr>
            <a:endParaRPr lang="en-GB" altLang="zh-CN" b="0" i="0" dirty="0">
              <a:solidFill>
                <a:srgbClr val="374151"/>
              </a:solidFill>
              <a:effectLst/>
              <a:latin typeface="Söhne"/>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D: RESULTS"/>
          <p:cNvSpPr txBox="1">
            <a:spLocks noGrp="1"/>
          </p:cNvSpPr>
          <p:nvPr>
            <p:ph type="title"/>
          </p:nvPr>
        </p:nvSpPr>
        <p:spPr>
          <a:prstGeom prst="rect">
            <a:avLst/>
          </a:prstGeom>
        </p:spPr>
        <p:txBody>
          <a:bodyPr/>
          <a:lstStyle/>
          <a:p>
            <a:pPr defTabSz="784225">
              <a:defRPr sz="7980" spc="-239"/>
            </a:pPr>
            <a:r>
              <a:rPr lang="en-US" dirty="0"/>
              <a:t>F</a:t>
            </a:r>
            <a:r>
              <a:rPr dirty="0"/>
              <a:t>:</a:t>
            </a:r>
            <a:r>
              <a:rPr lang="en-US" dirty="0"/>
              <a:t> CONCLUSION</a:t>
            </a:r>
            <a:endParaRPr dirty="0">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dirty="0"/>
          </a:p>
        </p:txBody>
      </p:sp>
      <p:sp>
        <p:nvSpPr>
          <p:cNvPr id="178" name="幻灯片副标题"/>
          <p:cNvSpPr txBox="1">
            <a:spLocks noGrp="1"/>
          </p:cNvSpPr>
          <p:nvPr>
            <p:ph type="body" idx="21"/>
          </p:nvPr>
        </p:nvSpPr>
        <p:spPr>
          <a:prstGeom prst="rect">
            <a:avLst/>
          </a:prstGeom>
        </p:spPr>
        <p:txBody>
          <a:bodyPr/>
          <a:lstStyle/>
          <a:p/>
        </p:txBody>
      </p:sp>
      <p:sp>
        <p:nvSpPr>
          <p:cNvPr id="179" name="幻灯片项目符号文本"/>
          <p:cNvSpPr txBox="1">
            <a:spLocks noGrp="1"/>
          </p:cNvSpPr>
          <p:nvPr>
            <p:ph type="body" idx="1"/>
          </p:nvPr>
        </p:nvSpPr>
        <p:spPr>
          <a:prstGeom prst="rect">
            <a:avLst/>
          </a:prstGeom>
        </p:spPr>
        <p:txBody>
          <a:bodyPr/>
          <a:lstStyle/>
          <a:p>
            <a:r>
              <a:rPr lang="en-GB" dirty="0"/>
              <a:t>The salt reduction behavior mainly rely on the degree of attention and mastery of nutritional knowledge </a:t>
            </a:r>
            <a:endParaRPr lang="en-GB" dirty="0"/>
          </a:p>
          <a:p>
            <a:r>
              <a:rPr lang="en-GB" dirty="0"/>
              <a:t>The gap between their willingness to reduce salt consumption and actual behavior</a:t>
            </a:r>
            <a:endParaRPr lang="en-GB" dirty="0"/>
          </a:p>
          <a:p>
            <a:r>
              <a:rPr lang="en-GB" dirty="0"/>
              <a:t>Teens who are not willing to reduce salt are flavored heavy and high in </a:t>
            </a:r>
            <a:r>
              <a:rPr lang="en-GB" dirty="0" err="1"/>
              <a:t>bmi</a:t>
            </a:r>
            <a:endParaRPr lang="en-GB" dirty="0"/>
          </a:p>
          <a:p>
            <a:r>
              <a:rPr lang="en-GB" dirty="0"/>
              <a:t>Advertise and through school activities and </a:t>
            </a:r>
            <a:r>
              <a:rPr lang="en-GB" altLang="zh-CN" dirty="0">
                <a:effectLst/>
              </a:rPr>
              <a:t>network platform</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ferences"/>
          <p:cNvSpPr txBox="1">
            <a:spLocks noGrp="1"/>
          </p:cNvSpPr>
          <p:nvPr>
            <p:ph type="title"/>
          </p:nvPr>
        </p:nvSpPr>
        <p:spPr>
          <a:xfrm>
            <a:off x="3411621" y="-1429202"/>
            <a:ext cx="9652001" cy="3200203"/>
          </a:xfrm>
          <a:prstGeom prst="rect">
            <a:avLst/>
          </a:prstGeom>
        </p:spPr>
        <p:txBody>
          <a:bodyPr/>
          <a:lstStyle/>
          <a:p>
            <a:r>
              <a:rPr dirty="0"/>
              <a:t>References</a:t>
            </a:r>
            <a:endParaRPr dirty="0"/>
          </a:p>
        </p:txBody>
      </p:sp>
      <p:sp>
        <p:nvSpPr>
          <p:cNvPr id="187" name="Lenda, D. M., &amp; Boegehold, M. A. (2002). Effect of a high-salt diet on oxidant enzyme activity in skeletal muscle microcirculation. American Journal of Physiology-Heart and Circulatory Physiology, 282(2), H395-H402.…"/>
          <p:cNvSpPr txBox="1">
            <a:spLocks noGrp="1"/>
          </p:cNvSpPr>
          <p:nvPr>
            <p:ph type="body" idx="1"/>
          </p:nvPr>
        </p:nvSpPr>
        <p:spPr>
          <a:xfrm>
            <a:off x="667084" y="1369735"/>
            <a:ext cx="15141074" cy="10150115"/>
          </a:xfrm>
          <a:prstGeom prst="rect">
            <a:avLst/>
          </a:prstGeom>
        </p:spPr>
        <p:txBody>
          <a:bodyPr>
            <a:noAutofit/>
          </a:bodyPr>
          <a:lstStyle/>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err="1"/>
              <a:t>Anyaegbu</a:t>
            </a:r>
            <a:r>
              <a:rPr lang="en-GB" sz="2000" dirty="0"/>
              <a:t>, E. I., &amp; </a:t>
            </a:r>
            <a:r>
              <a:rPr lang="en-GB" sz="2000" dirty="0" err="1"/>
              <a:t>Dharnidharka</a:t>
            </a:r>
            <a:r>
              <a:rPr lang="en-GB" sz="2000" dirty="0"/>
              <a:t>, V. R. (2014). Hypertension in the teenager. Pediatric Clinics, 61(1), 131-151.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Bao, J. S., Cheng, Y. Y., Yang, Y. X., &amp; Wang, Z. (2014). "Assessment of salt reduction knowledge and barriers to behavior change among Chinese residents." Acta </a:t>
            </a:r>
            <a:r>
              <a:rPr lang="en-GB" sz="2000" dirty="0" err="1"/>
              <a:t>Nutrimenta</a:t>
            </a:r>
            <a:r>
              <a:rPr lang="en-GB" sz="2000" dirty="0"/>
              <a:t> </a:t>
            </a:r>
            <a:r>
              <a:rPr lang="en-GB" sz="2000" dirty="0" err="1"/>
              <a:t>Sinica</a:t>
            </a:r>
            <a:r>
              <a:rPr lang="en-GB" sz="2000" dirty="0"/>
              <a:t>, 36(5), 421-425.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Chen, S., Shan, L., Tao, W., Lu, T., Regan, Á, Han, H., ... Wall, P. (2020). A survey of Chinese consumers’ knowledge, beliefs and </a:t>
            </a:r>
            <a:r>
              <a:rPr lang="en-GB" sz="2000" dirty="0" err="1"/>
              <a:t>behavioural</a:t>
            </a:r>
            <a:r>
              <a:rPr lang="en-GB" sz="2000" dirty="0"/>
              <a:t> intentions regarding salt intake and salt reduction. Public Health Nutrition, 23(8), 1450-1459.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Chinese Nutrition Society. "Chinese Dietary Guidelines for Residents (2022)." Beijing: People's Medical Publishing House, 2022.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Jiang, Q., Ji, G. Y., Hong, X. M., &amp; Chen, Z. H. (2018). "Salt and Health." South China Journal of Preventive Medicine, (1), 79-82.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err="1"/>
              <a:t>Lenda</a:t>
            </a:r>
            <a:r>
              <a:rPr lang="en-GB" sz="2000" dirty="0"/>
              <a:t>, D. M., &amp; </a:t>
            </a:r>
            <a:r>
              <a:rPr lang="en-GB" sz="2000" dirty="0" err="1"/>
              <a:t>Boegehold</a:t>
            </a:r>
            <a:r>
              <a:rPr lang="en-GB" sz="2000" dirty="0"/>
              <a:t>, M. A. (2002). Effect of a high-salt diet on oxidant enzyme activity in skeletal muscle microcirculation. American Journal of Physiology-Heart and Circulatory Physiology, 282(2), H395-H402.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Li, J. H., Lu, Z. L., Yan, L. X., Zhang, J. Y., Tang, J. L., Cai, X. N., ... &amp; Xu, A. Q. (2014). A comparison of the weight method, frequency method, and 24-hour urinary sodium excretion method for assessing salt intake in the population. Chinese Journal of Preventive Medicine, (12), 1093-1097.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Shen, T. Y., Ma, Y. H., Zhang, P. H., Lu, L. X., &amp; Gao, X. (2013). Oil and salt knowledge and dietary behaviors among primary and secondary school students in Xicheng District, Beijing. Chinese Journal of School Health, 34(8), 932-933.</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Xiao, C. L., You, K., Cheng, W. L., Zhang, Y., Zhang, S. W., Zhao, H. Y., &amp; Li, C. Q. (2017). "Investigation of salt-related knowledge, beliefs, and behaviors among primary and middle school students in </a:t>
            </a:r>
            <a:r>
              <a:rPr lang="en-GB" sz="2000" dirty="0" err="1"/>
              <a:t>Shunyi</a:t>
            </a:r>
            <a:r>
              <a:rPr lang="en-GB" sz="2000" dirty="0"/>
              <a:t> District, Beijing." Occupational and Health, 33(8), 1114-1116.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Xu, J. (2014). Research on the strategies for implementing salt reduction in China (Doctoral dissertation, Beijing: Chinese Center for Disease Control and Prevention).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Zhao, F., Zhang, P. H., Zhang, L., Gao, J. M., Lu, L. X., Liu, C. X., ... &amp; </a:t>
            </a:r>
            <a:r>
              <a:rPr lang="en-GB" sz="2000" dirty="0" err="1"/>
              <a:t>Niu</a:t>
            </a:r>
            <a:r>
              <a:rPr lang="en-GB" sz="2000" dirty="0"/>
              <a:t>, W. Y. (2013). "The relationship between blood pressure and oil-salt intake in primary and middle school students in Beijing." Chinese Journal of School Health, (4), 439-442. </a:t>
            </a:r>
            <a:endParaRPr lang="en-GB" sz="2000" dirty="0"/>
          </a:p>
          <a:p>
            <a:pPr algn="l" defTabSz="1048385">
              <a:lnSpc>
                <a:spcPct val="150000"/>
              </a:lnSpc>
              <a:spcBef>
                <a:spcPts val="1000"/>
              </a:spcBef>
              <a:defRPr sz="2065">
                <a:latin typeface="Avenir Next Regular" panose="020B0503020202020204"/>
                <a:ea typeface="Avenir Next Regular" panose="020B0503020202020204"/>
                <a:cs typeface="Avenir Next Regular" panose="020B0503020202020204"/>
                <a:sym typeface="Avenir Next Regular" panose="020B0503020202020204"/>
              </a:defRPr>
            </a:pPr>
            <a:r>
              <a:rPr lang="en-GB" sz="2000" dirty="0"/>
              <a:t>Zhao, Y. F., Ren, J., Liu, M., Chu, J., Xu, Z. J., &amp; Yan, L. X., et al. (2019). "Analysis of the current status of salt-related knowledge, attitudes, and practices among 6-17-year-old students in Shandong Province in 2016." Chinese Journal of Health Education, (2), 171-174.</a:t>
            </a:r>
            <a:endParaRPr sz="2000" dirty="0"/>
          </a:p>
        </p:txBody>
      </p:sp>
      <p:pic>
        <p:nvPicPr>
          <p:cNvPr id="4" name="图片 3"/>
          <p:cNvPicPr>
            <a:picLocks noChangeAspect="1"/>
          </p:cNvPicPr>
          <p:nvPr/>
        </p:nvPicPr>
        <p:blipFill>
          <a:blip r:embed="rId1"/>
          <a:stretch>
            <a:fillRect/>
          </a:stretch>
        </p:blipFill>
        <p:spPr>
          <a:xfrm rot="5400000">
            <a:off x="12856000" y="2518488"/>
            <a:ext cx="14818379" cy="8237621"/>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he end"/>
          <p:cNvSpPr txBox="1">
            <a:spLocks noGrp="1"/>
          </p:cNvSpPr>
          <p:nvPr>
            <p:ph type="body" idx="21"/>
          </p:nvPr>
        </p:nvSpPr>
        <p:spPr>
          <a:prstGeom prst="rect">
            <a:avLst/>
          </a:prstGeom>
        </p:spPr>
        <p:txBody>
          <a:bodyPr/>
          <a:lstStyle>
            <a:lvl1pPr defTabSz="792480">
              <a:defRPr sz="4225"/>
            </a:lvl1pPr>
          </a:lstStyle>
          <a:p>
            <a:r>
              <a:t>The end</a:t>
            </a:r>
          </a:p>
        </p:txBody>
      </p:sp>
      <p:sp>
        <p:nvSpPr>
          <p:cNvPr id="190" name="THANK YOU FOR LISTENING!"/>
          <p:cNvSpPr txBox="1">
            <a:spLocks noGrp="1"/>
          </p:cNvSpPr>
          <p:nvPr>
            <p:ph type="body" sz="half" idx="1"/>
          </p:nvPr>
        </p:nvSpPr>
        <p:spPr>
          <a:prstGeom prst="rect">
            <a:avLst/>
          </a:prstGeom>
        </p:spPr>
        <p:txBody>
          <a:bodyPr/>
          <a:lstStyle/>
          <a:p>
            <a:r>
              <a:t>THANK YOU FOR LISTENING!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1. Research Question…"/>
          <p:cNvSpPr txBox="1">
            <a:spLocks noGrp="1"/>
          </p:cNvSpPr>
          <p:nvPr>
            <p:ph type="body" sz="half" idx="1"/>
          </p:nvPr>
        </p:nvSpPr>
        <p:spPr>
          <a:xfrm>
            <a:off x="1270000" y="3724442"/>
            <a:ext cx="21844000" cy="6743032"/>
          </a:xfrm>
          <a:prstGeom prst="rect">
            <a:avLst/>
          </a:prstGeom>
        </p:spPr>
        <p:txBody>
          <a:bodyPr>
            <a:normAutofit/>
          </a:bodyPr>
          <a:lstStyle/>
          <a:p>
            <a:pPr defTabSz="1560830">
              <a:defRPr sz="5375" spc="-161"/>
            </a:pPr>
            <a:r>
              <a:rPr dirty="0"/>
              <a:t>1. Research Question</a:t>
            </a:r>
            <a:endParaRPr dirty="0"/>
          </a:p>
          <a:p>
            <a:pPr defTabSz="1560830">
              <a:defRPr sz="5375" spc="-161"/>
            </a:pPr>
            <a:r>
              <a:rPr dirty="0"/>
              <a:t>2. Background Research</a:t>
            </a:r>
            <a:endParaRPr dirty="0"/>
          </a:p>
          <a:p>
            <a:pPr defTabSz="1560830">
              <a:defRPr sz="5375" spc="-161"/>
            </a:pPr>
            <a:r>
              <a:rPr dirty="0"/>
              <a:t>3. Sampling and Experimental Design</a:t>
            </a:r>
            <a:endParaRPr dirty="0"/>
          </a:p>
          <a:p>
            <a:pPr defTabSz="1560830">
              <a:defRPr sz="5375" spc="-161"/>
            </a:pPr>
            <a:r>
              <a:rPr dirty="0"/>
              <a:t>4. Exploratory Data Analysis</a:t>
            </a:r>
            <a:endParaRPr lang="en-US" dirty="0"/>
          </a:p>
          <a:p>
            <a:pPr defTabSz="1560830">
              <a:defRPr sz="5375" spc="-161"/>
            </a:pPr>
            <a:r>
              <a:rPr lang="en-GB" dirty="0"/>
              <a:t>5. Problems &amp; Suggestions</a:t>
            </a:r>
            <a:endParaRPr lang="en-GB" dirty="0"/>
          </a:p>
          <a:p>
            <a:pPr defTabSz="1560830">
              <a:defRPr sz="5375" spc="-161"/>
            </a:pPr>
            <a:r>
              <a:rPr lang="en-GB" dirty="0"/>
              <a:t>6. Conclusion</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 RESEARCH QUESTION"/>
          <p:cNvSpPr txBox="1">
            <a:spLocks noGrp="1"/>
          </p:cNvSpPr>
          <p:nvPr>
            <p:ph type="title"/>
          </p:nvPr>
        </p:nvSpPr>
        <p:spPr>
          <a:prstGeom prst="rect">
            <a:avLst/>
          </a:prstGeom>
        </p:spPr>
        <p:txBody>
          <a:bodyPr/>
          <a:lstStyle/>
          <a:p>
            <a:r>
              <a:t>A: RESEARCH QUESTION </a:t>
            </a:r>
            <a:endParaRPr sz="1200" spc="-36"/>
          </a:p>
        </p:txBody>
      </p:sp>
      <p:sp>
        <p:nvSpPr>
          <p:cNvPr id="158" name="幻灯片副标题"/>
          <p:cNvSpPr txBox="1">
            <a:spLocks noGrp="1"/>
          </p:cNvSpPr>
          <p:nvPr>
            <p:ph type="body" idx="21"/>
          </p:nvPr>
        </p:nvSpPr>
        <p:spPr>
          <a:prstGeom prst="rect">
            <a:avLst/>
          </a:prstGeom>
        </p:spPr>
        <p:txBody>
          <a:bodyPr/>
          <a:lstStyle/>
          <a:p/>
        </p:txBody>
      </p:sp>
      <p:sp>
        <p:nvSpPr>
          <p:cNvPr id="159" name="Growing awareness of salt dangers.…"/>
          <p:cNvSpPr txBox="1">
            <a:spLocks noGrp="1"/>
          </p:cNvSpPr>
          <p:nvPr>
            <p:ph type="body" idx="1"/>
          </p:nvPr>
        </p:nvSpPr>
        <p:spPr>
          <a:prstGeom prst="rect">
            <a:avLst/>
          </a:prstGeom>
        </p:spPr>
        <p:txBody>
          <a:bodyPr>
            <a:normAutofit fontScale="85000" lnSpcReduction="20000"/>
          </a:bodyPr>
          <a:lstStyle/>
          <a:p>
            <a:pPr algn="l">
              <a:buFont typeface="Arial" panose="020B0604020202020204" pitchFamily="34" charset="0"/>
              <a:buChar char="•"/>
            </a:pPr>
            <a:r>
              <a:rPr lang="en-GB" altLang="zh-CN" b="0" i="0" dirty="0">
                <a:solidFill>
                  <a:srgbClr val="374151"/>
                </a:solidFill>
                <a:effectLst/>
                <a:latin typeface="Söhne"/>
              </a:rPr>
              <a:t>Aim</a:t>
            </a:r>
            <a:endParaRPr lang="en-GB" altLang="zh-CN" b="0" i="0" dirty="0">
              <a:solidFill>
                <a:srgbClr val="374151"/>
              </a:solidFill>
              <a:effectLst/>
              <a:latin typeface="Söhne"/>
            </a:endParaRPr>
          </a:p>
          <a:p>
            <a:pPr marL="558800" lvl="1" indent="0">
              <a:buNone/>
            </a:pPr>
            <a:r>
              <a:rPr lang="en-GB" altLang="zh-CN" dirty="0">
                <a:solidFill>
                  <a:srgbClr val="374151"/>
                </a:solidFill>
                <a:latin typeface="Söhne"/>
              </a:rPr>
              <a:t>I</a:t>
            </a:r>
            <a:r>
              <a:rPr lang="en-GB" altLang="zh-CN" b="0" i="0" dirty="0">
                <a:solidFill>
                  <a:srgbClr val="374151"/>
                </a:solidFill>
                <a:effectLst/>
                <a:latin typeface="Söhne"/>
              </a:rPr>
              <a:t>nvestigate the awareness, attitude, and behavior.</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Chinese Dietary Guidelines</a:t>
            </a:r>
            <a:endParaRPr lang="en-GB" altLang="zh-CN" b="0" i="0" dirty="0">
              <a:solidFill>
                <a:srgbClr val="374151"/>
              </a:solidFill>
              <a:effectLst/>
              <a:latin typeface="Söhne"/>
            </a:endParaRPr>
          </a:p>
          <a:p>
            <a:pPr marL="558800" lvl="1" indent="0">
              <a:buNone/>
            </a:pPr>
            <a:r>
              <a:rPr lang="en-GB" altLang="zh-CN" b="0" i="0" dirty="0">
                <a:solidFill>
                  <a:srgbClr val="374151"/>
                </a:solidFill>
                <a:effectLst/>
                <a:latin typeface="Söhne"/>
              </a:rPr>
              <a:t>Reduction in recommended daily salt intake from 6 grams to 5 grams.</a:t>
            </a:r>
            <a:endParaRPr lang="en-GB" altLang="zh-CN" b="0" i="0" dirty="0">
              <a:solidFill>
                <a:srgbClr val="374151"/>
              </a:solidFill>
              <a:effectLst/>
              <a:latin typeface="Söhne"/>
            </a:endParaRPr>
          </a:p>
          <a:p>
            <a:pPr marL="558800" lvl="1" indent="0">
              <a:buNone/>
            </a:pPr>
            <a:r>
              <a:rPr lang="en-GB" altLang="zh-CN" b="0" i="0" dirty="0">
                <a:solidFill>
                  <a:srgbClr val="374151"/>
                </a:solidFill>
                <a:effectLst/>
                <a:latin typeface="Söhne"/>
              </a:rPr>
              <a:t>But</a:t>
            </a:r>
            <a:r>
              <a:rPr lang="zh-CN" altLang="en-US" b="0" i="0" dirty="0">
                <a:solidFill>
                  <a:srgbClr val="374151"/>
                </a:solidFill>
                <a:effectLst/>
                <a:latin typeface="Söhne"/>
              </a:rPr>
              <a:t> </a:t>
            </a:r>
            <a:r>
              <a:rPr lang="en-GB" altLang="zh-CN" b="0" i="0" dirty="0">
                <a:solidFill>
                  <a:srgbClr val="374151"/>
                </a:solidFill>
                <a:effectLst/>
                <a:latin typeface="Söhne"/>
              </a:rPr>
              <a:t>per capita daily salt intake in China still exceeds WHO recommendations.</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Limited studies have focused on salt intake among adolescents</a:t>
            </a:r>
            <a:r>
              <a:rPr lang="en-US" altLang="zh-CN" b="0" i="0" dirty="0">
                <a:solidFill>
                  <a:srgbClr val="374151"/>
                </a:solidFill>
                <a:effectLst/>
                <a:latin typeface="Söhne"/>
              </a:rPr>
              <a:t>.</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The null hypothesis</a:t>
            </a:r>
            <a:endParaRPr lang="en-GB" altLang="zh-CN" b="0" i="0" dirty="0">
              <a:solidFill>
                <a:srgbClr val="374151"/>
              </a:solidFill>
              <a:effectLst/>
              <a:latin typeface="Söhne"/>
            </a:endParaRPr>
          </a:p>
          <a:p>
            <a:pPr marL="558800" lvl="1" indent="0">
              <a:buNone/>
            </a:pPr>
            <a:r>
              <a:rPr lang="en-GB" altLang="zh-CN" b="0" i="0" dirty="0">
                <a:solidFill>
                  <a:srgbClr val="374151"/>
                </a:solidFill>
                <a:effectLst/>
                <a:latin typeface="Söhne"/>
              </a:rPr>
              <a:t>No relationship between knowledge score and adolescents' salt control behavior.</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Expectations</a:t>
            </a:r>
            <a:endParaRPr lang="en-GB" altLang="zh-CN" b="0" i="0" dirty="0">
              <a:solidFill>
                <a:srgbClr val="374151"/>
              </a:solidFill>
              <a:effectLst/>
              <a:latin typeface="Söhne"/>
            </a:endParaRPr>
          </a:p>
          <a:p>
            <a:pPr marL="558800" lvl="1" indent="0">
              <a:buNone/>
            </a:pPr>
            <a:r>
              <a:rPr lang="en-GB" altLang="zh-CN" dirty="0">
                <a:solidFill>
                  <a:srgbClr val="374151"/>
                </a:solidFill>
                <a:latin typeface="Söhne"/>
              </a:rPr>
              <a:t>I</a:t>
            </a:r>
            <a:r>
              <a:rPr lang="en-GB" altLang="zh-CN" b="0" i="0" dirty="0">
                <a:solidFill>
                  <a:srgbClr val="374151"/>
                </a:solidFill>
                <a:effectLst/>
                <a:latin typeface="Söhne"/>
              </a:rPr>
              <a:t>dentify factors influencing salt reduction behavior and willingness to reduce salt intake among adolescents.</a:t>
            </a:r>
            <a:endParaRPr lang="en-GB" altLang="zh-CN" b="0" i="0" dirty="0">
              <a:solidFill>
                <a:srgbClr val="374151"/>
              </a:solidFill>
              <a:effectLst/>
              <a:latin typeface="Söhne"/>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B: BACKGROUND INFO"/>
          <p:cNvSpPr txBox="1">
            <a:spLocks noGrp="1"/>
          </p:cNvSpPr>
          <p:nvPr>
            <p:ph type="title"/>
          </p:nvPr>
        </p:nvSpPr>
        <p:spPr>
          <a:prstGeom prst="rect">
            <a:avLst/>
          </a:prstGeom>
        </p:spPr>
        <p:txBody>
          <a:bodyPr/>
          <a:lstStyle/>
          <a:p>
            <a:pPr defTabSz="784225">
              <a:defRPr sz="7980" spc="-239"/>
            </a:pPr>
            <a:r>
              <a:rPr dirty="0"/>
              <a:t>B: BACKGROUND INFO</a:t>
            </a:r>
            <a:endParaRPr sz="1140" spc="-34" dirty="0"/>
          </a:p>
          <a:p>
            <a:pPr defTabSz="784225">
              <a:defRPr sz="7980" spc="-239"/>
            </a:pPr>
            <a:endParaRPr sz="1140" spc="-34" dirty="0"/>
          </a:p>
        </p:txBody>
      </p:sp>
      <p:sp>
        <p:nvSpPr>
          <p:cNvPr id="162" name="幻灯片副标题"/>
          <p:cNvSpPr txBox="1">
            <a:spLocks noGrp="1"/>
          </p:cNvSpPr>
          <p:nvPr>
            <p:ph type="body" idx="21"/>
          </p:nvPr>
        </p:nvSpPr>
        <p:spPr>
          <a:prstGeom prst="rect">
            <a:avLst/>
          </a:prstGeom>
        </p:spPr>
        <p:txBody>
          <a:bodyPr/>
          <a:lstStyle/>
          <a:p/>
        </p:txBody>
      </p:sp>
      <p:sp>
        <p:nvSpPr>
          <p:cNvPr id="163" name="High-salt diet: Causes cardiovascular damage.…"/>
          <p:cNvSpPr txBox="1">
            <a:spLocks noGrp="1"/>
          </p:cNvSpPr>
          <p:nvPr>
            <p:ph type="body" idx="1"/>
          </p:nvPr>
        </p:nvSpPr>
        <p:spPr>
          <a:prstGeom prst="rect">
            <a:avLst/>
          </a:prstGeom>
        </p:spPr>
        <p:txBody>
          <a:bodyPr>
            <a:normAutofit fontScale="85000" lnSpcReduction="20000"/>
          </a:bodyPr>
          <a:lstStyle/>
          <a:p>
            <a:r>
              <a:rPr lang="en-GB" dirty="0"/>
              <a:t>Harm of High-salt diet: </a:t>
            </a:r>
            <a:endParaRPr lang="en-GB" dirty="0"/>
          </a:p>
          <a:p>
            <a:pPr marL="558800" lvl="1" indent="0">
              <a:buNone/>
            </a:pPr>
            <a:r>
              <a:rPr lang="en-GB" dirty="0"/>
              <a:t>Causes cardiovascular damage. (</a:t>
            </a:r>
            <a:r>
              <a:rPr lang="en-GB" altLang="zh-CN" sz="4800" dirty="0" err="1">
                <a:solidFill>
                  <a:srgbClr val="494949"/>
                </a:solidFill>
                <a:effectLst/>
              </a:rPr>
              <a:t>Lenda</a:t>
            </a:r>
            <a:r>
              <a:rPr lang="en-GB" altLang="zh-CN" sz="4800" dirty="0">
                <a:solidFill>
                  <a:srgbClr val="494949"/>
                </a:solidFill>
                <a:effectLst/>
              </a:rPr>
              <a:t> &amp; </a:t>
            </a:r>
            <a:r>
              <a:rPr lang="en-GB" altLang="zh-CN" sz="4800" dirty="0" err="1">
                <a:solidFill>
                  <a:srgbClr val="494949"/>
                </a:solidFill>
                <a:effectLst/>
              </a:rPr>
              <a:t>Boegehold</a:t>
            </a:r>
            <a:r>
              <a:rPr lang="en-GB" altLang="zh-CN" sz="4800" dirty="0">
                <a:solidFill>
                  <a:srgbClr val="494949"/>
                </a:solidFill>
                <a:effectLst/>
              </a:rPr>
              <a:t>, 2002</a:t>
            </a:r>
            <a:r>
              <a:rPr lang="en-GB" dirty="0"/>
              <a:t>)</a:t>
            </a:r>
            <a:endParaRPr lang="en-GB" dirty="0"/>
          </a:p>
          <a:p>
            <a:r>
              <a:rPr lang="en-GB" dirty="0"/>
              <a:t>Deviation between awareness and behavior on salt reduction: </a:t>
            </a:r>
            <a:endParaRPr lang="en-GB" dirty="0"/>
          </a:p>
          <a:p>
            <a:pPr marL="558800" lvl="1" indent="0">
              <a:buNone/>
            </a:pPr>
            <a:r>
              <a:rPr lang="en-GB" dirty="0"/>
              <a:t>Only 30% of respondents took actions(Bao et al, 2014).</a:t>
            </a:r>
            <a:endParaRPr lang="en-GB" dirty="0"/>
          </a:p>
          <a:p>
            <a:pPr marL="558800" lvl="1" indent="0">
              <a:buNone/>
            </a:pPr>
            <a:r>
              <a:rPr lang="en-GB" dirty="0"/>
              <a:t>Young people—&gt; more likely to consume excessive salt(Chen, 2020).</a:t>
            </a:r>
            <a:endParaRPr lang="en-GB" dirty="0"/>
          </a:p>
          <a:p>
            <a:r>
              <a:rPr lang="en-GB" dirty="0"/>
              <a:t>Importance of study: </a:t>
            </a:r>
            <a:endParaRPr lang="en-GB" dirty="0"/>
          </a:p>
          <a:p>
            <a:pPr marL="558800" lvl="1" indent="0">
              <a:buNone/>
            </a:pPr>
            <a:r>
              <a:rPr lang="en-GB" dirty="0"/>
              <a:t>Adolescents’ dietary habits impact long-term health. (Zhao </a:t>
            </a:r>
            <a:r>
              <a:rPr lang="en-GB" dirty="0" err="1"/>
              <a:t>Yifan</a:t>
            </a:r>
            <a:r>
              <a:rPr lang="en-GB" dirty="0"/>
              <a:t>, 2019)</a:t>
            </a:r>
            <a:endParaRPr lang="en-GB" dirty="0"/>
          </a:p>
          <a:p>
            <a:pPr marL="558800" lvl="1" indent="0">
              <a:buNone/>
            </a:pPr>
            <a:r>
              <a:rPr lang="en-GB" dirty="0"/>
              <a:t>Insufficient studies focused on adolescents.</a:t>
            </a:r>
            <a:endParaRPr lang="en-GB" dirty="0"/>
          </a:p>
          <a:p>
            <a:r>
              <a:rPr lang="en-GB" dirty="0"/>
              <a:t>Current finding: </a:t>
            </a:r>
            <a:endParaRPr lang="en-GB" dirty="0"/>
          </a:p>
          <a:p>
            <a:pPr marL="558800" lvl="1" indent="0">
              <a:buNone/>
            </a:pPr>
            <a:r>
              <a:rPr lang="en-GB" dirty="0"/>
              <a:t>adolescents have low awareness and knowledge of salt dangers.(Shen T.Y, 2013)</a:t>
            </a:r>
            <a:endParaRPr lang="en-GB" dirty="0"/>
          </a:p>
          <a:p>
            <a:pPr marL="558800" lvl="1" indent="0">
              <a:buNone/>
            </a:pPr>
            <a:endParaRPr lang="en-GB"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 METHODS &amp; PROCEDURES"/>
          <p:cNvSpPr txBox="1">
            <a:spLocks noGrp="1"/>
          </p:cNvSpPr>
          <p:nvPr>
            <p:ph type="title"/>
          </p:nvPr>
        </p:nvSpPr>
        <p:spPr>
          <a:prstGeom prst="rect">
            <a:avLst/>
          </a:prstGeom>
        </p:spPr>
        <p:txBody>
          <a:bodyPr/>
          <a:lstStyle/>
          <a:p>
            <a:pPr defTabSz="784225">
              <a:defRPr sz="7980" spc="-239"/>
            </a:pPr>
            <a:r>
              <a:t>C: METHODS &amp; PROCEDURES </a:t>
            </a:r>
            <a:endParaRPr>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a:p>
        </p:txBody>
      </p:sp>
      <p:sp>
        <p:nvSpPr>
          <p:cNvPr id="166" name="幻灯片副标题"/>
          <p:cNvSpPr txBox="1">
            <a:spLocks noGrp="1"/>
          </p:cNvSpPr>
          <p:nvPr>
            <p:ph type="body" idx="21"/>
          </p:nvPr>
        </p:nvSpPr>
        <p:spPr>
          <a:prstGeom prst="rect">
            <a:avLst/>
          </a:prstGeom>
        </p:spPr>
        <p:txBody>
          <a:bodyPr/>
          <a:lstStyle/>
          <a:p>
            <a:r>
              <a:rPr lang="en-US" dirty="0"/>
              <a:t>Sampling method&amp; condition check</a:t>
            </a:r>
            <a:endParaRPr dirty="0"/>
          </a:p>
        </p:txBody>
      </p:sp>
      <p:sp>
        <p:nvSpPr>
          <p:cNvPr id="167" name="幻灯片项目符号文本"/>
          <p:cNvSpPr txBox="1">
            <a:spLocks noGrp="1"/>
          </p:cNvSpPr>
          <p:nvPr>
            <p:ph type="body" idx="1"/>
          </p:nvPr>
        </p:nvSpPr>
        <p:spPr>
          <a:prstGeom prst="rect">
            <a:avLst/>
          </a:prstGeom>
        </p:spPr>
        <p:txBody>
          <a:bodyPr>
            <a:normAutofit fontScale="92500" lnSpcReduction="20000"/>
          </a:bodyPr>
          <a:lstStyle/>
          <a:p>
            <a:pPr marL="914400" indent="-914400" algn="l">
              <a:buAutoNum type="arabicPeriod"/>
            </a:pPr>
            <a:r>
              <a:rPr lang="en-GB" altLang="zh-CN" b="0" i="0" dirty="0">
                <a:solidFill>
                  <a:srgbClr val="374151"/>
                </a:solidFill>
                <a:effectLst/>
                <a:latin typeface="Söhne"/>
              </a:rPr>
              <a:t>Sampling Method</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Simple random sampling (SRS) used.</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List of 718 students in BNDS International Department.</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Assigned numbers to each student.</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Randomly selected 65 students without repeats.</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Collected 61 valid answer sheets.</a:t>
            </a:r>
            <a:endParaRPr lang="en-GB" altLang="zh-CN" b="0" i="0" dirty="0">
              <a:solidFill>
                <a:srgbClr val="374151"/>
              </a:solidFill>
              <a:effectLst/>
              <a:latin typeface="Söhne"/>
            </a:endParaRPr>
          </a:p>
          <a:p>
            <a:pPr algn="l">
              <a:buFont typeface="+mj-lt"/>
              <a:buAutoNum type="arabicPeriod" startAt="2"/>
            </a:pPr>
            <a:r>
              <a:rPr lang="en-GB" altLang="zh-CN" b="0" i="0" dirty="0">
                <a:solidFill>
                  <a:srgbClr val="374151"/>
                </a:solidFill>
                <a:effectLst/>
                <a:latin typeface="Söhne"/>
              </a:rPr>
              <a:t>Condition Check:</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Randomly selected 61 samples using SRS.</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Sample size (61) is less than 10% of all international department students.</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All expected counts are larger than 5.</a:t>
            </a:r>
            <a:endParaRPr lang="en-GB" altLang="zh-CN" b="0" i="0" dirty="0">
              <a:solidFill>
                <a:srgbClr val="374151"/>
              </a:solidFill>
              <a:effectLst/>
              <a:latin typeface="Söhne"/>
            </a:endParaRPr>
          </a:p>
          <a:p>
            <a:pPr algn="l">
              <a:buFont typeface="Arial" panose="020B0604020202020204" pitchFamily="34" charset="0"/>
              <a:buChar char="•"/>
            </a:pPr>
            <a:endParaRPr lang="en-GB" altLang="zh-CN" b="0" i="0" dirty="0">
              <a:solidFill>
                <a:srgbClr val="374151"/>
              </a:solidFill>
              <a:effectLst/>
              <a:latin typeface="Söhne"/>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 METHODS &amp; PROCEDURES"/>
          <p:cNvSpPr txBox="1">
            <a:spLocks noGrp="1"/>
          </p:cNvSpPr>
          <p:nvPr>
            <p:ph type="title"/>
          </p:nvPr>
        </p:nvSpPr>
        <p:spPr>
          <a:prstGeom prst="rect">
            <a:avLst/>
          </a:prstGeom>
        </p:spPr>
        <p:txBody>
          <a:bodyPr/>
          <a:lstStyle/>
          <a:p>
            <a:pPr defTabSz="784225">
              <a:defRPr sz="7980" spc="-239"/>
            </a:pPr>
            <a:r>
              <a:rPr dirty="0"/>
              <a:t>C: METHODS &amp; PROCEDURES </a:t>
            </a:r>
            <a:endParaRPr dirty="0">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dirty="0"/>
          </a:p>
        </p:txBody>
      </p:sp>
      <p:sp>
        <p:nvSpPr>
          <p:cNvPr id="166" name="幻灯片副标题"/>
          <p:cNvSpPr txBox="1">
            <a:spLocks noGrp="1"/>
          </p:cNvSpPr>
          <p:nvPr>
            <p:ph type="body" idx="21"/>
          </p:nvPr>
        </p:nvSpPr>
        <p:spPr>
          <a:prstGeom prst="rect">
            <a:avLst/>
          </a:prstGeom>
        </p:spPr>
        <p:txBody>
          <a:bodyPr/>
          <a:lstStyle/>
          <a:p>
            <a:r>
              <a:rPr lang="en-US" dirty="0"/>
              <a:t>Data collection</a:t>
            </a:r>
            <a:endParaRPr dirty="0"/>
          </a:p>
        </p:txBody>
      </p:sp>
      <p:sp>
        <p:nvSpPr>
          <p:cNvPr id="167" name="幻灯片项目符号文本"/>
          <p:cNvSpPr txBox="1">
            <a:spLocks noGrp="1"/>
          </p:cNvSpPr>
          <p:nvPr>
            <p:ph type="body" idx="1"/>
          </p:nvPr>
        </p:nvSpPr>
        <p:spPr>
          <a:prstGeom prst="rect">
            <a:avLst/>
          </a:prstGeom>
        </p:spPr>
        <p:txBody>
          <a:bodyPr/>
          <a:lstStyle/>
          <a:p>
            <a:pPr algn="l">
              <a:buFont typeface="Arial" panose="020B0604020202020204" pitchFamily="34" charset="0"/>
              <a:buChar char="•"/>
            </a:pPr>
            <a:r>
              <a:rPr lang="en-GB" altLang="zh-CN" b="0" i="0" dirty="0">
                <a:solidFill>
                  <a:srgbClr val="374151"/>
                </a:solidFill>
                <a:effectLst/>
                <a:latin typeface="Söhne"/>
              </a:rPr>
              <a:t>Questionnaire designed by the group</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First part: Basic diet investigation (frequency of paying attention to personal daily salt intake, attention to nutrition knowledge)</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Second part: Nutritional knowledge test for high salt (10 questions, single-choice format based on relevant research paper)</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Third part: Overview of demographic variables (year of birth, gender, height, weight, school)</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Demographic variables placed at the end to avoid respondent bias</a:t>
            </a:r>
            <a:endParaRPr lang="en-GB" altLang="zh-CN" b="0" i="0" dirty="0">
              <a:solidFill>
                <a:srgbClr val="374151"/>
              </a:solidFill>
              <a:effectLst/>
              <a:latin typeface="Söhne"/>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 RESULTS"/>
          <p:cNvSpPr txBox="1">
            <a:spLocks noGrp="1"/>
          </p:cNvSpPr>
          <p:nvPr>
            <p:ph type="title"/>
          </p:nvPr>
        </p:nvSpPr>
        <p:spPr>
          <a:prstGeom prst="rect">
            <a:avLst/>
          </a:prstGeom>
        </p:spPr>
        <p:txBody>
          <a:bodyPr/>
          <a:lstStyle/>
          <a:p>
            <a:pPr defTabSz="784225">
              <a:defRPr sz="7980" spc="-239"/>
            </a:pPr>
            <a:r>
              <a:t>D: RESULTS </a:t>
            </a:r>
            <a:endParaRPr>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a:p>
        </p:txBody>
      </p:sp>
      <p:sp>
        <p:nvSpPr>
          <p:cNvPr id="170" name="幻灯片副标题"/>
          <p:cNvSpPr txBox="1">
            <a:spLocks noGrp="1"/>
          </p:cNvSpPr>
          <p:nvPr>
            <p:ph type="body" idx="21"/>
          </p:nvPr>
        </p:nvSpPr>
        <p:spPr>
          <a:prstGeom prst="rect">
            <a:avLst/>
          </a:prstGeom>
        </p:spPr>
        <p:txBody>
          <a:bodyPr/>
          <a:lstStyle/>
          <a:p>
            <a:r>
              <a:rPr lang="en-US" altLang="zh-CN" dirty="0"/>
              <a:t>Table</a:t>
            </a:r>
            <a:r>
              <a:rPr lang="zh-CN" altLang="en-US" dirty="0"/>
              <a:t> </a:t>
            </a:r>
            <a:r>
              <a:rPr lang="en-US" altLang="zh-CN" dirty="0"/>
              <a:t>I: Summary of Demographic Characteristics of the Sample</a:t>
            </a:r>
            <a:endParaRPr dirty="0"/>
          </a:p>
        </p:txBody>
      </p:sp>
      <p:sp>
        <p:nvSpPr>
          <p:cNvPr id="171" name="幻灯片项目符号文本"/>
          <p:cNvSpPr txBox="1">
            <a:spLocks noGrp="1"/>
          </p:cNvSpPr>
          <p:nvPr>
            <p:ph type="body" idx="1"/>
          </p:nvPr>
        </p:nvSpPr>
        <p:spPr>
          <a:xfrm>
            <a:off x="1270000" y="4267200"/>
            <a:ext cx="7777747" cy="8432800"/>
          </a:xfrm>
          <a:prstGeom prst="rect">
            <a:avLst/>
          </a:prstGeom>
        </p:spPr>
        <p:txBody>
          <a:bodyPr/>
          <a:lstStyle/>
          <a:p>
            <a:pPr algn="l">
              <a:buFont typeface="Arial" panose="020B0604020202020204" pitchFamily="34" charset="0"/>
              <a:buChar char="•"/>
            </a:pPr>
            <a:r>
              <a:rPr lang="en-US" altLang="en-GB" b="1" i="1" dirty="0">
                <a:solidFill>
                  <a:srgbClr val="374151"/>
                </a:solidFill>
                <a:effectLst/>
                <a:latin typeface="Söhne"/>
              </a:rPr>
              <a:t>Distribution of Sample</a:t>
            </a:r>
            <a:endParaRPr lang="en-GB" altLang="zh-CN" b="1" i="1"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The sample consists of students from different grades</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The proportions of gender are approximately even.</a:t>
            </a:r>
            <a:endParaRPr lang="en-GB" altLang="zh-CN" b="0" i="0" dirty="0">
              <a:solidFill>
                <a:srgbClr val="374151"/>
              </a:solidFill>
              <a:effectLst/>
              <a:latin typeface="Söhne"/>
            </a:endParaRPr>
          </a:p>
          <a:p>
            <a:endParaRPr dirty="0"/>
          </a:p>
        </p:txBody>
      </p:sp>
      <p:pic>
        <p:nvPicPr>
          <p:cNvPr id="2" name="图片 1"/>
          <p:cNvPicPr>
            <a:picLocks noChangeAspect="1"/>
          </p:cNvPicPr>
          <p:nvPr/>
        </p:nvPicPr>
        <p:blipFill>
          <a:blip r:embed="rId1"/>
          <a:stretch>
            <a:fillRect/>
          </a:stretch>
        </p:blipFill>
        <p:spPr>
          <a:xfrm>
            <a:off x="9047747" y="2954488"/>
            <a:ext cx="14293515" cy="9886964"/>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D: RESULTS"/>
          <p:cNvSpPr txBox="1">
            <a:spLocks noGrp="1"/>
          </p:cNvSpPr>
          <p:nvPr>
            <p:ph type="title"/>
          </p:nvPr>
        </p:nvSpPr>
        <p:spPr>
          <a:prstGeom prst="rect">
            <a:avLst/>
          </a:prstGeom>
        </p:spPr>
        <p:txBody>
          <a:bodyPr/>
          <a:lstStyle/>
          <a:p>
            <a:pPr defTabSz="784225">
              <a:defRPr sz="7980" spc="-239"/>
            </a:pPr>
            <a:r>
              <a:t>D: RESULTS </a:t>
            </a:r>
            <a:endParaRPr>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a:p>
        </p:txBody>
      </p:sp>
      <p:sp>
        <p:nvSpPr>
          <p:cNvPr id="170" name="幻灯片副标题"/>
          <p:cNvSpPr txBox="1">
            <a:spLocks noGrp="1"/>
          </p:cNvSpPr>
          <p:nvPr>
            <p:ph type="body" idx="21"/>
          </p:nvPr>
        </p:nvSpPr>
        <p:spPr>
          <a:prstGeom prst="rect">
            <a:avLst/>
          </a:prstGeom>
        </p:spPr>
        <p:txBody>
          <a:bodyPr>
            <a:normAutofit fontScale="85000" lnSpcReduction="10000"/>
          </a:bodyPr>
          <a:lstStyle/>
          <a:p>
            <a:r>
              <a:rPr lang="en-GB" dirty="0"/>
              <a:t>Table II: Descriptive Statistics of each Variable and Correlation Coefficient Matrix</a:t>
            </a:r>
            <a:endParaRPr dirty="0"/>
          </a:p>
        </p:txBody>
      </p:sp>
      <p:sp>
        <p:nvSpPr>
          <p:cNvPr id="2" name="幻灯片项目符号文本"/>
          <p:cNvSpPr txBox="1">
            <a:spLocks noGrp="1"/>
          </p:cNvSpPr>
          <p:nvPr>
            <p:ph type="body" idx="1"/>
          </p:nvPr>
        </p:nvSpPr>
        <p:spPr>
          <a:xfrm>
            <a:off x="495968" y="3691036"/>
            <a:ext cx="7874000" cy="10024963"/>
          </a:xfrm>
          <a:prstGeom prst="rect">
            <a:avLst/>
          </a:prstGeom>
        </p:spPr>
        <p:txBody>
          <a:bodyPr>
            <a:normAutofit fontScale="90000" lnSpcReduction="10000"/>
          </a:bodyPr>
          <a:lstStyle/>
          <a:p>
            <a:pPr algn="l">
              <a:buFont typeface="Arial" panose="020B0604020202020204" pitchFamily="34" charset="0"/>
              <a:buChar char="•"/>
            </a:pPr>
            <a:r>
              <a:rPr lang="en-US" altLang="en-GB" b="1" i="1" dirty="0">
                <a:solidFill>
                  <a:srgbClr val="374151"/>
                </a:solidFill>
                <a:effectLst/>
                <a:latin typeface="Söhne"/>
              </a:rPr>
              <a:t>Mean &amp; SD</a:t>
            </a:r>
            <a:endParaRPr lang="en-US" altLang="en-GB" b="1" i="1" dirty="0">
              <a:solidFill>
                <a:srgbClr val="374151"/>
              </a:solidFill>
              <a:effectLst/>
              <a:latin typeface="Söhne"/>
            </a:endParaRPr>
          </a:p>
          <a:p>
            <a:pPr lvl="1" algn="l">
              <a:buFont typeface="Arial" panose="020B0604020202020204" pitchFamily="34" charset="0"/>
              <a:buChar char="•"/>
            </a:pPr>
            <a:r>
              <a:rPr lang="en-US" altLang="en-GB" b="0" i="0" dirty="0">
                <a:solidFill>
                  <a:srgbClr val="374151"/>
                </a:solidFill>
                <a:effectLst/>
                <a:latin typeface="Söhne"/>
              </a:rPr>
              <a:t>1--&gt; Only half of questions correctly answered</a:t>
            </a:r>
            <a:endParaRPr lang="en-US" altLang="en-GB" b="0" i="0" dirty="0">
              <a:solidFill>
                <a:srgbClr val="374151"/>
              </a:solidFill>
              <a:effectLst/>
              <a:latin typeface="Söhne"/>
            </a:endParaRPr>
          </a:p>
          <a:p>
            <a:pPr lvl="1" algn="l">
              <a:buFont typeface="Arial" panose="020B0604020202020204" pitchFamily="34" charset="0"/>
              <a:buChar char="•"/>
            </a:pPr>
            <a:r>
              <a:rPr lang="en-US" altLang="en-GB" b="0" i="0" dirty="0">
                <a:solidFill>
                  <a:srgbClr val="374151"/>
                </a:solidFill>
                <a:effectLst/>
                <a:latin typeface="Söhne"/>
              </a:rPr>
              <a:t>2&amp;5--&gt; Low awareness &amp; attention to nutrition or salt-related knowledge</a:t>
            </a:r>
            <a:endParaRPr lang="en-US" altLang="en-GB" b="0" i="0" dirty="0">
              <a:solidFill>
                <a:srgbClr val="374151"/>
              </a:solidFill>
              <a:effectLst/>
              <a:latin typeface="Söhne"/>
            </a:endParaRPr>
          </a:p>
          <a:p>
            <a:pPr lvl="1" algn="l">
              <a:buFont typeface="Arial" panose="020B0604020202020204" pitchFamily="34" charset="0"/>
              <a:buChar char="•"/>
            </a:pPr>
            <a:r>
              <a:rPr lang="en-US" altLang="en-GB" b="0" i="0" dirty="0">
                <a:solidFill>
                  <a:srgbClr val="374151"/>
                </a:solidFill>
                <a:effectLst/>
                <a:latin typeface="Söhne"/>
              </a:rPr>
              <a:t>6&amp; 5,8--&gt; </a:t>
            </a:r>
            <a:endParaRPr lang="en-US" altLang="en-GB" b="0" i="0" dirty="0">
              <a:solidFill>
                <a:srgbClr val="374151"/>
              </a:solidFill>
              <a:effectLst/>
              <a:latin typeface="Söhne"/>
            </a:endParaRPr>
          </a:p>
          <a:p>
            <a:pPr lvl="2" algn="l">
              <a:buFont typeface="Arial" panose="020B0604020202020204" pitchFamily="34" charset="0"/>
              <a:buChar char="•"/>
            </a:pPr>
            <a:r>
              <a:rPr lang="en-US" altLang="en-GB" b="0" i="0" dirty="0">
                <a:solidFill>
                  <a:srgbClr val="374151"/>
                </a:solidFill>
                <a:effectLst/>
                <a:latin typeface="Söhne"/>
              </a:rPr>
              <a:t>High willingness, low action</a:t>
            </a:r>
            <a:endParaRPr lang="en-US" altLang="en-GB" b="0" i="0" dirty="0">
              <a:solidFill>
                <a:srgbClr val="374151"/>
              </a:solidFill>
              <a:effectLst/>
              <a:latin typeface="Söhne"/>
            </a:endParaRPr>
          </a:p>
          <a:p>
            <a:pPr lvl="2" algn="l">
              <a:buFont typeface="Arial" panose="020B0604020202020204" pitchFamily="34" charset="0"/>
              <a:buChar char="•"/>
            </a:pPr>
            <a:r>
              <a:rPr lang="en-US" altLang="en-GB" b="0" i="0" dirty="0">
                <a:solidFill>
                  <a:srgbClr val="374151"/>
                </a:solidFill>
                <a:effectLst/>
                <a:latin typeface="Söhne"/>
              </a:rPr>
              <a:t>Discrepancy between their intentions and their actual behavior.</a:t>
            </a:r>
            <a:endParaRPr lang="en-US" altLang="en-GB" b="0" i="0" dirty="0">
              <a:solidFill>
                <a:srgbClr val="374151"/>
              </a:solidFill>
              <a:effectLst/>
              <a:latin typeface="Söhne"/>
            </a:endParaRPr>
          </a:p>
          <a:p>
            <a:pPr lvl="1" algn="l">
              <a:buFont typeface="Arial" panose="020B0604020202020204" pitchFamily="34" charset="0"/>
              <a:buChar char="•"/>
            </a:pPr>
            <a:endParaRPr lang="en-US" altLang="en-GB" b="0" i="0" dirty="0">
              <a:solidFill>
                <a:srgbClr val="374151"/>
              </a:solidFill>
              <a:effectLst/>
              <a:latin typeface="Söhne"/>
            </a:endParaRPr>
          </a:p>
        </p:txBody>
      </p:sp>
      <p:pic>
        <p:nvPicPr>
          <p:cNvPr id="4" name="图片 3" descr="2"/>
          <p:cNvPicPr>
            <a:picLocks noChangeAspect="1"/>
          </p:cNvPicPr>
          <p:nvPr/>
        </p:nvPicPr>
        <p:blipFill>
          <a:blip r:embed="rId1"/>
          <a:stretch>
            <a:fillRect/>
          </a:stretch>
        </p:blipFill>
        <p:spPr>
          <a:xfrm>
            <a:off x="8190865" y="3691255"/>
            <a:ext cx="16193135" cy="862965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2"/>
          <p:cNvPicPr>
            <a:picLocks noChangeAspect="1"/>
          </p:cNvPicPr>
          <p:nvPr/>
        </p:nvPicPr>
        <p:blipFill>
          <a:blip r:embed="rId1"/>
          <a:stretch>
            <a:fillRect/>
          </a:stretch>
        </p:blipFill>
        <p:spPr>
          <a:xfrm>
            <a:off x="8018145" y="3421380"/>
            <a:ext cx="16365855" cy="8980170"/>
          </a:xfrm>
          <a:prstGeom prst="rect">
            <a:avLst/>
          </a:prstGeom>
        </p:spPr>
      </p:pic>
      <p:sp>
        <p:nvSpPr>
          <p:cNvPr id="169" name="D: RESULTS"/>
          <p:cNvSpPr txBox="1">
            <a:spLocks noGrp="1"/>
          </p:cNvSpPr>
          <p:nvPr>
            <p:ph type="title"/>
          </p:nvPr>
        </p:nvSpPr>
        <p:spPr>
          <a:xfrm>
            <a:off x="1270000" y="812800"/>
            <a:ext cx="21844000" cy="1557437"/>
          </a:xfrm>
          <a:prstGeom prst="rect">
            <a:avLst/>
          </a:prstGeom>
        </p:spPr>
        <p:txBody>
          <a:bodyPr/>
          <a:lstStyle/>
          <a:p>
            <a:pPr defTabSz="784225">
              <a:defRPr sz="7980" spc="-239"/>
            </a:pPr>
            <a:r>
              <a:t>D: RESULTS </a:t>
            </a:r>
            <a:endParaRPr>
              <a:solidFill>
                <a:srgbClr val="494949"/>
              </a:solidFill>
              <a:latin typeface="Avenir Next Regular" panose="020B0503020202020204"/>
              <a:ea typeface="Avenir Next Regular" panose="020B0503020202020204"/>
              <a:cs typeface="Avenir Next Regular" panose="020B0503020202020204"/>
              <a:sym typeface="Avenir Next Regular" panose="020B0503020202020204"/>
            </a:endParaRPr>
          </a:p>
          <a:p>
            <a:pPr defTabSz="784225">
              <a:defRPr sz="7980" spc="-239"/>
            </a:pPr>
            <a:endParaRPr sz="1140" spc="-34"/>
          </a:p>
        </p:txBody>
      </p:sp>
      <p:sp>
        <p:nvSpPr>
          <p:cNvPr id="170" name="幻灯片副标题"/>
          <p:cNvSpPr txBox="1">
            <a:spLocks noGrp="1"/>
          </p:cNvSpPr>
          <p:nvPr>
            <p:ph type="body" idx="21"/>
          </p:nvPr>
        </p:nvSpPr>
        <p:spPr>
          <a:prstGeom prst="rect">
            <a:avLst/>
          </a:prstGeom>
        </p:spPr>
        <p:txBody>
          <a:bodyPr>
            <a:normAutofit fontScale="85000"/>
          </a:bodyPr>
          <a:lstStyle/>
          <a:p>
            <a:r>
              <a:rPr lang="en-GB" dirty="0"/>
              <a:t>Table II: Descriptive Statistics of each Variable and Correlation Coefficient Matrix</a:t>
            </a:r>
            <a:endParaRPr dirty="0"/>
          </a:p>
        </p:txBody>
      </p:sp>
      <p:sp>
        <p:nvSpPr>
          <p:cNvPr id="2" name="幻灯片项目符号文本"/>
          <p:cNvSpPr txBox="1">
            <a:spLocks noGrp="1"/>
          </p:cNvSpPr>
          <p:nvPr>
            <p:ph type="body" idx="1"/>
          </p:nvPr>
        </p:nvSpPr>
        <p:spPr>
          <a:xfrm>
            <a:off x="572168" y="3691036"/>
            <a:ext cx="7874000" cy="10024963"/>
          </a:xfrm>
          <a:prstGeom prst="rect">
            <a:avLst/>
          </a:prstGeom>
        </p:spPr>
        <p:txBody>
          <a:bodyPr>
            <a:normAutofit fontScale="67500" lnSpcReduction="20000"/>
          </a:bodyPr>
          <a:lstStyle/>
          <a:p>
            <a:pPr algn="l">
              <a:buFont typeface="Arial" panose="020B0604020202020204" pitchFamily="34" charset="0"/>
              <a:buChar char="•"/>
            </a:pPr>
            <a:r>
              <a:rPr lang="en-US" altLang="en-GB" b="1" i="1" dirty="0">
                <a:solidFill>
                  <a:srgbClr val="374151"/>
                </a:solidFill>
                <a:effectLst/>
                <a:latin typeface="Söhne"/>
              </a:rPr>
              <a:t>Correlation</a:t>
            </a:r>
            <a:endParaRPr lang="en-GB" altLang="zh-CN" b="1" i="1"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Salt-related knowledge test score </a:t>
            </a:r>
            <a:endParaRPr lang="en-GB" altLang="zh-CN" b="0" i="0" dirty="0">
              <a:solidFill>
                <a:srgbClr val="374151"/>
              </a:solidFill>
              <a:effectLst/>
              <a:latin typeface="Söhne"/>
            </a:endParaRPr>
          </a:p>
          <a:p>
            <a:pPr marL="0" indent="0" algn="l">
              <a:buNone/>
            </a:pPr>
            <a:r>
              <a:rPr lang="en-GB" altLang="zh-CN" dirty="0">
                <a:solidFill>
                  <a:srgbClr val="374151"/>
                </a:solidFill>
                <a:latin typeface="Söhne"/>
              </a:rPr>
              <a:t>      </a:t>
            </a:r>
            <a:r>
              <a:rPr lang="en-GB" altLang="zh-CN" b="0" i="0" dirty="0">
                <a:solidFill>
                  <a:srgbClr val="374151"/>
                </a:solidFill>
                <a:effectLst/>
                <a:latin typeface="Söhne"/>
              </a:rPr>
              <a:t>--&gt; knowledge of nutrition.</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Attention to dietary salt </a:t>
            </a:r>
            <a:endParaRPr lang="en-GB" altLang="zh-CN" b="0" i="0" dirty="0">
              <a:solidFill>
                <a:srgbClr val="374151"/>
              </a:solidFill>
              <a:effectLst/>
              <a:latin typeface="Söhne"/>
            </a:endParaRPr>
          </a:p>
          <a:p>
            <a:pPr marL="558800" lvl="1" indent="0">
              <a:buNone/>
            </a:pPr>
            <a:r>
              <a:rPr lang="en-GB" altLang="zh-CN" dirty="0">
                <a:solidFill>
                  <a:srgbClr val="374151"/>
                </a:solidFill>
                <a:latin typeface="Söhne"/>
              </a:rPr>
              <a:t> </a:t>
            </a:r>
            <a:r>
              <a:rPr lang="en-GB" altLang="zh-CN" b="0" i="0" dirty="0">
                <a:solidFill>
                  <a:srgbClr val="374151"/>
                </a:solidFill>
                <a:effectLst/>
                <a:latin typeface="Söhne"/>
              </a:rPr>
              <a:t>--&gt; knowledge of nutrition.</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Attention to dietary salt </a:t>
            </a:r>
            <a:endParaRPr lang="en-GB" altLang="zh-CN" b="0" i="0" dirty="0">
              <a:solidFill>
                <a:srgbClr val="374151"/>
              </a:solidFill>
              <a:effectLst/>
              <a:latin typeface="Söhne"/>
            </a:endParaRPr>
          </a:p>
          <a:p>
            <a:pPr marL="558800" lvl="1" indent="0">
              <a:buNone/>
            </a:pPr>
            <a:r>
              <a:rPr lang="en-GB" altLang="zh-CN" dirty="0">
                <a:solidFill>
                  <a:srgbClr val="374151"/>
                </a:solidFill>
                <a:latin typeface="Söhne"/>
              </a:rPr>
              <a:t> </a:t>
            </a:r>
            <a:r>
              <a:rPr lang="en-GB" altLang="zh-CN" b="0" i="0" dirty="0">
                <a:solidFill>
                  <a:srgbClr val="374151"/>
                </a:solidFill>
                <a:effectLst/>
                <a:latin typeface="Söhne"/>
              </a:rPr>
              <a:t>--&gt; giving feedback to school restaurants about food taste.</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Taste index is correlated with BMI.</a:t>
            </a:r>
            <a:endParaRPr lang="en-GB" altLang="zh-CN" b="0" i="0" dirty="0">
              <a:solidFill>
                <a:srgbClr val="374151"/>
              </a:solidFill>
              <a:effectLst/>
              <a:latin typeface="Söhne"/>
            </a:endParaRPr>
          </a:p>
          <a:p>
            <a:pPr algn="l">
              <a:buFont typeface="Arial" panose="020B0604020202020204" pitchFamily="34" charset="0"/>
              <a:buChar char="•"/>
            </a:pPr>
            <a:r>
              <a:rPr lang="en-GB" altLang="zh-CN" b="0" i="0" dirty="0">
                <a:solidFill>
                  <a:srgbClr val="374151"/>
                </a:solidFill>
                <a:effectLst/>
                <a:latin typeface="Söhne"/>
              </a:rPr>
              <a:t>BMI </a:t>
            </a:r>
            <a:r>
              <a:rPr lang="en-GB" altLang="zh-CN" dirty="0">
                <a:solidFill>
                  <a:srgbClr val="374151"/>
                </a:solidFill>
                <a:latin typeface="Söhne"/>
              </a:rPr>
              <a:t> </a:t>
            </a:r>
            <a:endParaRPr lang="en-GB" altLang="zh-CN" dirty="0">
              <a:solidFill>
                <a:srgbClr val="374151"/>
              </a:solidFill>
              <a:latin typeface="Söhne"/>
            </a:endParaRPr>
          </a:p>
          <a:p>
            <a:pPr marL="558800" lvl="1" indent="0">
              <a:buNone/>
            </a:pPr>
            <a:r>
              <a:rPr lang="en-GB" altLang="zh-CN" b="0" i="0" dirty="0">
                <a:solidFill>
                  <a:srgbClr val="374151"/>
                </a:solidFill>
                <a:effectLst/>
                <a:latin typeface="Söhne"/>
              </a:rPr>
              <a:t>--&gt; the tendency to give feedback about food taste.</a:t>
            </a:r>
            <a:endParaRPr lang="en-GB" altLang="zh-CN" b="0" i="0" dirty="0">
              <a:solidFill>
                <a:srgbClr val="374151"/>
              </a:solidFill>
              <a:effectLst/>
              <a:latin typeface="Söhne"/>
            </a:endParaRPr>
          </a:p>
          <a:p>
            <a:pPr algn="l">
              <a:buFont typeface="Arial" panose="020B0604020202020204" pitchFamily="34" charset="0"/>
              <a:buChar char="•"/>
            </a:pPr>
            <a:r>
              <a:rPr lang="en-US" altLang="en-GB" b="0" i="0" dirty="0">
                <a:solidFill>
                  <a:srgbClr val="374151"/>
                </a:solidFill>
                <a:effectLst/>
                <a:latin typeface="Söhne"/>
              </a:rPr>
              <a:t>Self reported t</a:t>
            </a:r>
            <a:r>
              <a:rPr lang="en-GB" altLang="zh-CN" b="0" i="0" dirty="0">
                <a:solidFill>
                  <a:srgbClr val="374151"/>
                </a:solidFill>
                <a:effectLst/>
                <a:latin typeface="Söhne"/>
              </a:rPr>
              <a:t>aste </a:t>
            </a:r>
            <a:r>
              <a:rPr lang="en-US" altLang="en-GB" b="0" i="0" dirty="0">
                <a:solidFill>
                  <a:srgbClr val="374151"/>
                </a:solidFill>
                <a:effectLst/>
                <a:latin typeface="Söhne"/>
              </a:rPr>
              <a:t>preference</a:t>
            </a:r>
            <a:r>
              <a:rPr lang="en-GB" altLang="zh-CN" b="0" i="0" dirty="0">
                <a:solidFill>
                  <a:srgbClr val="374151"/>
                </a:solidFill>
                <a:effectLst/>
                <a:latin typeface="Söhne"/>
              </a:rPr>
              <a:t> is </a:t>
            </a:r>
            <a:r>
              <a:rPr lang="en-US" altLang="en-GB" b="0" i="0" dirty="0">
                <a:solidFill>
                  <a:srgbClr val="374151"/>
                </a:solidFill>
                <a:effectLst/>
                <a:latin typeface="Söhne"/>
              </a:rPr>
              <a:t>negatively, </a:t>
            </a:r>
            <a:r>
              <a:rPr lang="en-GB" altLang="zh-CN" b="0" i="0" dirty="0">
                <a:solidFill>
                  <a:srgbClr val="374151"/>
                </a:solidFill>
                <a:effectLst/>
                <a:latin typeface="Söhne"/>
              </a:rPr>
              <a:t>weakly correlated with </a:t>
            </a:r>
            <a:r>
              <a:rPr lang="en-US" altLang="en-GB" b="0" i="0" dirty="0">
                <a:solidFill>
                  <a:srgbClr val="374151"/>
                </a:solidFill>
                <a:effectLst/>
                <a:latin typeface="Söhne"/>
              </a:rPr>
              <a:t>willingness of salt reduction</a:t>
            </a:r>
            <a:endParaRPr lang="en-GB" altLang="zh-CN" b="0" i="0" dirty="0">
              <a:solidFill>
                <a:srgbClr val="374151"/>
              </a:solidFill>
              <a:effectLst/>
              <a:latin typeface="Söhne"/>
            </a:endParaRPr>
          </a:p>
        </p:txBody>
      </p:sp>
      <p:sp>
        <p:nvSpPr>
          <p:cNvPr id="5" name="矩形 4"/>
          <p:cNvSpPr/>
          <p:nvPr/>
        </p:nvSpPr>
        <p:spPr>
          <a:xfrm>
            <a:off x="14662785" y="3939858"/>
            <a:ext cx="1019175" cy="593725"/>
          </a:xfrm>
          <a:prstGeom prst="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ctr" defTabSz="457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Avenir Next Medium" panose="020B0503020202020204"/>
              <a:ea typeface="Avenir Next Medium" panose="020B0503020202020204"/>
              <a:cs typeface="Avenir Next Medium" panose="020B0503020202020204"/>
              <a:sym typeface="Avenir Next Medium" panose="020B0503020202020204"/>
            </a:endParaRPr>
          </a:p>
        </p:txBody>
      </p:sp>
      <p:sp>
        <p:nvSpPr>
          <p:cNvPr id="6" name="矩形 5"/>
          <p:cNvSpPr/>
          <p:nvPr/>
        </p:nvSpPr>
        <p:spPr>
          <a:xfrm>
            <a:off x="17551400" y="4818063"/>
            <a:ext cx="1019175" cy="593725"/>
          </a:xfrm>
          <a:prstGeom prst="rect">
            <a:avLst/>
          </a:prstGeom>
          <a:noFill/>
          <a:ln w="57150">
            <a:solidFill>
              <a:srgbClr val="FF0000"/>
            </a:solidFill>
          </a:ln>
          <a:extLst>
            <a:ext uri="{909E8E84-426E-40DD-AFC4-6F175D3DCCD1}">
              <a14:hiddenFill xmlns:a14="http://schemas.microsoft.com/office/drawing/2010/main">
                <a:solidFill>
                  <a:schemeClr val="lt1"/>
                </a:solidFill>
              </a14:hiddenFill>
            </a:ext>
          </a:extLst>
        </p:spPr>
        <p:style>
          <a:lnRef idx="2">
            <a:schemeClr val="accent5"/>
          </a:lnRef>
          <a:fillRef idx="1">
            <a:schemeClr val="lt1"/>
          </a:fillRef>
          <a:effectRef idx="0">
            <a:schemeClr val="accent5"/>
          </a:effectRef>
          <a:fontRef idx="minor">
            <a:schemeClr val="dk1"/>
          </a:fontRef>
        </p:style>
        <p:txBody>
          <a:bodyPr rot="0" vertOverflow="overflow" horzOverflow="overflow" vert="horz" wrap="square" lIns="50800" tIns="50800" rIns="50800" bIns="50800" numCol="1" spcCol="38100" rtlCol="0" anchor="ctr" forceAA="0">
            <a:spAutoFit/>
          </a:bodyPr>
          <a:p>
            <a:pPr marL="0" marR="0" indent="0" algn="ctr" defTabSz="4572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Avenir Next Medium" panose="020B0503020202020204"/>
              <a:ea typeface="Avenir Next Medium" panose="020B0503020202020204"/>
              <a:cs typeface="Avenir Next Medium" panose="020B0503020202020204"/>
              <a:sym typeface="Avenir Next Medium" panose="020B0503020202020204"/>
            </a:endParaRPr>
          </a:p>
        </p:txBody>
      </p:sp>
      <p:pic>
        <p:nvPicPr>
          <p:cNvPr id="7" name="图片 6"/>
          <p:cNvPicPr>
            <a:picLocks noChangeAspect="1"/>
          </p:cNvPicPr>
          <p:nvPr/>
        </p:nvPicPr>
        <p:blipFill>
          <a:blip r:embed="rId2"/>
          <a:stretch>
            <a:fillRect/>
          </a:stretch>
        </p:blipFill>
        <p:spPr>
          <a:xfrm>
            <a:off x="20742275" y="5859145"/>
            <a:ext cx="809625" cy="495300"/>
          </a:xfrm>
          <a:prstGeom prst="rect">
            <a:avLst/>
          </a:prstGeom>
        </p:spPr>
      </p:pic>
      <p:pic>
        <p:nvPicPr>
          <p:cNvPr id="8" name="图片 7"/>
          <p:cNvPicPr>
            <a:picLocks noChangeAspect="1"/>
          </p:cNvPicPr>
          <p:nvPr/>
        </p:nvPicPr>
        <p:blipFill>
          <a:blip r:embed="rId2"/>
          <a:stretch>
            <a:fillRect/>
          </a:stretch>
        </p:blipFill>
        <p:spPr>
          <a:xfrm>
            <a:off x="21721445" y="7085965"/>
            <a:ext cx="809625" cy="495300"/>
          </a:xfrm>
          <a:prstGeom prst="rect">
            <a:avLst/>
          </a:prstGeom>
        </p:spPr>
      </p:pic>
      <p:pic>
        <p:nvPicPr>
          <p:cNvPr id="9" name="图片 8"/>
          <p:cNvPicPr>
            <a:picLocks noChangeAspect="1"/>
          </p:cNvPicPr>
          <p:nvPr/>
        </p:nvPicPr>
        <p:blipFill>
          <a:blip r:embed="rId2"/>
          <a:stretch>
            <a:fillRect/>
          </a:stretch>
        </p:blipFill>
        <p:spPr>
          <a:xfrm>
            <a:off x="22844125" y="7912735"/>
            <a:ext cx="809625" cy="495300"/>
          </a:xfrm>
          <a:prstGeom prst="rect">
            <a:avLst/>
          </a:prstGeom>
        </p:spPr>
      </p:pic>
      <p:pic>
        <p:nvPicPr>
          <p:cNvPr id="10" name="图片 9"/>
          <p:cNvPicPr>
            <a:picLocks noChangeAspect="1"/>
          </p:cNvPicPr>
          <p:nvPr/>
        </p:nvPicPr>
        <p:blipFill>
          <a:blip r:embed="rId2"/>
          <a:stretch>
            <a:fillRect/>
          </a:stretch>
        </p:blipFill>
        <p:spPr>
          <a:xfrm>
            <a:off x="19768820" y="7912735"/>
            <a:ext cx="809625" cy="495300"/>
          </a:xfrm>
          <a:prstGeom prst="rect">
            <a:avLst/>
          </a:prstGeom>
        </p:spPr>
      </p:pic>
      <p:pic>
        <p:nvPicPr>
          <p:cNvPr id="13" name="图片 12"/>
          <p:cNvPicPr>
            <a:picLocks noChangeAspect="1"/>
          </p:cNvPicPr>
          <p:nvPr/>
        </p:nvPicPr>
        <p:blipFill>
          <a:blip r:embed="rId2"/>
          <a:stretch>
            <a:fillRect/>
          </a:stretch>
        </p:blipFill>
        <p:spPr>
          <a:xfrm>
            <a:off x="21721445" y="6610350"/>
            <a:ext cx="809625" cy="495300"/>
          </a:xfrm>
          <a:prstGeom prst="rect">
            <a:avLst/>
          </a:prstGeom>
        </p:spPr>
      </p:pic>
    </p:spTree>
  </p:cSld>
  <p:clrMapOvr>
    <a:masterClrMapping/>
  </p:clrMapOvr>
  <p:transition spd="med"/>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Avenir Next Medium" panose="020B0503020202020204"/>
            <a:ea typeface="Avenir Next Medium" panose="020B0503020202020204"/>
            <a:cs typeface="Avenir Next Medium" panose="020B0503020202020204"/>
            <a:sym typeface="Avenir Next Medium" panose="020B05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Avenir Next Demi Bold"/>
        <a:ea typeface="Avenir Next Demi Bold"/>
        <a:cs typeface="Avenir Next Demi Bold"/>
      </a:majorFont>
      <a:minorFont>
        <a:latin typeface="Avenir Next Demi Bold"/>
        <a:ea typeface="Avenir Next Demi Bold"/>
        <a:cs typeface="Avenir Next Demi 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Avenir Next Medium" panose="020B0503020202020204"/>
            <a:ea typeface="Avenir Next Medium" panose="020B0503020202020204"/>
            <a:cs typeface="Avenir Next Medium" panose="020B0503020202020204"/>
            <a:sym typeface="Avenir Next Medium" panose="020B05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000000"/>
            </a:solidFill>
            <a:effectLst/>
            <a:uFillTx/>
            <a:latin typeface="Avenir Next Regular" panose="020B0503020202020204"/>
            <a:ea typeface="Avenir Next Regular" panose="020B0503020202020204"/>
            <a:cs typeface="Avenir Next Regular" panose="020B0503020202020204"/>
            <a:sym typeface="Avenir Next Regular" panose="020B0503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7949</Words>
  <Application>WPS 文字</Application>
  <PresentationFormat>自定义</PresentationFormat>
  <Paragraphs>189</Paragraphs>
  <Slides>16</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宋体</vt:lpstr>
      <vt:lpstr>Wingdings</vt:lpstr>
      <vt:lpstr>Avenir Next Regular</vt:lpstr>
      <vt:lpstr>Avenir Next Medium</vt:lpstr>
      <vt:lpstr>Avenir Next Demi Bold</vt:lpstr>
      <vt:lpstr>Helvetica Neue</vt:lpstr>
      <vt:lpstr>Söhne</vt:lpstr>
      <vt:lpstr>Thonburi</vt:lpstr>
      <vt:lpstr>微软雅黑</vt:lpstr>
      <vt:lpstr>汉仪旗黑</vt:lpstr>
      <vt:lpstr>宋体</vt:lpstr>
      <vt:lpstr>Arial Unicode MS</vt:lpstr>
      <vt:lpstr>汉仪书宋二KW</vt:lpstr>
      <vt:lpstr>31_ColorGradientLight</vt:lpstr>
      <vt:lpstr>Adolescents’ Salt Reduction Consciousness, Attitudes and Behavior </vt:lpstr>
      <vt:lpstr>PowerPoint 演示文稿</vt:lpstr>
      <vt:lpstr>A: RESEARCH QUESTION </vt:lpstr>
      <vt:lpstr>B: BACKGROUND INFO</vt:lpstr>
      <vt:lpstr>C: METHODS &amp; PROCEDURES </vt:lpstr>
      <vt:lpstr>C: METHODS &amp; PROCEDURES </vt:lpstr>
      <vt:lpstr>D: RESULTS </vt:lpstr>
      <vt:lpstr>D: RESULTS </vt:lpstr>
      <vt:lpstr>D: RESULTS </vt:lpstr>
      <vt:lpstr>D: RESULTS </vt:lpstr>
      <vt:lpstr>D: RESULTS </vt:lpstr>
      <vt:lpstr>D: RESULTS </vt:lpstr>
      <vt:lpstr>E: PROBLEMS/ SUGGESTIONS </vt:lpstr>
      <vt:lpstr>F: 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Adolescents’ Salt Reduction Consciousness, Attitudes and Behavior </dc:title>
  <dc:creator/>
  <cp:lastModifiedBy>神崎七七</cp:lastModifiedBy>
  <cp:revision>28</cp:revision>
  <dcterms:created xsi:type="dcterms:W3CDTF">2023-05-26T09:09:18Z</dcterms:created>
  <dcterms:modified xsi:type="dcterms:W3CDTF">2023-05-26T09:09:18Z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8BFB688A5C2165933E777064607114AE</vt:lpwstr>
  </property>
  <property fmtid="{D5CDD505-2E9C-101B-9397-08002B2CF9AE}" pid="3" name="KSOProductBuildVer">
    <vt:lpwstr>2052-5.1.1.7676</vt:lpwstr>
  </property>
</Properties>
</file>