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7" r:id="rId3"/>
    <p:sldId id="258" r:id="rId4"/>
    <p:sldId id="259" r:id="rId5"/>
    <p:sldId id="260" r:id="rId6"/>
    <p:sldId id="26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1"/>
    <p:restoredTop sz="94659"/>
  </p:normalViewPr>
  <p:slideViewPr>
    <p:cSldViewPr snapToGrid="0">
      <p:cViewPr>
        <p:scale>
          <a:sx n="77" d="100"/>
          <a:sy n="77" d="100"/>
        </p:scale>
        <p:origin x="64"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6096D-9C5D-43CE-FDD0-AEFFF92C10A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CDA935C-3F98-C47A-F6B5-83B2C826D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68BAA08-93E0-8FF7-21BA-AD1DBCD6EC3F}"/>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6A001B99-5B96-7343-4197-71ABE42CD3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678EFC-3F39-BAE7-F87C-5754420A84E2}"/>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738444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A53FC-19A0-2B3E-AB27-BD865BB697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EF7C176-5519-CB82-1E57-E708E427B85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0ACA626-F136-E632-CE26-4EC0B4A80F0D}"/>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E96FB83C-7A31-01EA-5F14-D821D5C4E15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F77C2E4-3EB8-BA37-F85C-98622BE639A6}"/>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320122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0F119A-ECA6-BBCD-FA6B-F20696D586E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3BA563-9086-8E85-7AF8-4F8A725C05E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D21296-7BCE-D92B-12DA-AF7F34138B04}"/>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E21CDA6E-0D97-0DF4-E9C6-DCCA2B8ED7C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B01866-A78D-2BF9-780A-2148E413A72C}"/>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405292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92496-E77B-7379-854F-8DAC6C1DF62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4144DE-BDF5-AD3E-3570-5107819AADF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AD647B-8A52-DCC4-57C4-B513D59921C5}"/>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25A35DB9-A8F9-8462-ABB5-4395E99DBF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017776-5A2E-2C37-6F3A-A684902F6BB4}"/>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363305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10F7B-8E5C-DE46-4713-6D0802611D8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DE4C331-70A7-44A7-1C46-DE3C02F55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B3595CA-CF0D-6447-323B-28800792662B}"/>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CD6D27D5-0D43-9557-B7AF-AEA92212C1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4EAD08-3E7F-ACC4-408D-0C78BD0A8BFA}"/>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232990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DEBEF-87DD-4168-855F-E7C4062A1F8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433ABC3-4795-BC2C-0ED4-2323C153595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C635B7A-3A2E-F6B4-8F23-7CBAFC170AC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8F96D9A-FAC0-C3A3-856B-94A172F4CA02}"/>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6" name="页脚占位符 5">
            <a:extLst>
              <a:ext uri="{FF2B5EF4-FFF2-40B4-BE49-F238E27FC236}">
                <a16:creationId xmlns:a16="http://schemas.microsoft.com/office/drawing/2014/main" id="{E9D73058-6F31-3D10-067C-D2DDC8AA92C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2828B7-3E35-900F-FAE1-98E14840C264}"/>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18311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F889-7B98-6652-4AE8-96DBDB1FB5D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3320E15-2694-4123-03EC-42421BC2C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E9C30CE-CBAB-ADE6-F7DF-D0F371CC141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C697B2E-BEBD-64D0-59EF-A2BDDFE63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AF93C41-FCFD-020B-6C1B-138203A7D16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D9D9F79-2808-163B-A659-531DE1411D5F}"/>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8" name="页脚占位符 7">
            <a:extLst>
              <a:ext uri="{FF2B5EF4-FFF2-40B4-BE49-F238E27FC236}">
                <a16:creationId xmlns:a16="http://schemas.microsoft.com/office/drawing/2014/main" id="{41779071-F94D-D72C-08B0-3CF568D5D7B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2B5F546-0981-70AF-2596-42559743E27F}"/>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30842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714BC-C0C3-2A34-A868-5053494D59A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EA37C26-574D-B392-F165-9006EA020443}"/>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4" name="页脚占位符 3">
            <a:extLst>
              <a:ext uri="{FF2B5EF4-FFF2-40B4-BE49-F238E27FC236}">
                <a16:creationId xmlns:a16="http://schemas.microsoft.com/office/drawing/2014/main" id="{DB612168-E94E-B667-8F97-63C45153959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723F0A1-297A-BF68-B675-ED10E3C9CB71}"/>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42473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726B8B-F0A6-9F1B-EA21-4B8A4212F131}"/>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3" name="页脚占位符 2">
            <a:extLst>
              <a:ext uri="{FF2B5EF4-FFF2-40B4-BE49-F238E27FC236}">
                <a16:creationId xmlns:a16="http://schemas.microsoft.com/office/drawing/2014/main" id="{8F8DA411-460A-A0A1-B71D-747F386E87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9832462-3488-4056-3303-258F84AC8FA5}"/>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420880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B7B61-FFDB-2267-DEC1-57BB798A0A0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CB85DFF-4C16-FEA1-7015-E0679CB4D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76B9D82-5242-6902-B672-275337125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75E4D6-E761-4538-4614-2F1BDF437617}"/>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6" name="页脚占位符 5">
            <a:extLst>
              <a:ext uri="{FF2B5EF4-FFF2-40B4-BE49-F238E27FC236}">
                <a16:creationId xmlns:a16="http://schemas.microsoft.com/office/drawing/2014/main" id="{41BA5B71-BA3F-1D17-ACEF-4ABA1A25595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D6EE592-66DB-82E1-EF72-57D8639138CE}"/>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400343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BE4A7-4F72-9607-1BA3-90FF318401E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9CBD811-B326-BF21-FCC9-A145740C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4872EE2-8CE7-2829-5555-E9EC8258F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792AAB6-D141-DB67-C12F-DDD4F335B4DC}"/>
              </a:ext>
            </a:extLst>
          </p:cNvPr>
          <p:cNvSpPr>
            <a:spLocks noGrp="1"/>
          </p:cNvSpPr>
          <p:nvPr>
            <p:ph type="dt" sz="half" idx="10"/>
          </p:nvPr>
        </p:nvSpPr>
        <p:spPr/>
        <p:txBody>
          <a:bodyPr/>
          <a:lstStyle/>
          <a:p>
            <a:fld id="{88F73873-29F7-EE43-8111-8F6AB471415D}" type="datetimeFigureOut">
              <a:rPr kumimoji="1" lang="zh-CN" altLang="en-US" smtClean="0"/>
              <a:t>2023/5/26</a:t>
            </a:fld>
            <a:endParaRPr kumimoji="1" lang="zh-CN" altLang="en-US"/>
          </a:p>
        </p:txBody>
      </p:sp>
      <p:sp>
        <p:nvSpPr>
          <p:cNvPr id="6" name="页脚占位符 5">
            <a:extLst>
              <a:ext uri="{FF2B5EF4-FFF2-40B4-BE49-F238E27FC236}">
                <a16:creationId xmlns:a16="http://schemas.microsoft.com/office/drawing/2014/main" id="{F1934EA4-0014-9184-C975-213BC99ABD0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50A280-A6FB-0BA6-D15E-39FC91AFFD74}"/>
              </a:ext>
            </a:extLst>
          </p:cNvPr>
          <p:cNvSpPr>
            <a:spLocks noGrp="1"/>
          </p:cNvSpPr>
          <p:nvPr>
            <p:ph type="sldNum" sz="quarter" idx="12"/>
          </p:nvPr>
        </p:nvSpPr>
        <p:spPr/>
        <p:txBody>
          <a:body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348647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D66F7B-7992-A171-6C42-F35BD4F7B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BB0418-E6A9-6583-2005-5C281A9DC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C9CA17C-00A1-8A9A-7BBF-45A8AD0185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73873-29F7-EE43-8111-8F6AB471415D}" type="datetimeFigureOut">
              <a:rPr kumimoji="1" lang="zh-CN" altLang="en-US" smtClean="0"/>
              <a:t>2023/5/26</a:t>
            </a:fld>
            <a:endParaRPr kumimoji="1" lang="zh-CN" altLang="en-US"/>
          </a:p>
        </p:txBody>
      </p:sp>
      <p:sp>
        <p:nvSpPr>
          <p:cNvPr id="5" name="页脚占位符 4">
            <a:extLst>
              <a:ext uri="{FF2B5EF4-FFF2-40B4-BE49-F238E27FC236}">
                <a16:creationId xmlns:a16="http://schemas.microsoft.com/office/drawing/2014/main" id="{460C1C1A-A56B-1F43-1FEC-E48275C6A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782383F-027D-5A1D-44E6-58F4EF039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94C0E-0EEA-8F42-A850-4C64BAA67BF6}" type="slidenum">
              <a:rPr kumimoji="1" lang="zh-CN" altLang="en-US" smtClean="0"/>
              <a:t>‹#›</a:t>
            </a:fld>
            <a:endParaRPr kumimoji="1" lang="zh-CN" altLang="en-US"/>
          </a:p>
        </p:txBody>
      </p:sp>
    </p:spTree>
    <p:extLst>
      <p:ext uri="{BB962C8B-B14F-4D97-AF65-F5344CB8AC3E}">
        <p14:creationId xmlns:p14="http://schemas.microsoft.com/office/powerpoint/2010/main" val="101502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3C3A548-FB03-29FB-F776-8979A4E867A7}"/>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altLang="zh-CN" sz="5400" dirty="0">
                <a:effectLst/>
              </a:rPr>
              <a:t>Statistics Final Project</a:t>
            </a:r>
            <a:endParaRPr kumimoji="1" lang="en-US" altLang="zh-CN" sz="5400" dirty="0"/>
          </a:p>
        </p:txBody>
      </p:sp>
      <p:pic>
        <p:nvPicPr>
          <p:cNvPr id="6" name="图片 5">
            <a:extLst>
              <a:ext uri="{FF2B5EF4-FFF2-40B4-BE49-F238E27FC236}">
                <a16:creationId xmlns:a16="http://schemas.microsoft.com/office/drawing/2014/main" id="{749D9EBA-D6C3-C780-37F0-962D0A1A88B8}"/>
              </a:ext>
            </a:extLst>
          </p:cNvPr>
          <p:cNvPicPr>
            <a:picLocks noChangeAspect="1"/>
          </p:cNvPicPr>
          <p:nvPr/>
        </p:nvPicPr>
        <p:blipFill rotWithShape="1">
          <a:blip r:embed="rId2"/>
          <a:srcRect t="4809" r="-1"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4B0B7507-A07B-A468-CA0D-17F67AF15FEA}"/>
              </a:ext>
            </a:extLst>
          </p:cNvPr>
          <p:cNvSpPr txBox="1"/>
          <p:nvPr/>
        </p:nvSpPr>
        <p:spPr>
          <a:xfrm>
            <a:off x="4654296"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zh-CN" altLang="en-US" sz="2200"/>
              <a:t>杨茗语</a:t>
            </a:r>
            <a:endParaRPr kumimoji="1" lang="en-US" altLang="zh-CN" sz="2200"/>
          </a:p>
          <a:p>
            <a:pPr indent="-228600">
              <a:lnSpc>
                <a:spcPct val="90000"/>
              </a:lnSpc>
              <a:spcAft>
                <a:spcPts val="600"/>
              </a:spcAft>
              <a:buFont typeface="Arial" panose="020B0604020202020204" pitchFamily="34" charset="0"/>
              <a:buChar char="•"/>
            </a:pPr>
            <a:r>
              <a:rPr kumimoji="1" lang="zh-CN" altLang="en-US" sz="2200"/>
              <a:t>丁子力</a:t>
            </a:r>
            <a:endParaRPr kumimoji="1" lang="en-US" altLang="zh-CN" sz="2200"/>
          </a:p>
          <a:p>
            <a:pPr indent="-228600">
              <a:lnSpc>
                <a:spcPct val="90000"/>
              </a:lnSpc>
              <a:spcAft>
                <a:spcPts val="600"/>
              </a:spcAft>
              <a:buFont typeface="Arial" panose="020B0604020202020204" pitchFamily="34" charset="0"/>
              <a:buChar char="•"/>
            </a:pPr>
            <a:r>
              <a:rPr kumimoji="1" lang="en-US" altLang="zh-CN" sz="2200"/>
              <a:t>2023/5/26</a:t>
            </a:r>
            <a:endParaRPr lang="en-US" altLang="zh-CN" sz="2200"/>
          </a:p>
        </p:txBody>
      </p:sp>
    </p:spTree>
    <p:extLst>
      <p:ext uri="{BB962C8B-B14F-4D97-AF65-F5344CB8AC3E}">
        <p14:creationId xmlns:p14="http://schemas.microsoft.com/office/powerpoint/2010/main" val="95633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F8650242-27E1-9645-81AC-01EED282B22A}"/>
              </a:ext>
            </a:extLst>
          </p:cNvPr>
          <p:cNvSpPr>
            <a:spLocks noGrp="1"/>
          </p:cNvSpPr>
          <p:nvPr>
            <p:ph type="title"/>
          </p:nvPr>
        </p:nvSpPr>
        <p:spPr>
          <a:xfrm>
            <a:off x="838200" y="365125"/>
            <a:ext cx="5387502" cy="1325563"/>
          </a:xfrm>
        </p:spPr>
        <p:txBody>
          <a:bodyPr>
            <a:normAutofit/>
          </a:bodyPr>
          <a:lstStyle/>
          <a:p>
            <a:r>
              <a:rPr kumimoji="1" lang="en" altLang="zh-CN"/>
              <a:t>Content summary</a:t>
            </a:r>
            <a:endParaRPr kumimoji="1" lang="zh-CN" altLang="en-US"/>
          </a:p>
        </p:txBody>
      </p:sp>
      <p:sp>
        <p:nvSpPr>
          <p:cNvPr id="3" name="内容占位符 2">
            <a:extLst>
              <a:ext uri="{FF2B5EF4-FFF2-40B4-BE49-F238E27FC236}">
                <a16:creationId xmlns:a16="http://schemas.microsoft.com/office/drawing/2014/main" id="{11042E56-FBDD-9461-CEE6-F380CB0B94B5}"/>
              </a:ext>
            </a:extLst>
          </p:cNvPr>
          <p:cNvSpPr>
            <a:spLocks noGrp="1"/>
          </p:cNvSpPr>
          <p:nvPr>
            <p:ph idx="1"/>
          </p:nvPr>
        </p:nvSpPr>
        <p:spPr>
          <a:xfrm>
            <a:off x="838200" y="1825625"/>
            <a:ext cx="5387502" cy="4351338"/>
          </a:xfrm>
        </p:spPr>
        <p:txBody>
          <a:bodyPr>
            <a:normAutofit/>
          </a:bodyPr>
          <a:lstStyle/>
          <a:p>
            <a:r>
              <a:rPr lang="en" altLang="zh-CN" sz="2000">
                <a:effectLst/>
                <a:latin typeface="Baskerville" panose="02020502070401020303" pitchFamily="18" charset="0"/>
              </a:rPr>
              <a:t>I: Proposal </a:t>
            </a:r>
            <a:endParaRPr lang="en" altLang="zh-CN" sz="2000">
              <a:effectLst/>
            </a:endParaRPr>
          </a:p>
          <a:p>
            <a:r>
              <a:rPr lang="en" altLang="zh-CN" sz="2000">
                <a:effectLst/>
                <a:latin typeface="Baskerville" panose="02020502070401020303" pitchFamily="18" charset="0"/>
              </a:rPr>
              <a:t>II: College Life Guide </a:t>
            </a:r>
            <a:endParaRPr lang="en" altLang="zh-CN" sz="2000">
              <a:effectLst/>
            </a:endParaRPr>
          </a:p>
          <a:p>
            <a:r>
              <a:rPr lang="en" altLang="zh-CN" sz="2000">
                <a:effectLst/>
                <a:latin typeface="+mn-ea"/>
              </a:rPr>
              <a:t>General </a:t>
            </a:r>
          </a:p>
          <a:p>
            <a:r>
              <a:rPr lang="en" altLang="zh-CN" sz="2000">
                <a:effectLst/>
                <a:latin typeface="+mn-ea"/>
              </a:rPr>
              <a:t>New York Traffic Guide </a:t>
            </a:r>
          </a:p>
          <a:p>
            <a:r>
              <a:rPr lang="en" altLang="zh-CN" sz="2000">
                <a:effectLst/>
                <a:latin typeface="+mn-ea"/>
              </a:rPr>
              <a:t>Food Delivery Guide </a:t>
            </a:r>
          </a:p>
          <a:p>
            <a:r>
              <a:rPr lang="en" altLang="zh-CN" sz="2000">
                <a:effectLst/>
                <a:latin typeface="Baskerville" panose="02020502070401020303" pitchFamily="18" charset="0"/>
              </a:rPr>
              <a:t>III.</a:t>
            </a:r>
            <a:r>
              <a:rPr lang="zh-CN" altLang="en-US" sz="2000">
                <a:effectLst/>
                <a:latin typeface="Baskerville" panose="02020502070401020303" pitchFamily="18" charset="0"/>
              </a:rPr>
              <a:t> </a:t>
            </a:r>
            <a:r>
              <a:rPr lang="en" altLang="zh-CN" sz="2000">
                <a:effectLst/>
                <a:latin typeface="Baskerville" panose="02020502070401020303" pitchFamily="18" charset="0"/>
              </a:rPr>
              <a:t>Academic</a:t>
            </a:r>
            <a:r>
              <a:rPr lang="zh-CN" altLang="en-US" sz="2000">
                <a:effectLst/>
                <a:latin typeface="Baskerville" panose="02020502070401020303" pitchFamily="18" charset="0"/>
              </a:rPr>
              <a:t> </a:t>
            </a:r>
            <a:r>
              <a:rPr lang="en" altLang="zh-CN" sz="2000">
                <a:effectLst/>
                <a:latin typeface="Baskerville" panose="02020502070401020303" pitchFamily="18" charset="0"/>
              </a:rPr>
              <a:t>&amp;</a:t>
            </a:r>
            <a:r>
              <a:rPr lang="zh-CN" altLang="en-US" sz="2000">
                <a:effectLst/>
                <a:latin typeface="Baskerville" panose="02020502070401020303" pitchFamily="18" charset="0"/>
              </a:rPr>
              <a:t> </a:t>
            </a:r>
            <a:r>
              <a:rPr lang="en" altLang="zh-CN" sz="2000">
                <a:effectLst/>
                <a:latin typeface="Baskerville" panose="02020502070401020303" pitchFamily="18" charset="0"/>
              </a:rPr>
              <a:t>Activities: </a:t>
            </a:r>
          </a:p>
          <a:p>
            <a:r>
              <a:rPr lang="en" altLang="zh-CN" sz="2000">
                <a:effectLst/>
              </a:rPr>
              <a:t>Extracurricular Activities </a:t>
            </a:r>
          </a:p>
          <a:p>
            <a:r>
              <a:rPr lang="en" altLang="zh-CN" sz="2000">
                <a:effectLst/>
              </a:rPr>
              <a:t>Internships</a:t>
            </a:r>
          </a:p>
          <a:p>
            <a:r>
              <a:rPr lang="en" altLang="zh-CN" sz="2000">
                <a:effectLst/>
              </a:rPr>
              <a:t>Exploring Campus: Middlebury College Example </a:t>
            </a:r>
            <a:endParaRPr lang="en" altLang="zh-CN" sz="2000"/>
          </a:p>
          <a:p>
            <a:r>
              <a:rPr lang="en" altLang="zh-CN" sz="2000">
                <a:effectLst/>
                <a:latin typeface="Baskerville" panose="02020502070401020303" pitchFamily="18" charset="0"/>
              </a:rPr>
              <a:t>IV</a:t>
            </a:r>
            <a:r>
              <a:rPr lang="en-US" altLang="zh-CN" sz="2000">
                <a:latin typeface="Baskerville" panose="02020502070401020303" pitchFamily="18" charset="0"/>
              </a:rPr>
              <a:t>. </a:t>
            </a:r>
            <a:r>
              <a:rPr lang="en" altLang="zh-CN" sz="2000">
                <a:effectLst/>
                <a:latin typeface="Baskerville" panose="02020502070401020303" pitchFamily="18" charset="0"/>
              </a:rPr>
              <a:t>Conclusion </a:t>
            </a:r>
            <a:endParaRPr lang="en" altLang="zh-CN" sz="2000">
              <a:effectLst/>
            </a:endParaRPr>
          </a:p>
          <a:p>
            <a:pPr marL="0" indent="0">
              <a:buNone/>
            </a:pPr>
            <a:endParaRPr lang="en" altLang="zh-CN" sz="2000">
              <a:effectLst/>
            </a:endParaRPr>
          </a:p>
          <a:p>
            <a:endParaRPr lang="en" altLang="zh-CN" sz="2000">
              <a:effectLst/>
              <a:latin typeface="Baskerville" panose="02020502070401020303" pitchFamily="18" charset="0"/>
            </a:endParaRPr>
          </a:p>
          <a:p>
            <a:endParaRPr lang="en" altLang="zh-CN" sz="2000">
              <a:effectLst/>
            </a:endParaRPr>
          </a:p>
          <a:p>
            <a:endParaRPr lang="en" altLang="zh-CN" sz="2000">
              <a:effectLst/>
              <a:latin typeface="+mn-ea"/>
            </a:endParaRPr>
          </a:p>
          <a:p>
            <a:endParaRPr lang="en" altLang="zh-CN" sz="2000">
              <a:effectLst/>
            </a:endParaRPr>
          </a:p>
          <a:p>
            <a:endParaRPr kumimoji="1" lang="zh-CN" altLang="en-US" sz="2000"/>
          </a:p>
        </p:txBody>
      </p:sp>
      <p:pic>
        <p:nvPicPr>
          <p:cNvPr id="5" name="Picture 4" descr="Person writing on a notepad">
            <a:extLst>
              <a:ext uri="{FF2B5EF4-FFF2-40B4-BE49-F238E27FC236}">
                <a16:creationId xmlns:a16="http://schemas.microsoft.com/office/drawing/2014/main" id="{F9B7DDB7-8E33-B9BB-EE95-F112CBED9FC4}"/>
              </a:ext>
            </a:extLst>
          </p:cNvPr>
          <p:cNvPicPr>
            <a:picLocks noChangeAspect="1"/>
          </p:cNvPicPr>
          <p:nvPr/>
        </p:nvPicPr>
        <p:blipFill rotWithShape="1">
          <a:blip r:embed="rId2"/>
          <a:srcRect l="14980" r="5656"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8"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958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Rectangle 104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4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0" name="Isosceles Triangle 104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5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2" name="Rectangle 10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5146" y="2745000"/>
            <a:ext cx="2822673" cy="14856"/>
          </a:xfrm>
          <a:custGeom>
            <a:avLst/>
            <a:gdLst>
              <a:gd name="connsiteX0" fmla="*/ 0 w 2822673"/>
              <a:gd name="connsiteY0" fmla="*/ 0 h 14856"/>
              <a:gd name="connsiteX1" fmla="*/ 564535 w 2822673"/>
              <a:gd name="connsiteY1" fmla="*/ 0 h 14856"/>
              <a:gd name="connsiteX2" fmla="*/ 1100842 w 2822673"/>
              <a:gd name="connsiteY2" fmla="*/ 0 h 14856"/>
              <a:gd name="connsiteX3" fmla="*/ 1637150 w 2822673"/>
              <a:gd name="connsiteY3" fmla="*/ 0 h 14856"/>
              <a:gd name="connsiteX4" fmla="*/ 2258138 w 2822673"/>
              <a:gd name="connsiteY4" fmla="*/ 0 h 14856"/>
              <a:gd name="connsiteX5" fmla="*/ 2822673 w 2822673"/>
              <a:gd name="connsiteY5" fmla="*/ 0 h 14856"/>
              <a:gd name="connsiteX6" fmla="*/ 2822673 w 2822673"/>
              <a:gd name="connsiteY6" fmla="*/ 14856 h 14856"/>
              <a:gd name="connsiteX7" fmla="*/ 2258138 w 2822673"/>
              <a:gd name="connsiteY7" fmla="*/ 14856 h 14856"/>
              <a:gd name="connsiteX8" fmla="*/ 1778284 w 2822673"/>
              <a:gd name="connsiteY8" fmla="*/ 14856 h 14856"/>
              <a:gd name="connsiteX9" fmla="*/ 1241976 w 2822673"/>
              <a:gd name="connsiteY9" fmla="*/ 14856 h 14856"/>
              <a:gd name="connsiteX10" fmla="*/ 705668 w 2822673"/>
              <a:gd name="connsiteY10" fmla="*/ 14856 h 14856"/>
              <a:gd name="connsiteX11" fmla="*/ 0 w 2822673"/>
              <a:gd name="connsiteY11" fmla="*/ 14856 h 14856"/>
              <a:gd name="connsiteX12" fmla="*/ 0 w 2822673"/>
              <a:gd name="connsiteY12" fmla="*/ 0 h 14856"/>
              <a:gd name="connsiteX0" fmla="*/ 0 w 2822673"/>
              <a:gd name="connsiteY0" fmla="*/ 0 h 14856"/>
              <a:gd name="connsiteX1" fmla="*/ 508081 w 2822673"/>
              <a:gd name="connsiteY1" fmla="*/ 0 h 14856"/>
              <a:gd name="connsiteX2" fmla="*/ 1129069 w 2822673"/>
              <a:gd name="connsiteY2" fmla="*/ 0 h 14856"/>
              <a:gd name="connsiteX3" fmla="*/ 1608924 w 2822673"/>
              <a:gd name="connsiteY3" fmla="*/ 0 h 14856"/>
              <a:gd name="connsiteX4" fmla="*/ 2088778 w 2822673"/>
              <a:gd name="connsiteY4" fmla="*/ 0 h 14856"/>
              <a:gd name="connsiteX5" fmla="*/ 2822673 w 2822673"/>
              <a:gd name="connsiteY5" fmla="*/ 0 h 14856"/>
              <a:gd name="connsiteX6" fmla="*/ 2822673 w 2822673"/>
              <a:gd name="connsiteY6" fmla="*/ 14856 h 14856"/>
              <a:gd name="connsiteX7" fmla="*/ 2286365 w 2822673"/>
              <a:gd name="connsiteY7" fmla="*/ 14856 h 14856"/>
              <a:gd name="connsiteX8" fmla="*/ 1750057 w 2822673"/>
              <a:gd name="connsiteY8" fmla="*/ 14856 h 14856"/>
              <a:gd name="connsiteX9" fmla="*/ 1213749 w 2822673"/>
              <a:gd name="connsiteY9" fmla="*/ 14856 h 14856"/>
              <a:gd name="connsiteX10" fmla="*/ 592761 w 2822673"/>
              <a:gd name="connsiteY10" fmla="*/ 14856 h 14856"/>
              <a:gd name="connsiteX11" fmla="*/ 0 w 2822673"/>
              <a:gd name="connsiteY11" fmla="*/ 14856 h 14856"/>
              <a:gd name="connsiteX12" fmla="*/ 0 w 2822673"/>
              <a:gd name="connsiteY12"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673" h="14856" fill="none" extrusionOk="0">
                <a:moveTo>
                  <a:pt x="0" y="0"/>
                </a:moveTo>
                <a:cubicBezTo>
                  <a:pt x="218824" y="-11864"/>
                  <a:pt x="347394" y="-20931"/>
                  <a:pt x="564535" y="0"/>
                </a:cubicBezTo>
                <a:cubicBezTo>
                  <a:pt x="736341" y="-33933"/>
                  <a:pt x="949326" y="-11938"/>
                  <a:pt x="1100842" y="0"/>
                </a:cubicBezTo>
                <a:cubicBezTo>
                  <a:pt x="1220886" y="9781"/>
                  <a:pt x="1486399" y="5968"/>
                  <a:pt x="1637150" y="0"/>
                </a:cubicBezTo>
                <a:cubicBezTo>
                  <a:pt x="1804560" y="10721"/>
                  <a:pt x="2090629" y="8008"/>
                  <a:pt x="2258138" y="0"/>
                </a:cubicBezTo>
                <a:cubicBezTo>
                  <a:pt x="2440668" y="22905"/>
                  <a:pt x="2643842" y="17686"/>
                  <a:pt x="2822673" y="0"/>
                </a:cubicBezTo>
                <a:cubicBezTo>
                  <a:pt x="2823234" y="4434"/>
                  <a:pt x="2822221" y="8654"/>
                  <a:pt x="2822673" y="14856"/>
                </a:cubicBezTo>
                <a:cubicBezTo>
                  <a:pt x="2664226" y="34944"/>
                  <a:pt x="2454917" y="34788"/>
                  <a:pt x="2258138" y="14856"/>
                </a:cubicBezTo>
                <a:cubicBezTo>
                  <a:pt x="2043035" y="25407"/>
                  <a:pt x="1927419" y="36931"/>
                  <a:pt x="1778284" y="14856"/>
                </a:cubicBezTo>
                <a:cubicBezTo>
                  <a:pt x="1658210" y="12381"/>
                  <a:pt x="1368281" y="10919"/>
                  <a:pt x="1241976" y="14856"/>
                </a:cubicBezTo>
                <a:cubicBezTo>
                  <a:pt x="1118123" y="-12886"/>
                  <a:pt x="862327" y="40982"/>
                  <a:pt x="705668" y="14856"/>
                </a:cubicBezTo>
                <a:cubicBezTo>
                  <a:pt x="544713" y="1208"/>
                  <a:pt x="183815" y="-10009"/>
                  <a:pt x="0" y="14856"/>
                </a:cubicBezTo>
                <a:cubicBezTo>
                  <a:pt x="-1134" y="8564"/>
                  <a:pt x="241" y="3193"/>
                  <a:pt x="0" y="0"/>
                </a:cubicBezTo>
                <a:close/>
              </a:path>
              <a:path w="2822673" h="14856" stroke="0" extrusionOk="0">
                <a:moveTo>
                  <a:pt x="0" y="0"/>
                </a:moveTo>
                <a:cubicBezTo>
                  <a:pt x="219692" y="17933"/>
                  <a:pt x="280398" y="4257"/>
                  <a:pt x="508081" y="0"/>
                </a:cubicBezTo>
                <a:cubicBezTo>
                  <a:pt x="743714" y="20812"/>
                  <a:pt x="885050" y="-6649"/>
                  <a:pt x="1129069" y="0"/>
                </a:cubicBezTo>
                <a:cubicBezTo>
                  <a:pt x="1334275" y="-7175"/>
                  <a:pt x="1396029" y="15085"/>
                  <a:pt x="1608924" y="0"/>
                </a:cubicBezTo>
                <a:cubicBezTo>
                  <a:pt x="1845523" y="-3473"/>
                  <a:pt x="1945975" y="-21568"/>
                  <a:pt x="2088778" y="0"/>
                </a:cubicBezTo>
                <a:cubicBezTo>
                  <a:pt x="2223162" y="39557"/>
                  <a:pt x="2648381" y="-25820"/>
                  <a:pt x="2822673" y="0"/>
                </a:cubicBezTo>
                <a:cubicBezTo>
                  <a:pt x="2822307" y="4025"/>
                  <a:pt x="2822049" y="7557"/>
                  <a:pt x="2822673" y="14856"/>
                </a:cubicBezTo>
                <a:cubicBezTo>
                  <a:pt x="2633596" y="46998"/>
                  <a:pt x="2469975" y="20483"/>
                  <a:pt x="2286365" y="14856"/>
                </a:cubicBezTo>
                <a:cubicBezTo>
                  <a:pt x="2099621" y="-3212"/>
                  <a:pt x="1858006" y="33711"/>
                  <a:pt x="1750057" y="14856"/>
                </a:cubicBezTo>
                <a:cubicBezTo>
                  <a:pt x="1630696" y="-891"/>
                  <a:pt x="1387993" y="10212"/>
                  <a:pt x="1213749" y="14856"/>
                </a:cubicBezTo>
                <a:cubicBezTo>
                  <a:pt x="1062684" y="3200"/>
                  <a:pt x="761816" y="-11448"/>
                  <a:pt x="592761" y="14856"/>
                </a:cubicBezTo>
                <a:cubicBezTo>
                  <a:pt x="377173" y="10745"/>
                  <a:pt x="154054" y="31453"/>
                  <a:pt x="0" y="14856"/>
                </a:cubicBezTo>
                <a:cubicBezTo>
                  <a:pt x="113" y="9301"/>
                  <a:pt x="-161" y="4584"/>
                  <a:pt x="0" y="0"/>
                </a:cubicBezTo>
                <a:close/>
              </a:path>
              <a:path w="2822673" h="14856" fill="none" stroke="0" extrusionOk="0">
                <a:moveTo>
                  <a:pt x="0" y="0"/>
                </a:moveTo>
                <a:cubicBezTo>
                  <a:pt x="222321" y="-27960"/>
                  <a:pt x="364447" y="39667"/>
                  <a:pt x="564535" y="0"/>
                </a:cubicBezTo>
                <a:cubicBezTo>
                  <a:pt x="764514" y="-16711"/>
                  <a:pt x="933195" y="5266"/>
                  <a:pt x="1100842" y="0"/>
                </a:cubicBezTo>
                <a:cubicBezTo>
                  <a:pt x="1247887" y="-44546"/>
                  <a:pt x="1468743" y="21203"/>
                  <a:pt x="1637150" y="0"/>
                </a:cubicBezTo>
                <a:cubicBezTo>
                  <a:pt x="1801499" y="32527"/>
                  <a:pt x="2049479" y="17078"/>
                  <a:pt x="2258138" y="0"/>
                </a:cubicBezTo>
                <a:cubicBezTo>
                  <a:pt x="2403697" y="-5813"/>
                  <a:pt x="2622913" y="52316"/>
                  <a:pt x="2822673" y="0"/>
                </a:cubicBezTo>
                <a:cubicBezTo>
                  <a:pt x="2823481" y="5191"/>
                  <a:pt x="2822443" y="8782"/>
                  <a:pt x="2822673" y="14856"/>
                </a:cubicBezTo>
                <a:cubicBezTo>
                  <a:pt x="2649244" y="72454"/>
                  <a:pt x="2465371" y="11896"/>
                  <a:pt x="2258138" y="14856"/>
                </a:cubicBezTo>
                <a:cubicBezTo>
                  <a:pt x="2049734" y="26537"/>
                  <a:pt x="1935477" y="33999"/>
                  <a:pt x="1778284" y="14856"/>
                </a:cubicBezTo>
                <a:cubicBezTo>
                  <a:pt x="1666409" y="-21832"/>
                  <a:pt x="1364064" y="11237"/>
                  <a:pt x="1241976" y="14856"/>
                </a:cubicBezTo>
                <a:cubicBezTo>
                  <a:pt x="1122183" y="51414"/>
                  <a:pt x="845786" y="62906"/>
                  <a:pt x="705668" y="14856"/>
                </a:cubicBezTo>
                <a:cubicBezTo>
                  <a:pt x="550099" y="-7297"/>
                  <a:pt x="142152" y="525"/>
                  <a:pt x="0" y="14856"/>
                </a:cubicBezTo>
                <a:cubicBezTo>
                  <a:pt x="-748" y="7924"/>
                  <a:pt x="-488" y="3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822673"/>
                      <a:gd name="connsiteY0" fmla="*/ 0 h 14856"/>
                      <a:gd name="connsiteX1" fmla="*/ 564535 w 2822673"/>
                      <a:gd name="connsiteY1" fmla="*/ 0 h 14856"/>
                      <a:gd name="connsiteX2" fmla="*/ 1100842 w 2822673"/>
                      <a:gd name="connsiteY2" fmla="*/ 0 h 14856"/>
                      <a:gd name="connsiteX3" fmla="*/ 1637150 w 2822673"/>
                      <a:gd name="connsiteY3" fmla="*/ 0 h 14856"/>
                      <a:gd name="connsiteX4" fmla="*/ 2258138 w 2822673"/>
                      <a:gd name="connsiteY4" fmla="*/ 0 h 14856"/>
                      <a:gd name="connsiteX5" fmla="*/ 2822673 w 2822673"/>
                      <a:gd name="connsiteY5" fmla="*/ 0 h 14856"/>
                      <a:gd name="connsiteX6" fmla="*/ 2822673 w 2822673"/>
                      <a:gd name="connsiteY6" fmla="*/ 14856 h 14856"/>
                      <a:gd name="connsiteX7" fmla="*/ 2258138 w 2822673"/>
                      <a:gd name="connsiteY7" fmla="*/ 14856 h 14856"/>
                      <a:gd name="connsiteX8" fmla="*/ 1778284 w 2822673"/>
                      <a:gd name="connsiteY8" fmla="*/ 14856 h 14856"/>
                      <a:gd name="connsiteX9" fmla="*/ 1241976 w 2822673"/>
                      <a:gd name="connsiteY9" fmla="*/ 14856 h 14856"/>
                      <a:gd name="connsiteX10" fmla="*/ 705668 w 2822673"/>
                      <a:gd name="connsiteY10" fmla="*/ 14856 h 14856"/>
                      <a:gd name="connsiteX11" fmla="*/ 0 w 2822673"/>
                      <a:gd name="connsiteY11" fmla="*/ 14856 h 14856"/>
                      <a:gd name="connsiteX12" fmla="*/ 0 w 2822673"/>
                      <a:gd name="connsiteY12"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673" h="14856" fill="none" extrusionOk="0">
                        <a:moveTo>
                          <a:pt x="0" y="0"/>
                        </a:moveTo>
                        <a:cubicBezTo>
                          <a:pt x="214887" y="-16923"/>
                          <a:pt x="371868" y="5955"/>
                          <a:pt x="564535" y="0"/>
                        </a:cubicBezTo>
                        <a:cubicBezTo>
                          <a:pt x="757203" y="-5955"/>
                          <a:pt x="946675" y="6228"/>
                          <a:pt x="1100842" y="0"/>
                        </a:cubicBezTo>
                        <a:cubicBezTo>
                          <a:pt x="1255009" y="-6228"/>
                          <a:pt x="1475182" y="8904"/>
                          <a:pt x="1637150" y="0"/>
                        </a:cubicBezTo>
                        <a:cubicBezTo>
                          <a:pt x="1799118" y="-8904"/>
                          <a:pt x="2079730" y="14548"/>
                          <a:pt x="2258138" y="0"/>
                        </a:cubicBezTo>
                        <a:cubicBezTo>
                          <a:pt x="2436546" y="-14548"/>
                          <a:pt x="2637159" y="25307"/>
                          <a:pt x="2822673" y="0"/>
                        </a:cubicBezTo>
                        <a:cubicBezTo>
                          <a:pt x="2823250" y="5212"/>
                          <a:pt x="2822793" y="8929"/>
                          <a:pt x="2822673" y="14856"/>
                        </a:cubicBezTo>
                        <a:cubicBezTo>
                          <a:pt x="2679550" y="42368"/>
                          <a:pt x="2473548" y="7149"/>
                          <a:pt x="2258138" y="14856"/>
                        </a:cubicBezTo>
                        <a:cubicBezTo>
                          <a:pt x="2042729" y="22563"/>
                          <a:pt x="1917147" y="34954"/>
                          <a:pt x="1778284" y="14856"/>
                        </a:cubicBezTo>
                        <a:cubicBezTo>
                          <a:pt x="1639421" y="-5242"/>
                          <a:pt x="1382949" y="11259"/>
                          <a:pt x="1241976" y="14856"/>
                        </a:cubicBezTo>
                        <a:cubicBezTo>
                          <a:pt x="1101003" y="18453"/>
                          <a:pt x="861852" y="31298"/>
                          <a:pt x="705668" y="14856"/>
                        </a:cubicBezTo>
                        <a:cubicBezTo>
                          <a:pt x="549484" y="-1586"/>
                          <a:pt x="171818" y="-11023"/>
                          <a:pt x="0" y="14856"/>
                        </a:cubicBezTo>
                        <a:cubicBezTo>
                          <a:pt x="-543" y="8580"/>
                          <a:pt x="-130" y="3433"/>
                          <a:pt x="0" y="0"/>
                        </a:cubicBezTo>
                        <a:close/>
                      </a:path>
                      <a:path w="2822673" h="14856" stroke="0" extrusionOk="0">
                        <a:moveTo>
                          <a:pt x="0" y="0"/>
                        </a:moveTo>
                        <a:cubicBezTo>
                          <a:pt x="220082" y="19957"/>
                          <a:pt x="272640" y="7831"/>
                          <a:pt x="508081" y="0"/>
                        </a:cubicBezTo>
                        <a:cubicBezTo>
                          <a:pt x="743522" y="-7831"/>
                          <a:pt x="924255" y="-6976"/>
                          <a:pt x="1129069" y="0"/>
                        </a:cubicBezTo>
                        <a:cubicBezTo>
                          <a:pt x="1333883" y="6976"/>
                          <a:pt x="1389457" y="18408"/>
                          <a:pt x="1608924" y="0"/>
                        </a:cubicBezTo>
                        <a:cubicBezTo>
                          <a:pt x="1828392" y="-18408"/>
                          <a:pt x="1942994" y="-9894"/>
                          <a:pt x="2088778" y="0"/>
                        </a:cubicBezTo>
                        <a:cubicBezTo>
                          <a:pt x="2234562" y="9894"/>
                          <a:pt x="2644677" y="-16434"/>
                          <a:pt x="2822673" y="0"/>
                        </a:cubicBezTo>
                        <a:cubicBezTo>
                          <a:pt x="2822268" y="4593"/>
                          <a:pt x="2821978" y="7554"/>
                          <a:pt x="2822673" y="14856"/>
                        </a:cubicBezTo>
                        <a:cubicBezTo>
                          <a:pt x="2632468" y="23438"/>
                          <a:pt x="2466059" y="21384"/>
                          <a:pt x="2286365" y="14856"/>
                        </a:cubicBezTo>
                        <a:cubicBezTo>
                          <a:pt x="2106671" y="8328"/>
                          <a:pt x="1868764" y="25686"/>
                          <a:pt x="1750057" y="14856"/>
                        </a:cubicBezTo>
                        <a:cubicBezTo>
                          <a:pt x="1631350" y="4026"/>
                          <a:pt x="1370185" y="4541"/>
                          <a:pt x="1213749" y="14856"/>
                        </a:cubicBezTo>
                        <a:cubicBezTo>
                          <a:pt x="1057313" y="25171"/>
                          <a:pt x="796562" y="-14135"/>
                          <a:pt x="592761" y="14856"/>
                        </a:cubicBezTo>
                        <a:cubicBezTo>
                          <a:pt x="388960" y="43847"/>
                          <a:pt x="172169" y="30732"/>
                          <a:pt x="0" y="14856"/>
                        </a:cubicBezTo>
                        <a:cubicBezTo>
                          <a:pt x="270" y="8803"/>
                          <a:pt x="438" y="427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Content Placeholder 1028">
            <a:extLst>
              <a:ext uri="{FF2B5EF4-FFF2-40B4-BE49-F238E27FC236}">
                <a16:creationId xmlns:a16="http://schemas.microsoft.com/office/drawing/2014/main" id="{79E36E90-4D29-2BF1-1B9C-A387C0673996}"/>
              </a:ext>
            </a:extLst>
          </p:cNvPr>
          <p:cNvSpPr>
            <a:spLocks noGrp="1"/>
          </p:cNvSpPr>
          <p:nvPr>
            <p:ph idx="1"/>
          </p:nvPr>
        </p:nvSpPr>
        <p:spPr>
          <a:xfrm>
            <a:off x="1526708" y="1386440"/>
            <a:ext cx="3447260" cy="845020"/>
          </a:xfrm>
        </p:spPr>
        <p:txBody>
          <a:bodyPr>
            <a:normAutofit fontScale="92500" lnSpcReduction="20000"/>
          </a:bodyPr>
          <a:lstStyle/>
          <a:p>
            <a:pPr marL="185166" indent="-185166" defTabSz="740664">
              <a:spcBef>
                <a:spcPts val="810"/>
              </a:spcBef>
            </a:pPr>
            <a:r>
              <a:rPr lang="en" altLang="zh-CN" sz="1700" kern="1200">
                <a:solidFill>
                  <a:schemeClr val="tx1"/>
                </a:solidFill>
                <a:latin typeface="Times" pitchFamily="2" charset="0"/>
                <a:ea typeface="+mn-ea"/>
                <a:cs typeface="+mn-cs"/>
              </a:rPr>
              <a:t>understand the local area's overall topography and urban distribution. According to the data collection and inquiry, </a:t>
            </a:r>
            <a:endParaRPr lang="en" altLang="zh-CN" sz="1700" kern="1200">
              <a:solidFill>
                <a:schemeClr val="tx1"/>
              </a:solidFill>
              <a:latin typeface="+mn-lt"/>
              <a:ea typeface="+mn-ea"/>
              <a:cs typeface="+mn-cs"/>
            </a:endParaRPr>
          </a:p>
          <a:p>
            <a:pPr marL="0" indent="0">
              <a:buNone/>
            </a:pPr>
            <a:endParaRPr lang="en-US" sz="1700"/>
          </a:p>
        </p:txBody>
      </p:sp>
      <p:sp>
        <p:nvSpPr>
          <p:cNvPr id="6" name="文本框 5">
            <a:extLst>
              <a:ext uri="{FF2B5EF4-FFF2-40B4-BE49-F238E27FC236}">
                <a16:creationId xmlns:a16="http://schemas.microsoft.com/office/drawing/2014/main" id="{7C221B58-DCC3-4CBD-8995-F64496F637FC}"/>
              </a:ext>
            </a:extLst>
          </p:cNvPr>
          <p:cNvSpPr txBox="1"/>
          <p:nvPr/>
        </p:nvSpPr>
        <p:spPr>
          <a:xfrm>
            <a:off x="5919657" y="1808950"/>
            <a:ext cx="4854664" cy="4060279"/>
          </a:xfrm>
          <a:prstGeom prst="rect">
            <a:avLst/>
          </a:prstGeom>
          <a:noFill/>
        </p:spPr>
        <p:txBody>
          <a:bodyPr wrap="square">
            <a:spAutoFit/>
          </a:bodyPr>
          <a:lstStyle/>
          <a:p>
            <a:pPr defTabSz="740664">
              <a:spcAft>
                <a:spcPts val="600"/>
              </a:spcAft>
            </a:pPr>
            <a:r>
              <a:rPr lang="en" altLang="zh-CN" sz="1458" b="1" kern="1200" dirty="0">
                <a:solidFill>
                  <a:srgbClr val="DB5621"/>
                </a:solidFill>
                <a:latin typeface="Times" pitchFamily="2" charset="0"/>
                <a:ea typeface="+mn-ea"/>
                <a:cs typeface="+mn-cs"/>
              </a:rPr>
              <a:t>New York Traffic Guide </a:t>
            </a:r>
            <a:endParaRPr lang="en" altLang="zh-CN" sz="1458" kern="1200" dirty="0">
              <a:solidFill>
                <a:schemeClr val="tx1"/>
              </a:solidFill>
              <a:latin typeface="+mn-lt"/>
              <a:ea typeface="+mn-ea"/>
              <a:cs typeface="+mn-cs"/>
            </a:endParaRPr>
          </a:p>
          <a:p>
            <a:pPr defTabSz="740664">
              <a:spcAft>
                <a:spcPts val="600"/>
              </a:spcAft>
            </a:pPr>
            <a:r>
              <a:rPr lang="en" altLang="zh-CN" sz="1458" kern="1200" dirty="0">
                <a:solidFill>
                  <a:schemeClr val="tx1"/>
                </a:solidFill>
                <a:latin typeface="Times" pitchFamily="2" charset="0"/>
                <a:ea typeface="+mn-ea"/>
                <a:cs typeface="+mn-cs"/>
              </a:rPr>
              <a:t>After knowing the main terrain, the next most important thing is to know how to get around, namely the mode of transportation. My college sister in New York City compiled this advice for me: Take a bus——</a:t>
            </a:r>
            <a:br>
              <a:rPr lang="en" altLang="zh-CN" sz="1458" kern="1200" dirty="0">
                <a:solidFill>
                  <a:schemeClr val="tx1"/>
                </a:solidFill>
                <a:latin typeface="Times" pitchFamily="2" charset="0"/>
                <a:ea typeface="+mn-ea"/>
                <a:cs typeface="+mn-cs"/>
              </a:rPr>
            </a:br>
            <a:r>
              <a:rPr lang="en" altLang="zh-CN" sz="1458" kern="1200" dirty="0">
                <a:solidFill>
                  <a:schemeClr val="tx1"/>
                </a:solidFill>
                <a:latin typeface="Times" pitchFamily="2" charset="0"/>
                <a:ea typeface="+mn-ea"/>
                <a:cs typeface="+mn-cs"/>
              </a:rPr>
              <a:t>1. The bus stop in New York is usually at the intersection of two streets and has a circle with a bus sign. Some station signs are electronic screens that show the estimated arrival time of buses. </a:t>
            </a:r>
            <a:endParaRPr lang="en" altLang="zh-CN" sz="1458" kern="1200" dirty="0">
              <a:solidFill>
                <a:schemeClr val="tx1"/>
              </a:solidFill>
              <a:latin typeface="+mn-lt"/>
              <a:ea typeface="+mn-ea"/>
              <a:cs typeface="+mn-cs"/>
            </a:endParaRPr>
          </a:p>
          <a:p>
            <a:pPr defTabSz="740664">
              <a:spcAft>
                <a:spcPts val="600"/>
              </a:spcAft>
            </a:pPr>
            <a:r>
              <a:rPr lang="en" altLang="zh-CN" sz="1458" kern="1200" dirty="0">
                <a:solidFill>
                  <a:schemeClr val="tx1"/>
                </a:solidFill>
                <a:latin typeface="Times" pitchFamily="2" charset="0"/>
                <a:ea typeface="+mn-ea"/>
                <a:cs typeface="+mn-cs"/>
              </a:rPr>
              <a:t>2. Don't leave personal belongings in other empty Spaces, especially when the bus is crowded.</a:t>
            </a:r>
            <a:br>
              <a:rPr lang="en" altLang="zh-CN" sz="1458" kern="1200" dirty="0">
                <a:solidFill>
                  <a:schemeClr val="tx1"/>
                </a:solidFill>
                <a:latin typeface="Times" pitchFamily="2" charset="0"/>
                <a:ea typeface="+mn-ea"/>
                <a:cs typeface="+mn-cs"/>
              </a:rPr>
            </a:br>
            <a:r>
              <a:rPr lang="en" altLang="zh-CN" sz="1458" kern="1200" dirty="0">
                <a:solidFill>
                  <a:schemeClr val="tx1"/>
                </a:solidFill>
                <a:latin typeface="Times" pitchFamily="2" charset="0"/>
                <a:ea typeface="+mn-ea"/>
                <a:cs typeface="+mn-cs"/>
              </a:rPr>
              <a:t>3. Through Request-A-Stop, you can ask the bus operator to drop you off from a non-bus stop route between 10 and 5 p.m. each night.</a:t>
            </a:r>
            <a:br>
              <a:rPr lang="en" altLang="zh-CN" sz="1458" kern="1200" dirty="0">
                <a:solidFill>
                  <a:schemeClr val="tx1"/>
                </a:solidFill>
                <a:latin typeface="Times" pitchFamily="2" charset="0"/>
                <a:ea typeface="+mn-ea"/>
                <a:cs typeface="+mn-cs"/>
              </a:rPr>
            </a:br>
            <a:r>
              <a:rPr lang="en" altLang="zh-CN" sz="1458" kern="1200" dirty="0">
                <a:solidFill>
                  <a:schemeClr val="tx1"/>
                </a:solidFill>
                <a:latin typeface="Times" pitchFamily="2" charset="0"/>
                <a:ea typeface="+mn-ea"/>
                <a:cs typeface="+mn-cs"/>
              </a:rPr>
              <a:t>4. Tickets are about $2.75 and can be paid with the Metro Card. A non-disposable Metro card 5. You can transfer from subway to bus or bus to bus for free within two hours. </a:t>
            </a:r>
            <a:endParaRPr lang="en" altLang="zh-CN" dirty="0">
              <a:effectLst/>
            </a:endParaRPr>
          </a:p>
        </p:txBody>
      </p:sp>
      <p:pic>
        <p:nvPicPr>
          <p:cNvPr id="1026" name="Picture 2" descr="page1image44831616">
            <a:extLst>
              <a:ext uri="{FF2B5EF4-FFF2-40B4-BE49-F238E27FC236}">
                <a16:creationId xmlns:a16="http://schemas.microsoft.com/office/drawing/2014/main" id="{DE67778D-1B47-760A-27F2-C8F5EDF77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468" y="3224032"/>
            <a:ext cx="32385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54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8E23EC3-CCE9-0F04-1990-17EFA38DADC1}"/>
              </a:ext>
            </a:extLst>
          </p:cNvPr>
          <p:cNvSpPr>
            <a:spLocks noGrp="1"/>
          </p:cNvSpPr>
          <p:nvPr>
            <p:ph type="title"/>
          </p:nvPr>
        </p:nvSpPr>
        <p:spPr>
          <a:xfrm>
            <a:off x="838201" y="345810"/>
            <a:ext cx="5120561" cy="1325563"/>
          </a:xfrm>
        </p:spPr>
        <p:txBody>
          <a:bodyPr>
            <a:normAutofit/>
          </a:bodyPr>
          <a:lstStyle/>
          <a:p>
            <a:r>
              <a:rPr lang="en" altLang="zh-CN">
                <a:effectLst/>
              </a:rPr>
              <a:t>Food Delivery Guide </a:t>
            </a:r>
            <a:br>
              <a:rPr lang="en" altLang="zh-CN">
                <a:effectLst/>
              </a:rPr>
            </a:br>
            <a:endParaRPr kumimoji="1" lang="zh-CN" altLang="en-US"/>
          </a:p>
        </p:txBody>
      </p:sp>
      <p:sp>
        <p:nvSpPr>
          <p:cNvPr id="3" name="内容占位符 2">
            <a:extLst>
              <a:ext uri="{FF2B5EF4-FFF2-40B4-BE49-F238E27FC236}">
                <a16:creationId xmlns:a16="http://schemas.microsoft.com/office/drawing/2014/main" id="{EF55AED1-555D-03B6-118A-004624F4BAC8}"/>
              </a:ext>
            </a:extLst>
          </p:cNvPr>
          <p:cNvSpPr>
            <a:spLocks noGrp="1"/>
          </p:cNvSpPr>
          <p:nvPr>
            <p:ph idx="1"/>
          </p:nvPr>
        </p:nvSpPr>
        <p:spPr>
          <a:xfrm>
            <a:off x="838201" y="1825625"/>
            <a:ext cx="5092194" cy="4351338"/>
          </a:xfrm>
        </p:spPr>
        <p:txBody>
          <a:bodyPr>
            <a:normAutofit/>
          </a:bodyPr>
          <a:lstStyle/>
          <a:p>
            <a:r>
              <a:rPr lang="en" altLang="zh-CN" sz="2400">
                <a:effectLst/>
                <a:latin typeface="Times" pitchFamily="2" charset="0"/>
              </a:rPr>
              <a:t>When it comes to college life, it is also necessary to know about the food near the school. In order to better "enjoy" college life, I found a local delivery software to "enjoy" in advance. </a:t>
            </a:r>
          </a:p>
          <a:p>
            <a:pPr marL="0" indent="0">
              <a:buNone/>
            </a:pPr>
            <a:endParaRPr lang="en" altLang="zh-CN" sz="2400">
              <a:effectLst/>
            </a:endParaRPr>
          </a:p>
          <a:p>
            <a:pPr marL="342900" indent="-342900">
              <a:buAutoNum type="arabicPeriod"/>
            </a:pPr>
            <a:r>
              <a:rPr lang="en" altLang="zh-CN" sz="2400">
                <a:effectLst/>
                <a:latin typeface="Times" pitchFamily="2" charset="0"/>
              </a:rPr>
              <a:t>Uber Eats</a:t>
            </a:r>
          </a:p>
          <a:p>
            <a:pPr marL="342900" indent="-342900">
              <a:buAutoNum type="arabicPeriod"/>
            </a:pPr>
            <a:r>
              <a:rPr lang="en" altLang="zh-CN" sz="2400">
                <a:effectLst/>
                <a:latin typeface="Times" pitchFamily="2" charset="0"/>
              </a:rPr>
              <a:t> DoorDash</a:t>
            </a:r>
            <a:endParaRPr lang="en" altLang="zh-CN" sz="2400">
              <a:latin typeface="Times" pitchFamily="2" charset="0"/>
            </a:endParaRPr>
          </a:p>
          <a:p>
            <a:pPr marL="342900" indent="-342900">
              <a:buAutoNum type="arabicPeriod"/>
            </a:pPr>
            <a:r>
              <a:rPr lang="en" altLang="zh-CN" sz="2400">
                <a:effectLst/>
                <a:latin typeface="Times" pitchFamily="2" charset="0"/>
              </a:rPr>
              <a:t>Chinese restaurant telephone</a:t>
            </a:r>
            <a:br>
              <a:rPr lang="en" altLang="zh-CN" sz="2400">
                <a:effectLst/>
                <a:latin typeface="Times" pitchFamily="2" charset="0"/>
              </a:rPr>
            </a:br>
            <a:endParaRPr lang="en" altLang="zh-CN" sz="2400">
              <a:effectLst/>
            </a:endParaRPr>
          </a:p>
          <a:p>
            <a:endParaRPr kumimoji="1" lang="zh-CN" altLang="en-US" sz="2400"/>
          </a:p>
        </p:txBody>
      </p:sp>
      <p:sp>
        <p:nvSpPr>
          <p:cNvPr id="36" name="Oval 3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图片 6" descr="文本, 应用程序&#10;&#10;描述已自动生成">
            <a:extLst>
              <a:ext uri="{FF2B5EF4-FFF2-40B4-BE49-F238E27FC236}">
                <a16:creationId xmlns:a16="http://schemas.microsoft.com/office/drawing/2014/main" id="{17925BF9-1FC5-9640-C5CF-78D129F5DF65}"/>
              </a:ext>
            </a:extLst>
          </p:cNvPr>
          <p:cNvPicPr>
            <a:picLocks noChangeAspect="1"/>
          </p:cNvPicPr>
          <p:nvPr/>
        </p:nvPicPr>
        <p:blipFill rotWithShape="1">
          <a:blip r:embed="rId2"/>
          <a:srcRect t="17176" b="28678"/>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8" name="Arc 3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图片 4" descr="卡通人物&#10;&#10;中度可信度描述已自动生成">
            <a:extLst>
              <a:ext uri="{FF2B5EF4-FFF2-40B4-BE49-F238E27FC236}">
                <a16:creationId xmlns:a16="http://schemas.microsoft.com/office/drawing/2014/main" id="{4375668C-C3D4-861B-0113-FCB8BC022530}"/>
              </a:ext>
            </a:extLst>
          </p:cNvPr>
          <p:cNvPicPr>
            <a:picLocks noChangeAspect="1"/>
          </p:cNvPicPr>
          <p:nvPr/>
        </p:nvPicPr>
        <p:blipFill rotWithShape="1">
          <a:blip r:embed="rId3"/>
          <a:srcRect l="31015" r="10486"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60014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A9A091B6-9920-AB82-5FC8-553608ADC770}"/>
              </a:ext>
            </a:extLst>
          </p:cNvPr>
          <p:cNvSpPr>
            <a:spLocks noGrp="1"/>
          </p:cNvSpPr>
          <p:nvPr>
            <p:ph type="title"/>
          </p:nvPr>
        </p:nvSpPr>
        <p:spPr>
          <a:xfrm>
            <a:off x="630936" y="457200"/>
            <a:ext cx="4343400" cy="1929384"/>
          </a:xfrm>
        </p:spPr>
        <p:txBody>
          <a:bodyPr anchor="ctr">
            <a:normAutofit/>
          </a:bodyPr>
          <a:lstStyle/>
          <a:p>
            <a:r>
              <a:rPr lang="en" altLang="zh-CN">
                <a:effectLst/>
              </a:rPr>
              <a:t>Other practical app summaries </a:t>
            </a:r>
            <a:br>
              <a:rPr lang="en" altLang="zh-CN" dirty="0">
                <a:effectLst/>
              </a:rPr>
            </a:br>
            <a:endParaRPr kumimoji="1" lang="zh-CN" altLang="en-US" dirty="0"/>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EDA09003-6715-CC9A-A256-D2FD42D18B34}"/>
              </a:ext>
            </a:extLst>
          </p:cNvPr>
          <p:cNvSpPr>
            <a:spLocks noGrp="1"/>
          </p:cNvSpPr>
          <p:nvPr>
            <p:ph idx="1"/>
          </p:nvPr>
        </p:nvSpPr>
        <p:spPr>
          <a:xfrm>
            <a:off x="5541263" y="457200"/>
            <a:ext cx="6007608" cy="1929384"/>
          </a:xfrm>
        </p:spPr>
        <p:txBody>
          <a:bodyPr anchor="ctr">
            <a:normAutofit/>
          </a:bodyPr>
          <a:lstStyle/>
          <a:p>
            <a:pPr marL="0" indent="0">
              <a:buNone/>
            </a:pPr>
            <a:r>
              <a:rPr lang="en" altLang="zh-CN" sz="1900">
                <a:effectLst/>
              </a:rPr>
              <a:t>Lstudiez Pro</a:t>
            </a:r>
          </a:p>
          <a:p>
            <a:pPr marL="0" indent="0">
              <a:buNone/>
            </a:pPr>
            <a:r>
              <a:rPr lang="en" altLang="zh-CN" sz="1900">
                <a:effectLst/>
              </a:rPr>
              <a:t>Evernote:</a:t>
            </a:r>
          </a:p>
          <a:p>
            <a:pPr marL="0" indent="0">
              <a:buNone/>
            </a:pPr>
            <a:r>
              <a:rPr lang="en" altLang="zh-CN" sz="1900">
                <a:effectLst/>
              </a:rPr>
              <a:t>xMind:</a:t>
            </a:r>
          </a:p>
          <a:p>
            <a:pPr marL="0" indent="0">
              <a:buNone/>
            </a:pPr>
            <a:r>
              <a:rPr lang="en" altLang="zh-CN" sz="1900">
                <a:effectLst/>
              </a:rPr>
              <a:t>My Homework Student Planner</a:t>
            </a:r>
          </a:p>
          <a:p>
            <a:pPr marL="0" indent="0">
              <a:buNone/>
            </a:pPr>
            <a:r>
              <a:rPr lang="en" altLang="zh-CN" sz="1900">
                <a:effectLst/>
              </a:rPr>
              <a:t>My Study Life</a:t>
            </a:r>
          </a:p>
          <a:p>
            <a:endParaRPr kumimoji="1" lang="zh-CN" altLang="en-US" sz="1900"/>
          </a:p>
        </p:txBody>
      </p:sp>
      <p:pic>
        <p:nvPicPr>
          <p:cNvPr id="5" name="图片 4">
            <a:extLst>
              <a:ext uri="{FF2B5EF4-FFF2-40B4-BE49-F238E27FC236}">
                <a16:creationId xmlns:a16="http://schemas.microsoft.com/office/drawing/2014/main" id="{AEC81B58-530E-5E73-A932-F72A39DF1B8F}"/>
              </a:ext>
            </a:extLst>
          </p:cNvPr>
          <p:cNvPicPr>
            <a:picLocks noChangeAspect="1"/>
          </p:cNvPicPr>
          <p:nvPr/>
        </p:nvPicPr>
        <p:blipFill>
          <a:blip r:embed="rId2"/>
          <a:stretch>
            <a:fillRect/>
          </a:stretch>
        </p:blipFill>
        <p:spPr>
          <a:xfrm>
            <a:off x="747776" y="2569464"/>
            <a:ext cx="4905248" cy="3678936"/>
          </a:xfrm>
          <a:prstGeom prst="rect">
            <a:avLst/>
          </a:prstGeom>
        </p:spPr>
      </p:pic>
      <p:pic>
        <p:nvPicPr>
          <p:cNvPr id="4" name="图片 3">
            <a:extLst>
              <a:ext uri="{FF2B5EF4-FFF2-40B4-BE49-F238E27FC236}">
                <a16:creationId xmlns:a16="http://schemas.microsoft.com/office/drawing/2014/main" id="{D988081A-DEAE-F866-C7C6-0F85BF3D5FBB}"/>
              </a:ext>
            </a:extLst>
          </p:cNvPr>
          <p:cNvPicPr>
            <a:picLocks noChangeAspect="1"/>
          </p:cNvPicPr>
          <p:nvPr/>
        </p:nvPicPr>
        <p:blipFill>
          <a:blip r:embed="rId3"/>
          <a:stretch>
            <a:fillRect/>
          </a:stretch>
        </p:blipFill>
        <p:spPr>
          <a:xfrm>
            <a:off x="6254496" y="2631796"/>
            <a:ext cx="5468112" cy="3554272"/>
          </a:xfrm>
          <a:prstGeom prst="rect">
            <a:avLst/>
          </a:prstGeom>
        </p:spPr>
      </p:pic>
    </p:spTree>
    <p:extLst>
      <p:ext uri="{BB962C8B-B14F-4D97-AF65-F5344CB8AC3E}">
        <p14:creationId xmlns:p14="http://schemas.microsoft.com/office/powerpoint/2010/main" val="19167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Rectangle 104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4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0" name="Isosceles Triangle 104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Isosceles Triangle 105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2" name="Rectangle 10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80" y="643467"/>
            <a:ext cx="9901640" cy="5571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5146" y="2745000"/>
            <a:ext cx="2822673" cy="14856"/>
          </a:xfrm>
          <a:custGeom>
            <a:avLst/>
            <a:gdLst>
              <a:gd name="connsiteX0" fmla="*/ 0 w 2822673"/>
              <a:gd name="connsiteY0" fmla="*/ 0 h 14856"/>
              <a:gd name="connsiteX1" fmla="*/ 564535 w 2822673"/>
              <a:gd name="connsiteY1" fmla="*/ 0 h 14856"/>
              <a:gd name="connsiteX2" fmla="*/ 1100842 w 2822673"/>
              <a:gd name="connsiteY2" fmla="*/ 0 h 14856"/>
              <a:gd name="connsiteX3" fmla="*/ 1637150 w 2822673"/>
              <a:gd name="connsiteY3" fmla="*/ 0 h 14856"/>
              <a:gd name="connsiteX4" fmla="*/ 2258138 w 2822673"/>
              <a:gd name="connsiteY4" fmla="*/ 0 h 14856"/>
              <a:gd name="connsiteX5" fmla="*/ 2822673 w 2822673"/>
              <a:gd name="connsiteY5" fmla="*/ 0 h 14856"/>
              <a:gd name="connsiteX6" fmla="*/ 2822673 w 2822673"/>
              <a:gd name="connsiteY6" fmla="*/ 14856 h 14856"/>
              <a:gd name="connsiteX7" fmla="*/ 2258138 w 2822673"/>
              <a:gd name="connsiteY7" fmla="*/ 14856 h 14856"/>
              <a:gd name="connsiteX8" fmla="*/ 1778284 w 2822673"/>
              <a:gd name="connsiteY8" fmla="*/ 14856 h 14856"/>
              <a:gd name="connsiteX9" fmla="*/ 1241976 w 2822673"/>
              <a:gd name="connsiteY9" fmla="*/ 14856 h 14856"/>
              <a:gd name="connsiteX10" fmla="*/ 705668 w 2822673"/>
              <a:gd name="connsiteY10" fmla="*/ 14856 h 14856"/>
              <a:gd name="connsiteX11" fmla="*/ 0 w 2822673"/>
              <a:gd name="connsiteY11" fmla="*/ 14856 h 14856"/>
              <a:gd name="connsiteX12" fmla="*/ 0 w 2822673"/>
              <a:gd name="connsiteY12" fmla="*/ 0 h 14856"/>
              <a:gd name="connsiteX0" fmla="*/ 0 w 2822673"/>
              <a:gd name="connsiteY0" fmla="*/ 0 h 14856"/>
              <a:gd name="connsiteX1" fmla="*/ 508081 w 2822673"/>
              <a:gd name="connsiteY1" fmla="*/ 0 h 14856"/>
              <a:gd name="connsiteX2" fmla="*/ 1129069 w 2822673"/>
              <a:gd name="connsiteY2" fmla="*/ 0 h 14856"/>
              <a:gd name="connsiteX3" fmla="*/ 1608924 w 2822673"/>
              <a:gd name="connsiteY3" fmla="*/ 0 h 14856"/>
              <a:gd name="connsiteX4" fmla="*/ 2088778 w 2822673"/>
              <a:gd name="connsiteY4" fmla="*/ 0 h 14856"/>
              <a:gd name="connsiteX5" fmla="*/ 2822673 w 2822673"/>
              <a:gd name="connsiteY5" fmla="*/ 0 h 14856"/>
              <a:gd name="connsiteX6" fmla="*/ 2822673 w 2822673"/>
              <a:gd name="connsiteY6" fmla="*/ 14856 h 14856"/>
              <a:gd name="connsiteX7" fmla="*/ 2286365 w 2822673"/>
              <a:gd name="connsiteY7" fmla="*/ 14856 h 14856"/>
              <a:gd name="connsiteX8" fmla="*/ 1750057 w 2822673"/>
              <a:gd name="connsiteY8" fmla="*/ 14856 h 14856"/>
              <a:gd name="connsiteX9" fmla="*/ 1213749 w 2822673"/>
              <a:gd name="connsiteY9" fmla="*/ 14856 h 14856"/>
              <a:gd name="connsiteX10" fmla="*/ 592761 w 2822673"/>
              <a:gd name="connsiteY10" fmla="*/ 14856 h 14856"/>
              <a:gd name="connsiteX11" fmla="*/ 0 w 2822673"/>
              <a:gd name="connsiteY11" fmla="*/ 14856 h 14856"/>
              <a:gd name="connsiteX12" fmla="*/ 0 w 2822673"/>
              <a:gd name="connsiteY12"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673" h="14856" fill="none" extrusionOk="0">
                <a:moveTo>
                  <a:pt x="0" y="0"/>
                </a:moveTo>
                <a:cubicBezTo>
                  <a:pt x="218824" y="-11864"/>
                  <a:pt x="347394" y="-20931"/>
                  <a:pt x="564535" y="0"/>
                </a:cubicBezTo>
                <a:cubicBezTo>
                  <a:pt x="736341" y="-33933"/>
                  <a:pt x="949326" y="-11938"/>
                  <a:pt x="1100842" y="0"/>
                </a:cubicBezTo>
                <a:cubicBezTo>
                  <a:pt x="1220886" y="9781"/>
                  <a:pt x="1486399" y="5968"/>
                  <a:pt x="1637150" y="0"/>
                </a:cubicBezTo>
                <a:cubicBezTo>
                  <a:pt x="1804560" y="10721"/>
                  <a:pt x="2090629" y="8008"/>
                  <a:pt x="2258138" y="0"/>
                </a:cubicBezTo>
                <a:cubicBezTo>
                  <a:pt x="2440668" y="22905"/>
                  <a:pt x="2643842" y="17686"/>
                  <a:pt x="2822673" y="0"/>
                </a:cubicBezTo>
                <a:cubicBezTo>
                  <a:pt x="2823234" y="4434"/>
                  <a:pt x="2822221" y="8654"/>
                  <a:pt x="2822673" y="14856"/>
                </a:cubicBezTo>
                <a:cubicBezTo>
                  <a:pt x="2664226" y="34944"/>
                  <a:pt x="2454917" y="34788"/>
                  <a:pt x="2258138" y="14856"/>
                </a:cubicBezTo>
                <a:cubicBezTo>
                  <a:pt x="2043035" y="25407"/>
                  <a:pt x="1927419" y="36931"/>
                  <a:pt x="1778284" y="14856"/>
                </a:cubicBezTo>
                <a:cubicBezTo>
                  <a:pt x="1658210" y="12381"/>
                  <a:pt x="1368281" y="10919"/>
                  <a:pt x="1241976" y="14856"/>
                </a:cubicBezTo>
                <a:cubicBezTo>
                  <a:pt x="1118123" y="-12886"/>
                  <a:pt x="862327" y="40982"/>
                  <a:pt x="705668" y="14856"/>
                </a:cubicBezTo>
                <a:cubicBezTo>
                  <a:pt x="544713" y="1208"/>
                  <a:pt x="183815" y="-10009"/>
                  <a:pt x="0" y="14856"/>
                </a:cubicBezTo>
                <a:cubicBezTo>
                  <a:pt x="-1134" y="8564"/>
                  <a:pt x="241" y="3193"/>
                  <a:pt x="0" y="0"/>
                </a:cubicBezTo>
                <a:close/>
              </a:path>
              <a:path w="2822673" h="14856" stroke="0" extrusionOk="0">
                <a:moveTo>
                  <a:pt x="0" y="0"/>
                </a:moveTo>
                <a:cubicBezTo>
                  <a:pt x="219692" y="17933"/>
                  <a:pt x="280398" y="4257"/>
                  <a:pt x="508081" y="0"/>
                </a:cubicBezTo>
                <a:cubicBezTo>
                  <a:pt x="743714" y="20812"/>
                  <a:pt x="885050" y="-6649"/>
                  <a:pt x="1129069" y="0"/>
                </a:cubicBezTo>
                <a:cubicBezTo>
                  <a:pt x="1334275" y="-7175"/>
                  <a:pt x="1396029" y="15085"/>
                  <a:pt x="1608924" y="0"/>
                </a:cubicBezTo>
                <a:cubicBezTo>
                  <a:pt x="1845523" y="-3473"/>
                  <a:pt x="1945975" y="-21568"/>
                  <a:pt x="2088778" y="0"/>
                </a:cubicBezTo>
                <a:cubicBezTo>
                  <a:pt x="2223162" y="39557"/>
                  <a:pt x="2648381" y="-25820"/>
                  <a:pt x="2822673" y="0"/>
                </a:cubicBezTo>
                <a:cubicBezTo>
                  <a:pt x="2822307" y="4025"/>
                  <a:pt x="2822049" y="7557"/>
                  <a:pt x="2822673" y="14856"/>
                </a:cubicBezTo>
                <a:cubicBezTo>
                  <a:pt x="2633596" y="46998"/>
                  <a:pt x="2469975" y="20483"/>
                  <a:pt x="2286365" y="14856"/>
                </a:cubicBezTo>
                <a:cubicBezTo>
                  <a:pt x="2099621" y="-3212"/>
                  <a:pt x="1858006" y="33711"/>
                  <a:pt x="1750057" y="14856"/>
                </a:cubicBezTo>
                <a:cubicBezTo>
                  <a:pt x="1630696" y="-891"/>
                  <a:pt x="1387993" y="10212"/>
                  <a:pt x="1213749" y="14856"/>
                </a:cubicBezTo>
                <a:cubicBezTo>
                  <a:pt x="1062684" y="3200"/>
                  <a:pt x="761816" y="-11448"/>
                  <a:pt x="592761" y="14856"/>
                </a:cubicBezTo>
                <a:cubicBezTo>
                  <a:pt x="377173" y="10745"/>
                  <a:pt x="154054" y="31453"/>
                  <a:pt x="0" y="14856"/>
                </a:cubicBezTo>
                <a:cubicBezTo>
                  <a:pt x="113" y="9301"/>
                  <a:pt x="-161" y="4584"/>
                  <a:pt x="0" y="0"/>
                </a:cubicBezTo>
                <a:close/>
              </a:path>
              <a:path w="2822673" h="14856" fill="none" stroke="0" extrusionOk="0">
                <a:moveTo>
                  <a:pt x="0" y="0"/>
                </a:moveTo>
                <a:cubicBezTo>
                  <a:pt x="222321" y="-27960"/>
                  <a:pt x="364447" y="39667"/>
                  <a:pt x="564535" y="0"/>
                </a:cubicBezTo>
                <a:cubicBezTo>
                  <a:pt x="764514" y="-16711"/>
                  <a:pt x="933195" y="5266"/>
                  <a:pt x="1100842" y="0"/>
                </a:cubicBezTo>
                <a:cubicBezTo>
                  <a:pt x="1247887" y="-44546"/>
                  <a:pt x="1468743" y="21203"/>
                  <a:pt x="1637150" y="0"/>
                </a:cubicBezTo>
                <a:cubicBezTo>
                  <a:pt x="1801499" y="32527"/>
                  <a:pt x="2049479" y="17078"/>
                  <a:pt x="2258138" y="0"/>
                </a:cubicBezTo>
                <a:cubicBezTo>
                  <a:pt x="2403697" y="-5813"/>
                  <a:pt x="2622913" y="52316"/>
                  <a:pt x="2822673" y="0"/>
                </a:cubicBezTo>
                <a:cubicBezTo>
                  <a:pt x="2823481" y="5191"/>
                  <a:pt x="2822443" y="8782"/>
                  <a:pt x="2822673" y="14856"/>
                </a:cubicBezTo>
                <a:cubicBezTo>
                  <a:pt x="2649244" y="72454"/>
                  <a:pt x="2465371" y="11896"/>
                  <a:pt x="2258138" y="14856"/>
                </a:cubicBezTo>
                <a:cubicBezTo>
                  <a:pt x="2049734" y="26537"/>
                  <a:pt x="1935477" y="33999"/>
                  <a:pt x="1778284" y="14856"/>
                </a:cubicBezTo>
                <a:cubicBezTo>
                  <a:pt x="1666409" y="-21832"/>
                  <a:pt x="1364064" y="11237"/>
                  <a:pt x="1241976" y="14856"/>
                </a:cubicBezTo>
                <a:cubicBezTo>
                  <a:pt x="1122183" y="51414"/>
                  <a:pt x="845786" y="62906"/>
                  <a:pt x="705668" y="14856"/>
                </a:cubicBezTo>
                <a:cubicBezTo>
                  <a:pt x="550099" y="-7297"/>
                  <a:pt x="142152" y="525"/>
                  <a:pt x="0" y="14856"/>
                </a:cubicBezTo>
                <a:cubicBezTo>
                  <a:pt x="-748" y="7924"/>
                  <a:pt x="-488" y="3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822673"/>
                      <a:gd name="connsiteY0" fmla="*/ 0 h 14856"/>
                      <a:gd name="connsiteX1" fmla="*/ 564535 w 2822673"/>
                      <a:gd name="connsiteY1" fmla="*/ 0 h 14856"/>
                      <a:gd name="connsiteX2" fmla="*/ 1100842 w 2822673"/>
                      <a:gd name="connsiteY2" fmla="*/ 0 h 14856"/>
                      <a:gd name="connsiteX3" fmla="*/ 1637150 w 2822673"/>
                      <a:gd name="connsiteY3" fmla="*/ 0 h 14856"/>
                      <a:gd name="connsiteX4" fmla="*/ 2258138 w 2822673"/>
                      <a:gd name="connsiteY4" fmla="*/ 0 h 14856"/>
                      <a:gd name="connsiteX5" fmla="*/ 2822673 w 2822673"/>
                      <a:gd name="connsiteY5" fmla="*/ 0 h 14856"/>
                      <a:gd name="connsiteX6" fmla="*/ 2822673 w 2822673"/>
                      <a:gd name="connsiteY6" fmla="*/ 14856 h 14856"/>
                      <a:gd name="connsiteX7" fmla="*/ 2258138 w 2822673"/>
                      <a:gd name="connsiteY7" fmla="*/ 14856 h 14856"/>
                      <a:gd name="connsiteX8" fmla="*/ 1778284 w 2822673"/>
                      <a:gd name="connsiteY8" fmla="*/ 14856 h 14856"/>
                      <a:gd name="connsiteX9" fmla="*/ 1241976 w 2822673"/>
                      <a:gd name="connsiteY9" fmla="*/ 14856 h 14856"/>
                      <a:gd name="connsiteX10" fmla="*/ 705668 w 2822673"/>
                      <a:gd name="connsiteY10" fmla="*/ 14856 h 14856"/>
                      <a:gd name="connsiteX11" fmla="*/ 0 w 2822673"/>
                      <a:gd name="connsiteY11" fmla="*/ 14856 h 14856"/>
                      <a:gd name="connsiteX12" fmla="*/ 0 w 2822673"/>
                      <a:gd name="connsiteY12" fmla="*/ 0 h 14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673" h="14856" fill="none" extrusionOk="0">
                        <a:moveTo>
                          <a:pt x="0" y="0"/>
                        </a:moveTo>
                        <a:cubicBezTo>
                          <a:pt x="214887" y="-16923"/>
                          <a:pt x="371868" y="5955"/>
                          <a:pt x="564535" y="0"/>
                        </a:cubicBezTo>
                        <a:cubicBezTo>
                          <a:pt x="757203" y="-5955"/>
                          <a:pt x="946675" y="6228"/>
                          <a:pt x="1100842" y="0"/>
                        </a:cubicBezTo>
                        <a:cubicBezTo>
                          <a:pt x="1255009" y="-6228"/>
                          <a:pt x="1475182" y="8904"/>
                          <a:pt x="1637150" y="0"/>
                        </a:cubicBezTo>
                        <a:cubicBezTo>
                          <a:pt x="1799118" y="-8904"/>
                          <a:pt x="2079730" y="14548"/>
                          <a:pt x="2258138" y="0"/>
                        </a:cubicBezTo>
                        <a:cubicBezTo>
                          <a:pt x="2436546" y="-14548"/>
                          <a:pt x="2637159" y="25307"/>
                          <a:pt x="2822673" y="0"/>
                        </a:cubicBezTo>
                        <a:cubicBezTo>
                          <a:pt x="2823250" y="5212"/>
                          <a:pt x="2822793" y="8929"/>
                          <a:pt x="2822673" y="14856"/>
                        </a:cubicBezTo>
                        <a:cubicBezTo>
                          <a:pt x="2679550" y="42368"/>
                          <a:pt x="2473548" y="7149"/>
                          <a:pt x="2258138" y="14856"/>
                        </a:cubicBezTo>
                        <a:cubicBezTo>
                          <a:pt x="2042729" y="22563"/>
                          <a:pt x="1917147" y="34954"/>
                          <a:pt x="1778284" y="14856"/>
                        </a:cubicBezTo>
                        <a:cubicBezTo>
                          <a:pt x="1639421" y="-5242"/>
                          <a:pt x="1382949" y="11259"/>
                          <a:pt x="1241976" y="14856"/>
                        </a:cubicBezTo>
                        <a:cubicBezTo>
                          <a:pt x="1101003" y="18453"/>
                          <a:pt x="861852" y="31298"/>
                          <a:pt x="705668" y="14856"/>
                        </a:cubicBezTo>
                        <a:cubicBezTo>
                          <a:pt x="549484" y="-1586"/>
                          <a:pt x="171818" y="-11023"/>
                          <a:pt x="0" y="14856"/>
                        </a:cubicBezTo>
                        <a:cubicBezTo>
                          <a:pt x="-543" y="8580"/>
                          <a:pt x="-130" y="3433"/>
                          <a:pt x="0" y="0"/>
                        </a:cubicBezTo>
                        <a:close/>
                      </a:path>
                      <a:path w="2822673" h="14856" stroke="0" extrusionOk="0">
                        <a:moveTo>
                          <a:pt x="0" y="0"/>
                        </a:moveTo>
                        <a:cubicBezTo>
                          <a:pt x="220082" y="19957"/>
                          <a:pt x="272640" y="7831"/>
                          <a:pt x="508081" y="0"/>
                        </a:cubicBezTo>
                        <a:cubicBezTo>
                          <a:pt x="743522" y="-7831"/>
                          <a:pt x="924255" y="-6976"/>
                          <a:pt x="1129069" y="0"/>
                        </a:cubicBezTo>
                        <a:cubicBezTo>
                          <a:pt x="1333883" y="6976"/>
                          <a:pt x="1389457" y="18408"/>
                          <a:pt x="1608924" y="0"/>
                        </a:cubicBezTo>
                        <a:cubicBezTo>
                          <a:pt x="1828392" y="-18408"/>
                          <a:pt x="1942994" y="-9894"/>
                          <a:pt x="2088778" y="0"/>
                        </a:cubicBezTo>
                        <a:cubicBezTo>
                          <a:pt x="2234562" y="9894"/>
                          <a:pt x="2644677" y="-16434"/>
                          <a:pt x="2822673" y="0"/>
                        </a:cubicBezTo>
                        <a:cubicBezTo>
                          <a:pt x="2822268" y="4593"/>
                          <a:pt x="2821978" y="7554"/>
                          <a:pt x="2822673" y="14856"/>
                        </a:cubicBezTo>
                        <a:cubicBezTo>
                          <a:pt x="2632468" y="23438"/>
                          <a:pt x="2466059" y="21384"/>
                          <a:pt x="2286365" y="14856"/>
                        </a:cubicBezTo>
                        <a:cubicBezTo>
                          <a:pt x="2106671" y="8328"/>
                          <a:pt x="1868764" y="25686"/>
                          <a:pt x="1750057" y="14856"/>
                        </a:cubicBezTo>
                        <a:cubicBezTo>
                          <a:pt x="1631350" y="4026"/>
                          <a:pt x="1370185" y="4541"/>
                          <a:pt x="1213749" y="14856"/>
                        </a:cubicBezTo>
                        <a:cubicBezTo>
                          <a:pt x="1057313" y="25171"/>
                          <a:pt x="796562" y="-14135"/>
                          <a:pt x="592761" y="14856"/>
                        </a:cubicBezTo>
                        <a:cubicBezTo>
                          <a:pt x="388960" y="43847"/>
                          <a:pt x="172169" y="30732"/>
                          <a:pt x="0" y="14856"/>
                        </a:cubicBezTo>
                        <a:cubicBezTo>
                          <a:pt x="270" y="8803"/>
                          <a:pt x="438" y="427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Content Placeholder 1028">
            <a:extLst>
              <a:ext uri="{FF2B5EF4-FFF2-40B4-BE49-F238E27FC236}">
                <a16:creationId xmlns:a16="http://schemas.microsoft.com/office/drawing/2014/main" id="{79E36E90-4D29-2BF1-1B9C-A387C0673996}"/>
              </a:ext>
            </a:extLst>
          </p:cNvPr>
          <p:cNvSpPr>
            <a:spLocks noGrp="1"/>
          </p:cNvSpPr>
          <p:nvPr>
            <p:ph idx="1"/>
          </p:nvPr>
        </p:nvSpPr>
        <p:spPr>
          <a:xfrm>
            <a:off x="1526708" y="1096512"/>
            <a:ext cx="3447260" cy="1614932"/>
          </a:xfrm>
        </p:spPr>
        <p:txBody>
          <a:bodyPr>
            <a:normAutofit lnSpcReduction="10000"/>
          </a:bodyPr>
          <a:lstStyle/>
          <a:p>
            <a:pPr marL="0" indent="0">
              <a:buNone/>
            </a:pPr>
            <a:r>
              <a:rPr lang="en" altLang="zh-CN" sz="1200" dirty="0">
                <a:solidFill>
                  <a:srgbClr val="595651"/>
                </a:solidFill>
                <a:effectLst/>
                <a:latin typeface="Baskerville" panose="02020502070401020303" pitchFamily="18" charset="0"/>
              </a:rPr>
              <a:t>Academic</a:t>
            </a:r>
            <a:r>
              <a:rPr lang="zh-CN" altLang="en-US" sz="1200" dirty="0">
                <a:solidFill>
                  <a:srgbClr val="595651"/>
                </a:solidFill>
                <a:effectLst/>
                <a:latin typeface="Baskerville" panose="02020502070401020303" pitchFamily="18" charset="0"/>
              </a:rPr>
              <a:t> </a:t>
            </a:r>
            <a:r>
              <a:rPr lang="en" altLang="zh-CN" sz="1200" dirty="0">
                <a:solidFill>
                  <a:srgbClr val="595651"/>
                </a:solidFill>
                <a:effectLst/>
                <a:latin typeface="Baskerville" panose="02020502070401020303" pitchFamily="18" charset="0"/>
              </a:rPr>
              <a:t>&amp;</a:t>
            </a:r>
            <a:r>
              <a:rPr lang="zh-CN" altLang="en-US" sz="1200" dirty="0">
                <a:solidFill>
                  <a:srgbClr val="595651"/>
                </a:solidFill>
                <a:effectLst/>
                <a:latin typeface="Baskerville" panose="02020502070401020303" pitchFamily="18" charset="0"/>
              </a:rPr>
              <a:t> </a:t>
            </a:r>
            <a:r>
              <a:rPr lang="en" altLang="zh-CN" sz="1200" dirty="0">
                <a:solidFill>
                  <a:srgbClr val="595651"/>
                </a:solidFill>
                <a:effectLst/>
                <a:latin typeface="Baskerville" panose="02020502070401020303" pitchFamily="18" charset="0"/>
              </a:rPr>
              <a:t>Activities: </a:t>
            </a:r>
            <a:endParaRPr lang="en" altLang="zh-CN" sz="1100" dirty="0">
              <a:effectLst/>
            </a:endParaRPr>
          </a:p>
          <a:p>
            <a:pPr marL="0" indent="0">
              <a:buNone/>
            </a:pPr>
            <a:r>
              <a:rPr lang="en" altLang="zh-CN" sz="1200" dirty="0">
                <a:effectLst/>
                <a:latin typeface="Times" pitchFamily="2" charset="0"/>
              </a:rPr>
              <a:t>College life is a transformative period that presents numerous opportunities for personal and professional growth. This comprehensive guide aims to provide valuable insights and practical tips for maximizing your college experience, including engaging in academic research, participating in fulfilling extracurricular activities and securing impactful internships. </a:t>
            </a:r>
            <a:endParaRPr lang="en" altLang="zh-CN" sz="1100" dirty="0">
              <a:effectLst/>
            </a:endParaRPr>
          </a:p>
          <a:p>
            <a:pPr marL="0" indent="0">
              <a:buNone/>
            </a:pPr>
            <a:endParaRPr lang="en-US" sz="500" dirty="0"/>
          </a:p>
        </p:txBody>
      </p:sp>
      <p:sp>
        <p:nvSpPr>
          <p:cNvPr id="6" name="文本框 5">
            <a:extLst>
              <a:ext uri="{FF2B5EF4-FFF2-40B4-BE49-F238E27FC236}">
                <a16:creationId xmlns:a16="http://schemas.microsoft.com/office/drawing/2014/main" id="{7C221B58-DCC3-4CBD-8995-F64496F637FC}"/>
              </a:ext>
            </a:extLst>
          </p:cNvPr>
          <p:cNvSpPr txBox="1"/>
          <p:nvPr/>
        </p:nvSpPr>
        <p:spPr>
          <a:xfrm>
            <a:off x="5919657" y="1808950"/>
            <a:ext cx="4854664" cy="3477875"/>
          </a:xfrm>
          <a:prstGeom prst="rect">
            <a:avLst/>
          </a:prstGeom>
          <a:noFill/>
        </p:spPr>
        <p:txBody>
          <a:bodyPr wrap="square">
            <a:spAutoFit/>
          </a:bodyPr>
          <a:lstStyle/>
          <a:p>
            <a:pPr marL="342900" indent="-342900" defTabSz="740664">
              <a:spcAft>
                <a:spcPts val="600"/>
              </a:spcAft>
              <a:buAutoNum type="arabicPeriod"/>
            </a:pPr>
            <a:r>
              <a:rPr lang="en" altLang="zh-CN" sz="1800" dirty="0">
                <a:effectLst/>
                <a:latin typeface="Times" pitchFamily="2" charset="0"/>
              </a:rPr>
              <a:t>Exploring Your Interests</a:t>
            </a:r>
          </a:p>
          <a:p>
            <a:pPr marL="342900" indent="-342900" defTabSz="740664">
              <a:spcAft>
                <a:spcPts val="600"/>
              </a:spcAft>
              <a:buFontTx/>
              <a:buAutoNum type="arabicPeriod"/>
            </a:pPr>
            <a:r>
              <a:rPr lang="en" altLang="zh-CN" sz="1800" dirty="0">
                <a:effectLst/>
                <a:latin typeface="Times" pitchFamily="2" charset="0"/>
              </a:rPr>
              <a:t>Leadership Roles and Skill Development: </a:t>
            </a:r>
            <a:endParaRPr lang="en" altLang="zh-CN" dirty="0">
              <a:effectLst/>
            </a:endParaRPr>
          </a:p>
          <a:p>
            <a:pPr marL="342900" indent="-342900" defTabSz="740664">
              <a:spcAft>
                <a:spcPts val="600"/>
              </a:spcAft>
              <a:buFontTx/>
              <a:buAutoNum type="arabicPeriod"/>
            </a:pPr>
            <a:r>
              <a:rPr lang="en" altLang="zh-CN" sz="1800" dirty="0">
                <a:effectLst/>
                <a:latin typeface="Times" pitchFamily="2" charset="0"/>
              </a:rPr>
              <a:t>Community </a:t>
            </a:r>
            <a:r>
              <a:rPr lang="en-US" altLang="zh-CN" sz="1800" dirty="0">
                <a:effectLst/>
                <a:latin typeface="Times" pitchFamily="2" charset="0"/>
              </a:rPr>
              <a:t>Engagement</a:t>
            </a:r>
            <a:r>
              <a:rPr lang="en" altLang="zh-CN" sz="1800" dirty="0">
                <a:effectLst/>
                <a:latin typeface="Times" pitchFamily="2" charset="0"/>
              </a:rPr>
              <a:t> </a:t>
            </a:r>
            <a:endParaRPr lang="en" altLang="zh-CN" dirty="0">
              <a:effectLst/>
            </a:endParaRPr>
          </a:p>
          <a:p>
            <a:pPr marL="342900" indent="-342900" defTabSz="740664">
              <a:spcAft>
                <a:spcPts val="600"/>
              </a:spcAft>
              <a:buFontTx/>
              <a:buAutoNum type="arabicPeriod"/>
            </a:pPr>
            <a:r>
              <a:rPr lang="en" altLang="zh-CN" sz="1800" dirty="0">
                <a:effectLst/>
                <a:latin typeface="Times" pitchFamily="2" charset="0"/>
              </a:rPr>
              <a:t>Personal Growth and </a:t>
            </a:r>
            <a:r>
              <a:rPr lang="en-US" altLang="zh-CN" sz="1800" dirty="0">
                <a:effectLst/>
                <a:latin typeface="Times" pitchFamily="2" charset="0"/>
              </a:rPr>
              <a:t>Wellness</a:t>
            </a:r>
            <a:r>
              <a:rPr lang="en" altLang="zh-CN" sz="1800" dirty="0">
                <a:effectLst/>
                <a:latin typeface="Times" pitchFamily="2" charset="0"/>
              </a:rPr>
              <a:t> </a:t>
            </a:r>
            <a:endParaRPr lang="en" altLang="zh-CN" dirty="0">
              <a:effectLst/>
            </a:endParaRPr>
          </a:p>
          <a:p>
            <a:pPr marL="342900" indent="-342900" defTabSz="740664">
              <a:spcAft>
                <a:spcPts val="600"/>
              </a:spcAft>
              <a:buFontTx/>
              <a:buAutoNum type="arabicPeriod"/>
            </a:pPr>
            <a:r>
              <a:rPr lang="en" altLang="zh-CN" sz="1800" dirty="0">
                <a:effectLst/>
                <a:latin typeface="Times" pitchFamily="2" charset="0"/>
              </a:rPr>
              <a:t>Student Handbook and Online Resources </a:t>
            </a:r>
            <a:endParaRPr lang="en" altLang="zh-CN" dirty="0">
              <a:effectLst/>
            </a:endParaRPr>
          </a:p>
          <a:p>
            <a:pPr marL="342900" indent="-342900" defTabSz="740664">
              <a:spcAft>
                <a:spcPts val="600"/>
              </a:spcAft>
              <a:buFontTx/>
              <a:buAutoNum type="arabicPeriod"/>
            </a:pPr>
            <a:r>
              <a:rPr lang="en" altLang="zh-CN" sz="1800" dirty="0">
                <a:effectLst/>
                <a:latin typeface="Times" pitchFamily="2" charset="0"/>
              </a:rPr>
              <a:t>Engaging with Student Organizations </a:t>
            </a:r>
            <a:endParaRPr lang="en" altLang="zh-CN" sz="1800" dirty="0">
              <a:effectLst/>
              <a:latin typeface=".SFNS"/>
            </a:endParaRPr>
          </a:p>
          <a:p>
            <a:pPr marL="342900" indent="-342900" defTabSz="740664">
              <a:spcAft>
                <a:spcPts val="600"/>
              </a:spcAft>
              <a:buFontTx/>
              <a:buAutoNum type="arabicPeriod"/>
            </a:pPr>
            <a:r>
              <a:rPr lang="en" altLang="zh-CN" sz="1800" dirty="0">
                <a:effectLst/>
                <a:latin typeface="Times" pitchFamily="2" charset="0"/>
              </a:rPr>
              <a:t> Seeking Mentorship and Connecting with Upperclassmen </a:t>
            </a:r>
            <a:endParaRPr lang="en" altLang="zh-CN" dirty="0">
              <a:effectLst/>
            </a:endParaRPr>
          </a:p>
          <a:p>
            <a:pPr defTabSz="740664">
              <a:spcAft>
                <a:spcPts val="600"/>
              </a:spcAft>
            </a:pPr>
            <a:endParaRPr lang="en" altLang="zh-CN" dirty="0">
              <a:effectLst/>
            </a:endParaRPr>
          </a:p>
          <a:p>
            <a:pPr defTabSz="740664">
              <a:spcAft>
                <a:spcPts val="600"/>
              </a:spcAft>
            </a:pPr>
            <a:endParaRPr lang="en" altLang="zh-CN" dirty="0">
              <a:effectLst/>
            </a:endParaRPr>
          </a:p>
        </p:txBody>
      </p:sp>
      <p:pic>
        <p:nvPicPr>
          <p:cNvPr id="4" name="图片 3" descr="人在厨房里工作&#10;&#10;低可信度描述已自动生成">
            <a:extLst>
              <a:ext uri="{FF2B5EF4-FFF2-40B4-BE49-F238E27FC236}">
                <a16:creationId xmlns:a16="http://schemas.microsoft.com/office/drawing/2014/main" id="{24D729CD-19CD-92DA-A900-5F3939E6E7C9}"/>
              </a:ext>
            </a:extLst>
          </p:cNvPr>
          <p:cNvPicPr>
            <a:picLocks noChangeAspect="1"/>
          </p:cNvPicPr>
          <p:nvPr/>
        </p:nvPicPr>
        <p:blipFill>
          <a:blip r:embed="rId2"/>
          <a:stretch>
            <a:fillRect/>
          </a:stretch>
        </p:blipFill>
        <p:spPr>
          <a:xfrm>
            <a:off x="1665146" y="2981835"/>
            <a:ext cx="3175000" cy="3175000"/>
          </a:xfrm>
          <a:prstGeom prst="rect">
            <a:avLst/>
          </a:prstGeom>
        </p:spPr>
      </p:pic>
    </p:spTree>
    <p:extLst>
      <p:ext uri="{BB962C8B-B14F-4D97-AF65-F5344CB8AC3E}">
        <p14:creationId xmlns:p14="http://schemas.microsoft.com/office/powerpoint/2010/main" val="180059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85EF30F8-5528-20DD-042C-524154F1C849}"/>
              </a:ext>
            </a:extLst>
          </p:cNvPr>
          <p:cNvSpPr>
            <a:spLocks noGrp="1"/>
          </p:cNvSpPr>
          <p:nvPr>
            <p:ph type="title"/>
          </p:nvPr>
        </p:nvSpPr>
        <p:spPr>
          <a:xfrm>
            <a:off x="838200" y="365125"/>
            <a:ext cx="5393361" cy="1325563"/>
          </a:xfrm>
        </p:spPr>
        <p:txBody>
          <a:bodyPr>
            <a:normAutofit/>
          </a:bodyPr>
          <a:lstStyle/>
          <a:p>
            <a:r>
              <a:rPr lang="en" altLang="zh-CN">
                <a:effectLst/>
              </a:rPr>
              <a:t>Conclusion </a:t>
            </a:r>
            <a:br>
              <a:rPr lang="en" altLang="zh-CN">
                <a:effectLst/>
              </a:rPr>
            </a:br>
            <a:endParaRPr kumimoji="1" lang="zh-CN" altLang="en-US" dirty="0"/>
          </a:p>
        </p:txBody>
      </p:sp>
      <p:sp>
        <p:nvSpPr>
          <p:cNvPr id="3" name="内容占位符 2">
            <a:extLst>
              <a:ext uri="{FF2B5EF4-FFF2-40B4-BE49-F238E27FC236}">
                <a16:creationId xmlns:a16="http://schemas.microsoft.com/office/drawing/2014/main" id="{51F1A5E4-75FF-F453-2066-DD7EDB1E2FDE}"/>
              </a:ext>
            </a:extLst>
          </p:cNvPr>
          <p:cNvSpPr>
            <a:spLocks noGrp="1"/>
          </p:cNvSpPr>
          <p:nvPr>
            <p:ph idx="1"/>
          </p:nvPr>
        </p:nvSpPr>
        <p:spPr>
          <a:xfrm>
            <a:off x="838200" y="1825625"/>
            <a:ext cx="5393361" cy="4351338"/>
          </a:xfrm>
        </p:spPr>
        <p:txBody>
          <a:bodyPr>
            <a:normAutofit/>
          </a:bodyPr>
          <a:lstStyle/>
          <a:p>
            <a:r>
              <a:rPr lang="en" altLang="zh-CN">
                <a:effectLst/>
                <a:latin typeface="Times" pitchFamily="2" charset="0"/>
              </a:rPr>
              <a:t>By following the advice and strategies outlined in this college life guide, we hope that you can gain some useful knowledge of how to make the most out of college life, not only academically but also having a fulfilling and enjoyable college experience. </a:t>
            </a:r>
            <a:endParaRPr lang="en" altLang="zh-CN">
              <a:effectLst/>
            </a:endParaRPr>
          </a:p>
          <a:p>
            <a:endParaRPr kumimoji="1" lang="zh-CN" altLang="en-US" dirty="0"/>
          </a:p>
        </p:txBody>
      </p:sp>
      <p:pic>
        <p:nvPicPr>
          <p:cNvPr id="5" name="图片 4" descr="图形用户界面&#10;&#10;描述已自动生成">
            <a:extLst>
              <a:ext uri="{FF2B5EF4-FFF2-40B4-BE49-F238E27FC236}">
                <a16:creationId xmlns:a16="http://schemas.microsoft.com/office/drawing/2014/main" id="{5130C31A-C1F9-A65D-8CE8-E8D3D7843F05}"/>
              </a:ext>
            </a:extLst>
          </p:cNvPr>
          <p:cNvPicPr>
            <a:picLocks noChangeAspect="1"/>
          </p:cNvPicPr>
          <p:nvPr/>
        </p:nvPicPr>
        <p:blipFill rotWithShape="1">
          <a:blip r:embed="rId2"/>
          <a:srcRect l="4707" r="1794"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5339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446</Words>
  <Application>Microsoft Macintosh PowerPoint</Application>
  <PresentationFormat>宽屏</PresentationFormat>
  <Paragraphs>46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.SFNS</vt:lpstr>
      <vt:lpstr>等线</vt:lpstr>
      <vt:lpstr>等线 Light</vt:lpstr>
      <vt:lpstr>Arial</vt:lpstr>
      <vt:lpstr>Baskerville</vt:lpstr>
      <vt:lpstr>Calibri</vt:lpstr>
      <vt:lpstr>Times</vt:lpstr>
      <vt:lpstr>Office 主题​​</vt:lpstr>
      <vt:lpstr>Statistics Final Project</vt:lpstr>
      <vt:lpstr>Content summary</vt:lpstr>
      <vt:lpstr>PowerPoint 演示文稿</vt:lpstr>
      <vt:lpstr>Food Delivery Guide  </vt:lpstr>
      <vt:lpstr>Other practical app summaries  </vt:lpstr>
      <vt:lpstr>PowerPoint 演示文稿</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Final Project</dc:title>
  <dc:creator>zili ding</dc:creator>
  <cp:lastModifiedBy>zili ding</cp:lastModifiedBy>
  <cp:revision>1</cp:revision>
  <dcterms:created xsi:type="dcterms:W3CDTF">2023-05-26T06:08:30Z</dcterms:created>
  <dcterms:modified xsi:type="dcterms:W3CDTF">2023-05-26T06:50:24Z</dcterms:modified>
</cp:coreProperties>
</file>