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7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81" d="100"/>
          <a:sy n="81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4B5BB-F6BC-7554-807F-91650912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0181F-505A-B8E9-5572-8B4AAA353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E59F4-278E-A75E-3E7B-E051E18B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32447-8808-B17A-071F-81C3198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0653-C259-06A8-6A66-DD9EFE48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5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FC367-7C52-2E6D-6F36-188376B7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52CB5-8B26-D5E0-C63F-C4C1E8A0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527BD-2F02-E372-BF95-9C731094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E7FBD-FC2B-B326-BC4C-E250F66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C0CA2-06B7-924E-3484-B6F6BE12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0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2A522-A5C4-7C1D-692B-8E54C0D2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2921-5033-E3B8-3EE6-F1BD58A6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08B33-0A8D-39C2-A802-5E63C562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16CE-2128-4169-656D-D4F6E7BE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370E1-DCD3-AFA8-4E29-5ACB4AC3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06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09473-6E2D-B868-2AD6-29786568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F10CF-CB30-8642-27F4-2F514B69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B9C41-92F5-1E9C-F521-2E9AE3FD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B3B7A-D326-7FC1-61E8-2A7C06DD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0BB9A-8217-4003-279F-30A6D866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C331-F1B1-B32F-EEDF-7A8A686D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492D66-8ED4-0214-241B-23C89326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D8622-D914-7351-D5F2-7141AEEB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66863-F6F2-DC9D-F167-351D8F6B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EE33F-AFB2-F1FE-35B2-E987D6A0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509A3-FB2A-0CC1-4723-7FB4AF23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873B8-D176-AD6B-82DB-EF70988F1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D944C-5980-2A03-FBBC-8F7EE193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3BFDD-9DB7-F922-02B9-258D7ACB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18FF6-F1AD-1A27-6600-98231735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82D28-2D8B-6C60-81F6-60DC45FE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15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6ACC-0C4C-178A-8CF7-BC037BBE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8EC40-4EDB-AA9F-7AFB-E6D2045C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F41856-32B1-F897-4F56-402BDEDE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59365A-AC63-9686-B582-8F9590EF9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8B6040-911F-AF80-446F-103C033C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3682D-E05F-8848-8421-5E06C889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8C547F-B9FE-8B26-926E-4AF92247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545-BD9E-94C5-F7CD-8E007798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22385-D16D-0751-B89B-EBDFE829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558C81-FCFC-DBBE-B172-6B668FA7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5B028-307E-B6F3-F677-16480BE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523A9-6966-ED02-52AE-DFB85FC4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6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A23B27-C59B-4C9A-F839-36B8FD3E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46A07-7409-69F2-DA63-5628B99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D4ADD2-348B-4B93-44E6-C283A892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25966-DB3F-44C5-5557-6BD2B2C2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55068-8B66-06E7-B583-031509B1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8D34FE-F378-8043-AE0A-E22299A0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5CB911-97EA-82FA-E51A-6A60F789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FC03F-E779-DFEC-EC35-01EF9C03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9DB5B-5632-C54E-F53E-86E3394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2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874B4-E6D5-0333-E9E6-5C3FA59D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D98E9C-2577-2D25-010E-924937F9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A194F-F795-2F62-5B33-5716D642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FB121-B4C3-C595-DF98-36B2D666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3A4DD-3ACA-196E-F6F9-C3E3AA42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60222-A77F-34F8-C1CF-DD91B86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002B76-FCED-85A8-D1D0-FFE6876B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13A56-2F5D-1499-A871-974FF02C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6A43-C1E8-3785-1AC1-DFE6B5FA4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B2A3-9D65-4F92-B82F-EC5C714A9CDB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10FEF-D789-2B0E-1243-25D9A6D79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3B1F0-CD61-2086-3AAE-DEA6DD79E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05AB-FF2D-406B-BB6C-9C788BB8E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2A85-13B9-86AB-2CBD-8D6A503D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712" y="1214438"/>
            <a:ext cx="8758575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374151"/>
                </a:solidFill>
                <a:latin typeface="Söhne"/>
              </a:rPr>
              <a:t>Difference in Degrees of Satisfaction Towards the Main Restaurant of Students Across Grades 10-12 in Beijing National Day School International Department</a:t>
            </a:r>
            <a:endParaRPr lang="zh-CN" altLang="en-US" sz="3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A69980-6903-A996-12BB-CA0B2EA3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Lenny Liu, Andy Du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21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9C0B9-AE69-93EA-C76B-4657B34E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Problems and Future Expectation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91453-FD9A-A9B8-EAFB-B485395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Potential voluntary bias in data collection for grade 10 and grade 11.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Future projects should use in-person surveys and randomly select students to avoid bias.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38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7B853-5AB8-F9D0-0CFE-E5F90712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Conclusion</a:t>
            </a:r>
            <a:endParaRPr lang="zh-CN" alt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006AA-F0A1-E8C2-D808-AB61DAD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No significant difference in degree of satisfaction among students from three grades.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Satisfaction doesn't decrease much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Most common reasons for "Not Satisfied": food quality and price.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Suggestions: maintain cleanliness and service, improve food quality, and lower prices.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289696-7429-4B7A-E76F-FCA15898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8" y="4850683"/>
            <a:ext cx="102108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F423-3878-14F4-62FE-0829AB95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3426D-31D4-FBF8-198B-7B42333E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0BB0B3-065E-D738-8BD9-765EBD1D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1EE8-1A1B-5524-2D2A-F1E31663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Abstract</a:t>
            </a:r>
            <a:endParaRPr lang="zh-CN" altLang="en-US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2D206-365C-BCE8-515C-C809D808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Students' studies and living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rely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on restaurants.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Good restaurant enhances students’ fitness and study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Objective: Investigate the degree of satisfaction across three different grades.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Method: Data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sampling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and Chi-square test of homogeneity.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Conclusion: No significant difference among the three grades.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Suggestions and improvements for the restaurant.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67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91843-1909-D1D9-9A73-8C0202F5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Introduction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9D4A4-599F-E70B-31DC-755F6A02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Importance of restaurants for students.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Objective: Assess and compare different grades' ratings of BNDS's cafeterias.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Observational study.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Explore changes in students' satisfaction with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Provide insights for decision-making and improvements in cafeteria services.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88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A451-71F8-D35A-26AC-1735260B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Background 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2E7F-9A6F-6457-A73A-39E0BFF9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Three research studies referred: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High school students' recommendations to improve school food environments: insights from a critical stakeholder group.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Factors in the school cafeteria influencing food choices by high school students.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Increasing the attractiveness of college cafeteria food: A reactance theory perspective.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Gain knowledge on constructing suitable questions, analyzing results, and providing suggestions.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2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824A-72CD-C12F-9DF4-332344F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Methods, Procedures, and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CF5DF-C22A-122B-79DB-D186AFA7A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237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Determine expected sample sizes for each grade based on their populations.</a:t>
            </a:r>
          </a:p>
          <a:p>
            <a:pPr marL="0" indent="0" algn="l"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Conduct a survey with two main questions: satisfaction and reason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Sampling methods: random sampling, cluster sampling.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Present collected responses in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tables and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 side-by-side bar graph.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8FFBB7-4D21-866A-540F-2B7D68D9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5"/>
          <a:stretch/>
        </p:blipFill>
        <p:spPr>
          <a:xfrm>
            <a:off x="1051929" y="2749099"/>
            <a:ext cx="6819900" cy="21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0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926996-D839-4779-4DBB-BD0209E457A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1509" y="1389074"/>
            <a:ext cx="10515600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Collected responses:</a:t>
            </a:r>
          </a:p>
          <a:p>
            <a:pPr marL="0" indent="0">
              <a:buNone/>
            </a:pPr>
            <a:r>
              <a:rPr lang="en-US" altLang="zh-CN" dirty="0"/>
              <a:t>1)Grade 10: 31</a:t>
            </a:r>
          </a:p>
          <a:p>
            <a:pPr marL="0" indent="0">
              <a:buNone/>
            </a:pPr>
            <a:r>
              <a:rPr lang="en-US" altLang="zh-CN" dirty="0"/>
              <a:t>2)Grade 11: 26</a:t>
            </a:r>
          </a:p>
          <a:p>
            <a:pPr marL="0" indent="0">
              <a:buNone/>
            </a:pPr>
            <a:r>
              <a:rPr lang="en-US" altLang="zh-CN" dirty="0"/>
              <a:t>3)Grade 12: 27</a:t>
            </a:r>
          </a:p>
          <a:p>
            <a:pPr marL="0" indent="0">
              <a:buNone/>
            </a:pPr>
            <a:r>
              <a:rPr lang="en-US" altLang="zh-CN" dirty="0"/>
              <a:t>Randomly delete excess responses.</a:t>
            </a:r>
          </a:p>
        </p:txBody>
      </p:sp>
    </p:spTree>
    <p:extLst>
      <p:ext uri="{BB962C8B-B14F-4D97-AF65-F5344CB8AC3E}">
        <p14:creationId xmlns:p14="http://schemas.microsoft.com/office/powerpoint/2010/main" val="170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F2502C0-A9D0-A716-DBEE-B6E24C39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75" y="3778872"/>
            <a:ext cx="7353300" cy="21621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816155-D463-B18E-A1BF-01BA2B45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Tables and Graph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293B24-6771-5D06-8886-3FC319A9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0" y="1638636"/>
            <a:ext cx="5550362" cy="338171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12185D-ADDB-EFBD-2280-689B1C607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12" y="1401943"/>
            <a:ext cx="4836488" cy="20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4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1350E-BC32-47E1-E6D1-14ABE6E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3846-089A-EA40-80F5-7B5CAE2D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B8108A-23F8-1D05-86AB-6B32DCB7C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63" y="1132794"/>
            <a:ext cx="10902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20D3B-7506-2FAD-9A5C-38CA107D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Chi-square test of homogeneity:</a:t>
            </a:r>
          </a:p>
          <a:p>
            <a:r>
              <a:rPr lang="en-US" altLang="zh-CN" dirty="0"/>
              <a:t>χ² = 0.60931226</a:t>
            </a:r>
          </a:p>
          <a:p>
            <a:r>
              <a:rPr lang="en-US" altLang="zh-CN" dirty="0"/>
              <a:t>p-value = 0.73737689</a:t>
            </a:r>
          </a:p>
          <a:p>
            <a:r>
              <a:rPr lang="en-US" altLang="zh-CN" dirty="0"/>
              <a:t>degree of freedom = 2</a:t>
            </a:r>
          </a:p>
          <a:p>
            <a:r>
              <a:rPr lang="en-US" altLang="zh-CN" dirty="0"/>
              <a:t>Fail to reject null hypothesis.</a:t>
            </a:r>
          </a:p>
          <a:p>
            <a:r>
              <a:rPr lang="en-US" altLang="zh-CN" dirty="0"/>
              <a:t>Similar degree of satisfaction among three grades.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A893AC8-085A-0437-DC17-C5393504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383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Söhne</vt:lpstr>
      <vt:lpstr>等线</vt:lpstr>
      <vt:lpstr>等线 Light</vt:lpstr>
      <vt:lpstr>Arial</vt:lpstr>
      <vt:lpstr>Times New Roman</vt:lpstr>
      <vt:lpstr>Office 主题​​</vt:lpstr>
      <vt:lpstr>Difference in Degrees of Satisfaction Towards the Main Restaurant of Students Across Grades 10-12 in Beijing National Day School International Department</vt:lpstr>
      <vt:lpstr>Abstract</vt:lpstr>
      <vt:lpstr>Introduction </vt:lpstr>
      <vt:lpstr>Background Research</vt:lpstr>
      <vt:lpstr>Methods, Procedures, and Result</vt:lpstr>
      <vt:lpstr>PowerPoint 演示文稿</vt:lpstr>
      <vt:lpstr>Tables and Graph </vt:lpstr>
      <vt:lpstr>PowerPoint 演示文稿</vt:lpstr>
      <vt:lpstr>PowerPoint 演示文稿</vt:lpstr>
      <vt:lpstr>Problems and Future Expectation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in Degree of Satisfaction Towards the Main Restaurant of Students Across Grade 10-12 in Beijing National Day School International Department</dc:title>
  <dc:creator>Cassie 141</dc:creator>
  <cp:lastModifiedBy>Liu Lenny</cp:lastModifiedBy>
  <cp:revision>2</cp:revision>
  <dcterms:created xsi:type="dcterms:W3CDTF">2023-05-25T16:47:52Z</dcterms:created>
  <dcterms:modified xsi:type="dcterms:W3CDTF">2023-05-26T00:29:34Z</dcterms:modified>
</cp:coreProperties>
</file>