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26" r:id="rId17"/>
    <p:sldId id="335" r:id="rId18"/>
    <p:sldId id="336" r:id="rId19"/>
    <p:sldId id="337" r:id="rId20"/>
    <p:sldId id="334" r:id="rId21"/>
    <p:sldId id="338" r:id="rId22"/>
    <p:sldId id="339" r:id="rId23"/>
    <p:sldId id="340" r:id="rId24"/>
    <p:sldId id="341" r:id="rId25"/>
    <p:sldId id="342" r:id="rId26"/>
    <p:sldId id="343" r:id="rId27"/>
    <p:sldId id="344" r:id="rId28"/>
    <p:sldId id="345" r:id="rId29"/>
    <p:sldId id="346" r:id="rId30"/>
    <p:sldId id="347" r:id="rId31"/>
    <p:sldId id="271" r:id="rId32"/>
    <p:sldId id="327" r:id="rId33"/>
    <p:sldId id="328" r:id="rId34"/>
    <p:sldId id="329" r:id="rId35"/>
    <p:sldId id="330" r:id="rId36"/>
    <p:sldId id="331" r:id="rId37"/>
    <p:sldId id="332" r:id="rId38"/>
    <p:sldId id="34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4" d="100"/>
          <a:sy n="64" d="100"/>
        </p:scale>
        <p:origin x="7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A8EED54-F86B-4184-B3DB-4A37FC48B962}" type="datetimeFigureOut">
              <a:rPr lang="zh-CN" altLang="en-US" smtClean="0"/>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8EED03B-598A-424B-A010-A1E614F00D82}" type="slidenum">
              <a:rPr lang="zh-CN" altLang="en-US" smtClean="0"/>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371600" y="2295525"/>
            <a:ext cx="9601200" cy="3571875"/>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8EED54-F86B-4184-B3DB-4A37FC48B96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EED03B-598A-424B-A010-A1E614F00D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371600" y="624156"/>
            <a:ext cx="8179641" cy="5243244"/>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8EED54-F86B-4184-B3DB-4A37FC48B96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EED03B-598A-424B-A010-A1E614F00D8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smtClean="0"/>
          </a:p>
        </p:txBody>
      </p:sp>
      <p:sp>
        <p:nvSpPr>
          <p:cNvPr id="4" name="Content Placeholder 3"/>
          <p:cNvSpPr>
            <a:spLocks noGrp="1"/>
          </p:cNvSpPr>
          <p:nvPr>
            <p:ph sz="half" idx="2"/>
          </p:nvPr>
        </p:nvSpPr>
        <p:spPr>
          <a:xfrm>
            <a:off x="663388" y="2447366"/>
            <a:ext cx="48768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Content Placeholder 5"/>
          <p:cNvSpPr>
            <a:spLocks noGrp="1"/>
          </p:cNvSpPr>
          <p:nvPr>
            <p:ph sz="quarter" idx="4"/>
          </p:nvPr>
        </p:nvSpPr>
        <p:spPr>
          <a:xfrm>
            <a:off x="5866504" y="2447366"/>
            <a:ext cx="48768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3" name="Text Placeholder 2"/>
          <p:cNvSpPr>
            <a:spLocks noGrp="1"/>
          </p:cNvSpPr>
          <p:nvPr>
            <p:ph type="body" idx="1"/>
          </p:nvPr>
        </p:nvSpPr>
        <p:spPr>
          <a:xfrm>
            <a:off x="663388" y="2070848"/>
            <a:ext cx="48768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5866504" y="2070848"/>
            <a:ext cx="48768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9" name="Date Placeholder 6"/>
          <p:cNvSpPr>
            <a:spLocks noGrp="1"/>
          </p:cNvSpPr>
          <p:nvPr>
            <p:ph type="dt" sz="half" idx="10"/>
          </p:nvPr>
        </p:nvSpPr>
        <p:spPr/>
        <p:txBody>
          <a:bodyPr/>
          <a:lstStyle>
            <a:lvl1pPr>
              <a:defRPr smtClean="0"/>
            </a:lvl1pPr>
          </a:lstStyle>
          <a:p>
            <a:pPr>
              <a:defRPr/>
            </a:pPr>
            <a:fld id="{5CDA3877-1B5A-4EF1-A645-B247AB4F5C17}" type="datetime1">
              <a:rPr lang="en-US" altLang="zh-CN"/>
            </a:fld>
            <a:endParaRPr lang="en-US" altLang="zh-CN"/>
          </a:p>
        </p:txBody>
      </p:sp>
      <p:sp>
        <p:nvSpPr>
          <p:cNvPr id="10" name="Footer Placeholder 7"/>
          <p:cNvSpPr>
            <a:spLocks noGrp="1"/>
          </p:cNvSpPr>
          <p:nvPr>
            <p:ph type="ftr" sz="quarter" idx="11"/>
          </p:nvPr>
        </p:nvSpPr>
        <p:spPr/>
        <p:txBody>
          <a:bodyPr/>
          <a:lstStyle>
            <a:lvl1pPr>
              <a:defRPr/>
            </a:lvl1pPr>
          </a:lstStyle>
          <a:p>
            <a:pPr>
              <a:defRPr/>
            </a:pPr>
            <a:endParaRPr lang="en-US"/>
          </a:p>
        </p:txBody>
      </p:sp>
      <p:sp>
        <p:nvSpPr>
          <p:cNvPr id="11" name="Slide Number Placeholder 8"/>
          <p:cNvSpPr>
            <a:spLocks noGrp="1"/>
          </p:cNvSpPr>
          <p:nvPr>
            <p:ph type="sldNum" sz="quarter" idx="12"/>
          </p:nvPr>
        </p:nvSpPr>
        <p:spPr/>
        <p:txBody>
          <a:bodyPr/>
          <a:lstStyle>
            <a:lvl1pPr>
              <a:defRPr smtClean="0"/>
            </a:lvl1pPr>
          </a:lstStyle>
          <a:p>
            <a:pPr>
              <a:defRPr/>
            </a:pPr>
            <a:fld id="{0D6E14B0-1437-476C-B2F4-0538C4C45D73}"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61029" y="954742"/>
            <a:ext cx="908424" cy="5171422"/>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609600" y="958757"/>
            <a:ext cx="9144000" cy="518486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Date Placeholder 3"/>
          <p:cNvSpPr>
            <a:spLocks noGrp="1"/>
          </p:cNvSpPr>
          <p:nvPr>
            <p:ph type="dt" sz="half" idx="10"/>
          </p:nvPr>
        </p:nvSpPr>
        <p:spPr/>
        <p:txBody>
          <a:bodyPr/>
          <a:lstStyle>
            <a:lvl1pPr>
              <a:defRPr smtClean="0"/>
            </a:lvl1pPr>
          </a:lstStyle>
          <a:p>
            <a:pPr>
              <a:defRPr/>
            </a:pPr>
            <a:fld id="{A39D5B87-0039-4C5C-A3D6-D0ABFC0BBF1E}" type="datetime1">
              <a:rPr lang="en-US" altLang="zh-CN"/>
            </a:fld>
            <a:endParaRPr lang="en-US" altLang="zh-CN"/>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AFE56538-2140-483C-9859-F47D1231F2BA}"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A8EED54-F86B-4184-B3DB-4A37FC48B96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8EED03B-598A-424B-A010-A1E614F00D8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A8EED54-F86B-4184-B3DB-4A37FC48B962}" type="datetimeFigureOut">
              <a:rPr lang="zh-CN" altLang="en-US" smtClean="0"/>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8EED03B-598A-424B-A010-A1E614F00D82}" type="slidenum">
              <a:rPr lang="zh-CN" altLang="en-US" smtClean="0"/>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A8EED54-F86B-4184-B3DB-4A37FC48B96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8EED03B-598A-424B-A010-A1E614F00D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A8EED54-F86B-4184-B3DB-4A37FC48B96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8EED03B-598A-424B-A010-A1E614F00D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A8EED54-F86B-4184-B3DB-4A37FC48B96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8EED03B-598A-424B-A010-A1E614F00D8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8EED54-F86B-4184-B3DB-4A37FC48B96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8EED03B-598A-424B-A010-A1E614F00D8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A8EED54-F86B-4184-B3DB-4A37FC48B962}" type="datetimeFigureOut">
              <a:rPr lang="zh-CN" altLang="en-US" smtClean="0"/>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8EED03B-598A-424B-A010-A1E614F00D82}" type="slidenum">
              <a:rPr lang="zh-CN" altLang="en-US" smtClean="0"/>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A8EED54-F86B-4184-B3DB-4A37FC48B962}" type="datetimeFigureOut">
              <a:rPr lang="zh-CN" altLang="en-US" smtClean="0"/>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8EED03B-598A-424B-A010-A1E614F00D82}" type="slidenum">
              <a:rPr lang="zh-CN" altLang="en-US" smtClean="0"/>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A8EED54-F86B-4184-B3DB-4A37FC48B962}" type="datetimeFigureOut">
              <a:rPr lang="zh-CN" altLang="en-US" smtClean="0"/>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8EED03B-598A-424B-A010-A1E614F00D82}" type="slidenum">
              <a:rPr lang="zh-CN" altLang="en-US" smtClean="0"/>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3.xml"/><Relationship Id="rId4" Type="http://schemas.openxmlformats.org/officeDocument/2006/relationships/image" Target="../media/image8.wmf"/><Relationship Id="rId3" Type="http://schemas.openxmlformats.org/officeDocument/2006/relationships/oleObject" Target="../embeddings/oleObject6.bin"/><Relationship Id="rId2" Type="http://schemas.openxmlformats.org/officeDocument/2006/relationships/image" Target="../media/image3.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3.xml"/><Relationship Id="rId4" Type="http://schemas.openxmlformats.org/officeDocument/2006/relationships/image" Target="../media/image11.png"/><Relationship Id="rId3" Type="http://schemas.openxmlformats.org/officeDocument/2006/relationships/image" Target="../media/image10.wmf"/><Relationship Id="rId2" Type="http://schemas.openxmlformats.org/officeDocument/2006/relationships/oleObject" Target="../embeddings/oleObject7.bin"/><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15.wmf"/><Relationship Id="rId1"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13.xml"/><Relationship Id="rId3" Type="http://schemas.openxmlformats.org/officeDocument/2006/relationships/image" Target="../media/image17.wmf"/><Relationship Id="rId2" Type="http://schemas.openxmlformats.org/officeDocument/2006/relationships/oleObject" Target="../embeddings/oleObject10.bin"/><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13.xml"/><Relationship Id="rId4" Type="http://schemas.openxmlformats.org/officeDocument/2006/relationships/image" Target="../media/image23.png"/><Relationship Id="rId3" Type="http://schemas.openxmlformats.org/officeDocument/2006/relationships/image" Target="../media/image22.wmf"/><Relationship Id="rId2" Type="http://schemas.openxmlformats.org/officeDocument/2006/relationships/oleObject" Target="../embeddings/oleObject11.bin"/><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5.png"/><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13.xml"/><Relationship Id="rId3" Type="http://schemas.openxmlformats.org/officeDocument/2006/relationships/image" Target="../media/image34.png"/><Relationship Id="rId2" Type="http://schemas.openxmlformats.org/officeDocument/2006/relationships/image" Target="../media/image33.wmf"/><Relationship Id="rId1" Type="http://schemas.openxmlformats.org/officeDocument/2006/relationships/oleObject" Target="../embeddings/oleObject12.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www.ltcconline.net/greenL/java/statistics/catstatprob/categorizingstatproblemsjavascrip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13.xml"/><Relationship Id="rId7" Type="http://schemas.openxmlformats.org/officeDocument/2006/relationships/image" Target="../media/image5.wmf"/><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22"/>
          <p:cNvSpPr txBox="1"/>
          <p:nvPr/>
        </p:nvSpPr>
        <p:spPr bwMode="auto">
          <a:xfrm>
            <a:off x="1401415" y="1496191"/>
            <a:ext cx="9230139"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75000"/>
              <a:buFont typeface="Wingdings" panose="05000000000000000000" pitchFamily="2" charset="2"/>
              <a:buChar char="n"/>
              <a:defRPr sz="2000">
                <a:solidFill>
                  <a:srgbClr val="595959"/>
                </a:solidFill>
                <a:latin typeface="Arial" panose="020B0604020202020204" pitchFamily="34" charset="0"/>
                <a:ea typeface="MS PGothic" panose="020B0600070205080204" pitchFamily="34" charset="-128"/>
              </a:defRPr>
            </a:lvl1pPr>
            <a:lvl2pPr marL="37931725" indent="-37474525">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3pPr>
            <a:lvl4pPr marL="914400" indent="-228600">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5pPr>
            <a:lvl6pPr marL="1600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6pPr>
            <a:lvl7pPr marL="20574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7pPr>
            <a:lvl8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8pPr>
            <a:lvl9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9pPr>
          </a:lstStyle>
          <a:p>
            <a:pPr algn="ctr">
              <a:lnSpc>
                <a:spcPct val="150000"/>
              </a:lnSpc>
              <a:spcBef>
                <a:spcPct val="0"/>
              </a:spcBef>
              <a:buClrTx/>
              <a:buSzTx/>
              <a:buNone/>
            </a:pPr>
            <a:r>
              <a:rPr lang="en-US" altLang="zh-CN" sz="4800" b="1" dirty="0">
                <a:solidFill>
                  <a:schemeClr val="tx2">
                    <a:lumMod val="75000"/>
                    <a:lumOff val="25000"/>
                  </a:schemeClr>
                </a:solidFill>
              </a:rPr>
              <a:t>Inference for Distributions of Categorical Data</a:t>
            </a:r>
            <a:endParaRPr lang="en-US" altLang="zh-CN" sz="4800" b="1" dirty="0">
              <a:solidFill>
                <a:schemeClr val="tx2">
                  <a:lumMod val="75000"/>
                  <a:lumOff val="25000"/>
                </a:schemeClr>
              </a:solidFill>
            </a:endParaRPr>
          </a:p>
        </p:txBody>
      </p:sp>
      <p:sp>
        <p:nvSpPr>
          <p:cNvPr id="23556" name="Subtitle 123"/>
          <p:cNvSpPr txBox="1"/>
          <p:nvPr/>
        </p:nvSpPr>
        <p:spPr bwMode="auto">
          <a:xfrm>
            <a:off x="1732100" y="4120671"/>
            <a:ext cx="848201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chemeClr val="accent1"/>
              </a:buClr>
              <a:buSzPct val="75000"/>
              <a:buFont typeface="Wingdings" panose="05000000000000000000" pitchFamily="2" charset="2"/>
              <a:buChar char="n"/>
              <a:defRPr sz="2000">
                <a:solidFill>
                  <a:srgbClr val="595959"/>
                </a:solidFill>
                <a:latin typeface="Arial" panose="020B0604020202020204" pitchFamily="34" charset="0"/>
                <a:ea typeface="MS PGothic" panose="020B0600070205080204" pitchFamily="34" charset="-128"/>
              </a:defRPr>
            </a:lvl1pPr>
            <a:lvl2pPr marL="37931725" indent="-37474525">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3pPr>
            <a:lvl4pPr marL="914400" indent="-228600">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5pPr>
            <a:lvl6pPr marL="1600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6pPr>
            <a:lvl7pPr marL="20574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7pPr>
            <a:lvl8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8pPr>
            <a:lvl9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9pPr>
          </a:lstStyle>
          <a:p>
            <a:pPr>
              <a:spcBef>
                <a:spcPts val="300"/>
              </a:spcBef>
              <a:buNone/>
            </a:pPr>
            <a:r>
              <a:rPr lang="en-US" altLang="zh-CN" sz="3600" b="1" dirty="0">
                <a:solidFill>
                  <a:schemeClr val="tx2">
                    <a:lumMod val="75000"/>
                    <a:lumOff val="25000"/>
                  </a:schemeClr>
                </a:solidFill>
              </a:rPr>
              <a:t>lesson</a:t>
            </a:r>
            <a:r>
              <a:rPr lang="en-US" altLang="zh-CN" sz="3600" b="1" dirty="0" smtClean="0">
                <a:solidFill>
                  <a:schemeClr val="tx2">
                    <a:lumMod val="75000"/>
                    <a:lumOff val="25000"/>
                  </a:schemeClr>
                </a:solidFill>
              </a:rPr>
              <a:t> </a:t>
            </a:r>
            <a:r>
              <a:rPr lang="en-US" altLang="zh-CN" sz="3600" b="1" dirty="0">
                <a:solidFill>
                  <a:schemeClr val="tx2">
                    <a:lumMod val="75000"/>
                    <a:lumOff val="25000"/>
                  </a:schemeClr>
                </a:solidFill>
              </a:rPr>
              <a:t>1</a:t>
            </a:r>
            <a:endParaRPr lang="en-US" altLang="zh-CN" sz="3600" b="1" dirty="0">
              <a:solidFill>
                <a:schemeClr val="tx2">
                  <a:lumMod val="75000"/>
                  <a:lumOff val="25000"/>
                </a:schemeClr>
              </a:solidFill>
            </a:endParaRPr>
          </a:p>
          <a:p>
            <a:pPr>
              <a:spcBef>
                <a:spcPts val="300"/>
              </a:spcBef>
              <a:buNone/>
            </a:pPr>
            <a:r>
              <a:rPr lang="en-US" altLang="zh-CN" sz="3600" b="1" dirty="0">
                <a:solidFill>
                  <a:schemeClr val="tx2">
                    <a:lumMod val="75000"/>
                    <a:lumOff val="25000"/>
                  </a:schemeClr>
                </a:solidFill>
              </a:rPr>
              <a:t>Chi-Square Goodness-of-Fit Tests</a:t>
            </a:r>
            <a:endParaRPr lang="en-US" altLang="zh-CN" sz="2800" b="1" dirty="0">
              <a:solidFill>
                <a:schemeClr val="tx2">
                  <a:lumMod val="75000"/>
                  <a:lumOff val="25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Vertical Text Placeholder 2"/>
          <p:cNvSpPr>
            <a:spLocks noGrp="1"/>
          </p:cNvSpPr>
          <p:nvPr>
            <p:ph type="body" orient="vert" idx="1"/>
          </p:nvPr>
        </p:nvSpPr>
        <p:spPr>
          <a:xfrm rot="16200000">
            <a:off x="4716463" y="-2211387"/>
            <a:ext cx="2576512" cy="7720012"/>
          </a:xfrm>
        </p:spPr>
        <p:txBody>
          <a:bodyPr/>
          <a:lstStyle/>
          <a:p>
            <a:pPr eaLnBrk="1" hangingPunct="1"/>
            <a:r>
              <a:rPr lang="en-US" altLang="zh-CN" sz="2400" b="1">
                <a:solidFill>
                  <a:srgbClr val="E81F30"/>
                </a:solidFill>
                <a:ea typeface="MS PGothic" panose="020B0600070205080204" pitchFamily="34" charset="-128"/>
              </a:rPr>
              <a:t>Example: Return of the M&amp;M’s</a:t>
            </a:r>
            <a:endParaRPr lang="en-US" altLang="zh-CN" sz="2400">
              <a:solidFill>
                <a:srgbClr val="E81F30"/>
              </a:solidFill>
              <a:ea typeface="MS PGothic" panose="020B0600070205080204" pitchFamily="34" charset="-128"/>
            </a:endParaRPr>
          </a:p>
        </p:txBody>
      </p:sp>
      <p:pic>
        <p:nvPicPr>
          <p:cNvPr id="32771" name="Picture 26" descr="Picture 3.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78013" y="1031875"/>
            <a:ext cx="5492750"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34"/>
          <p:cNvSpPr/>
          <p:nvPr/>
        </p:nvSpPr>
        <p:spPr>
          <a:xfrm>
            <a:off x="1700213" y="4743897"/>
            <a:ext cx="8829564" cy="2029043"/>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indent="-342900" eaLnBrk="1" hangingPunct="1">
              <a:lnSpc>
                <a:spcPct val="150000"/>
              </a:lnSpc>
              <a:buFont typeface="Arial" panose="020B0604020202020204" pitchFamily="34" charset="0"/>
              <a:buChar char="•"/>
              <a:defRPr/>
            </a:pPr>
            <a:r>
              <a:rPr lang="en-US" altLang="zh-CN" sz="2000" dirty="0">
                <a:solidFill>
                  <a:srgbClr val="000000"/>
                </a:solidFill>
              </a:rPr>
              <a:t>Since our P-value(0.07) is greater than α(0.05). </a:t>
            </a:r>
            <a:endParaRPr lang="en-US" altLang="zh-CN" sz="2000" dirty="0">
              <a:solidFill>
                <a:srgbClr val="000000"/>
              </a:solidFill>
            </a:endParaRPr>
          </a:p>
          <a:p>
            <a:pPr marL="342900" indent="-342900" eaLnBrk="1" hangingPunct="1">
              <a:lnSpc>
                <a:spcPct val="150000"/>
              </a:lnSpc>
              <a:buFont typeface="Arial" panose="020B0604020202020204" pitchFamily="34" charset="0"/>
              <a:buChar char="•"/>
              <a:defRPr/>
            </a:pPr>
            <a:r>
              <a:rPr lang="en-US" altLang="zh-CN" sz="2000" dirty="0">
                <a:solidFill>
                  <a:srgbClr val="000000"/>
                </a:solidFill>
              </a:rPr>
              <a:t>Therefore, we fail to reject H</a:t>
            </a:r>
            <a:r>
              <a:rPr lang="en-US" altLang="zh-CN" sz="2000" baseline="-25000" dirty="0">
                <a:solidFill>
                  <a:srgbClr val="000000"/>
                </a:solidFill>
              </a:rPr>
              <a:t>0</a:t>
            </a:r>
            <a:r>
              <a:rPr lang="en-US" altLang="zh-CN" sz="2000" dirty="0">
                <a:solidFill>
                  <a:srgbClr val="000000"/>
                </a:solidFill>
              </a:rPr>
              <a:t>. </a:t>
            </a:r>
            <a:endParaRPr lang="en-US" altLang="zh-CN" sz="2000" dirty="0">
              <a:solidFill>
                <a:srgbClr val="000000"/>
              </a:solidFill>
            </a:endParaRPr>
          </a:p>
          <a:p>
            <a:pPr marL="342900" indent="-342900" eaLnBrk="1" hangingPunct="1">
              <a:lnSpc>
                <a:spcPct val="150000"/>
              </a:lnSpc>
              <a:buFont typeface="Arial" panose="020B0604020202020204" pitchFamily="34" charset="0"/>
              <a:buChar char="•"/>
              <a:defRPr/>
            </a:pPr>
            <a:r>
              <a:rPr lang="en-US" altLang="zh-CN" sz="2000" dirty="0">
                <a:solidFill>
                  <a:srgbClr val="000000"/>
                </a:solidFill>
              </a:rPr>
              <a:t>We don’t have sufficient evidence to conclude that the company’s claimed color distribution is incorrect.</a:t>
            </a:r>
            <a:endParaRPr lang="en-US" altLang="zh-CN" sz="200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6" name="Rectangle 13"/>
          <p:cNvSpPr>
            <a:spLocks noChangeArrowheads="1"/>
          </p:cNvSpPr>
          <p:nvPr/>
        </p:nvSpPr>
        <p:spPr bwMode="auto">
          <a:xfrm>
            <a:off x="2005013" y="1292226"/>
            <a:ext cx="789305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Arial" panose="020B0604020202020204" pitchFamily="34" charset="0"/>
                <a:ea typeface="MS PGothic" panose="020B0600070205080204" pitchFamily="34" charset="-128"/>
              </a:defRPr>
            </a:lvl1pPr>
            <a:lvl2pPr marL="37931725" indent="-37474525">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3pPr>
            <a:lvl4pPr marL="914400" indent="-228600">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5pPr>
            <a:lvl6pPr marL="16002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6pPr>
            <a:lvl7pPr marL="20574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7pPr>
            <a:lvl8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8pPr>
            <a:lvl9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9pPr>
          </a:lstStyle>
          <a:p>
            <a:pPr>
              <a:spcBef>
                <a:spcPct val="0"/>
              </a:spcBef>
              <a:spcAft>
                <a:spcPts val="600"/>
              </a:spcAft>
              <a:buClrTx/>
              <a:buSzTx/>
              <a:buNone/>
            </a:pPr>
            <a:r>
              <a:rPr lang="en-US" altLang="zh-CN" sz="1800" i="1">
                <a:solidFill>
                  <a:schemeClr val="tx1"/>
                </a:solidFill>
              </a:rPr>
              <a:t>Conditions: </a:t>
            </a:r>
            <a:r>
              <a:rPr lang="en-US" altLang="zh-CN" sz="1800">
                <a:solidFill>
                  <a:schemeClr val="tx1"/>
                </a:solidFill>
              </a:rPr>
              <a:t>Use the chi-square goodness-of-fit test when</a:t>
            </a:r>
            <a:endParaRPr lang="en-US" altLang="zh-CN" sz="1800">
              <a:solidFill>
                <a:schemeClr val="tx1"/>
              </a:solidFill>
            </a:endParaRPr>
          </a:p>
          <a:p>
            <a:pPr>
              <a:spcBef>
                <a:spcPct val="0"/>
              </a:spcBef>
              <a:spcAft>
                <a:spcPts val="600"/>
              </a:spcAft>
              <a:buClr>
                <a:srgbClr val="E81F30"/>
              </a:buClr>
              <a:buSzTx/>
              <a:buFont typeface="Wingdings" panose="05000000000000000000" pitchFamily="2" charset="2"/>
              <a:buChar char="ü"/>
            </a:pPr>
            <a:r>
              <a:rPr lang="en-US" altLang="zh-CN" sz="1800" b="1">
                <a:solidFill>
                  <a:schemeClr val="tx1"/>
                </a:solidFill>
              </a:rPr>
              <a:t> Random </a:t>
            </a:r>
            <a:endParaRPr lang="en-US" altLang="zh-CN" sz="1800" b="1">
              <a:solidFill>
                <a:schemeClr val="tx1"/>
              </a:solidFill>
            </a:endParaRPr>
          </a:p>
          <a:p>
            <a:pPr>
              <a:spcBef>
                <a:spcPct val="0"/>
              </a:spcBef>
              <a:spcAft>
                <a:spcPts val="600"/>
              </a:spcAft>
              <a:buClr>
                <a:srgbClr val="E81F30"/>
              </a:buClr>
              <a:buSzTx/>
              <a:buNone/>
            </a:pPr>
            <a:r>
              <a:rPr lang="en-US" altLang="zh-CN" sz="1800" b="1">
                <a:solidFill>
                  <a:schemeClr val="tx1"/>
                </a:solidFill>
              </a:rPr>
              <a:t>    </a:t>
            </a:r>
            <a:r>
              <a:rPr lang="en-US" altLang="zh-CN" sz="1800">
                <a:solidFill>
                  <a:schemeClr val="tx1"/>
                </a:solidFill>
              </a:rPr>
              <a:t>The data come from a random sample or a randomized experiment.</a:t>
            </a:r>
            <a:endParaRPr lang="en-US" altLang="zh-CN" sz="1800">
              <a:solidFill>
                <a:schemeClr val="tx1"/>
              </a:solidFill>
            </a:endParaRPr>
          </a:p>
          <a:p>
            <a:pPr>
              <a:spcBef>
                <a:spcPct val="0"/>
              </a:spcBef>
              <a:spcAft>
                <a:spcPts val="600"/>
              </a:spcAft>
              <a:buClr>
                <a:srgbClr val="E81F30"/>
              </a:buClr>
              <a:buSzTx/>
              <a:buNone/>
            </a:pPr>
            <a:endParaRPr lang="en-US" altLang="zh-CN" sz="1800">
              <a:solidFill>
                <a:schemeClr val="tx1"/>
              </a:solidFill>
            </a:endParaRPr>
          </a:p>
          <a:p>
            <a:pPr>
              <a:spcBef>
                <a:spcPct val="0"/>
              </a:spcBef>
              <a:spcAft>
                <a:spcPts val="600"/>
              </a:spcAft>
              <a:buClr>
                <a:srgbClr val="E81F30"/>
              </a:buClr>
              <a:buSzTx/>
              <a:buFont typeface="Wingdings" panose="05000000000000000000" pitchFamily="2" charset="2"/>
              <a:buChar char="ü"/>
            </a:pPr>
            <a:r>
              <a:rPr lang="en-US" altLang="zh-CN" sz="1800" b="1">
                <a:solidFill>
                  <a:schemeClr val="tx1"/>
                </a:solidFill>
              </a:rPr>
              <a:t> Large Sample Size </a:t>
            </a:r>
            <a:endParaRPr lang="en-US" altLang="zh-CN" sz="1800" b="1">
              <a:solidFill>
                <a:schemeClr val="tx1"/>
              </a:solidFill>
            </a:endParaRPr>
          </a:p>
          <a:p>
            <a:pPr>
              <a:spcBef>
                <a:spcPct val="0"/>
              </a:spcBef>
              <a:spcAft>
                <a:spcPts val="600"/>
              </a:spcAft>
              <a:buClr>
                <a:srgbClr val="E81F30"/>
              </a:buClr>
              <a:buSzTx/>
              <a:buNone/>
            </a:pPr>
            <a:r>
              <a:rPr lang="en-US" altLang="zh-CN" sz="1800" b="1">
                <a:solidFill>
                  <a:schemeClr val="tx1"/>
                </a:solidFill>
              </a:rPr>
              <a:t>    </a:t>
            </a:r>
            <a:r>
              <a:rPr lang="en-US" altLang="zh-CN" sz="1800">
                <a:solidFill>
                  <a:schemeClr val="tx1"/>
                </a:solidFill>
              </a:rPr>
              <a:t>All expected counts are at least 5.</a:t>
            </a:r>
            <a:endParaRPr lang="en-US" altLang="zh-CN" sz="1800">
              <a:solidFill>
                <a:schemeClr val="tx1"/>
              </a:solidFill>
            </a:endParaRPr>
          </a:p>
          <a:p>
            <a:pPr>
              <a:spcBef>
                <a:spcPct val="0"/>
              </a:spcBef>
              <a:spcAft>
                <a:spcPts val="600"/>
              </a:spcAft>
              <a:buClr>
                <a:srgbClr val="E81F30"/>
              </a:buClr>
              <a:buSzTx/>
              <a:buNone/>
            </a:pPr>
            <a:endParaRPr lang="en-US" altLang="zh-CN" sz="1800">
              <a:solidFill>
                <a:schemeClr val="tx1"/>
              </a:solidFill>
            </a:endParaRPr>
          </a:p>
          <a:p>
            <a:pPr>
              <a:spcBef>
                <a:spcPct val="0"/>
              </a:spcBef>
              <a:spcAft>
                <a:spcPts val="600"/>
              </a:spcAft>
              <a:buClr>
                <a:srgbClr val="E81F30"/>
              </a:buClr>
              <a:buSzTx/>
              <a:buFont typeface="Wingdings" panose="05000000000000000000" pitchFamily="2" charset="2"/>
              <a:buChar char="ü"/>
            </a:pPr>
            <a:r>
              <a:rPr lang="en-US" altLang="zh-CN" sz="1800" b="1">
                <a:solidFill>
                  <a:schemeClr val="tx1"/>
                </a:solidFill>
              </a:rPr>
              <a:t> Independent </a:t>
            </a:r>
            <a:endParaRPr lang="en-US" altLang="zh-CN" sz="1800" b="1">
              <a:solidFill>
                <a:schemeClr val="tx1"/>
              </a:solidFill>
            </a:endParaRPr>
          </a:p>
          <a:p>
            <a:pPr>
              <a:spcBef>
                <a:spcPct val="0"/>
              </a:spcBef>
              <a:spcAft>
                <a:spcPts val="600"/>
              </a:spcAft>
              <a:buClr>
                <a:srgbClr val="E81F30"/>
              </a:buClr>
              <a:buSzTx/>
              <a:buNone/>
            </a:pPr>
            <a:r>
              <a:rPr lang="en-US" altLang="zh-CN" sz="1800">
                <a:solidFill>
                  <a:schemeClr val="tx1"/>
                </a:solidFill>
              </a:rPr>
              <a:t>    Individual observations are independent. </a:t>
            </a:r>
            <a:endParaRPr lang="en-US" altLang="zh-CN" sz="1800">
              <a:solidFill>
                <a:schemeClr val="tx1"/>
              </a:solidFill>
            </a:endParaRPr>
          </a:p>
          <a:p>
            <a:pPr>
              <a:spcBef>
                <a:spcPct val="0"/>
              </a:spcBef>
              <a:spcAft>
                <a:spcPts val="600"/>
              </a:spcAft>
              <a:buClr>
                <a:srgbClr val="E81F30"/>
              </a:buClr>
              <a:buSzTx/>
              <a:buNone/>
            </a:pPr>
            <a:r>
              <a:rPr lang="en-US" altLang="zh-CN" sz="1800">
                <a:solidFill>
                  <a:schemeClr val="tx1"/>
                </a:solidFill>
              </a:rPr>
              <a:t>    When sampling without replacement, check that the population is at least     </a:t>
            </a:r>
            <a:endParaRPr lang="en-US" altLang="zh-CN" sz="1800">
              <a:solidFill>
                <a:schemeClr val="tx1"/>
              </a:solidFill>
            </a:endParaRPr>
          </a:p>
          <a:p>
            <a:pPr>
              <a:spcBef>
                <a:spcPct val="0"/>
              </a:spcBef>
              <a:spcAft>
                <a:spcPts val="600"/>
              </a:spcAft>
              <a:buClr>
                <a:srgbClr val="E81F30"/>
              </a:buClr>
              <a:buSzTx/>
              <a:buNone/>
            </a:pPr>
            <a:r>
              <a:rPr lang="en-US" altLang="zh-CN" sz="1800">
                <a:solidFill>
                  <a:schemeClr val="tx1"/>
                </a:solidFill>
              </a:rPr>
              <a:t>    10 times as large as the sample (the 10% condition).</a:t>
            </a:r>
            <a:endParaRPr lang="en-US" altLang="zh-CN" sz="1800" b="1">
              <a:solidFill>
                <a:schemeClr val="tx1"/>
              </a:solidFill>
            </a:endParaRPr>
          </a:p>
        </p:txBody>
      </p:sp>
      <p:sp>
        <p:nvSpPr>
          <p:cNvPr id="33796" name="Vertical Title 1"/>
          <p:cNvSpPr>
            <a:spLocks noGrp="1"/>
          </p:cNvSpPr>
          <p:nvPr>
            <p:ph type="title" orient="vert"/>
          </p:nvPr>
        </p:nvSpPr>
        <p:spPr>
          <a:xfrm>
            <a:off x="9659939" y="954088"/>
            <a:ext cx="681037" cy="5903912"/>
          </a:xfrm>
        </p:spPr>
        <p:txBody>
          <a:bodyPr/>
          <a:lstStyle/>
          <a:p>
            <a:pPr eaLnBrk="1" hangingPunct="1"/>
            <a:r>
              <a:rPr lang="en-US" altLang="zh-CN" sz="2000">
                <a:solidFill>
                  <a:srgbClr val="E81F30"/>
                </a:solidFill>
                <a:ea typeface="MS PGothic" panose="020B0600070205080204" pitchFamily="34" charset="-128"/>
              </a:rPr>
              <a:t>Chi-Square Goodness-of-Fit Tests</a:t>
            </a:r>
            <a:endParaRPr lang="en-US" altLang="zh-CN" sz="2000">
              <a:solidFill>
                <a:srgbClr val="E81F30"/>
              </a:solidFill>
              <a:ea typeface="MS PGothic" panose="020B0600070205080204" pitchFamily="34" charset="-128"/>
            </a:endParaRPr>
          </a:p>
        </p:txBody>
      </p:sp>
      <p:sp>
        <p:nvSpPr>
          <p:cNvPr id="33795" name="Vertical Text Placeholder 2"/>
          <p:cNvSpPr>
            <a:spLocks noGrp="1"/>
          </p:cNvSpPr>
          <p:nvPr>
            <p:ph type="body" orient="vert" idx="1"/>
          </p:nvPr>
        </p:nvSpPr>
        <p:spPr>
          <a:xfrm rot="16200000">
            <a:off x="5408614" y="-2903537"/>
            <a:ext cx="593725" cy="7121525"/>
          </a:xfrm>
        </p:spPr>
        <p:txBody>
          <a:bodyPr/>
          <a:lstStyle/>
          <a:p>
            <a:pPr eaLnBrk="1" hangingPunct="1"/>
            <a:r>
              <a:rPr lang="en-US" altLang="zh-CN" sz="2400" b="1">
                <a:solidFill>
                  <a:srgbClr val="000000"/>
                </a:solidFill>
                <a:ea typeface="MS PGothic" panose="020B0600070205080204" pitchFamily="34" charset="-128"/>
              </a:rPr>
              <a:t>Carrying Out a Test</a:t>
            </a:r>
            <a:endParaRPr lang="en-US" altLang="zh-CN" sz="2400" baseline="-25000">
              <a:solidFill>
                <a:srgbClr val="000000"/>
              </a:solidFill>
              <a:ea typeface="MS PGothic" panose="020B0600070205080204" pitchFamily="34"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896">
                                            <p:txEl>
                                              <p:pRg st="0" end="0"/>
                                            </p:txEl>
                                          </p:spTgt>
                                        </p:tgtEl>
                                        <p:attrNameLst>
                                          <p:attrName>style.visibility</p:attrName>
                                        </p:attrNameLst>
                                      </p:cBhvr>
                                      <p:to>
                                        <p:strVal val="visible"/>
                                      </p:to>
                                    </p:set>
                                    <p:animEffect transition="in" filter="fade">
                                      <p:cBhvr>
                                        <p:cTn id="7" dur="1000"/>
                                        <p:tgtEl>
                                          <p:spTgt spid="378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6">
                                            <p:txEl>
                                              <p:pRg st="1" end="1"/>
                                            </p:txEl>
                                          </p:spTgt>
                                        </p:tgtEl>
                                        <p:attrNameLst>
                                          <p:attrName>style.visibility</p:attrName>
                                        </p:attrNameLst>
                                      </p:cBhvr>
                                      <p:to>
                                        <p:strVal val="visible"/>
                                      </p:to>
                                    </p:set>
                                    <p:animEffect transition="in" filter="fade">
                                      <p:cBhvr>
                                        <p:cTn id="12" dur="1000"/>
                                        <p:tgtEl>
                                          <p:spTgt spid="378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6">
                                            <p:txEl>
                                              <p:pRg st="2" end="2"/>
                                            </p:txEl>
                                          </p:spTgt>
                                        </p:tgtEl>
                                        <p:attrNameLst>
                                          <p:attrName>style.visibility</p:attrName>
                                        </p:attrNameLst>
                                      </p:cBhvr>
                                      <p:to>
                                        <p:strVal val="visible"/>
                                      </p:to>
                                    </p:set>
                                    <p:animEffect transition="in" filter="fade">
                                      <p:cBhvr>
                                        <p:cTn id="17" dur="1000"/>
                                        <p:tgtEl>
                                          <p:spTgt spid="378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6">
                                            <p:txEl>
                                              <p:pRg st="4" end="4"/>
                                            </p:txEl>
                                          </p:spTgt>
                                        </p:tgtEl>
                                        <p:attrNameLst>
                                          <p:attrName>style.visibility</p:attrName>
                                        </p:attrNameLst>
                                      </p:cBhvr>
                                      <p:to>
                                        <p:strVal val="visible"/>
                                      </p:to>
                                    </p:set>
                                    <p:animEffect transition="in" filter="fade">
                                      <p:cBhvr>
                                        <p:cTn id="22" dur="1000"/>
                                        <p:tgtEl>
                                          <p:spTgt spid="378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7896">
                                            <p:txEl>
                                              <p:pRg st="5" end="5"/>
                                            </p:txEl>
                                          </p:spTgt>
                                        </p:tgtEl>
                                        <p:attrNameLst>
                                          <p:attrName>style.visibility</p:attrName>
                                        </p:attrNameLst>
                                      </p:cBhvr>
                                      <p:to>
                                        <p:strVal val="visible"/>
                                      </p:to>
                                    </p:set>
                                    <p:animEffect transition="in" filter="fade">
                                      <p:cBhvr>
                                        <p:cTn id="27" dur="1000"/>
                                        <p:tgtEl>
                                          <p:spTgt spid="378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896">
                                            <p:txEl>
                                              <p:pRg st="7" end="7"/>
                                            </p:txEl>
                                          </p:spTgt>
                                        </p:tgtEl>
                                        <p:attrNameLst>
                                          <p:attrName>style.visibility</p:attrName>
                                        </p:attrNameLst>
                                      </p:cBhvr>
                                      <p:to>
                                        <p:strVal val="visible"/>
                                      </p:to>
                                    </p:set>
                                    <p:animEffect transition="in" filter="fade">
                                      <p:cBhvr>
                                        <p:cTn id="32" dur="1000"/>
                                        <p:tgtEl>
                                          <p:spTgt spid="378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896">
                                            <p:txEl>
                                              <p:pRg st="8" end="8"/>
                                            </p:txEl>
                                          </p:spTgt>
                                        </p:tgtEl>
                                        <p:attrNameLst>
                                          <p:attrName>style.visibility</p:attrName>
                                        </p:attrNameLst>
                                      </p:cBhvr>
                                      <p:to>
                                        <p:strVal val="visible"/>
                                      </p:to>
                                    </p:set>
                                    <p:animEffect transition="in" filter="fade">
                                      <p:cBhvr>
                                        <p:cTn id="37" dur="1000"/>
                                        <p:tgtEl>
                                          <p:spTgt spid="378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7896">
                                            <p:txEl>
                                              <p:pRg st="9" end="9"/>
                                            </p:txEl>
                                          </p:spTgt>
                                        </p:tgtEl>
                                        <p:attrNameLst>
                                          <p:attrName>style.visibility</p:attrName>
                                        </p:attrNameLst>
                                      </p:cBhvr>
                                      <p:to>
                                        <p:strVal val="visible"/>
                                      </p:to>
                                    </p:set>
                                    <p:animEffect transition="in" filter="fade">
                                      <p:cBhvr>
                                        <p:cTn id="42" dur="1000"/>
                                        <p:tgtEl>
                                          <p:spTgt spid="3789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896">
                                            <p:txEl>
                                              <p:pRg st="10" end="10"/>
                                            </p:txEl>
                                          </p:spTgt>
                                        </p:tgtEl>
                                        <p:attrNameLst>
                                          <p:attrName>style.visibility</p:attrName>
                                        </p:attrNameLst>
                                      </p:cBhvr>
                                      <p:to>
                                        <p:strVal val="visible"/>
                                      </p:to>
                                    </p:set>
                                    <p:animEffect transition="in" filter="fade">
                                      <p:cBhvr>
                                        <p:cTn id="47" dur="1000"/>
                                        <p:tgtEl>
                                          <p:spTgt spid="378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bldLvl="5"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2"/>
          <p:cNvGrpSpPr/>
          <p:nvPr/>
        </p:nvGrpSpPr>
        <p:grpSpPr bwMode="auto">
          <a:xfrm>
            <a:off x="1958976" y="555626"/>
            <a:ext cx="7923213" cy="5724525"/>
            <a:chOff x="481698" y="1027866"/>
            <a:chExt cx="7923804" cy="5724231"/>
          </a:xfrm>
        </p:grpSpPr>
        <p:grpSp>
          <p:nvGrpSpPr>
            <p:cNvPr id="34820" name="Group 9"/>
            <p:cNvGrpSpPr/>
            <p:nvPr/>
          </p:nvGrpSpPr>
          <p:grpSpPr bwMode="auto">
            <a:xfrm>
              <a:off x="481698" y="1027866"/>
              <a:ext cx="7923804" cy="5724231"/>
              <a:chOff x="497524" y="2946400"/>
              <a:chExt cx="9804858" cy="5721210"/>
            </a:xfrm>
          </p:grpSpPr>
          <p:sp>
            <p:nvSpPr>
              <p:cNvPr id="8" name="TextBox 9"/>
              <p:cNvSpPr txBox="1"/>
              <p:nvPr/>
            </p:nvSpPr>
            <p:spPr bwMode="auto">
              <a:xfrm>
                <a:off x="497524" y="3284342"/>
                <a:ext cx="9804858" cy="5383268"/>
              </a:xfrm>
              <a:prstGeom prst="rect">
                <a:avLst/>
              </a:prstGeom>
              <a:solidFill>
                <a:srgbClr val="FAEDB8"/>
              </a:solidFill>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zh-CN" sz="1800">
                    <a:solidFill>
                      <a:srgbClr val="000000"/>
                    </a:solidFill>
                  </a:rPr>
                  <a:t>Suppose the Random, Large Sample Size, and Independent conditions are</a:t>
                </a:r>
                <a:endParaRPr lang="en-US" altLang="zh-CN" sz="1800">
                  <a:solidFill>
                    <a:srgbClr val="000000"/>
                  </a:solidFill>
                </a:endParaRPr>
              </a:p>
              <a:p>
                <a:pPr eaLnBrk="1" hangingPunct="1">
                  <a:defRPr/>
                </a:pPr>
                <a:r>
                  <a:rPr lang="en-US" altLang="zh-CN" sz="1800">
                    <a:solidFill>
                      <a:srgbClr val="000000"/>
                    </a:solidFill>
                  </a:rPr>
                  <a:t>met. To determine whether a categorical variable has a specified distribution, expressed as the proportion of individuals falling into each possible category, perform a test of</a:t>
                </a:r>
                <a:endParaRPr lang="en-US" altLang="zh-CN" sz="1800">
                  <a:solidFill>
                    <a:srgbClr val="000000"/>
                  </a:solidFill>
                </a:endParaRPr>
              </a:p>
              <a:p>
                <a:pPr algn="ctr" eaLnBrk="1" hangingPunct="1">
                  <a:defRPr/>
                </a:pPr>
                <a:r>
                  <a:rPr lang="en-US" altLang="zh-CN" sz="1800" i="1">
                    <a:solidFill>
                      <a:srgbClr val="000000"/>
                    </a:solidFill>
                  </a:rPr>
                  <a:t>H</a:t>
                </a:r>
                <a:r>
                  <a:rPr lang="en-US" altLang="zh-CN" sz="1800" i="1" baseline="-25000">
                    <a:solidFill>
                      <a:srgbClr val="000000"/>
                    </a:solidFill>
                  </a:rPr>
                  <a:t>0</a:t>
                </a:r>
                <a:r>
                  <a:rPr lang="en-US" altLang="zh-CN" sz="1800">
                    <a:solidFill>
                      <a:srgbClr val="000000"/>
                    </a:solidFill>
                  </a:rPr>
                  <a:t>:</a:t>
                </a:r>
                <a:r>
                  <a:rPr lang="en-US" altLang="zh-CN" sz="1800" i="1">
                    <a:solidFill>
                      <a:srgbClr val="000000"/>
                    </a:solidFill>
                  </a:rPr>
                  <a:t> </a:t>
                </a:r>
                <a:r>
                  <a:rPr lang="en-US" altLang="zh-CN" sz="1800">
                    <a:solidFill>
                      <a:srgbClr val="000000"/>
                    </a:solidFill>
                  </a:rPr>
                  <a:t>The specified distribution of the categorical variable is correct.</a:t>
                </a:r>
                <a:endParaRPr lang="en-US" altLang="zh-CN" sz="1800">
                  <a:solidFill>
                    <a:srgbClr val="000000"/>
                  </a:solidFill>
                </a:endParaRPr>
              </a:p>
              <a:p>
                <a:pPr algn="ctr" eaLnBrk="1" hangingPunct="1">
                  <a:spcAft>
                    <a:spcPts val="600"/>
                  </a:spcAft>
                  <a:defRPr/>
                </a:pPr>
                <a:r>
                  <a:rPr lang="en-US" altLang="zh-CN" sz="1800" i="1">
                    <a:solidFill>
                      <a:srgbClr val="000000"/>
                    </a:solidFill>
                  </a:rPr>
                  <a:t>H</a:t>
                </a:r>
                <a:r>
                  <a:rPr lang="en-US" altLang="zh-CN" sz="1800" i="1" baseline="-25000">
                    <a:solidFill>
                      <a:srgbClr val="000000"/>
                    </a:solidFill>
                  </a:rPr>
                  <a:t>a</a:t>
                </a:r>
                <a:r>
                  <a:rPr lang="en-US" altLang="zh-CN" sz="1800">
                    <a:solidFill>
                      <a:srgbClr val="000000"/>
                    </a:solidFill>
                  </a:rPr>
                  <a:t>: The specified distribution of the categorical variable is not correct.</a:t>
                </a:r>
                <a:endParaRPr lang="en-US" altLang="zh-CN" sz="1800">
                  <a:solidFill>
                    <a:srgbClr val="000000"/>
                  </a:solidFill>
                </a:endParaRPr>
              </a:p>
              <a:p>
                <a:pPr eaLnBrk="1" hangingPunct="1">
                  <a:defRPr/>
                </a:pPr>
                <a:r>
                  <a:rPr lang="en-US" altLang="zh-CN" sz="1800">
                    <a:solidFill>
                      <a:srgbClr val="000000"/>
                    </a:solidFill>
                  </a:rPr>
                  <a:t>We can also write these hypotheses symbolically using </a:t>
                </a:r>
                <a:r>
                  <a:rPr lang="en-US" altLang="zh-CN" sz="1800" i="1">
                    <a:solidFill>
                      <a:srgbClr val="000000"/>
                    </a:solidFill>
                  </a:rPr>
                  <a:t>p</a:t>
                </a:r>
                <a:r>
                  <a:rPr lang="en-US" altLang="zh-CN" sz="1800" i="1" baseline="-25000">
                    <a:solidFill>
                      <a:srgbClr val="000000"/>
                    </a:solidFill>
                  </a:rPr>
                  <a:t>i</a:t>
                </a:r>
                <a:r>
                  <a:rPr lang="en-US" altLang="zh-CN" sz="1800" i="1">
                    <a:solidFill>
                      <a:srgbClr val="000000"/>
                    </a:solidFill>
                  </a:rPr>
                  <a:t> </a:t>
                </a:r>
                <a:r>
                  <a:rPr lang="en-US" altLang="zh-CN" sz="1800">
                    <a:solidFill>
                      <a:srgbClr val="000000"/>
                    </a:solidFill>
                  </a:rPr>
                  <a:t>to represent the</a:t>
                </a:r>
                <a:endParaRPr lang="en-US" altLang="zh-CN" sz="1800">
                  <a:solidFill>
                    <a:srgbClr val="000000"/>
                  </a:solidFill>
                </a:endParaRPr>
              </a:p>
              <a:p>
                <a:pPr eaLnBrk="1" hangingPunct="1">
                  <a:spcAft>
                    <a:spcPts val="600"/>
                  </a:spcAft>
                  <a:defRPr/>
                </a:pPr>
                <a:r>
                  <a:rPr lang="en-US" altLang="zh-CN" sz="1800">
                    <a:solidFill>
                      <a:srgbClr val="000000"/>
                    </a:solidFill>
                  </a:rPr>
                  <a:t>proportion of individuals that fall in category </a:t>
                </a:r>
                <a:r>
                  <a:rPr lang="en-US" altLang="zh-CN" sz="1800" i="1">
                    <a:solidFill>
                      <a:srgbClr val="000000"/>
                    </a:solidFill>
                  </a:rPr>
                  <a:t>i:</a:t>
                </a:r>
                <a:endParaRPr lang="en-US" altLang="zh-CN" sz="1800" i="1">
                  <a:solidFill>
                    <a:srgbClr val="000000"/>
                  </a:solidFill>
                </a:endParaRPr>
              </a:p>
              <a:p>
                <a:pPr algn="ctr" eaLnBrk="1" hangingPunct="1">
                  <a:defRPr/>
                </a:pPr>
                <a:r>
                  <a:rPr lang="en-US" altLang="zh-CN" sz="1800" i="1">
                    <a:solidFill>
                      <a:srgbClr val="000000"/>
                    </a:solidFill>
                  </a:rPr>
                  <a:t>H</a:t>
                </a:r>
                <a:r>
                  <a:rPr lang="en-US" altLang="zh-CN" sz="1800" i="1" baseline="-25000">
                    <a:solidFill>
                      <a:srgbClr val="000000"/>
                    </a:solidFill>
                  </a:rPr>
                  <a:t>0</a:t>
                </a:r>
                <a:r>
                  <a:rPr lang="en-US" altLang="zh-CN" sz="1800" i="1">
                    <a:solidFill>
                      <a:srgbClr val="000000"/>
                    </a:solidFill>
                  </a:rPr>
                  <a:t>: p</a:t>
                </a:r>
                <a:r>
                  <a:rPr lang="en-US" altLang="zh-CN" sz="1800" i="1" baseline="-25000">
                    <a:solidFill>
                      <a:srgbClr val="000000"/>
                    </a:solidFill>
                  </a:rPr>
                  <a:t>1</a:t>
                </a:r>
                <a:r>
                  <a:rPr lang="en-US" altLang="zh-CN" sz="1800" i="1">
                    <a:solidFill>
                      <a:srgbClr val="000000"/>
                    </a:solidFill>
                  </a:rPr>
                  <a:t> = ___, p</a:t>
                </a:r>
                <a:r>
                  <a:rPr lang="en-US" altLang="zh-CN" sz="1800" i="1" baseline="-25000">
                    <a:solidFill>
                      <a:srgbClr val="000000"/>
                    </a:solidFill>
                  </a:rPr>
                  <a:t>2</a:t>
                </a:r>
                <a:r>
                  <a:rPr lang="en-US" altLang="zh-CN" sz="1800" i="1">
                    <a:solidFill>
                      <a:srgbClr val="000000"/>
                    </a:solidFill>
                  </a:rPr>
                  <a:t> = ___, …, p</a:t>
                </a:r>
                <a:r>
                  <a:rPr lang="en-US" altLang="zh-CN" sz="1800" i="1" baseline="-25000">
                    <a:solidFill>
                      <a:srgbClr val="000000"/>
                    </a:solidFill>
                  </a:rPr>
                  <a:t>k</a:t>
                </a:r>
                <a:r>
                  <a:rPr lang="en-US" altLang="zh-CN" sz="1800" i="1">
                    <a:solidFill>
                      <a:srgbClr val="000000"/>
                    </a:solidFill>
                  </a:rPr>
                  <a:t> = ___.</a:t>
                </a:r>
                <a:endParaRPr lang="en-US" altLang="zh-CN" sz="1800" i="1">
                  <a:solidFill>
                    <a:srgbClr val="000000"/>
                  </a:solidFill>
                </a:endParaRPr>
              </a:p>
              <a:p>
                <a:pPr algn="ctr" eaLnBrk="1" hangingPunct="1">
                  <a:spcAft>
                    <a:spcPts val="600"/>
                  </a:spcAft>
                  <a:defRPr/>
                </a:pPr>
                <a:r>
                  <a:rPr lang="en-US" altLang="zh-CN" sz="1800" i="1">
                    <a:solidFill>
                      <a:srgbClr val="000000"/>
                    </a:solidFill>
                  </a:rPr>
                  <a:t>H</a:t>
                </a:r>
                <a:r>
                  <a:rPr lang="en-US" altLang="zh-CN" sz="1800" i="1" baseline="-25000">
                    <a:solidFill>
                      <a:srgbClr val="000000"/>
                    </a:solidFill>
                  </a:rPr>
                  <a:t>a</a:t>
                </a:r>
                <a:r>
                  <a:rPr lang="en-US" altLang="zh-CN" sz="1800" i="1">
                    <a:solidFill>
                      <a:srgbClr val="000000"/>
                    </a:solidFill>
                  </a:rPr>
                  <a:t>: </a:t>
                </a:r>
                <a:r>
                  <a:rPr lang="en-US" altLang="zh-CN" sz="1800">
                    <a:solidFill>
                      <a:srgbClr val="000000"/>
                    </a:solidFill>
                  </a:rPr>
                  <a:t>At least one of the </a:t>
                </a:r>
                <a:r>
                  <a:rPr lang="en-US" altLang="zh-CN" sz="1800" i="1">
                    <a:solidFill>
                      <a:srgbClr val="000000"/>
                    </a:solidFill>
                  </a:rPr>
                  <a:t>p</a:t>
                </a:r>
                <a:r>
                  <a:rPr lang="en-US" altLang="zh-CN" sz="1800" i="1" baseline="-25000">
                    <a:solidFill>
                      <a:srgbClr val="000000"/>
                    </a:solidFill>
                  </a:rPr>
                  <a:t>i</a:t>
                </a:r>
                <a:r>
                  <a:rPr lang="en-US" altLang="zh-CN" sz="1800">
                    <a:solidFill>
                      <a:srgbClr val="000000"/>
                    </a:solidFill>
                  </a:rPr>
                  <a:t>’s is incorrect</a:t>
                </a:r>
                <a:r>
                  <a:rPr lang="en-US" altLang="zh-CN" sz="1800" i="1">
                    <a:solidFill>
                      <a:srgbClr val="000000"/>
                    </a:solidFill>
                  </a:rPr>
                  <a:t>.</a:t>
                </a:r>
                <a:endParaRPr lang="en-US" altLang="zh-CN" sz="1800" i="1">
                  <a:solidFill>
                    <a:srgbClr val="000000"/>
                  </a:solidFill>
                </a:endParaRPr>
              </a:p>
              <a:p>
                <a:pPr eaLnBrk="1" hangingPunct="1">
                  <a:defRPr/>
                </a:pPr>
                <a:r>
                  <a:rPr lang="en-US" altLang="zh-CN" sz="1800">
                    <a:solidFill>
                      <a:srgbClr val="000000"/>
                    </a:solidFill>
                  </a:rPr>
                  <a:t>Start by finding the expected count for each category assuming that </a:t>
                </a:r>
                <a:r>
                  <a:rPr lang="en-US" altLang="zh-CN" sz="1800" i="1">
                    <a:solidFill>
                      <a:srgbClr val="000000"/>
                    </a:solidFill>
                  </a:rPr>
                  <a:t>H</a:t>
                </a:r>
                <a:r>
                  <a:rPr lang="en-US" altLang="zh-CN" sz="1800" i="1" baseline="-25000">
                    <a:solidFill>
                      <a:srgbClr val="000000"/>
                    </a:solidFill>
                  </a:rPr>
                  <a:t>0</a:t>
                </a:r>
                <a:r>
                  <a:rPr lang="en-US" altLang="zh-CN" sz="1800" i="1">
                    <a:solidFill>
                      <a:srgbClr val="000000"/>
                    </a:solidFill>
                  </a:rPr>
                  <a:t> </a:t>
                </a:r>
                <a:r>
                  <a:rPr lang="en-US" altLang="zh-CN" sz="1800">
                    <a:solidFill>
                      <a:srgbClr val="000000"/>
                    </a:solidFill>
                  </a:rPr>
                  <a:t>is</a:t>
                </a:r>
                <a:endParaRPr lang="en-US" altLang="zh-CN" sz="1800">
                  <a:solidFill>
                    <a:srgbClr val="000000"/>
                  </a:solidFill>
                </a:endParaRPr>
              </a:p>
              <a:p>
                <a:pPr eaLnBrk="1" hangingPunct="1">
                  <a:defRPr/>
                </a:pPr>
                <a:r>
                  <a:rPr lang="en-US" altLang="zh-CN" sz="1800">
                    <a:solidFill>
                      <a:srgbClr val="000000"/>
                    </a:solidFill>
                  </a:rPr>
                  <a:t>true. Then calculate the chi-square statistic</a:t>
                </a:r>
                <a:endParaRPr lang="en-US" altLang="zh-CN" sz="1800">
                  <a:solidFill>
                    <a:srgbClr val="000000"/>
                  </a:solidFill>
                </a:endParaRPr>
              </a:p>
              <a:p>
                <a:pPr eaLnBrk="1" hangingPunct="1">
                  <a:defRPr/>
                </a:pPr>
                <a:endParaRPr lang="en-US" altLang="zh-CN" sz="1800">
                  <a:solidFill>
                    <a:srgbClr val="000000"/>
                  </a:solidFill>
                </a:endParaRPr>
              </a:p>
              <a:p>
                <a:pPr eaLnBrk="1" hangingPunct="1">
                  <a:defRPr/>
                </a:pPr>
                <a:endParaRPr lang="en-US" altLang="zh-CN" sz="1800">
                  <a:solidFill>
                    <a:srgbClr val="000000"/>
                  </a:solidFill>
                </a:endParaRPr>
              </a:p>
              <a:p>
                <a:pPr eaLnBrk="1" hangingPunct="1">
                  <a:defRPr/>
                </a:pPr>
                <a:endParaRPr lang="en-US" altLang="zh-CN" sz="1800">
                  <a:solidFill>
                    <a:srgbClr val="000000"/>
                  </a:solidFill>
                </a:endParaRPr>
              </a:p>
              <a:p>
                <a:pPr eaLnBrk="1" hangingPunct="1">
                  <a:defRPr/>
                </a:pPr>
                <a:endParaRPr lang="en-US" altLang="zh-CN" sz="1800">
                  <a:solidFill>
                    <a:srgbClr val="000000"/>
                  </a:solidFill>
                </a:endParaRPr>
              </a:p>
              <a:p>
                <a:pPr eaLnBrk="1" hangingPunct="1">
                  <a:defRPr/>
                </a:pPr>
                <a:endParaRPr lang="en-US" altLang="zh-CN" sz="1800">
                  <a:solidFill>
                    <a:srgbClr val="000000"/>
                  </a:solidFill>
                </a:endParaRPr>
              </a:p>
              <a:p>
                <a:pPr eaLnBrk="1" hangingPunct="1">
                  <a:defRPr/>
                </a:pPr>
                <a:endParaRPr lang="en-US" altLang="zh-CN" sz="1800">
                  <a:solidFill>
                    <a:srgbClr val="000000"/>
                  </a:solidFill>
                </a:endParaRPr>
              </a:p>
            </p:txBody>
          </p:sp>
          <p:sp>
            <p:nvSpPr>
              <p:cNvPr id="9" name="TextBox 10"/>
              <p:cNvSpPr txBox="1"/>
              <p:nvPr/>
            </p:nvSpPr>
            <p:spPr bwMode="auto">
              <a:xfrm>
                <a:off x="1702307" y="2946400"/>
                <a:ext cx="7515223" cy="338401"/>
              </a:xfrm>
              <a:prstGeom prst="rect">
                <a:avLst/>
              </a:prstGeom>
              <a:solidFill>
                <a:schemeClr val="tx2"/>
              </a:solidFill>
            </p:spPr>
            <p:style>
              <a:lnRef idx="0">
                <a:schemeClr val="accent6"/>
              </a:lnRef>
              <a:fillRef idx="3">
                <a:schemeClr val="accent6"/>
              </a:fillRef>
              <a:effectRef idx="3">
                <a:schemeClr val="accent6"/>
              </a:effectRef>
              <a:fontRef idx="minor">
                <a:schemeClr val="lt1"/>
              </a:fontRef>
            </p:style>
            <p:txBody>
              <a:bodyPr>
                <a:spAutoFit/>
              </a:bodyPr>
              <a:lstStyle/>
              <a:p>
                <a:pPr algn="ctr" eaLnBrk="1" hangingPunct="1">
                  <a:defRPr/>
                </a:pPr>
                <a:r>
                  <a:rPr lang="en-US" sz="1600" b="1" dirty="0">
                    <a:solidFill>
                      <a:srgbClr val="FFFFFF"/>
                    </a:solidFill>
                    <a:ea typeface="MS PGothic" panose="020B0600070205080204" pitchFamily="34" charset="-128"/>
                    <a:cs typeface="MS PGothic" panose="020B0600070205080204" pitchFamily="34" charset="-128"/>
                  </a:rPr>
                  <a:t>The Chi-Square Goodness-of-Fit Test</a:t>
                </a:r>
                <a:endParaRPr lang="en-US" sz="1600" b="1" dirty="0">
                  <a:solidFill>
                    <a:srgbClr val="FFFFFF"/>
                  </a:solidFill>
                  <a:ea typeface="MS PGothic" panose="020B0600070205080204" pitchFamily="34" charset="-128"/>
                  <a:cs typeface="MS PGothic" panose="020B0600070205080204" pitchFamily="34" charset="-128"/>
                </a:endParaRPr>
              </a:p>
            </p:txBody>
          </p:sp>
        </p:grpSp>
        <p:graphicFrame>
          <p:nvGraphicFramePr>
            <p:cNvPr id="34821" name="Object 2"/>
            <p:cNvGraphicFramePr>
              <a:graphicFrameLocks noChangeAspect="1"/>
            </p:cNvGraphicFramePr>
            <p:nvPr/>
          </p:nvGraphicFramePr>
          <p:xfrm>
            <a:off x="2950003" y="5133527"/>
            <a:ext cx="3265487" cy="609600"/>
          </p:xfrm>
          <a:graphic>
            <a:graphicData uri="http://schemas.openxmlformats.org/presentationml/2006/ole">
              <mc:AlternateContent xmlns:mc="http://schemas.openxmlformats.org/markup-compatibility/2006">
                <mc:Choice xmlns:v="urn:schemas-microsoft-com:vml" Requires="v">
                  <p:oleObj spid="_x0000_s3310" name="Equation" r:id="rId1" imgW="2235200" imgH="419100" progId="Equation.3">
                    <p:embed/>
                  </p:oleObj>
                </mc:Choice>
                <mc:Fallback>
                  <p:oleObj name="Equation" r:id="rId1" imgW="2235200" imgH="4191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003" y="5133527"/>
                          <a:ext cx="32654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3"/>
            <p:cNvGraphicFramePr>
              <a:graphicFrameLocks noChangeAspect="1"/>
            </p:cNvGraphicFramePr>
            <p:nvPr/>
          </p:nvGraphicFramePr>
          <p:xfrm>
            <a:off x="570900" y="5860024"/>
            <a:ext cx="7697788" cy="812800"/>
          </p:xfrm>
          <a:graphic>
            <a:graphicData uri="http://schemas.openxmlformats.org/presentationml/2006/ole">
              <mc:AlternateContent xmlns:mc="http://schemas.openxmlformats.org/markup-compatibility/2006">
                <mc:Choice xmlns:v="urn:schemas-microsoft-com:vml" Requires="v">
                  <p:oleObj spid="_x0000_s3311" name="Equation" r:id="rId3" imgW="5270500" imgH="558800" progId="Equation.3">
                    <p:embed/>
                  </p:oleObj>
                </mc:Choice>
                <mc:Fallback>
                  <p:oleObj name="Equation" r:id="rId3" imgW="5270500" imgH="558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900" y="5860024"/>
                          <a:ext cx="7697788"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32-Point Star 13"/>
          <p:cNvSpPr/>
          <p:nvPr/>
        </p:nvSpPr>
        <p:spPr>
          <a:xfrm>
            <a:off x="1524001" y="555626"/>
            <a:ext cx="8816975" cy="5307013"/>
          </a:xfrm>
          <a:prstGeom prst="star32">
            <a:avLst>
              <a:gd name="adj" fmla="val 46098"/>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Aft>
                <a:spcPts val="600"/>
              </a:spcAft>
              <a:defRPr/>
            </a:pPr>
            <a:r>
              <a:rPr lang="en-US" altLang="zh-CN" sz="2000" dirty="0">
                <a:solidFill>
                  <a:srgbClr val="000000"/>
                </a:solidFill>
              </a:rPr>
              <a:t>Before we start using the chi-square goodness-of-fit test, we have two important cautions to offer.</a:t>
            </a:r>
            <a:endParaRPr lang="en-US" altLang="zh-CN" sz="2000" dirty="0">
              <a:solidFill>
                <a:srgbClr val="000000"/>
              </a:solidFill>
            </a:endParaRPr>
          </a:p>
          <a:p>
            <a:pPr eaLnBrk="1" hangingPunct="1">
              <a:spcAft>
                <a:spcPts val="600"/>
              </a:spcAft>
              <a:defRPr/>
            </a:pPr>
            <a:r>
              <a:rPr lang="en-US" altLang="zh-CN" sz="2000" b="1" dirty="0">
                <a:solidFill>
                  <a:srgbClr val="000000"/>
                </a:solidFill>
              </a:rPr>
              <a:t>1. </a:t>
            </a:r>
            <a:r>
              <a:rPr lang="en-US" altLang="zh-CN" sz="2000" dirty="0">
                <a:solidFill>
                  <a:srgbClr val="000000"/>
                </a:solidFill>
              </a:rPr>
              <a:t>The chi-square test statistic compares observed and expected </a:t>
            </a:r>
            <a:r>
              <a:rPr lang="en-US" altLang="zh-CN" sz="2000" i="1" dirty="0">
                <a:solidFill>
                  <a:srgbClr val="000000"/>
                </a:solidFill>
              </a:rPr>
              <a:t>counts. </a:t>
            </a:r>
            <a:r>
              <a:rPr lang="en-US" altLang="zh-CN" sz="2000" dirty="0">
                <a:solidFill>
                  <a:srgbClr val="000000"/>
                </a:solidFill>
              </a:rPr>
              <a:t>Don’t try to perform calculations with the observed and expected </a:t>
            </a:r>
            <a:r>
              <a:rPr lang="en-US" altLang="zh-CN" sz="2000" i="1" dirty="0">
                <a:solidFill>
                  <a:srgbClr val="000000"/>
                </a:solidFill>
              </a:rPr>
              <a:t>proportions </a:t>
            </a:r>
            <a:r>
              <a:rPr lang="en-US" altLang="zh-CN" sz="2000" dirty="0">
                <a:solidFill>
                  <a:srgbClr val="000000"/>
                </a:solidFill>
              </a:rPr>
              <a:t>in each category</a:t>
            </a:r>
            <a:r>
              <a:rPr lang="en-US" altLang="zh-CN" sz="2000" i="1" dirty="0">
                <a:solidFill>
                  <a:srgbClr val="000000"/>
                </a:solidFill>
              </a:rPr>
              <a:t>.</a:t>
            </a:r>
            <a:endParaRPr lang="en-US" altLang="zh-CN" sz="2000" i="1" dirty="0">
              <a:solidFill>
                <a:srgbClr val="000000"/>
              </a:solidFill>
            </a:endParaRPr>
          </a:p>
          <a:p>
            <a:pPr eaLnBrk="1" hangingPunct="1">
              <a:defRPr/>
            </a:pPr>
            <a:r>
              <a:rPr lang="en-US" altLang="zh-CN" sz="2000" b="1" dirty="0">
                <a:solidFill>
                  <a:srgbClr val="000000"/>
                </a:solidFill>
              </a:rPr>
              <a:t>2. </a:t>
            </a:r>
            <a:r>
              <a:rPr lang="en-US" altLang="zh-CN" sz="2000" dirty="0">
                <a:solidFill>
                  <a:srgbClr val="000000"/>
                </a:solidFill>
              </a:rPr>
              <a:t>When checking the Large Sample Size condition, be sure to examine the </a:t>
            </a:r>
            <a:r>
              <a:rPr lang="en-US" altLang="zh-CN" sz="2000" i="1" dirty="0">
                <a:solidFill>
                  <a:srgbClr val="000000"/>
                </a:solidFill>
              </a:rPr>
              <a:t>expected </a:t>
            </a:r>
            <a:r>
              <a:rPr lang="en-US" altLang="zh-CN" sz="2000" dirty="0">
                <a:solidFill>
                  <a:srgbClr val="000000"/>
                </a:solidFill>
              </a:rPr>
              <a:t>counts, not the observed counts</a:t>
            </a:r>
            <a:r>
              <a:rPr lang="en-US" altLang="zh-CN" sz="2000" i="1" dirty="0">
                <a:solidFill>
                  <a:srgbClr val="000000"/>
                </a:solidFill>
              </a:rPr>
              <a:t>.</a:t>
            </a:r>
            <a:endParaRPr lang="en-US" altLang="zh-CN"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Vertical Title 1"/>
          <p:cNvSpPr>
            <a:spLocks noGrp="1"/>
          </p:cNvSpPr>
          <p:nvPr>
            <p:ph type="title" orient="vert"/>
          </p:nvPr>
        </p:nvSpPr>
        <p:spPr>
          <a:xfrm>
            <a:off x="9659939" y="954088"/>
            <a:ext cx="681037" cy="5903912"/>
          </a:xfrm>
        </p:spPr>
        <p:txBody>
          <a:bodyPr/>
          <a:lstStyle/>
          <a:p>
            <a:pPr eaLnBrk="1" hangingPunct="1"/>
            <a:r>
              <a:rPr lang="en-US" altLang="zh-CN" sz="2000">
                <a:solidFill>
                  <a:srgbClr val="E81F30"/>
                </a:solidFill>
                <a:ea typeface="MS PGothic" panose="020B0600070205080204" pitchFamily="34" charset="-128"/>
              </a:rPr>
              <a:t>Chi-Square Goodness-of-Fit Tests</a:t>
            </a:r>
            <a:endParaRPr lang="en-US" altLang="zh-CN" sz="2000">
              <a:solidFill>
                <a:srgbClr val="E81F30"/>
              </a:solidFill>
              <a:ea typeface="MS PGothic" panose="020B0600070205080204" pitchFamily="34" charset="-128"/>
            </a:endParaRPr>
          </a:p>
        </p:txBody>
      </p:sp>
      <p:sp>
        <p:nvSpPr>
          <p:cNvPr id="35842" name="Vertical Text Placeholder 2"/>
          <p:cNvSpPr>
            <a:spLocks noGrp="1"/>
          </p:cNvSpPr>
          <p:nvPr>
            <p:ph type="body" orient="vert" idx="1"/>
          </p:nvPr>
        </p:nvSpPr>
        <p:spPr>
          <a:xfrm rot="16200000">
            <a:off x="4288632" y="-1783555"/>
            <a:ext cx="3432175" cy="7720012"/>
          </a:xfrm>
        </p:spPr>
        <p:txBody>
          <a:bodyPr/>
          <a:lstStyle/>
          <a:p>
            <a:pPr eaLnBrk="1" hangingPunct="1"/>
            <a:r>
              <a:rPr lang="en-US" altLang="zh-CN" sz="2400" b="1">
                <a:solidFill>
                  <a:srgbClr val="E81F30"/>
                </a:solidFill>
                <a:ea typeface="MS PGothic" panose="020B0600070205080204" pitchFamily="34" charset="-128"/>
              </a:rPr>
              <a:t>Example: When Were You Born?</a:t>
            </a:r>
            <a:endParaRPr lang="en-US" altLang="zh-CN" sz="2400">
              <a:solidFill>
                <a:srgbClr val="E81F30"/>
              </a:solidFill>
              <a:ea typeface="MS PGothic" panose="020B0600070205080204" pitchFamily="34" charset="-128"/>
            </a:endParaRPr>
          </a:p>
          <a:p>
            <a:pPr>
              <a:buFont typeface="Wingdings" panose="05000000000000000000" pitchFamily="2" charset="2"/>
              <a:buNone/>
            </a:pPr>
            <a:r>
              <a:rPr lang="en-US" altLang="zh-CN" sz="1400">
                <a:solidFill>
                  <a:srgbClr val="000000"/>
                </a:solidFill>
                <a:ea typeface="MS PGothic" panose="020B0600070205080204" pitchFamily="34" charset="-128"/>
              </a:rPr>
              <a:t>Are births evenly distributed across the days of the week? The one-way table below shows the distribution of births across the days of the week in a random sample of 140 births from local records in a large city. Do these data give significant evidence that local births are not equally likely on all days of the week?</a:t>
            </a:r>
            <a:endParaRPr lang="en-US" altLang="zh-CN" sz="1400" b="1">
              <a:solidFill>
                <a:srgbClr val="000000"/>
              </a:solidFill>
              <a:ea typeface="MS PGothic" panose="020B0600070205080204" pitchFamily="34" charset="-128"/>
              <a:cs typeface="Palatino" charset="0"/>
            </a:endParaRPr>
          </a:p>
        </p:txBody>
      </p:sp>
      <p:pic>
        <p:nvPicPr>
          <p:cNvPr id="35844" name="Picture 9" descr="Screen shot 2010-10-01 at 7.20.02 AM.pn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61438" y="144464"/>
            <a:ext cx="6985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a:spLocks noChangeArrowheads="1"/>
          </p:cNvSpPr>
          <p:nvPr/>
        </p:nvSpPr>
        <p:spPr bwMode="auto">
          <a:xfrm>
            <a:off x="1871663" y="2563814"/>
            <a:ext cx="799306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Arial" panose="020B0604020202020204" pitchFamily="34" charset="0"/>
                <a:ea typeface="MS PGothic" panose="020B0600070205080204" pitchFamily="34" charset="-128"/>
              </a:defRPr>
            </a:lvl1pPr>
            <a:lvl2pPr marL="37931725" indent="-37474525">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3pPr>
            <a:lvl4pPr marL="914400" indent="-228600">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5pPr>
            <a:lvl6pPr marL="16002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6pPr>
            <a:lvl7pPr marL="20574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7pPr>
            <a:lvl8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8pPr>
            <a:lvl9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9pPr>
          </a:lstStyle>
          <a:p>
            <a:pPr>
              <a:spcBef>
                <a:spcPct val="0"/>
              </a:spcBef>
              <a:spcAft>
                <a:spcPts val="600"/>
              </a:spcAft>
              <a:buClrTx/>
              <a:buSzTx/>
              <a:buNone/>
            </a:pPr>
            <a:r>
              <a:rPr lang="en-US" altLang="zh-CN" sz="1400" b="1">
                <a:solidFill>
                  <a:srgbClr val="E81F30"/>
                </a:solidFill>
              </a:rPr>
              <a:t>State: </a:t>
            </a:r>
            <a:r>
              <a:rPr lang="en-US" altLang="zh-CN" sz="1400">
                <a:solidFill>
                  <a:schemeClr val="tx1"/>
                </a:solidFill>
              </a:rPr>
              <a:t>We want to perform a test of</a:t>
            </a:r>
            <a:endParaRPr lang="en-US" altLang="zh-CN" sz="1400">
              <a:solidFill>
                <a:schemeClr val="tx1"/>
              </a:solidFill>
            </a:endParaRPr>
          </a:p>
          <a:p>
            <a:pPr eaLnBrk="1" hangingPunct="1">
              <a:spcBef>
                <a:spcPct val="0"/>
              </a:spcBef>
              <a:buClrTx/>
              <a:buSzTx/>
              <a:buFontTx/>
              <a:buNone/>
            </a:pPr>
            <a:r>
              <a:rPr lang="en-US" altLang="zh-CN" sz="1400" i="1">
                <a:solidFill>
                  <a:schemeClr val="tx1"/>
                </a:solidFill>
              </a:rPr>
              <a:t>H</a:t>
            </a:r>
            <a:r>
              <a:rPr lang="en-US" altLang="zh-CN" sz="1400" i="1" baseline="-25000">
                <a:solidFill>
                  <a:schemeClr val="tx1"/>
                </a:solidFill>
              </a:rPr>
              <a:t>0</a:t>
            </a:r>
            <a:r>
              <a:rPr lang="en-US" altLang="zh-CN" sz="1400">
                <a:solidFill>
                  <a:schemeClr val="tx1"/>
                </a:solidFill>
              </a:rPr>
              <a:t>:  Birth days in this local area are evenly distributed across the days of the week</a:t>
            </a:r>
            <a:r>
              <a:rPr lang="en-US" altLang="zh-CN" sz="1400" i="1">
                <a:solidFill>
                  <a:schemeClr val="tx1"/>
                </a:solidFill>
              </a:rPr>
              <a:t>.</a:t>
            </a:r>
            <a:endParaRPr lang="en-US" altLang="zh-CN" sz="1400" i="1">
              <a:solidFill>
                <a:schemeClr val="tx1"/>
              </a:solidFill>
            </a:endParaRPr>
          </a:p>
          <a:p>
            <a:pPr>
              <a:spcBef>
                <a:spcPct val="0"/>
              </a:spcBef>
              <a:spcAft>
                <a:spcPts val="600"/>
              </a:spcAft>
              <a:buClrTx/>
              <a:buSzTx/>
              <a:buNone/>
            </a:pPr>
            <a:r>
              <a:rPr lang="en-US" altLang="zh-CN" sz="1400" i="1">
                <a:solidFill>
                  <a:schemeClr val="tx1"/>
                </a:solidFill>
              </a:rPr>
              <a:t>H</a:t>
            </a:r>
            <a:r>
              <a:rPr lang="en-US" altLang="zh-CN" sz="1400" i="1" baseline="-25000">
                <a:solidFill>
                  <a:schemeClr val="tx1"/>
                </a:solidFill>
              </a:rPr>
              <a:t>a</a:t>
            </a:r>
            <a:r>
              <a:rPr lang="en-US" altLang="zh-CN" sz="1400">
                <a:solidFill>
                  <a:schemeClr val="tx1"/>
                </a:solidFill>
              </a:rPr>
              <a:t>:  Birth days in this local area are not evenly distributed across the days of the week.</a:t>
            </a:r>
            <a:endParaRPr lang="en-US" altLang="zh-CN" sz="1400">
              <a:solidFill>
                <a:schemeClr val="tx1"/>
              </a:solidFill>
            </a:endParaRPr>
          </a:p>
          <a:p>
            <a:pPr>
              <a:spcBef>
                <a:spcPct val="0"/>
              </a:spcBef>
              <a:spcAft>
                <a:spcPts val="600"/>
              </a:spcAft>
              <a:buClrTx/>
              <a:buSzTx/>
              <a:buNone/>
            </a:pPr>
            <a:r>
              <a:rPr lang="en-US" altLang="zh-CN" sz="1400">
                <a:solidFill>
                  <a:schemeClr val="tx1"/>
                </a:solidFill>
              </a:rPr>
              <a:t>The null hypothesis says that the proportions of births are the same on all days. In that case, all 7 proportions must be 1/7. So we could also write the hypotheses as</a:t>
            </a:r>
            <a:endParaRPr lang="en-US" altLang="zh-CN" sz="1400">
              <a:solidFill>
                <a:schemeClr val="tx1"/>
              </a:solidFill>
            </a:endParaRPr>
          </a:p>
          <a:p>
            <a:pPr eaLnBrk="1" hangingPunct="1">
              <a:spcBef>
                <a:spcPct val="0"/>
              </a:spcBef>
              <a:buClrTx/>
              <a:buSzTx/>
              <a:buFontTx/>
              <a:buNone/>
            </a:pPr>
            <a:r>
              <a:rPr lang="en-US" altLang="zh-CN" sz="1400" i="1">
                <a:solidFill>
                  <a:schemeClr val="tx1"/>
                </a:solidFill>
              </a:rPr>
              <a:t>			H</a:t>
            </a:r>
            <a:r>
              <a:rPr lang="en-US" altLang="zh-CN" sz="1400" i="1" baseline="-25000">
                <a:solidFill>
                  <a:schemeClr val="tx1"/>
                </a:solidFill>
              </a:rPr>
              <a:t>0</a:t>
            </a:r>
            <a:r>
              <a:rPr lang="en-US" altLang="zh-CN" sz="1400">
                <a:solidFill>
                  <a:schemeClr val="tx1"/>
                </a:solidFill>
              </a:rPr>
              <a:t>:</a:t>
            </a:r>
            <a:r>
              <a:rPr lang="en-US" altLang="zh-CN" sz="1400" i="1">
                <a:solidFill>
                  <a:schemeClr val="tx1"/>
                </a:solidFill>
              </a:rPr>
              <a:t>  p</a:t>
            </a:r>
            <a:r>
              <a:rPr lang="en-US" altLang="zh-CN" sz="1400" i="1" baseline="-25000">
                <a:solidFill>
                  <a:schemeClr val="tx1"/>
                </a:solidFill>
              </a:rPr>
              <a:t>Sun</a:t>
            </a:r>
            <a:r>
              <a:rPr lang="en-US" altLang="zh-CN" sz="1400" i="1">
                <a:solidFill>
                  <a:schemeClr val="tx1"/>
                </a:solidFill>
              </a:rPr>
              <a:t> = p</a:t>
            </a:r>
            <a:r>
              <a:rPr lang="en-US" altLang="zh-CN" sz="1400" i="1" baseline="-25000">
                <a:solidFill>
                  <a:schemeClr val="tx1"/>
                </a:solidFill>
              </a:rPr>
              <a:t>Mon</a:t>
            </a:r>
            <a:r>
              <a:rPr lang="en-US" altLang="zh-CN" sz="1400" i="1">
                <a:solidFill>
                  <a:schemeClr val="tx1"/>
                </a:solidFill>
              </a:rPr>
              <a:t> = p</a:t>
            </a:r>
            <a:r>
              <a:rPr lang="en-US" altLang="zh-CN" sz="1400" i="1" baseline="-25000">
                <a:solidFill>
                  <a:schemeClr val="tx1"/>
                </a:solidFill>
              </a:rPr>
              <a:t>Tues</a:t>
            </a:r>
            <a:r>
              <a:rPr lang="en-US" altLang="zh-CN" sz="1400" i="1">
                <a:solidFill>
                  <a:schemeClr val="tx1"/>
                </a:solidFill>
              </a:rPr>
              <a:t> = . . . = p</a:t>
            </a:r>
            <a:r>
              <a:rPr lang="en-US" altLang="zh-CN" sz="1400" i="1" baseline="-25000">
                <a:solidFill>
                  <a:schemeClr val="tx1"/>
                </a:solidFill>
              </a:rPr>
              <a:t>Sat</a:t>
            </a:r>
            <a:r>
              <a:rPr lang="en-US" altLang="zh-CN" sz="1400" i="1">
                <a:solidFill>
                  <a:schemeClr val="tx1"/>
                </a:solidFill>
              </a:rPr>
              <a:t> = </a:t>
            </a:r>
            <a:r>
              <a:rPr lang="en-US" altLang="zh-CN" sz="1400">
                <a:solidFill>
                  <a:schemeClr val="tx1"/>
                </a:solidFill>
              </a:rPr>
              <a:t>1/7</a:t>
            </a:r>
            <a:r>
              <a:rPr lang="en-US" altLang="zh-CN" sz="1400" i="1">
                <a:solidFill>
                  <a:schemeClr val="tx1"/>
                </a:solidFill>
              </a:rPr>
              <a:t>.</a:t>
            </a:r>
            <a:endParaRPr lang="en-US" altLang="zh-CN" sz="1400" i="1">
              <a:solidFill>
                <a:schemeClr val="tx1"/>
              </a:solidFill>
            </a:endParaRPr>
          </a:p>
          <a:p>
            <a:pPr>
              <a:spcBef>
                <a:spcPct val="0"/>
              </a:spcBef>
              <a:spcAft>
                <a:spcPts val="600"/>
              </a:spcAft>
              <a:buClrTx/>
              <a:buSzTx/>
              <a:buNone/>
            </a:pPr>
            <a:r>
              <a:rPr lang="en-US" altLang="zh-CN" sz="1400" i="1">
                <a:solidFill>
                  <a:schemeClr val="tx1"/>
                </a:solidFill>
              </a:rPr>
              <a:t>			H</a:t>
            </a:r>
            <a:r>
              <a:rPr lang="en-US" altLang="zh-CN" sz="1400" i="1" baseline="-25000">
                <a:solidFill>
                  <a:schemeClr val="tx1"/>
                </a:solidFill>
              </a:rPr>
              <a:t>a</a:t>
            </a:r>
            <a:r>
              <a:rPr lang="en-US" altLang="zh-CN" sz="1400">
                <a:solidFill>
                  <a:schemeClr val="tx1"/>
                </a:solidFill>
              </a:rPr>
              <a:t>: </a:t>
            </a:r>
            <a:r>
              <a:rPr lang="en-US" altLang="zh-CN" sz="1400" i="1">
                <a:solidFill>
                  <a:schemeClr val="tx1"/>
                </a:solidFill>
              </a:rPr>
              <a:t> </a:t>
            </a:r>
            <a:r>
              <a:rPr lang="en-US" altLang="zh-CN" sz="1400">
                <a:solidFill>
                  <a:schemeClr val="tx1"/>
                </a:solidFill>
              </a:rPr>
              <a:t>At least one of the proportions is not 1/7</a:t>
            </a:r>
            <a:r>
              <a:rPr lang="en-US" altLang="zh-CN" sz="1400" b="1">
                <a:solidFill>
                  <a:schemeClr val="tx1"/>
                </a:solidFill>
              </a:rPr>
              <a:t>.</a:t>
            </a:r>
            <a:endParaRPr lang="en-US" altLang="zh-CN" sz="1400" b="1">
              <a:solidFill>
                <a:schemeClr val="tx1"/>
              </a:solidFill>
            </a:endParaRPr>
          </a:p>
          <a:p>
            <a:pPr eaLnBrk="1" hangingPunct="1">
              <a:spcBef>
                <a:spcPct val="0"/>
              </a:spcBef>
              <a:buClrTx/>
              <a:buSzTx/>
              <a:buFontTx/>
              <a:buNone/>
            </a:pPr>
            <a:r>
              <a:rPr lang="en-US" altLang="zh-CN" sz="1400">
                <a:solidFill>
                  <a:schemeClr val="tx1"/>
                </a:solidFill>
              </a:rPr>
              <a:t>We will use </a:t>
            </a:r>
            <a:r>
              <a:rPr lang="en-US" altLang="zh-CN" sz="1400" i="1">
                <a:solidFill>
                  <a:schemeClr val="tx1"/>
                </a:solidFill>
              </a:rPr>
              <a:t>α</a:t>
            </a:r>
            <a:r>
              <a:rPr lang="en-US" altLang="zh-CN" sz="1400">
                <a:solidFill>
                  <a:schemeClr val="tx1"/>
                </a:solidFill>
              </a:rPr>
              <a:t> = 0.05.</a:t>
            </a:r>
            <a:endParaRPr lang="en-US" altLang="zh-CN" sz="1400" i="1">
              <a:solidFill>
                <a:schemeClr val="tx1"/>
              </a:solidFill>
            </a:endParaRPr>
          </a:p>
        </p:txBody>
      </p:sp>
      <p:graphicFrame>
        <p:nvGraphicFramePr>
          <p:cNvPr id="9" name="Table 8"/>
          <p:cNvGraphicFramePr>
            <a:graphicFrameLocks noGrp="1"/>
          </p:cNvGraphicFramePr>
          <p:nvPr/>
        </p:nvGraphicFramePr>
        <p:xfrm>
          <a:off x="3148014" y="2008188"/>
          <a:ext cx="5813425" cy="549276"/>
        </p:xfrm>
        <a:graphic>
          <a:graphicData uri="http://schemas.openxmlformats.org/drawingml/2006/table">
            <a:tbl>
              <a:tblPr/>
              <a:tblGrid>
                <a:gridCol w="727075"/>
                <a:gridCol w="725487"/>
                <a:gridCol w="727075"/>
                <a:gridCol w="727075"/>
                <a:gridCol w="727075"/>
                <a:gridCol w="725488"/>
                <a:gridCol w="727075"/>
                <a:gridCol w="727075"/>
              </a:tblGrid>
              <a:tr h="274638">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Day</a:t>
                      </a:r>
                      <a:endPar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Sun</a:t>
                      </a:r>
                      <a:endPar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Mon</a:t>
                      </a:r>
                      <a:endPar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Tue</a:t>
                      </a:r>
                      <a:endPar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Wed</a:t>
                      </a:r>
                      <a:endPar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Thu</a:t>
                      </a:r>
                      <a:endPar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Fri</a:t>
                      </a:r>
                      <a:endPar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Sat</a:t>
                      </a:r>
                      <a:endPar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74638">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Births</a:t>
                      </a:r>
                      <a:endParaRPr kumimoji="0" lang="en-US" altLang="zh-CN" sz="12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13</a:t>
                      </a:r>
                      <a:endPar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23</a:t>
                      </a:r>
                      <a:endPar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24</a:t>
                      </a:r>
                      <a:endPar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20</a:t>
                      </a:r>
                      <a:endPar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27</a:t>
                      </a:r>
                      <a:endPar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18</a:t>
                      </a:r>
                      <a:endPar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15</a:t>
                      </a:r>
                      <a:endParaRPr kumimoji="0" lang="en-US" altLang="zh-CN" sz="12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marT="45773" marB="457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r>
            </a:tbl>
          </a:graphicData>
        </a:graphic>
      </p:graphicFrame>
      <p:sp>
        <p:nvSpPr>
          <p:cNvPr id="10" name="Rectangle 9"/>
          <p:cNvSpPr>
            <a:spLocks noChangeArrowheads="1"/>
          </p:cNvSpPr>
          <p:nvPr/>
        </p:nvSpPr>
        <p:spPr bwMode="auto">
          <a:xfrm>
            <a:off x="1871663" y="4725989"/>
            <a:ext cx="7993062"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Arial" panose="020B0604020202020204" pitchFamily="34" charset="0"/>
                <a:ea typeface="MS PGothic" panose="020B0600070205080204" pitchFamily="34" charset="-128"/>
              </a:defRPr>
            </a:lvl1pPr>
            <a:lvl2pPr marL="37931725" indent="-37474525">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3pPr>
            <a:lvl4pPr marL="914400" indent="-228600">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5pPr>
            <a:lvl6pPr marL="16002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6pPr>
            <a:lvl7pPr marL="20574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7pPr>
            <a:lvl8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8pPr>
            <a:lvl9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9pPr>
          </a:lstStyle>
          <a:p>
            <a:pPr>
              <a:spcBef>
                <a:spcPct val="0"/>
              </a:spcBef>
              <a:spcAft>
                <a:spcPts val="600"/>
              </a:spcAft>
              <a:buClrTx/>
              <a:buSzTx/>
              <a:buNone/>
            </a:pPr>
            <a:r>
              <a:rPr lang="en-US" altLang="zh-CN" sz="1400" b="1">
                <a:solidFill>
                  <a:srgbClr val="E81F30"/>
                </a:solidFill>
              </a:rPr>
              <a:t>Plan: </a:t>
            </a:r>
            <a:r>
              <a:rPr lang="en-US" altLang="zh-CN" sz="1400">
                <a:solidFill>
                  <a:srgbClr val="000000"/>
                </a:solidFill>
              </a:rPr>
              <a:t>I</a:t>
            </a:r>
            <a:r>
              <a:rPr lang="en-US" altLang="zh-CN" sz="1400">
                <a:solidFill>
                  <a:schemeClr val="tx1"/>
                </a:solidFill>
              </a:rPr>
              <a:t>f the conditions are met, we should conduct a chi-square goodness-of-fit test.</a:t>
            </a:r>
            <a:endParaRPr lang="en-US" altLang="zh-CN" sz="1400">
              <a:solidFill>
                <a:schemeClr val="tx1"/>
              </a:solidFill>
            </a:endParaRPr>
          </a:p>
          <a:p>
            <a:pPr>
              <a:spcBef>
                <a:spcPct val="0"/>
              </a:spcBef>
              <a:spcAft>
                <a:spcPts val="600"/>
              </a:spcAft>
              <a:buClrTx/>
              <a:buSzTx/>
              <a:buNone/>
            </a:pPr>
            <a:r>
              <a:rPr lang="en-US" altLang="zh-CN" sz="1400">
                <a:solidFill>
                  <a:schemeClr val="tx1"/>
                </a:solidFill>
              </a:rPr>
              <a:t>• </a:t>
            </a:r>
            <a:r>
              <a:rPr lang="en-US" altLang="zh-CN" sz="1400" i="1">
                <a:solidFill>
                  <a:schemeClr val="tx1"/>
                </a:solidFill>
              </a:rPr>
              <a:t>Random </a:t>
            </a:r>
            <a:r>
              <a:rPr lang="en-US" altLang="zh-CN" sz="1400">
                <a:solidFill>
                  <a:schemeClr val="tx1"/>
                </a:solidFill>
              </a:rPr>
              <a:t>The data came from a random sample of local births</a:t>
            </a:r>
            <a:r>
              <a:rPr lang="en-US" altLang="zh-CN" sz="1400" i="1">
                <a:solidFill>
                  <a:schemeClr val="tx1"/>
                </a:solidFill>
              </a:rPr>
              <a:t>.</a:t>
            </a:r>
            <a:endParaRPr lang="en-US" altLang="zh-CN" sz="1400" i="1">
              <a:solidFill>
                <a:schemeClr val="tx1"/>
              </a:solidFill>
            </a:endParaRPr>
          </a:p>
          <a:p>
            <a:pPr>
              <a:spcBef>
                <a:spcPct val="0"/>
              </a:spcBef>
              <a:spcAft>
                <a:spcPts val="600"/>
              </a:spcAft>
              <a:buClrTx/>
              <a:buSzTx/>
              <a:buNone/>
            </a:pPr>
            <a:r>
              <a:rPr lang="en-US" altLang="zh-CN" sz="1400">
                <a:solidFill>
                  <a:schemeClr val="tx1"/>
                </a:solidFill>
              </a:rPr>
              <a:t>• </a:t>
            </a:r>
            <a:r>
              <a:rPr lang="en-US" altLang="zh-CN" sz="1400" i="1">
                <a:solidFill>
                  <a:schemeClr val="tx1"/>
                </a:solidFill>
              </a:rPr>
              <a:t>Large Sample Size </a:t>
            </a:r>
            <a:r>
              <a:rPr lang="en-US" altLang="zh-CN" sz="1400">
                <a:solidFill>
                  <a:schemeClr val="tx1"/>
                </a:solidFill>
              </a:rPr>
              <a:t>Assuming </a:t>
            </a:r>
            <a:r>
              <a:rPr lang="en-US" altLang="zh-CN" sz="1400" i="1">
                <a:solidFill>
                  <a:schemeClr val="tx1"/>
                </a:solidFill>
              </a:rPr>
              <a:t>H</a:t>
            </a:r>
            <a:r>
              <a:rPr lang="en-US" altLang="zh-CN" sz="1400" i="1" baseline="-25000">
                <a:solidFill>
                  <a:schemeClr val="tx1"/>
                </a:solidFill>
              </a:rPr>
              <a:t>0</a:t>
            </a:r>
            <a:r>
              <a:rPr lang="en-US" altLang="zh-CN" sz="1400" i="1">
                <a:solidFill>
                  <a:schemeClr val="tx1"/>
                </a:solidFill>
              </a:rPr>
              <a:t> </a:t>
            </a:r>
            <a:r>
              <a:rPr lang="en-US" altLang="zh-CN" sz="1400">
                <a:solidFill>
                  <a:schemeClr val="tx1"/>
                </a:solidFill>
              </a:rPr>
              <a:t>is true, we would expect one-seventh of the births to occur on each day of the week. For the sample of 140 births, the expected count for all 7 days would be 1/7(140) = 20 births. Since 20 ≥ 5, this condition is met.</a:t>
            </a:r>
            <a:endParaRPr lang="en-US" altLang="zh-CN" sz="1400">
              <a:solidFill>
                <a:schemeClr val="tx1"/>
              </a:solidFill>
            </a:endParaRPr>
          </a:p>
          <a:p>
            <a:pPr eaLnBrk="1" hangingPunct="1">
              <a:spcBef>
                <a:spcPct val="0"/>
              </a:spcBef>
              <a:buClrTx/>
              <a:buSzTx/>
              <a:buFontTx/>
              <a:buNone/>
            </a:pPr>
            <a:r>
              <a:rPr lang="en-US" altLang="zh-CN" sz="1400">
                <a:solidFill>
                  <a:schemeClr val="tx1"/>
                </a:solidFill>
              </a:rPr>
              <a:t>• </a:t>
            </a:r>
            <a:r>
              <a:rPr lang="en-US" altLang="zh-CN" sz="1400" i="1">
                <a:solidFill>
                  <a:schemeClr val="tx1"/>
                </a:solidFill>
              </a:rPr>
              <a:t>Independent </a:t>
            </a:r>
            <a:r>
              <a:rPr lang="en-US" altLang="zh-CN" sz="1400">
                <a:solidFill>
                  <a:schemeClr val="tx1"/>
                </a:solidFill>
              </a:rPr>
              <a:t>Individual births in the random sample should occur independently (assuming no twins). Because we are sampling without replacement, there need to</a:t>
            </a:r>
            <a:endParaRPr lang="en-US" altLang="zh-CN" sz="1400">
              <a:solidFill>
                <a:schemeClr val="tx1"/>
              </a:solidFill>
            </a:endParaRPr>
          </a:p>
          <a:p>
            <a:pPr eaLnBrk="1" hangingPunct="1">
              <a:spcBef>
                <a:spcPct val="0"/>
              </a:spcBef>
              <a:buClrTx/>
              <a:buSzTx/>
              <a:buFontTx/>
              <a:buNone/>
            </a:pPr>
            <a:r>
              <a:rPr lang="en-US" altLang="zh-CN" sz="1400">
                <a:solidFill>
                  <a:schemeClr val="tx1"/>
                </a:solidFill>
              </a:rPr>
              <a:t>be at least 10(140) = 1400 births in the local area. This should be the case in a large city.</a:t>
            </a:r>
            <a:endParaRPr lang="en-US" altLang="zh-CN" sz="1400" i="1">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Vertical Title 1"/>
          <p:cNvSpPr>
            <a:spLocks noGrp="1"/>
          </p:cNvSpPr>
          <p:nvPr>
            <p:ph type="title" orient="vert"/>
          </p:nvPr>
        </p:nvSpPr>
        <p:spPr>
          <a:xfrm>
            <a:off x="9659939" y="954088"/>
            <a:ext cx="681037" cy="5903912"/>
          </a:xfrm>
        </p:spPr>
        <p:txBody>
          <a:bodyPr/>
          <a:lstStyle/>
          <a:p>
            <a:pPr eaLnBrk="1" hangingPunct="1"/>
            <a:r>
              <a:rPr lang="en-US" altLang="zh-CN" sz="2000">
                <a:solidFill>
                  <a:srgbClr val="E81F30"/>
                </a:solidFill>
                <a:ea typeface="MS PGothic" panose="020B0600070205080204" pitchFamily="34" charset="-128"/>
              </a:rPr>
              <a:t>Chi-Square Goodness-of-Fit Tests</a:t>
            </a:r>
            <a:endParaRPr lang="en-US" altLang="zh-CN" sz="2000">
              <a:solidFill>
                <a:srgbClr val="E81F30"/>
              </a:solidFill>
              <a:ea typeface="MS PGothic" panose="020B0600070205080204" pitchFamily="34" charset="-128"/>
            </a:endParaRPr>
          </a:p>
        </p:txBody>
      </p:sp>
      <p:sp>
        <p:nvSpPr>
          <p:cNvPr id="36866" name="Vertical Text Placeholder 2"/>
          <p:cNvSpPr>
            <a:spLocks noGrp="1"/>
          </p:cNvSpPr>
          <p:nvPr>
            <p:ph type="body" orient="vert" idx="1"/>
          </p:nvPr>
        </p:nvSpPr>
        <p:spPr>
          <a:xfrm rot="16200000">
            <a:off x="4288632" y="-1783555"/>
            <a:ext cx="3432175" cy="7720012"/>
          </a:xfrm>
        </p:spPr>
        <p:txBody>
          <a:bodyPr/>
          <a:lstStyle/>
          <a:p>
            <a:pPr eaLnBrk="1" hangingPunct="1"/>
            <a:r>
              <a:rPr lang="en-US" altLang="zh-CN" sz="2400" b="1">
                <a:solidFill>
                  <a:srgbClr val="E81F30"/>
                </a:solidFill>
                <a:ea typeface="MS PGothic" panose="020B0600070205080204" pitchFamily="34" charset="-128"/>
              </a:rPr>
              <a:t>Example: When Were You Born?</a:t>
            </a:r>
            <a:endParaRPr lang="en-US" altLang="zh-CN" sz="2400">
              <a:solidFill>
                <a:srgbClr val="E81F30"/>
              </a:solidFill>
              <a:ea typeface="MS PGothic" panose="020B0600070205080204" pitchFamily="34" charset="-128"/>
            </a:endParaRPr>
          </a:p>
        </p:txBody>
      </p:sp>
      <p:pic>
        <p:nvPicPr>
          <p:cNvPr id="36868" name="Picture 9" descr="Screen shot 2010-10-01 at 7.20.02 AM.pn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61438" y="144464"/>
            <a:ext cx="6985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8"/>
          <p:cNvSpPr>
            <a:spLocks noChangeArrowheads="1"/>
          </p:cNvSpPr>
          <p:nvPr/>
        </p:nvSpPr>
        <p:spPr bwMode="auto">
          <a:xfrm>
            <a:off x="1844675" y="971550"/>
            <a:ext cx="75263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Arial" panose="020B0604020202020204" pitchFamily="34" charset="0"/>
                <a:ea typeface="MS PGothic" panose="020B0600070205080204" pitchFamily="34" charset="-128"/>
              </a:defRPr>
            </a:lvl1pPr>
            <a:lvl2pPr marL="37931725" indent="-37474525">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3pPr>
            <a:lvl4pPr marL="914400" indent="-228600">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5pPr>
            <a:lvl6pPr marL="16002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6pPr>
            <a:lvl7pPr marL="20574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7pPr>
            <a:lvl8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8pPr>
            <a:lvl9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zh-CN" sz="1600" b="1">
                <a:solidFill>
                  <a:srgbClr val="E81F30"/>
                </a:solidFill>
              </a:rPr>
              <a:t>Do: </a:t>
            </a:r>
            <a:r>
              <a:rPr lang="en-US" altLang="zh-CN" sz="1600">
                <a:solidFill>
                  <a:srgbClr val="000000"/>
                </a:solidFill>
              </a:rPr>
              <a:t>Since the conditions are satisfied, we can perform a chi-square goodness-of-fit test. We begin by calculating the test statistic.</a:t>
            </a:r>
            <a:endParaRPr lang="en-US" altLang="zh-CN" sz="1600">
              <a:solidFill>
                <a:schemeClr val="tx1"/>
              </a:solidFill>
            </a:endParaRPr>
          </a:p>
        </p:txBody>
      </p:sp>
      <p:graphicFrame>
        <p:nvGraphicFramePr>
          <p:cNvPr id="32778" name="Object 2"/>
          <p:cNvGraphicFramePr>
            <a:graphicFrameLocks noChangeAspect="1"/>
          </p:cNvGraphicFramePr>
          <p:nvPr/>
        </p:nvGraphicFramePr>
        <p:xfrm>
          <a:off x="1920876" y="1589089"/>
          <a:ext cx="4424363" cy="3000375"/>
        </p:xfrm>
        <a:graphic>
          <a:graphicData uri="http://schemas.openxmlformats.org/presentationml/2006/ole">
            <mc:AlternateContent xmlns:mc="http://schemas.openxmlformats.org/markup-compatibility/2006">
              <mc:Choice xmlns:v="urn:schemas-microsoft-com:vml" Requires="v">
                <p:oleObj spid="_x0000_s4216" name="Equation" r:id="rId2" imgW="3263900" imgH="2222500" progId="Equation.3">
                  <p:embed/>
                </p:oleObj>
              </mc:Choice>
              <mc:Fallback>
                <p:oleObj name="Equation" r:id="rId2" imgW="3263900" imgH="22225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76" y="1589089"/>
                        <a:ext cx="4424363" cy="300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5"/>
          <p:cNvGrpSpPr/>
          <p:nvPr/>
        </p:nvGrpSpPr>
        <p:grpSpPr bwMode="auto">
          <a:xfrm>
            <a:off x="1920875" y="1539876"/>
            <a:ext cx="7943850" cy="5072063"/>
            <a:chOff x="396875" y="1539632"/>
            <a:chExt cx="7943851" cy="5072147"/>
          </a:xfrm>
        </p:grpSpPr>
        <p:pic>
          <p:nvPicPr>
            <p:cNvPr id="36873" name="Picture 11" descr="Picture 5.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2315" y="1539632"/>
              <a:ext cx="3398411" cy="2297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4" name="Rectangle 13"/>
            <p:cNvSpPr>
              <a:spLocks noChangeArrowheads="1"/>
            </p:cNvSpPr>
            <p:nvPr/>
          </p:nvSpPr>
          <p:spPr bwMode="auto">
            <a:xfrm>
              <a:off x="396875" y="4795897"/>
              <a:ext cx="454544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Arial" panose="020B0604020202020204" pitchFamily="34" charset="0"/>
                  <a:ea typeface="MS PGothic" panose="020B0600070205080204" pitchFamily="34" charset="-128"/>
                </a:defRPr>
              </a:lvl1pPr>
              <a:lvl2pPr marL="37931725" indent="-37474525">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3pPr>
              <a:lvl4pPr marL="914400" indent="-228600">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5pPr>
              <a:lvl6pPr marL="16002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6pPr>
              <a:lvl7pPr marL="20574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7pPr>
              <a:lvl8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8pPr>
              <a:lvl9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zh-CN" sz="1600" b="1" i="1">
                  <a:solidFill>
                    <a:schemeClr val="tx1"/>
                  </a:solidFill>
                </a:rPr>
                <a:t>P-</a:t>
              </a:r>
              <a:r>
                <a:rPr lang="en-US" altLang="zh-CN" sz="1600" b="1">
                  <a:solidFill>
                    <a:schemeClr val="tx1"/>
                  </a:solidFill>
                </a:rPr>
                <a:t>Value</a:t>
              </a:r>
              <a:r>
                <a:rPr lang="en-US" altLang="zh-CN" sz="1600">
                  <a:solidFill>
                    <a:schemeClr val="tx1"/>
                  </a:solidFill>
                </a:rPr>
                <a:t>:</a:t>
              </a:r>
              <a:endParaRPr lang="en-US" altLang="zh-CN" sz="1600">
                <a:solidFill>
                  <a:schemeClr val="tx1"/>
                </a:solidFill>
              </a:endParaRPr>
            </a:p>
            <a:p>
              <a:pPr eaLnBrk="1" hangingPunct="1">
                <a:spcBef>
                  <a:spcPct val="0"/>
                </a:spcBef>
                <a:buClrTx/>
                <a:buSzTx/>
                <a:buFontTx/>
                <a:buNone/>
              </a:pPr>
              <a:r>
                <a:rPr lang="en-US" altLang="zh-CN" sz="1600" i="1">
                  <a:solidFill>
                    <a:schemeClr val="tx1"/>
                  </a:solidFill>
                </a:rPr>
                <a:t>Using Table C: </a:t>
              </a:r>
              <a:r>
                <a:rPr lang="en-US" altLang="zh-CN" sz="1600" i="1">
                  <a:solidFill>
                    <a:schemeClr val="tx1"/>
                  </a:solidFill>
                  <a:latin typeface="Times New Roman" panose="02020603050405020304" pitchFamily="18" charset="0"/>
                  <a:cs typeface="Times New Roman" panose="02020603050405020304" pitchFamily="18" charset="0"/>
                </a:rPr>
                <a:t>χ</a:t>
              </a:r>
              <a:r>
                <a:rPr lang="en-US" altLang="zh-CN" sz="1600" i="1" baseline="30000">
                  <a:solidFill>
                    <a:schemeClr val="tx1"/>
                  </a:solidFill>
                  <a:cs typeface="Times New Roman" panose="02020603050405020304" pitchFamily="18" charset="0"/>
                </a:rPr>
                <a:t>2</a:t>
              </a:r>
              <a:r>
                <a:rPr lang="en-US" altLang="zh-CN" sz="1600">
                  <a:solidFill>
                    <a:schemeClr val="tx1"/>
                  </a:solidFill>
                  <a:cs typeface="Times New Roman" panose="02020603050405020304" pitchFamily="18" charset="0"/>
                </a:rPr>
                <a:t> = 7.60 is less than the smallest entry in the df = 6 row, which corresponds to tail area 0.25. The </a:t>
              </a:r>
              <a:r>
                <a:rPr lang="en-US" altLang="zh-CN" sz="1600" i="1">
                  <a:solidFill>
                    <a:schemeClr val="tx1"/>
                  </a:solidFill>
                  <a:cs typeface="Times New Roman" panose="02020603050405020304" pitchFamily="18" charset="0"/>
                </a:rPr>
                <a:t>P</a:t>
              </a:r>
              <a:r>
                <a:rPr lang="en-US" altLang="zh-CN" sz="1600">
                  <a:solidFill>
                    <a:schemeClr val="tx1"/>
                  </a:solidFill>
                  <a:cs typeface="Times New Roman" panose="02020603050405020304" pitchFamily="18" charset="0"/>
                </a:rPr>
                <a:t>-value is therefore greater than 0.25.</a:t>
              </a:r>
              <a:endParaRPr lang="en-US" altLang="zh-CN" sz="1600">
                <a:solidFill>
                  <a:schemeClr val="tx1"/>
                </a:solidFill>
                <a:cs typeface="Times New Roman" panose="02020603050405020304" pitchFamily="18" charset="0"/>
              </a:endParaRPr>
            </a:p>
            <a:p>
              <a:pPr eaLnBrk="1" hangingPunct="1">
                <a:spcBef>
                  <a:spcPct val="0"/>
                </a:spcBef>
                <a:buClrTx/>
                <a:buSzTx/>
                <a:buFontTx/>
                <a:buNone/>
              </a:pPr>
              <a:r>
                <a:rPr lang="en-US" altLang="zh-CN" sz="1600" i="1">
                  <a:solidFill>
                    <a:schemeClr val="tx1"/>
                  </a:solidFill>
                  <a:cs typeface="Times New Roman" panose="02020603050405020304" pitchFamily="18" charset="0"/>
                </a:rPr>
                <a:t>Using technology</a:t>
              </a:r>
              <a:r>
                <a:rPr lang="en-US" altLang="zh-CN" sz="1600">
                  <a:solidFill>
                    <a:schemeClr val="tx1"/>
                  </a:solidFill>
                  <a:cs typeface="Times New Roman" panose="02020603050405020304" pitchFamily="18" charset="0"/>
                </a:rPr>
                <a:t>: We can find the exact </a:t>
              </a:r>
              <a:r>
                <a:rPr lang="en-US" altLang="zh-CN" sz="1600" i="1">
                  <a:solidFill>
                    <a:schemeClr val="tx1"/>
                  </a:solidFill>
                  <a:cs typeface="Times New Roman" panose="02020603050405020304" pitchFamily="18" charset="0"/>
                </a:rPr>
                <a:t>P</a:t>
              </a:r>
              <a:r>
                <a:rPr lang="en-US" altLang="zh-CN" sz="1600">
                  <a:solidFill>
                    <a:schemeClr val="tx1"/>
                  </a:solidFill>
                  <a:cs typeface="Times New Roman" panose="02020603050405020304" pitchFamily="18" charset="0"/>
                </a:rPr>
                <a:t>-value with a calculator: </a:t>
              </a:r>
              <a:r>
                <a:rPr lang="en-US" altLang="zh-CN" sz="1600" i="1">
                  <a:solidFill>
                    <a:schemeClr val="tx1"/>
                  </a:solidFill>
                  <a:latin typeface="Times New Roman" panose="02020603050405020304" pitchFamily="18" charset="0"/>
                  <a:cs typeface="Times New Roman" panose="02020603050405020304" pitchFamily="18" charset="0"/>
                </a:rPr>
                <a:t>χ</a:t>
              </a:r>
              <a:r>
                <a:rPr lang="en-US" altLang="zh-CN" sz="1600" i="1" baseline="30000">
                  <a:solidFill>
                    <a:schemeClr val="tx1"/>
                  </a:solidFill>
                  <a:latin typeface="Times New Roman" panose="02020603050405020304" pitchFamily="18" charset="0"/>
                  <a:cs typeface="Times New Roman" panose="02020603050405020304" pitchFamily="18" charset="0"/>
                </a:rPr>
                <a:t>2</a:t>
              </a:r>
              <a:r>
                <a:rPr lang="en-US" altLang="zh-CN" sz="1600">
                  <a:solidFill>
                    <a:schemeClr val="tx1"/>
                  </a:solidFill>
                  <a:latin typeface="Times New Roman" panose="02020603050405020304" pitchFamily="18" charset="0"/>
                  <a:cs typeface="Times New Roman" panose="02020603050405020304" pitchFamily="18" charset="0"/>
                </a:rPr>
                <a:t>cdf(7.60,1000,6)</a:t>
              </a:r>
              <a:r>
                <a:rPr lang="en-US" altLang="zh-CN" sz="1600">
                  <a:solidFill>
                    <a:schemeClr val="tx1"/>
                  </a:solidFill>
                  <a:cs typeface="Times New Roman" panose="02020603050405020304" pitchFamily="18" charset="0"/>
                </a:rPr>
                <a:t> </a:t>
              </a:r>
              <a:r>
                <a:rPr lang="en-US" altLang="zh-CN" sz="1600">
                  <a:solidFill>
                    <a:schemeClr val="tx1"/>
                  </a:solidFill>
                  <a:latin typeface="Times New Roman" panose="02020603050405020304" pitchFamily="18" charset="0"/>
                  <a:cs typeface="Times New Roman" panose="02020603050405020304" pitchFamily="18" charset="0"/>
                </a:rPr>
                <a:t>= 0.269</a:t>
              </a:r>
              <a:r>
                <a:rPr lang="en-US" altLang="zh-CN" sz="1600">
                  <a:solidFill>
                    <a:schemeClr val="tx1"/>
                  </a:solidFill>
                  <a:cs typeface="Times New Roman" panose="02020603050405020304" pitchFamily="18" charset="0"/>
                </a:rPr>
                <a:t>.</a:t>
              </a:r>
              <a:endParaRPr lang="en-US" altLang="zh-CN" sz="1600">
                <a:solidFill>
                  <a:schemeClr val="tx1"/>
                </a:solidFill>
                <a:cs typeface="Times New Roman" panose="02020603050405020304" pitchFamily="18" charset="0"/>
              </a:endParaRPr>
            </a:p>
          </p:txBody>
        </p:sp>
      </p:grpSp>
      <p:sp>
        <p:nvSpPr>
          <p:cNvPr id="15" name="Rectangle 8"/>
          <p:cNvSpPr>
            <a:spLocks noChangeArrowheads="1"/>
          </p:cNvSpPr>
          <p:nvPr/>
        </p:nvSpPr>
        <p:spPr bwMode="auto">
          <a:xfrm>
            <a:off x="6465889" y="4994275"/>
            <a:ext cx="406717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Arial" panose="020B0604020202020204" pitchFamily="34" charset="0"/>
                <a:ea typeface="MS PGothic" panose="020B0600070205080204" pitchFamily="34" charset="-128"/>
              </a:defRPr>
            </a:lvl1pPr>
            <a:lvl2pPr marL="37931725" indent="-37474525">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3pPr>
            <a:lvl4pPr marL="914400" indent="-228600">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5pPr>
            <a:lvl6pPr marL="16002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6pPr>
            <a:lvl7pPr marL="20574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7pPr>
            <a:lvl8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8pPr>
            <a:lvl9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zh-CN" sz="1600" b="1">
                <a:solidFill>
                  <a:srgbClr val="E81F30"/>
                </a:solidFill>
              </a:rPr>
              <a:t>Conclude: </a:t>
            </a:r>
            <a:r>
              <a:rPr lang="en-US" altLang="zh-CN" sz="1600">
                <a:solidFill>
                  <a:srgbClr val="000000"/>
                </a:solidFill>
              </a:rPr>
              <a:t>B</a:t>
            </a:r>
            <a:r>
              <a:rPr lang="en-US" altLang="zh-CN" sz="1600">
                <a:solidFill>
                  <a:schemeClr val="tx1"/>
                </a:solidFill>
              </a:rPr>
              <a:t>ecause the </a:t>
            </a:r>
            <a:r>
              <a:rPr lang="en-US" altLang="zh-CN" sz="1600" i="1">
                <a:solidFill>
                  <a:schemeClr val="tx1"/>
                </a:solidFill>
              </a:rPr>
              <a:t>P-</a:t>
            </a:r>
            <a:r>
              <a:rPr lang="en-US" altLang="zh-CN" sz="1600">
                <a:solidFill>
                  <a:schemeClr val="tx1"/>
                </a:solidFill>
              </a:rPr>
              <a:t>value</a:t>
            </a:r>
            <a:r>
              <a:rPr lang="en-US" altLang="zh-CN" sz="1600" i="1">
                <a:solidFill>
                  <a:schemeClr val="tx1"/>
                </a:solidFill>
              </a:rPr>
              <a:t>, </a:t>
            </a:r>
            <a:r>
              <a:rPr lang="en-US" altLang="zh-CN" sz="1600">
                <a:solidFill>
                  <a:schemeClr val="tx1"/>
                </a:solidFill>
              </a:rPr>
              <a:t>0.269, is greater than</a:t>
            </a:r>
            <a:r>
              <a:rPr lang="en-US" altLang="zh-CN" sz="1600" i="1">
                <a:solidFill>
                  <a:schemeClr val="tx1"/>
                </a:solidFill>
              </a:rPr>
              <a:t> α </a:t>
            </a:r>
            <a:r>
              <a:rPr lang="en-US" altLang="zh-CN" sz="1600">
                <a:solidFill>
                  <a:schemeClr val="tx1"/>
                </a:solidFill>
              </a:rPr>
              <a:t>= 0.05, we fail to reject </a:t>
            </a:r>
            <a:r>
              <a:rPr lang="en-US" altLang="zh-CN" sz="1600" i="1">
                <a:solidFill>
                  <a:schemeClr val="tx1"/>
                </a:solidFill>
              </a:rPr>
              <a:t>H</a:t>
            </a:r>
            <a:r>
              <a:rPr lang="en-US" altLang="zh-CN" sz="1600" i="1" baseline="-25000">
                <a:solidFill>
                  <a:schemeClr val="tx1"/>
                </a:solidFill>
              </a:rPr>
              <a:t>0</a:t>
            </a:r>
            <a:r>
              <a:rPr lang="en-US" altLang="zh-CN" sz="1600" i="1">
                <a:solidFill>
                  <a:schemeClr val="tx1"/>
                </a:solidFill>
              </a:rPr>
              <a:t>. </a:t>
            </a:r>
            <a:r>
              <a:rPr lang="en-US" altLang="zh-CN" sz="1600">
                <a:solidFill>
                  <a:schemeClr val="tx1"/>
                </a:solidFill>
              </a:rPr>
              <a:t>These 140 births don’t provide enough evidence to say that all local births in this area are not evenly distributed across the days of the week.</a:t>
            </a:r>
            <a:endParaRPr lang="en-US" altLang="zh-CN" sz="160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2778"/>
                                        </p:tgtEl>
                                        <p:attrNameLst>
                                          <p:attrName>style.visibility</p:attrName>
                                        </p:attrNameLst>
                                      </p:cBhvr>
                                      <p:to>
                                        <p:strVal val="visible"/>
                                      </p:to>
                                    </p:set>
                                    <p:anim from="(-#ppt_w/2)" to="(#ppt_x)" calcmode="lin" valueType="num">
                                      <p:cBhvr>
                                        <p:cTn id="7" dur="600" fill="hold">
                                          <p:stCondLst>
                                            <p:cond delay="0"/>
                                          </p:stCondLst>
                                        </p:cTn>
                                        <p:tgtEl>
                                          <p:spTgt spid="32778"/>
                                        </p:tgtEl>
                                        <p:attrNameLst>
                                          <p:attrName>ppt_x</p:attrName>
                                        </p:attrNameLst>
                                      </p:cBhvr>
                                    </p:anim>
                                    <p:anim from="0" to="-1.0" calcmode="lin" valueType="num">
                                      <p:cBhvr>
                                        <p:cTn id="8" dur="200" decel="50000" autoRev="1" fill="hold">
                                          <p:stCondLst>
                                            <p:cond delay="600"/>
                                          </p:stCondLst>
                                        </p:cTn>
                                        <p:tgtEl>
                                          <p:spTgt spid="32778"/>
                                        </p:tgtEl>
                                        <p:attrNameLst>
                                          <p:attrName>xshear</p:attrName>
                                        </p:attrNameLst>
                                      </p:cBhvr>
                                    </p:anim>
                                    <p:animScale>
                                      <p:cBhvr>
                                        <p:cTn id="9" dur="200" decel="100000" autoRev="1" fill="hold">
                                          <p:stCondLst>
                                            <p:cond delay="600"/>
                                          </p:stCondLst>
                                        </p:cTn>
                                        <p:tgtEl>
                                          <p:spTgt spid="32778"/>
                                        </p:tgtEl>
                                      </p:cBhvr>
                                      <p:from x="100000" y="100000"/>
                                      <p:to x="80000" y="100000"/>
                                    </p:animScale>
                                    <p:anim by="(#ppt_h/3+#ppt_w*0.1)" calcmode="lin" valueType="num">
                                      <p:cBhvr additive="sum">
                                        <p:cTn id="10" dur="200" decel="100000" autoRev="1" fill="hold">
                                          <p:stCondLst>
                                            <p:cond delay="600"/>
                                          </p:stCondLst>
                                        </p:cTn>
                                        <p:tgtEl>
                                          <p:spTgt spid="32778"/>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900" decel="100000" fill="hold"/>
                                        <p:tgtEl>
                                          <p:spTgt spid="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22"/>
          <p:cNvSpPr txBox="1"/>
          <p:nvPr/>
        </p:nvSpPr>
        <p:spPr bwMode="auto">
          <a:xfrm>
            <a:off x="1774134" y="1863929"/>
            <a:ext cx="86487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914400" eaLnBrk="1" hangingPunct="1"/>
            <a:r>
              <a:rPr lang="en-US" altLang="zh-CN" sz="4800" b="1" dirty="0">
                <a:solidFill>
                  <a:schemeClr val="tx2">
                    <a:lumMod val="75000"/>
                    <a:lumOff val="25000"/>
                  </a:schemeClr>
                </a:solidFill>
              </a:rPr>
              <a:t>Inference for Distributions of Categorical Data</a:t>
            </a:r>
            <a:endParaRPr lang="en-US" altLang="zh-CN" sz="4800" b="1" dirty="0">
              <a:solidFill>
                <a:schemeClr val="tx2">
                  <a:lumMod val="75000"/>
                  <a:lumOff val="25000"/>
                </a:schemeClr>
              </a:solidFill>
            </a:endParaRPr>
          </a:p>
        </p:txBody>
      </p:sp>
      <p:sp>
        <p:nvSpPr>
          <p:cNvPr id="23556" name="Subtitle 123"/>
          <p:cNvSpPr txBox="1"/>
          <p:nvPr/>
        </p:nvSpPr>
        <p:spPr bwMode="auto">
          <a:xfrm>
            <a:off x="1813890" y="4241144"/>
            <a:ext cx="848201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914400" eaLnBrk="1" hangingPunct="1">
              <a:spcBef>
                <a:spcPts val="300"/>
              </a:spcBef>
              <a:buClr>
                <a:schemeClr val="accent1"/>
              </a:buClr>
              <a:buSzPct val="75000"/>
            </a:pPr>
            <a:r>
              <a:rPr lang="en-US" altLang="zh-CN" sz="3200" b="1" dirty="0" smtClean="0">
                <a:solidFill>
                  <a:schemeClr val="tx2">
                    <a:lumMod val="75000"/>
                    <a:lumOff val="25000"/>
                  </a:schemeClr>
                </a:solidFill>
              </a:rPr>
              <a:t>lesson </a:t>
            </a:r>
            <a:r>
              <a:rPr lang="en-US" altLang="zh-CN" sz="3200" b="1" dirty="0">
                <a:solidFill>
                  <a:schemeClr val="tx2">
                    <a:lumMod val="75000"/>
                    <a:lumOff val="25000"/>
                  </a:schemeClr>
                </a:solidFill>
              </a:rPr>
              <a:t>2</a:t>
            </a:r>
            <a:endParaRPr lang="en-US" altLang="zh-CN" sz="3200" b="1" dirty="0">
              <a:solidFill>
                <a:schemeClr val="tx2">
                  <a:lumMod val="75000"/>
                  <a:lumOff val="25000"/>
                </a:schemeClr>
              </a:solidFill>
            </a:endParaRPr>
          </a:p>
          <a:p>
            <a:pPr defTabSz="914400" eaLnBrk="1" hangingPunct="1">
              <a:spcBef>
                <a:spcPts val="300"/>
              </a:spcBef>
              <a:buClr>
                <a:schemeClr val="accent1"/>
              </a:buClr>
              <a:buSzPct val="75000"/>
            </a:pPr>
            <a:r>
              <a:rPr lang="en-US" altLang="zh-CN" sz="3200" b="1" dirty="0" smtClean="0">
                <a:solidFill>
                  <a:schemeClr val="tx2">
                    <a:lumMod val="75000"/>
                    <a:lumOff val="25000"/>
                  </a:schemeClr>
                </a:solidFill>
              </a:rPr>
              <a:t>Chi-Square Test for Homogeneity</a:t>
            </a:r>
            <a:endParaRPr lang="en-US" altLang="zh-CN" b="1" dirty="0">
              <a:solidFill>
                <a:schemeClr val="tx2">
                  <a:lumMod val="75000"/>
                  <a:lumOff val="25000"/>
                </a:schemeClr>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4610" y="766251"/>
            <a:ext cx="11237390" cy="2800767"/>
          </a:xfrm>
          <a:prstGeom prst="rect">
            <a:avLst/>
          </a:prstGeom>
          <a:noFill/>
        </p:spPr>
        <p:txBody>
          <a:bodyPr wrap="square" rtlCol="0">
            <a:spAutoFit/>
          </a:bodyPr>
          <a:lstStyle/>
          <a:p>
            <a:r>
              <a:rPr lang="en-US" altLang="zh-CN" sz="2200" dirty="0" smtClean="0">
                <a:solidFill>
                  <a:srgbClr val="000000"/>
                </a:solidFill>
              </a:rPr>
              <a:t>On the campus of a large university, the students are freshmen, sophomores, juniors</a:t>
            </a:r>
            <a:r>
              <a:rPr lang="en-US" altLang="zh-CN" sz="2200" dirty="0">
                <a:solidFill>
                  <a:srgbClr val="000000"/>
                </a:solidFill>
              </a:rPr>
              <a:t> </a:t>
            </a:r>
            <a:r>
              <a:rPr lang="en-US" altLang="zh-CN" sz="2200" dirty="0" smtClean="0">
                <a:solidFill>
                  <a:srgbClr val="000000"/>
                </a:solidFill>
              </a:rPr>
              <a:t>and seniors. The school officials had heard several complaints about the food services, but felt that the complaints differed across the four grades. To get students input, a random sample of students was selected from each grade. Each selected students was asked, “Are the current food services satisfactory?” The answers were recorded as “satisfactory” or “not satisfactory”. The answers are summarized as follows.</a:t>
            </a:r>
            <a:endParaRPr lang="en-US" altLang="zh-CN" sz="2200" dirty="0" smtClean="0">
              <a:solidFill>
                <a:srgbClr val="000000"/>
              </a:solidFill>
            </a:endParaRPr>
          </a:p>
          <a:p>
            <a:r>
              <a:rPr lang="en-US" altLang="zh-CN" sz="2200" dirty="0" smtClean="0">
                <a:solidFill>
                  <a:srgbClr val="000000"/>
                </a:solidFill>
              </a:rPr>
              <a:t>Is there any significant evidence to </a:t>
            </a:r>
            <a:r>
              <a:rPr lang="en-US" altLang="zh-CN" sz="2200" dirty="0">
                <a:solidFill>
                  <a:srgbClr val="000000"/>
                </a:solidFill>
              </a:rPr>
              <a:t>indicate whether </a:t>
            </a:r>
            <a:r>
              <a:rPr lang="en-US" altLang="zh-CN" sz="2200" dirty="0" smtClean="0">
                <a:solidFill>
                  <a:srgbClr val="000000"/>
                </a:solidFill>
              </a:rPr>
              <a:t>the proportion of students satisfied with the current food services differs in different grades at the significance level of 0.05?</a:t>
            </a:r>
            <a:endParaRPr lang="en-US" altLang="zh-CN" sz="2200" dirty="0" smtClean="0">
              <a:solidFill>
                <a:srgbClr val="000000"/>
              </a:solidFill>
            </a:endParaRPr>
          </a:p>
        </p:txBody>
      </p:sp>
      <p:sp>
        <p:nvSpPr>
          <p:cNvPr id="7" name="Vertical Text Placeholder 2"/>
          <p:cNvSpPr txBox="1"/>
          <p:nvPr/>
        </p:nvSpPr>
        <p:spPr>
          <a:xfrm rot="16200000">
            <a:off x="3526360" y="-2467792"/>
            <a:ext cx="2576512" cy="7720012"/>
          </a:xfrm>
          <a:prstGeom prst="rect">
            <a:avLst/>
          </a:prstGeom>
        </p:spPr>
        <p:txBody>
          <a:bodyPr vert="eaVert" lIns="91440" tIns="45720" rIns="91440" bIns="45720" rtlCol="0">
            <a:normAutofit/>
          </a:bodyPr>
          <a:lst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CN" sz="2400" dirty="0" smtClean="0">
                <a:solidFill>
                  <a:srgbClr val="E81F30"/>
                </a:solidFill>
                <a:ea typeface="MS PGothic" panose="020B0600070205080204" pitchFamily="34" charset="-128"/>
              </a:rPr>
              <a:t>Example</a:t>
            </a:r>
            <a:endParaRPr lang="en-US" altLang="zh-CN" sz="2400" dirty="0">
              <a:solidFill>
                <a:srgbClr val="E81F30"/>
              </a:solidFill>
              <a:ea typeface="MS PGothic" panose="020B0600070205080204" pitchFamily="34" charset="-128"/>
            </a:endParaRPr>
          </a:p>
        </p:txBody>
      </p:sp>
      <p:graphicFrame>
        <p:nvGraphicFramePr>
          <p:cNvPr id="9" name="表格 8"/>
          <p:cNvGraphicFramePr>
            <a:graphicFrameLocks noGrp="1"/>
          </p:cNvGraphicFramePr>
          <p:nvPr/>
        </p:nvGraphicFramePr>
        <p:xfrm>
          <a:off x="954610" y="3657717"/>
          <a:ext cx="5893903" cy="2194560"/>
        </p:xfrm>
        <a:graphic>
          <a:graphicData uri="http://schemas.openxmlformats.org/drawingml/2006/table">
            <a:tbl>
              <a:tblPr firstRow="1" bandRow="1">
                <a:tableStyleId>{BC89EF96-8CEA-46FF-86C4-4CE0E7609802}</a:tableStyleId>
              </a:tblPr>
              <a:tblGrid>
                <a:gridCol w="1371599"/>
                <a:gridCol w="1361661"/>
                <a:gridCol w="1719469"/>
                <a:gridCol w="1441174"/>
              </a:tblGrid>
              <a:tr h="324000">
                <a:tc>
                  <a:txBody>
                    <a:bodyPr/>
                    <a:lstStyle/>
                    <a:p>
                      <a:endParaRPr lang="zh-CN" altLang="en-US" dirty="0"/>
                    </a:p>
                  </a:txBody>
                  <a:tcPr/>
                </a:tc>
                <a:tc>
                  <a:txBody>
                    <a:bodyPr/>
                    <a:lstStyle/>
                    <a:p>
                      <a:r>
                        <a:rPr lang="en-US" altLang="zh-CN" dirty="0" smtClean="0"/>
                        <a:t>Satisfactory</a:t>
                      </a:r>
                      <a:endParaRPr lang="zh-CN" altLang="en-US" dirty="0"/>
                    </a:p>
                  </a:txBody>
                  <a:tcPr/>
                </a:tc>
                <a:tc>
                  <a:txBody>
                    <a:bodyPr/>
                    <a:lstStyle/>
                    <a:p>
                      <a:r>
                        <a:rPr lang="en-US" altLang="zh-CN" dirty="0" smtClean="0"/>
                        <a:t>Not Satisfactory</a:t>
                      </a:r>
                      <a:endParaRPr lang="zh-CN" altLang="en-US" dirty="0"/>
                    </a:p>
                  </a:txBody>
                  <a:tcPr/>
                </a:tc>
                <a:tc>
                  <a:txBody>
                    <a:bodyPr/>
                    <a:lstStyle/>
                    <a:p>
                      <a:r>
                        <a:rPr lang="en-US" altLang="zh-CN" dirty="0" smtClean="0"/>
                        <a:t>Sample</a:t>
                      </a:r>
                      <a:r>
                        <a:rPr lang="en-US" altLang="zh-CN" baseline="0" dirty="0" smtClean="0"/>
                        <a:t> size</a:t>
                      </a:r>
                      <a:endParaRPr lang="zh-CN" altLang="en-US" dirty="0"/>
                    </a:p>
                  </a:txBody>
                  <a:tcPr/>
                </a:tc>
              </a:tr>
              <a:tr h="324000">
                <a:tc>
                  <a:txBody>
                    <a:bodyPr/>
                    <a:lstStyle/>
                    <a:p>
                      <a:r>
                        <a:rPr lang="en-US" altLang="zh-CN" dirty="0" smtClean="0"/>
                        <a:t>Freshman</a:t>
                      </a:r>
                      <a:endParaRPr lang="zh-CN" altLang="en-US" dirty="0"/>
                    </a:p>
                  </a:txBody>
                  <a:tcPr/>
                </a:tc>
                <a:tc>
                  <a:txBody>
                    <a:bodyPr/>
                    <a:lstStyle/>
                    <a:p>
                      <a:r>
                        <a:rPr lang="en-US" altLang="zh-CN" dirty="0" smtClean="0"/>
                        <a:t>156</a:t>
                      </a:r>
                      <a:endParaRPr lang="zh-CN" altLang="en-US" dirty="0"/>
                    </a:p>
                  </a:txBody>
                  <a:tcPr/>
                </a:tc>
                <a:tc>
                  <a:txBody>
                    <a:bodyPr/>
                    <a:lstStyle/>
                    <a:p>
                      <a:r>
                        <a:rPr lang="en-US" altLang="zh-CN" dirty="0" smtClean="0"/>
                        <a:t>44</a:t>
                      </a:r>
                      <a:endParaRPr lang="zh-CN" altLang="en-US" dirty="0"/>
                    </a:p>
                  </a:txBody>
                  <a:tcPr/>
                </a:tc>
                <a:tc>
                  <a:txBody>
                    <a:bodyPr/>
                    <a:lstStyle/>
                    <a:p>
                      <a:r>
                        <a:rPr lang="en-US" altLang="zh-CN" dirty="0" smtClean="0"/>
                        <a:t>200</a:t>
                      </a:r>
                      <a:endParaRPr lang="zh-CN" altLang="en-US" dirty="0"/>
                    </a:p>
                  </a:txBody>
                  <a:tcPr/>
                </a:tc>
              </a:tr>
              <a:tr h="324000">
                <a:tc>
                  <a:txBody>
                    <a:bodyPr/>
                    <a:lstStyle/>
                    <a:p>
                      <a:r>
                        <a:rPr lang="en-US" altLang="zh-CN" dirty="0" smtClean="0"/>
                        <a:t>Sophomore</a:t>
                      </a:r>
                      <a:endParaRPr lang="zh-CN" altLang="en-US" dirty="0"/>
                    </a:p>
                  </a:txBody>
                  <a:tcPr/>
                </a:tc>
                <a:tc>
                  <a:txBody>
                    <a:bodyPr/>
                    <a:lstStyle/>
                    <a:p>
                      <a:r>
                        <a:rPr lang="en-US" altLang="zh-CN" dirty="0" smtClean="0"/>
                        <a:t>144</a:t>
                      </a:r>
                      <a:endParaRPr lang="zh-CN" altLang="en-US" dirty="0"/>
                    </a:p>
                  </a:txBody>
                  <a:tcPr/>
                </a:tc>
                <a:tc>
                  <a:txBody>
                    <a:bodyPr/>
                    <a:lstStyle/>
                    <a:p>
                      <a:r>
                        <a:rPr lang="en-US" altLang="zh-CN" dirty="0" smtClean="0"/>
                        <a:t>56</a:t>
                      </a:r>
                      <a:endParaRPr lang="zh-CN" altLang="en-US" dirty="0"/>
                    </a:p>
                  </a:txBody>
                  <a:tcPr/>
                </a:tc>
                <a:tc>
                  <a:txBody>
                    <a:bodyPr/>
                    <a:lstStyle/>
                    <a:p>
                      <a:r>
                        <a:rPr lang="en-US" altLang="zh-CN" dirty="0" smtClean="0"/>
                        <a:t>200</a:t>
                      </a:r>
                      <a:endParaRPr lang="zh-CN" altLang="en-US" dirty="0"/>
                    </a:p>
                  </a:txBody>
                  <a:tcPr/>
                </a:tc>
              </a:tr>
              <a:tr h="324000">
                <a:tc>
                  <a:txBody>
                    <a:bodyPr/>
                    <a:lstStyle/>
                    <a:p>
                      <a:r>
                        <a:rPr lang="en-US" altLang="zh-CN" dirty="0" smtClean="0"/>
                        <a:t>Junior</a:t>
                      </a:r>
                      <a:endParaRPr lang="zh-CN" altLang="en-US" dirty="0"/>
                    </a:p>
                  </a:txBody>
                  <a:tcPr/>
                </a:tc>
                <a:tc>
                  <a:txBody>
                    <a:bodyPr/>
                    <a:lstStyle/>
                    <a:p>
                      <a:r>
                        <a:rPr lang="en-US" altLang="zh-CN" dirty="0" smtClean="0"/>
                        <a:t>98</a:t>
                      </a:r>
                      <a:endParaRPr lang="zh-CN" altLang="en-US" dirty="0"/>
                    </a:p>
                  </a:txBody>
                  <a:tcPr/>
                </a:tc>
                <a:tc>
                  <a:txBody>
                    <a:bodyPr/>
                    <a:lstStyle/>
                    <a:p>
                      <a:r>
                        <a:rPr lang="en-US" altLang="zh-CN" dirty="0" smtClean="0"/>
                        <a:t>52</a:t>
                      </a:r>
                      <a:endParaRPr lang="zh-CN" altLang="en-US" dirty="0"/>
                    </a:p>
                  </a:txBody>
                  <a:tcPr/>
                </a:tc>
                <a:tc>
                  <a:txBody>
                    <a:bodyPr/>
                    <a:lstStyle/>
                    <a:p>
                      <a:r>
                        <a:rPr lang="en-US" altLang="zh-CN" dirty="0" smtClean="0"/>
                        <a:t>150</a:t>
                      </a:r>
                      <a:endParaRPr lang="zh-CN" altLang="en-US" dirty="0"/>
                    </a:p>
                  </a:txBody>
                  <a:tcPr/>
                </a:tc>
              </a:tr>
              <a:tr h="324000">
                <a:tc>
                  <a:txBody>
                    <a:bodyPr/>
                    <a:lstStyle/>
                    <a:p>
                      <a:r>
                        <a:rPr lang="en-US" altLang="zh-CN" dirty="0" smtClean="0"/>
                        <a:t>Senior</a:t>
                      </a:r>
                      <a:endParaRPr lang="zh-CN" altLang="en-US" dirty="0"/>
                    </a:p>
                  </a:txBody>
                  <a:tcPr/>
                </a:tc>
                <a:tc>
                  <a:txBody>
                    <a:bodyPr/>
                    <a:lstStyle/>
                    <a:p>
                      <a:r>
                        <a:rPr lang="en-US" altLang="zh-CN" dirty="0" smtClean="0"/>
                        <a:t>88</a:t>
                      </a:r>
                      <a:endParaRPr lang="zh-CN" altLang="en-US" dirty="0"/>
                    </a:p>
                  </a:txBody>
                  <a:tcPr/>
                </a:tc>
                <a:tc>
                  <a:txBody>
                    <a:bodyPr/>
                    <a:lstStyle/>
                    <a:p>
                      <a:r>
                        <a:rPr lang="en-US" altLang="zh-CN" dirty="0" smtClean="0"/>
                        <a:t>62</a:t>
                      </a:r>
                      <a:endParaRPr lang="zh-CN" altLang="en-US" dirty="0"/>
                    </a:p>
                  </a:txBody>
                  <a:tcPr/>
                </a:tc>
                <a:tc>
                  <a:txBody>
                    <a:bodyPr/>
                    <a:lstStyle/>
                    <a:p>
                      <a:r>
                        <a:rPr lang="en-US" altLang="zh-CN" dirty="0" smtClean="0"/>
                        <a:t>150</a:t>
                      </a:r>
                      <a:endParaRPr lang="zh-CN" altLang="en-US" dirty="0"/>
                    </a:p>
                  </a:txBody>
                  <a:tcPr/>
                </a:tc>
              </a:tr>
              <a:tr h="348978">
                <a:tc>
                  <a:txBody>
                    <a:bodyPr/>
                    <a:lstStyle/>
                    <a:p>
                      <a:r>
                        <a:rPr lang="en-US" altLang="zh-CN" dirty="0" smtClean="0"/>
                        <a:t>Total</a:t>
                      </a:r>
                      <a:endParaRPr lang="zh-CN" altLang="en-US" dirty="0"/>
                    </a:p>
                  </a:txBody>
                  <a:tcPr/>
                </a:tc>
                <a:tc>
                  <a:txBody>
                    <a:bodyPr/>
                    <a:lstStyle/>
                    <a:p>
                      <a:r>
                        <a:rPr lang="en-US" altLang="zh-CN" dirty="0" smtClean="0"/>
                        <a:t>486</a:t>
                      </a:r>
                      <a:endParaRPr lang="zh-CN" altLang="en-US" dirty="0"/>
                    </a:p>
                  </a:txBody>
                  <a:tcPr/>
                </a:tc>
                <a:tc>
                  <a:txBody>
                    <a:bodyPr/>
                    <a:lstStyle/>
                    <a:p>
                      <a:r>
                        <a:rPr lang="en-US" altLang="zh-CN" dirty="0" smtClean="0"/>
                        <a:t>214</a:t>
                      </a:r>
                      <a:endParaRPr lang="zh-CN" altLang="en-US" dirty="0"/>
                    </a:p>
                  </a:txBody>
                  <a:tcPr/>
                </a:tc>
                <a:tc>
                  <a:txBody>
                    <a:bodyPr/>
                    <a:lstStyle/>
                    <a:p>
                      <a:r>
                        <a:rPr lang="en-US" altLang="zh-CN" dirty="0" smtClean="0"/>
                        <a:t>700</a:t>
                      </a:r>
                      <a:endParaRPr lang="zh-CN" altLang="en-US" dirty="0"/>
                    </a:p>
                  </a:txBody>
                  <a:tcPr/>
                </a:tc>
              </a:tr>
            </a:tbl>
          </a:graphicData>
        </a:graphic>
      </p:graphicFrame>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Vertical Text Placeholder 2"/>
          <p:cNvSpPr txBox="1"/>
          <p:nvPr/>
        </p:nvSpPr>
        <p:spPr>
          <a:xfrm rot="16200000">
            <a:off x="3526360" y="-2467792"/>
            <a:ext cx="2576512" cy="7720012"/>
          </a:xfrm>
          <a:prstGeom prst="rect">
            <a:avLst/>
          </a:prstGeom>
        </p:spPr>
        <p:txBody>
          <a:bodyPr vert="eaVert" lIns="91440" tIns="45720" rIns="91440" bIns="45720" rtlCol="0">
            <a:normAutofit/>
          </a:bodyPr>
          <a:lst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CN" sz="2400" dirty="0" smtClean="0">
                <a:solidFill>
                  <a:srgbClr val="E81F30"/>
                </a:solidFill>
                <a:ea typeface="MS PGothic" panose="020B0600070205080204" pitchFamily="34" charset="-128"/>
              </a:rPr>
              <a:t>Example</a:t>
            </a:r>
            <a:endParaRPr lang="en-US" altLang="zh-CN" sz="2400" dirty="0">
              <a:solidFill>
                <a:srgbClr val="E81F30"/>
              </a:solidFill>
              <a:ea typeface="MS PGothic" panose="020B0600070205080204" pitchFamily="34" charset="-128"/>
            </a:endParaRPr>
          </a:p>
        </p:txBody>
      </p:sp>
      <p:sp>
        <p:nvSpPr>
          <p:cNvPr id="8" name="矩形 7"/>
          <p:cNvSpPr/>
          <p:nvPr/>
        </p:nvSpPr>
        <p:spPr>
          <a:xfrm>
            <a:off x="954610" y="2108091"/>
            <a:ext cx="10465451" cy="1938992"/>
          </a:xfrm>
          <a:prstGeom prst="rect">
            <a:avLst/>
          </a:prstGeom>
        </p:spPr>
        <p:txBody>
          <a:bodyPr wrap="square">
            <a:spAutoFit/>
          </a:bodyPr>
          <a:lstStyle/>
          <a:p>
            <a:pPr lvl="1">
              <a:lnSpc>
                <a:spcPct val="150000"/>
              </a:lnSpc>
            </a:pPr>
            <a:r>
              <a:rPr lang="en-US" altLang="zh-CN" sz="2000" dirty="0" smtClean="0"/>
              <a:t>H0:</a:t>
            </a:r>
            <a:r>
              <a:rPr lang="en-US" altLang="zh-CN" sz="2000" i="1" dirty="0" smtClean="0"/>
              <a:t> </a:t>
            </a:r>
            <a:r>
              <a:rPr lang="en-US" altLang="zh-CN" sz="2000" dirty="0" smtClean="0"/>
              <a:t>p1=0.65 </a:t>
            </a:r>
            <a:endParaRPr lang="en-US" altLang="zh-CN" sz="2000" dirty="0" smtClean="0"/>
          </a:p>
          <a:p>
            <a:pPr lvl="1">
              <a:lnSpc>
                <a:spcPct val="150000"/>
              </a:lnSpc>
            </a:pPr>
            <a:r>
              <a:rPr lang="en-US" altLang="zh-CN" sz="2000" dirty="0"/>
              <a:t> </a:t>
            </a:r>
            <a:r>
              <a:rPr lang="en-US" altLang="zh-CN" sz="2000" dirty="0" smtClean="0"/>
              <a:t>      p2=0.35</a:t>
            </a:r>
            <a:endParaRPr lang="en-US" altLang="zh-CN" sz="2000" dirty="0" smtClean="0"/>
          </a:p>
          <a:p>
            <a:pPr lvl="1">
              <a:lnSpc>
                <a:spcPct val="150000"/>
              </a:lnSpc>
            </a:pPr>
            <a:r>
              <a:rPr lang="en-US" altLang="zh-CN" sz="2000" dirty="0" smtClean="0"/>
              <a:t>Ha:</a:t>
            </a:r>
            <a:r>
              <a:rPr lang="en-US" altLang="zh-CN" sz="2000" i="1" dirty="0" smtClean="0"/>
              <a:t> </a:t>
            </a:r>
            <a:r>
              <a:rPr lang="en-US" altLang="zh-CN" sz="2000" dirty="0"/>
              <a:t> </a:t>
            </a:r>
            <a:r>
              <a:rPr lang="en-US" altLang="zh-CN" sz="2000" dirty="0" smtClean="0"/>
              <a:t>At least one of these proportions are incorrect</a:t>
            </a:r>
            <a:endParaRPr lang="en-US" altLang="zh-CN" sz="2000" dirty="0" smtClean="0"/>
          </a:p>
          <a:p>
            <a:pPr lvl="1">
              <a:lnSpc>
                <a:spcPct val="150000"/>
              </a:lnSpc>
            </a:pPr>
            <a:r>
              <a:rPr lang="en-US" altLang="zh-CN" sz="2000" dirty="0" smtClean="0"/>
              <a:t>p1 and p2 are the proportions of Satisfactory and </a:t>
            </a:r>
            <a:r>
              <a:rPr lang="en-US" altLang="zh-CN" sz="2000" dirty="0"/>
              <a:t>N</a:t>
            </a:r>
            <a:r>
              <a:rPr lang="en-US" altLang="zh-CN" sz="2000" dirty="0" smtClean="0"/>
              <a:t>ot </a:t>
            </a:r>
            <a:r>
              <a:rPr lang="en-US" altLang="zh-CN" sz="2000" dirty="0"/>
              <a:t>S</a:t>
            </a:r>
            <a:r>
              <a:rPr lang="en-US" altLang="zh-CN" sz="2000" dirty="0" smtClean="0"/>
              <a:t>atisfactory respectively</a:t>
            </a:r>
            <a:endParaRPr lang="en-US" altLang="zh-CN" sz="2000" dirty="0"/>
          </a:p>
        </p:txBody>
      </p:sp>
      <p:sp>
        <p:nvSpPr>
          <p:cNvPr id="6" name="矩形 5"/>
          <p:cNvSpPr/>
          <p:nvPr/>
        </p:nvSpPr>
        <p:spPr>
          <a:xfrm>
            <a:off x="2614445" y="4057342"/>
            <a:ext cx="7881729" cy="902811"/>
          </a:xfrm>
          <a:prstGeom prst="rect">
            <a:avLst/>
          </a:prstGeom>
        </p:spPr>
        <p:txBody>
          <a:bodyPr wrap="square">
            <a:spAutoFit/>
          </a:bodyPr>
          <a:lstStyle/>
          <a:p>
            <a:pPr lvl="1">
              <a:lnSpc>
                <a:spcPct val="150000"/>
              </a:lnSpc>
            </a:pPr>
            <a:r>
              <a:rPr lang="en-US" altLang="zh-CN" sz="4000" dirty="0" smtClean="0"/>
              <a:t>Chi-square goodness-of-fit test</a:t>
            </a:r>
            <a:endParaRPr lang="en-US" altLang="zh-CN" sz="4000" dirty="0"/>
          </a:p>
        </p:txBody>
      </p:sp>
      <p:graphicFrame>
        <p:nvGraphicFramePr>
          <p:cNvPr id="9" name="表格 8"/>
          <p:cNvGraphicFramePr>
            <a:graphicFrameLocks noGrp="1"/>
          </p:cNvGraphicFramePr>
          <p:nvPr/>
        </p:nvGraphicFramePr>
        <p:xfrm>
          <a:off x="1054001" y="1026454"/>
          <a:ext cx="5893903" cy="731520"/>
        </p:xfrm>
        <a:graphic>
          <a:graphicData uri="http://schemas.openxmlformats.org/drawingml/2006/table">
            <a:tbl>
              <a:tblPr firstRow="1" bandRow="1">
                <a:tableStyleId>{BC89EF96-8CEA-46FF-86C4-4CE0E7609802}</a:tableStyleId>
              </a:tblPr>
              <a:tblGrid>
                <a:gridCol w="1371599"/>
                <a:gridCol w="1361661"/>
                <a:gridCol w="1719469"/>
                <a:gridCol w="1441174"/>
              </a:tblGrid>
              <a:tr h="324000">
                <a:tc>
                  <a:txBody>
                    <a:bodyPr/>
                    <a:lstStyle/>
                    <a:p>
                      <a:endParaRPr lang="zh-CN" altLang="en-US" dirty="0"/>
                    </a:p>
                  </a:txBody>
                  <a:tcPr/>
                </a:tc>
                <a:tc>
                  <a:txBody>
                    <a:bodyPr/>
                    <a:lstStyle/>
                    <a:p>
                      <a:r>
                        <a:rPr lang="en-US" altLang="zh-CN" dirty="0" smtClean="0"/>
                        <a:t>Satisfactory</a:t>
                      </a:r>
                      <a:endParaRPr lang="zh-CN" altLang="en-US" dirty="0"/>
                    </a:p>
                  </a:txBody>
                  <a:tcPr/>
                </a:tc>
                <a:tc>
                  <a:txBody>
                    <a:bodyPr/>
                    <a:lstStyle/>
                    <a:p>
                      <a:r>
                        <a:rPr lang="en-US" altLang="zh-CN" dirty="0" smtClean="0"/>
                        <a:t>Not Satisfactory</a:t>
                      </a:r>
                      <a:endParaRPr lang="zh-CN" altLang="en-US" dirty="0"/>
                    </a:p>
                  </a:txBody>
                  <a:tcPr/>
                </a:tc>
                <a:tc>
                  <a:txBody>
                    <a:bodyPr/>
                    <a:lstStyle/>
                    <a:p>
                      <a:r>
                        <a:rPr lang="en-US" altLang="zh-CN" dirty="0" smtClean="0"/>
                        <a:t>total</a:t>
                      </a:r>
                      <a:endParaRPr lang="zh-CN" altLang="en-US" dirty="0"/>
                    </a:p>
                  </a:txBody>
                  <a:tcPr/>
                </a:tc>
              </a:tr>
              <a:tr h="348978">
                <a:tc>
                  <a:txBody>
                    <a:bodyPr/>
                    <a:lstStyle/>
                    <a:p>
                      <a:r>
                        <a:rPr lang="en-US" altLang="zh-CN" dirty="0" smtClean="0"/>
                        <a:t>Answers</a:t>
                      </a:r>
                      <a:endParaRPr lang="en-US" altLang="zh-CN" dirty="0" smtClean="0"/>
                    </a:p>
                  </a:txBody>
                  <a:tcPr/>
                </a:tc>
                <a:tc>
                  <a:txBody>
                    <a:bodyPr/>
                    <a:lstStyle/>
                    <a:p>
                      <a:r>
                        <a:rPr lang="en-US" altLang="zh-CN" dirty="0" smtClean="0"/>
                        <a:t>486</a:t>
                      </a:r>
                      <a:endParaRPr lang="zh-CN" altLang="en-US" dirty="0"/>
                    </a:p>
                  </a:txBody>
                  <a:tcPr/>
                </a:tc>
                <a:tc>
                  <a:txBody>
                    <a:bodyPr/>
                    <a:lstStyle/>
                    <a:p>
                      <a:r>
                        <a:rPr lang="en-US" altLang="zh-CN" dirty="0" smtClean="0"/>
                        <a:t>214</a:t>
                      </a:r>
                      <a:endParaRPr lang="zh-CN" altLang="en-US" dirty="0"/>
                    </a:p>
                  </a:txBody>
                  <a:tcPr/>
                </a:tc>
                <a:tc>
                  <a:txBody>
                    <a:bodyPr/>
                    <a:lstStyle/>
                    <a:p>
                      <a:r>
                        <a:rPr lang="en-US" altLang="zh-CN" dirty="0" smtClean="0"/>
                        <a:t>700</a:t>
                      </a:r>
                      <a:endParaRPr lang="zh-CN" altLang="en-US" dirty="0"/>
                    </a:p>
                  </a:txBody>
                  <a:tcPr/>
                </a:tc>
              </a:tr>
            </a:tbl>
          </a:graphicData>
        </a:graphic>
      </p:graphicFrame>
      <p:sp>
        <p:nvSpPr>
          <p:cNvPr id="10" name="矩形 9"/>
          <p:cNvSpPr/>
          <p:nvPr/>
        </p:nvSpPr>
        <p:spPr>
          <a:xfrm>
            <a:off x="845278" y="4970412"/>
            <a:ext cx="10465451" cy="1477328"/>
          </a:xfrm>
          <a:prstGeom prst="rect">
            <a:avLst/>
          </a:prstGeom>
        </p:spPr>
        <p:txBody>
          <a:bodyPr wrap="square">
            <a:spAutoFit/>
          </a:bodyPr>
          <a:lstStyle/>
          <a:p>
            <a:pPr lvl="1">
              <a:lnSpc>
                <a:spcPct val="150000"/>
              </a:lnSpc>
            </a:pPr>
            <a:r>
              <a:rPr lang="en-US" altLang="zh-CN" sz="2000" dirty="0" smtClean="0"/>
              <a:t>Based on this table, we have that the distribution of </a:t>
            </a:r>
            <a:r>
              <a:rPr lang="en-US" altLang="zh-CN" sz="2000" dirty="0" smtClean="0">
                <a:solidFill>
                  <a:srgbClr val="000000"/>
                </a:solidFill>
              </a:rPr>
              <a:t>current </a:t>
            </a:r>
            <a:r>
              <a:rPr lang="en-US" altLang="zh-CN" sz="2000" dirty="0">
                <a:solidFill>
                  <a:srgbClr val="000000"/>
                </a:solidFill>
              </a:rPr>
              <a:t>food services </a:t>
            </a:r>
            <a:r>
              <a:rPr lang="en-US" altLang="zh-CN" sz="2000" dirty="0" smtClean="0">
                <a:solidFill>
                  <a:srgbClr val="000000"/>
                </a:solidFill>
              </a:rPr>
              <a:t>satisfactory is:</a:t>
            </a:r>
            <a:endParaRPr lang="en-US" altLang="zh-CN" sz="2000" dirty="0" smtClean="0">
              <a:solidFill>
                <a:srgbClr val="000000"/>
              </a:solidFill>
            </a:endParaRPr>
          </a:p>
          <a:p>
            <a:pPr lvl="1">
              <a:lnSpc>
                <a:spcPct val="150000"/>
              </a:lnSpc>
            </a:pPr>
            <a:r>
              <a:rPr lang="en-US" altLang="zh-CN" sz="2000" dirty="0" smtClean="0">
                <a:solidFill>
                  <a:srgbClr val="000000"/>
                </a:solidFill>
              </a:rPr>
              <a:t>P(satis) = 0.6943</a:t>
            </a:r>
            <a:endParaRPr lang="en-US" altLang="zh-CN" sz="2000" dirty="0" smtClean="0">
              <a:solidFill>
                <a:srgbClr val="000000"/>
              </a:solidFill>
            </a:endParaRPr>
          </a:p>
          <a:p>
            <a:pPr lvl="1">
              <a:lnSpc>
                <a:spcPct val="150000"/>
              </a:lnSpc>
            </a:pPr>
            <a:r>
              <a:rPr lang="en-US" altLang="zh-CN" sz="2000" dirty="0" smtClean="0">
                <a:solidFill>
                  <a:srgbClr val="000000"/>
                </a:solidFill>
              </a:rPr>
              <a:t>P(not satis) = </a:t>
            </a:r>
            <a:r>
              <a:rPr lang="en-US" altLang="zh-CN" sz="2000" dirty="0" smtClean="0"/>
              <a:t> 0.3057</a:t>
            </a:r>
            <a:endParaRPr lang="en-US" altLang="zh-CN"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500190" y="2673628"/>
            <a:ext cx="5526158" cy="3323987"/>
          </a:xfrm>
          <a:prstGeom prst="rect">
            <a:avLst/>
          </a:prstGeom>
        </p:spPr>
        <p:txBody>
          <a:bodyPr wrap="square">
            <a:spAutoFit/>
          </a:bodyPr>
          <a:lstStyle/>
          <a:p>
            <a:pPr lvl="1">
              <a:lnSpc>
                <a:spcPct val="150000"/>
              </a:lnSpc>
            </a:pPr>
            <a:r>
              <a:rPr lang="en-US" altLang="zh-CN" sz="2000" dirty="0" smtClean="0"/>
              <a:t>H0:</a:t>
            </a:r>
            <a:r>
              <a:rPr lang="en-US" altLang="zh-CN" sz="2000" i="1" dirty="0" smtClean="0"/>
              <a:t> </a:t>
            </a:r>
            <a:r>
              <a:rPr lang="en-US" altLang="zh-CN" sz="2000" dirty="0" smtClean="0"/>
              <a:t>The distributions of students satisfied with the current food services are the same across all four grades.</a:t>
            </a:r>
            <a:endParaRPr lang="en-US" altLang="zh-CN" sz="2000" dirty="0" smtClean="0"/>
          </a:p>
          <a:p>
            <a:pPr lvl="1">
              <a:lnSpc>
                <a:spcPct val="150000"/>
              </a:lnSpc>
            </a:pPr>
            <a:endParaRPr lang="en-US" altLang="zh-CN" sz="2000" dirty="0" smtClean="0"/>
          </a:p>
          <a:p>
            <a:pPr lvl="1">
              <a:lnSpc>
                <a:spcPct val="150000"/>
              </a:lnSpc>
            </a:pPr>
            <a:r>
              <a:rPr lang="en-US" altLang="zh-CN" sz="2000" dirty="0" smtClean="0"/>
              <a:t>Ha:</a:t>
            </a:r>
            <a:r>
              <a:rPr lang="en-US" altLang="zh-CN" sz="2000" i="1" dirty="0" smtClean="0"/>
              <a:t> </a:t>
            </a:r>
            <a:r>
              <a:rPr lang="en-US" altLang="zh-CN" sz="2000" dirty="0"/>
              <a:t> The </a:t>
            </a:r>
            <a:r>
              <a:rPr lang="en-US" altLang="zh-CN" sz="2000" dirty="0" smtClean="0"/>
              <a:t>distributions </a:t>
            </a:r>
            <a:r>
              <a:rPr lang="en-US" altLang="zh-CN" sz="2000" dirty="0"/>
              <a:t>of students satisfied with the current food services are the same across all four grades</a:t>
            </a:r>
            <a:r>
              <a:rPr lang="en-US" altLang="zh-CN" sz="2000" dirty="0" smtClean="0"/>
              <a:t>.</a:t>
            </a:r>
            <a:endParaRPr lang="en-US" altLang="zh-CN" sz="2000" dirty="0"/>
          </a:p>
        </p:txBody>
      </p:sp>
      <p:graphicFrame>
        <p:nvGraphicFramePr>
          <p:cNvPr id="5" name="表格 4"/>
          <p:cNvGraphicFramePr>
            <a:graphicFrameLocks noGrp="1"/>
          </p:cNvGraphicFramePr>
          <p:nvPr/>
        </p:nvGraphicFramePr>
        <p:xfrm>
          <a:off x="964097" y="1380430"/>
          <a:ext cx="5893903" cy="2320902"/>
        </p:xfrm>
        <a:graphic>
          <a:graphicData uri="http://schemas.openxmlformats.org/drawingml/2006/table">
            <a:tbl>
              <a:tblPr firstRow="1" bandRow="1">
                <a:tableStyleId>{BC89EF96-8CEA-46FF-86C4-4CE0E7609802}</a:tableStyleId>
              </a:tblPr>
              <a:tblGrid>
                <a:gridCol w="1371599"/>
                <a:gridCol w="1361661"/>
                <a:gridCol w="1719469"/>
                <a:gridCol w="1441174"/>
              </a:tblGrid>
              <a:tr h="324000">
                <a:tc>
                  <a:txBody>
                    <a:bodyPr/>
                    <a:lstStyle/>
                    <a:p>
                      <a:endParaRPr lang="zh-CN" altLang="en-US" dirty="0"/>
                    </a:p>
                  </a:txBody>
                  <a:tcPr/>
                </a:tc>
                <a:tc>
                  <a:txBody>
                    <a:bodyPr/>
                    <a:lstStyle/>
                    <a:p>
                      <a:r>
                        <a:rPr lang="en-US" altLang="zh-CN" dirty="0" smtClean="0"/>
                        <a:t>Satisfactory</a:t>
                      </a:r>
                      <a:endParaRPr lang="zh-CN" altLang="en-US" dirty="0"/>
                    </a:p>
                  </a:txBody>
                  <a:tcPr/>
                </a:tc>
                <a:tc>
                  <a:txBody>
                    <a:bodyPr/>
                    <a:lstStyle/>
                    <a:p>
                      <a:r>
                        <a:rPr lang="en-US" altLang="zh-CN" dirty="0" smtClean="0"/>
                        <a:t>Not Satisfactory</a:t>
                      </a:r>
                      <a:endParaRPr lang="zh-CN" altLang="en-US" dirty="0"/>
                    </a:p>
                  </a:txBody>
                  <a:tcPr/>
                </a:tc>
                <a:tc>
                  <a:txBody>
                    <a:bodyPr/>
                    <a:lstStyle/>
                    <a:p>
                      <a:r>
                        <a:rPr lang="en-US" altLang="zh-CN" dirty="0" smtClean="0"/>
                        <a:t>Sample</a:t>
                      </a:r>
                      <a:r>
                        <a:rPr lang="en-US" altLang="zh-CN" baseline="0" dirty="0" smtClean="0"/>
                        <a:t> size</a:t>
                      </a:r>
                      <a:endParaRPr lang="zh-CN" altLang="en-US" dirty="0"/>
                    </a:p>
                  </a:txBody>
                  <a:tcPr/>
                </a:tc>
              </a:tr>
              <a:tr h="324000">
                <a:tc>
                  <a:txBody>
                    <a:bodyPr/>
                    <a:lstStyle/>
                    <a:p>
                      <a:r>
                        <a:rPr lang="en-US" altLang="zh-CN" dirty="0" smtClean="0"/>
                        <a:t>Freshman</a:t>
                      </a:r>
                      <a:endParaRPr lang="zh-CN" altLang="en-US" dirty="0"/>
                    </a:p>
                  </a:txBody>
                  <a:tcPr/>
                </a:tc>
                <a:tc>
                  <a:txBody>
                    <a:bodyPr/>
                    <a:lstStyle/>
                    <a:p>
                      <a:r>
                        <a:rPr lang="en-US" altLang="zh-CN" dirty="0" smtClean="0"/>
                        <a:t>156</a:t>
                      </a:r>
                      <a:endParaRPr lang="zh-CN" altLang="en-US" dirty="0"/>
                    </a:p>
                  </a:txBody>
                  <a:tcPr/>
                </a:tc>
                <a:tc>
                  <a:txBody>
                    <a:bodyPr/>
                    <a:lstStyle/>
                    <a:p>
                      <a:r>
                        <a:rPr lang="en-US" altLang="zh-CN" dirty="0" smtClean="0"/>
                        <a:t>44</a:t>
                      </a:r>
                      <a:endParaRPr lang="zh-CN" altLang="en-US" dirty="0"/>
                    </a:p>
                  </a:txBody>
                  <a:tcPr/>
                </a:tc>
                <a:tc>
                  <a:txBody>
                    <a:bodyPr/>
                    <a:lstStyle/>
                    <a:p>
                      <a:r>
                        <a:rPr lang="en-US" altLang="zh-CN" dirty="0" smtClean="0"/>
                        <a:t>200</a:t>
                      </a:r>
                      <a:endParaRPr lang="zh-CN" altLang="en-US" dirty="0"/>
                    </a:p>
                  </a:txBody>
                  <a:tcPr/>
                </a:tc>
              </a:tr>
              <a:tr h="492102">
                <a:tc>
                  <a:txBody>
                    <a:bodyPr/>
                    <a:lstStyle/>
                    <a:p>
                      <a:r>
                        <a:rPr lang="en-US" altLang="zh-CN" dirty="0" smtClean="0"/>
                        <a:t>Sophomore</a:t>
                      </a:r>
                      <a:endParaRPr lang="zh-CN" altLang="en-US" dirty="0"/>
                    </a:p>
                  </a:txBody>
                  <a:tcPr/>
                </a:tc>
                <a:tc>
                  <a:txBody>
                    <a:bodyPr/>
                    <a:lstStyle/>
                    <a:p>
                      <a:r>
                        <a:rPr lang="en-US" altLang="zh-CN" dirty="0" smtClean="0"/>
                        <a:t>144</a:t>
                      </a:r>
                      <a:endParaRPr lang="zh-CN" altLang="en-US" dirty="0"/>
                    </a:p>
                  </a:txBody>
                  <a:tcPr/>
                </a:tc>
                <a:tc>
                  <a:txBody>
                    <a:bodyPr/>
                    <a:lstStyle/>
                    <a:p>
                      <a:r>
                        <a:rPr lang="en-US" altLang="zh-CN" dirty="0" smtClean="0"/>
                        <a:t>56</a:t>
                      </a:r>
                      <a:endParaRPr lang="zh-CN" altLang="en-US" dirty="0"/>
                    </a:p>
                  </a:txBody>
                  <a:tcPr/>
                </a:tc>
                <a:tc>
                  <a:txBody>
                    <a:bodyPr/>
                    <a:lstStyle/>
                    <a:p>
                      <a:r>
                        <a:rPr lang="en-US" altLang="zh-CN" dirty="0" smtClean="0"/>
                        <a:t>200</a:t>
                      </a:r>
                      <a:endParaRPr lang="zh-CN" altLang="en-US" dirty="0"/>
                    </a:p>
                  </a:txBody>
                  <a:tcPr/>
                </a:tc>
              </a:tr>
              <a:tr h="324000">
                <a:tc>
                  <a:txBody>
                    <a:bodyPr/>
                    <a:lstStyle/>
                    <a:p>
                      <a:r>
                        <a:rPr lang="en-US" altLang="zh-CN" dirty="0" smtClean="0"/>
                        <a:t>Junior</a:t>
                      </a:r>
                      <a:endParaRPr lang="zh-CN" altLang="en-US" dirty="0"/>
                    </a:p>
                  </a:txBody>
                  <a:tcPr/>
                </a:tc>
                <a:tc>
                  <a:txBody>
                    <a:bodyPr/>
                    <a:lstStyle/>
                    <a:p>
                      <a:r>
                        <a:rPr lang="en-US" altLang="zh-CN" dirty="0" smtClean="0"/>
                        <a:t>98</a:t>
                      </a:r>
                      <a:endParaRPr lang="zh-CN" altLang="en-US" dirty="0"/>
                    </a:p>
                  </a:txBody>
                  <a:tcPr/>
                </a:tc>
                <a:tc>
                  <a:txBody>
                    <a:bodyPr/>
                    <a:lstStyle/>
                    <a:p>
                      <a:r>
                        <a:rPr lang="en-US" altLang="zh-CN" dirty="0" smtClean="0"/>
                        <a:t>52</a:t>
                      </a:r>
                      <a:endParaRPr lang="zh-CN" altLang="en-US" dirty="0"/>
                    </a:p>
                  </a:txBody>
                  <a:tcPr/>
                </a:tc>
                <a:tc>
                  <a:txBody>
                    <a:bodyPr/>
                    <a:lstStyle/>
                    <a:p>
                      <a:r>
                        <a:rPr lang="en-US" altLang="zh-CN" dirty="0" smtClean="0"/>
                        <a:t>150</a:t>
                      </a:r>
                      <a:endParaRPr lang="zh-CN" altLang="en-US" dirty="0"/>
                    </a:p>
                  </a:txBody>
                  <a:tcPr/>
                </a:tc>
              </a:tr>
              <a:tr h="324000">
                <a:tc>
                  <a:txBody>
                    <a:bodyPr/>
                    <a:lstStyle/>
                    <a:p>
                      <a:r>
                        <a:rPr lang="en-US" altLang="zh-CN" dirty="0" smtClean="0"/>
                        <a:t>Senior</a:t>
                      </a:r>
                      <a:endParaRPr lang="zh-CN" altLang="en-US" dirty="0"/>
                    </a:p>
                  </a:txBody>
                  <a:tcPr/>
                </a:tc>
                <a:tc>
                  <a:txBody>
                    <a:bodyPr/>
                    <a:lstStyle/>
                    <a:p>
                      <a:r>
                        <a:rPr lang="en-US" altLang="zh-CN" dirty="0" smtClean="0"/>
                        <a:t>88</a:t>
                      </a:r>
                      <a:endParaRPr lang="zh-CN" altLang="en-US" dirty="0"/>
                    </a:p>
                  </a:txBody>
                  <a:tcPr/>
                </a:tc>
                <a:tc>
                  <a:txBody>
                    <a:bodyPr/>
                    <a:lstStyle/>
                    <a:p>
                      <a:r>
                        <a:rPr lang="en-US" altLang="zh-CN" dirty="0" smtClean="0"/>
                        <a:t>62</a:t>
                      </a:r>
                      <a:endParaRPr lang="zh-CN" altLang="en-US" dirty="0"/>
                    </a:p>
                  </a:txBody>
                  <a:tcPr/>
                </a:tc>
                <a:tc>
                  <a:txBody>
                    <a:bodyPr/>
                    <a:lstStyle/>
                    <a:p>
                      <a:r>
                        <a:rPr lang="en-US" altLang="zh-CN" dirty="0" smtClean="0"/>
                        <a:t>150</a:t>
                      </a:r>
                      <a:endParaRPr lang="zh-CN" altLang="en-US" dirty="0"/>
                    </a:p>
                  </a:txBody>
                  <a:tcPr/>
                </a:tc>
              </a:tr>
              <a:tr h="324000">
                <a:tc>
                  <a:txBody>
                    <a:bodyPr/>
                    <a:lstStyle/>
                    <a:p>
                      <a:r>
                        <a:rPr lang="en-US" altLang="zh-CN" dirty="0" smtClean="0"/>
                        <a:t>Total</a:t>
                      </a:r>
                      <a:endParaRPr lang="zh-CN" altLang="en-US" dirty="0"/>
                    </a:p>
                  </a:txBody>
                  <a:tcPr/>
                </a:tc>
                <a:tc>
                  <a:txBody>
                    <a:bodyPr/>
                    <a:lstStyle/>
                    <a:p>
                      <a:r>
                        <a:rPr lang="en-US" altLang="zh-CN" dirty="0" smtClean="0"/>
                        <a:t>486</a:t>
                      </a:r>
                      <a:endParaRPr lang="zh-CN" altLang="en-US" dirty="0"/>
                    </a:p>
                  </a:txBody>
                  <a:tcPr/>
                </a:tc>
                <a:tc>
                  <a:txBody>
                    <a:bodyPr/>
                    <a:lstStyle/>
                    <a:p>
                      <a:r>
                        <a:rPr lang="en-US" altLang="zh-CN" dirty="0" smtClean="0"/>
                        <a:t>214</a:t>
                      </a:r>
                      <a:endParaRPr lang="zh-CN" altLang="en-US" dirty="0"/>
                    </a:p>
                  </a:txBody>
                  <a:tcPr/>
                </a:tc>
                <a:tc>
                  <a:txBody>
                    <a:bodyPr/>
                    <a:lstStyle/>
                    <a:p>
                      <a:r>
                        <a:rPr lang="en-US" altLang="zh-CN" dirty="0" smtClean="0"/>
                        <a:t>700</a:t>
                      </a:r>
                      <a:endParaRPr lang="zh-CN" altLang="en-US" dirty="0"/>
                    </a:p>
                  </a:txBody>
                  <a:tcPr/>
                </a:tc>
              </a:tr>
            </a:tbl>
          </a:graphicData>
        </a:graphic>
      </p:graphicFrame>
      <p:sp>
        <p:nvSpPr>
          <p:cNvPr id="6" name="矩形 5"/>
          <p:cNvSpPr/>
          <p:nvPr/>
        </p:nvSpPr>
        <p:spPr>
          <a:xfrm>
            <a:off x="626166" y="55167"/>
            <a:ext cx="8875190" cy="1015663"/>
          </a:xfrm>
          <a:prstGeom prst="rect">
            <a:avLst/>
          </a:prstGeom>
        </p:spPr>
        <p:txBody>
          <a:bodyPr wrap="square">
            <a:spAutoFit/>
          </a:bodyPr>
          <a:lstStyle/>
          <a:p>
            <a:pPr lvl="1">
              <a:lnSpc>
                <a:spcPct val="150000"/>
              </a:lnSpc>
            </a:pPr>
            <a:r>
              <a:rPr lang="en-US" altLang="zh-CN" sz="4000" dirty="0" smtClean="0"/>
              <a:t>Chi-square test for homogeneity</a:t>
            </a:r>
            <a:endParaRPr lang="en-US" altLang="zh-CN" sz="4000" dirty="0"/>
          </a:p>
        </p:txBody>
      </p:sp>
      <p:sp>
        <p:nvSpPr>
          <p:cNvPr id="10" name="矩形 9"/>
          <p:cNvSpPr/>
          <p:nvPr/>
        </p:nvSpPr>
        <p:spPr>
          <a:xfrm>
            <a:off x="5421570" y="1034117"/>
            <a:ext cx="6096000" cy="959237"/>
          </a:xfrm>
          <a:prstGeom prst="rect">
            <a:avLst/>
          </a:prstGeom>
        </p:spPr>
        <p:txBody>
          <a:bodyPr>
            <a:spAutoFit/>
          </a:bodyPr>
          <a:lstStyle/>
          <a:p>
            <a:pPr lvl="1" algn="ctr">
              <a:lnSpc>
                <a:spcPct val="150000"/>
              </a:lnSpc>
            </a:pPr>
            <a:r>
              <a:rPr lang="en-US" altLang="zh-CN" sz="2000" dirty="0">
                <a:solidFill>
                  <a:srgbClr val="000000"/>
                </a:solidFill>
              </a:rPr>
              <a:t>P(satis) = 0.6943</a:t>
            </a:r>
            <a:endParaRPr lang="en-US" altLang="zh-CN" sz="2000" dirty="0">
              <a:solidFill>
                <a:srgbClr val="000000"/>
              </a:solidFill>
            </a:endParaRPr>
          </a:p>
          <a:p>
            <a:pPr lvl="1" algn="ctr">
              <a:lnSpc>
                <a:spcPct val="150000"/>
              </a:lnSpc>
            </a:pPr>
            <a:r>
              <a:rPr lang="en-US" altLang="zh-CN" sz="2000" dirty="0">
                <a:solidFill>
                  <a:srgbClr val="000000"/>
                </a:solidFill>
              </a:rPr>
              <a:t>P(not satis) = </a:t>
            </a:r>
            <a:r>
              <a:rPr lang="en-US" altLang="zh-CN" sz="2000" dirty="0"/>
              <a:t> 0.3057</a:t>
            </a:r>
            <a:endParaRPr lang="en-US" altLang="zh-CN" sz="2000" dirty="0"/>
          </a:p>
        </p:txBody>
      </p:sp>
      <p:sp>
        <p:nvSpPr>
          <p:cNvPr id="11" name="矩形 10"/>
          <p:cNvSpPr/>
          <p:nvPr/>
        </p:nvSpPr>
        <p:spPr>
          <a:xfrm>
            <a:off x="7921487" y="2703445"/>
            <a:ext cx="1371599" cy="489884"/>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flipV="1">
            <a:off x="8363778" y="2028838"/>
            <a:ext cx="487016" cy="691173"/>
          </a:xfrm>
          <a:prstGeom prst="downArrow">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descr="Picture 9.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54610" y="2680471"/>
            <a:ext cx="5127970" cy="214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954610" y="766251"/>
            <a:ext cx="10344761" cy="1785104"/>
          </a:xfrm>
          <a:prstGeom prst="rect">
            <a:avLst/>
          </a:prstGeom>
          <a:noFill/>
        </p:spPr>
        <p:txBody>
          <a:bodyPr wrap="square" rtlCol="0">
            <a:spAutoFit/>
          </a:bodyPr>
          <a:lstStyle/>
          <a:p>
            <a:r>
              <a:rPr lang="en-US" altLang="zh-CN" sz="2200" dirty="0">
                <a:solidFill>
                  <a:srgbClr val="000000"/>
                </a:solidFill>
              </a:rPr>
              <a:t>R</a:t>
            </a:r>
            <a:r>
              <a:rPr lang="en-US" altLang="zh-CN" sz="2200" dirty="0" smtClean="0">
                <a:solidFill>
                  <a:srgbClr val="000000"/>
                </a:solidFill>
              </a:rPr>
              <a:t>esearchers </a:t>
            </a:r>
            <a:r>
              <a:rPr lang="en-US" altLang="zh-CN" sz="2200" dirty="0">
                <a:solidFill>
                  <a:srgbClr val="000000"/>
                </a:solidFill>
              </a:rPr>
              <a:t>suspect that background music may </a:t>
            </a:r>
            <a:r>
              <a:rPr lang="en-US" altLang="zh-CN" sz="2200" dirty="0" smtClean="0">
                <a:solidFill>
                  <a:srgbClr val="000000"/>
                </a:solidFill>
              </a:rPr>
              <a:t>lead to different buying behaviors.  </a:t>
            </a:r>
            <a:endParaRPr lang="en-US" altLang="zh-CN" sz="2200" dirty="0" smtClean="0">
              <a:solidFill>
                <a:srgbClr val="000000"/>
              </a:solidFill>
            </a:endParaRPr>
          </a:p>
          <a:p>
            <a:r>
              <a:rPr lang="en-US" altLang="zh-CN" sz="2200" dirty="0" smtClean="0">
                <a:solidFill>
                  <a:srgbClr val="000000"/>
                </a:solidFill>
              </a:rPr>
              <a:t>One </a:t>
            </a:r>
            <a:r>
              <a:rPr lang="en-US" altLang="zh-CN" sz="2200" dirty="0">
                <a:solidFill>
                  <a:srgbClr val="000000"/>
                </a:solidFill>
              </a:rPr>
              <a:t>study in a supermarket compared three randomly assigned treatments: no music, French accordion music, and Italian string music. </a:t>
            </a:r>
            <a:endParaRPr lang="en-US" altLang="zh-CN" sz="2200" dirty="0" smtClean="0">
              <a:solidFill>
                <a:srgbClr val="000000"/>
              </a:solidFill>
            </a:endParaRPr>
          </a:p>
          <a:p>
            <a:r>
              <a:rPr lang="en-US" altLang="zh-CN" sz="2200" dirty="0" smtClean="0">
                <a:solidFill>
                  <a:srgbClr val="000000"/>
                </a:solidFill>
              </a:rPr>
              <a:t>Under </a:t>
            </a:r>
            <a:r>
              <a:rPr lang="en-US" altLang="zh-CN" sz="2200" dirty="0">
                <a:solidFill>
                  <a:srgbClr val="000000"/>
                </a:solidFill>
              </a:rPr>
              <a:t>each condition, the researchers recorded the numbers of bottles of French, Italian, and other wine purchased. </a:t>
            </a:r>
            <a:r>
              <a:rPr lang="en-US" altLang="zh-CN" sz="2200" dirty="0" smtClean="0">
                <a:solidFill>
                  <a:srgbClr val="000000"/>
                </a:solidFill>
              </a:rPr>
              <a:t>The table below </a:t>
            </a:r>
            <a:r>
              <a:rPr lang="en-US" altLang="zh-CN" sz="2200" dirty="0">
                <a:solidFill>
                  <a:srgbClr val="000000"/>
                </a:solidFill>
              </a:rPr>
              <a:t>summarizes the </a:t>
            </a:r>
            <a:r>
              <a:rPr lang="en-US" altLang="zh-CN" sz="2200" dirty="0" smtClean="0">
                <a:solidFill>
                  <a:srgbClr val="000000"/>
                </a:solidFill>
              </a:rPr>
              <a:t>data. </a:t>
            </a:r>
            <a:endParaRPr lang="en-US" altLang="zh-CN" sz="2200" dirty="0" smtClean="0">
              <a:solidFill>
                <a:srgbClr val="000000"/>
              </a:solidFill>
            </a:endParaRPr>
          </a:p>
        </p:txBody>
      </p:sp>
      <p:sp>
        <p:nvSpPr>
          <p:cNvPr id="4" name="矩形 3"/>
          <p:cNvSpPr/>
          <p:nvPr/>
        </p:nvSpPr>
        <p:spPr>
          <a:xfrm>
            <a:off x="5693985" y="2653019"/>
            <a:ext cx="6380921" cy="2862322"/>
          </a:xfrm>
          <a:prstGeom prst="rect">
            <a:avLst/>
          </a:prstGeom>
        </p:spPr>
        <p:txBody>
          <a:bodyPr wrap="square">
            <a:spAutoFit/>
          </a:bodyPr>
          <a:lstStyle/>
          <a:p>
            <a:pPr lvl="1">
              <a:lnSpc>
                <a:spcPct val="150000"/>
              </a:lnSpc>
            </a:pPr>
            <a:r>
              <a:rPr lang="en-US" altLang="zh-CN" sz="2000" i="1" dirty="0"/>
              <a:t>H</a:t>
            </a:r>
            <a:r>
              <a:rPr lang="en-US" altLang="zh-CN" sz="2000" i="1" baseline="-25000" dirty="0"/>
              <a:t>0</a:t>
            </a:r>
            <a:r>
              <a:rPr lang="en-US" altLang="zh-CN" sz="2000" dirty="0"/>
              <a:t>:</a:t>
            </a:r>
            <a:r>
              <a:rPr lang="en-US" altLang="zh-CN" sz="2000" i="1" dirty="0"/>
              <a:t> </a:t>
            </a:r>
            <a:r>
              <a:rPr lang="en-US" altLang="zh-CN" sz="2000" dirty="0"/>
              <a:t>There is no difference in the distributions of wine purchases at this store when no music, French accordion music, or Italian string music is played.</a:t>
            </a:r>
            <a:endParaRPr lang="en-US" altLang="zh-CN" sz="2000" dirty="0"/>
          </a:p>
          <a:p>
            <a:pPr lvl="1">
              <a:lnSpc>
                <a:spcPct val="150000"/>
              </a:lnSpc>
            </a:pPr>
            <a:r>
              <a:rPr lang="en-US" altLang="zh-CN" sz="2000" i="1" dirty="0"/>
              <a:t>H</a:t>
            </a:r>
            <a:r>
              <a:rPr lang="en-US" altLang="zh-CN" sz="2000" i="1" baseline="-25000" dirty="0"/>
              <a:t>a</a:t>
            </a:r>
            <a:r>
              <a:rPr lang="en-US" altLang="zh-CN" sz="2000" dirty="0"/>
              <a:t>:</a:t>
            </a:r>
            <a:r>
              <a:rPr lang="en-US" altLang="zh-CN" sz="2000" i="1" dirty="0"/>
              <a:t> </a:t>
            </a:r>
            <a:r>
              <a:rPr lang="en-US" altLang="zh-CN" sz="2000" dirty="0"/>
              <a:t>There is a difference in the distributions of wine purchases at this store when no music, French accordion music, or Italian string music is played.</a:t>
            </a:r>
            <a:endParaRPr lang="en-US" altLang="zh-CN" sz="2000" dirty="0"/>
          </a:p>
        </p:txBody>
      </p:sp>
      <p:sp>
        <p:nvSpPr>
          <p:cNvPr id="7" name="Vertical Text Placeholder 2"/>
          <p:cNvSpPr txBox="1"/>
          <p:nvPr/>
        </p:nvSpPr>
        <p:spPr>
          <a:xfrm rot="16200000">
            <a:off x="3526360" y="-2467792"/>
            <a:ext cx="2576512" cy="7720012"/>
          </a:xfrm>
          <a:prstGeom prst="rect">
            <a:avLst/>
          </a:prstGeom>
        </p:spPr>
        <p:txBody>
          <a:bodyPr vert="eaVert" lIns="91440" tIns="45720" rIns="91440" bIns="45720" rtlCol="0">
            <a:normAutofit/>
          </a:bodyPr>
          <a:lst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altLang="zh-CN" sz="2400" b="1" smtClean="0">
                <a:solidFill>
                  <a:srgbClr val="E81F30"/>
                </a:solidFill>
                <a:ea typeface="MS PGothic" panose="020B0600070205080204" pitchFamily="34" charset="-128"/>
              </a:rPr>
              <a:t>Example: Does Music Influence Purchases?</a:t>
            </a:r>
            <a:endParaRPr lang="en-US" altLang="zh-CN" sz="2400" dirty="0">
              <a:solidFill>
                <a:srgbClr val="E81F30"/>
              </a:solidFill>
              <a:ea typeface="MS PGothic" panose="020B0600070205080204" pitchFamily="34"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22780" y="394970"/>
            <a:ext cx="8429625" cy="1115695"/>
          </a:xfrm>
        </p:spPr>
        <p:txBody>
          <a:bodyPr>
            <a:normAutofit/>
          </a:bodyPr>
          <a:lstStyle/>
          <a:p>
            <a:pPr eaLnBrk="1" hangingPunct="1"/>
            <a:r>
              <a:rPr lang="en-US" altLang="zh-CN" sz="4000" b="1" dirty="0">
                <a:solidFill>
                  <a:schemeClr val="tx2">
                    <a:lumMod val="75000"/>
                    <a:lumOff val="25000"/>
                  </a:schemeClr>
                </a:solidFill>
                <a:ea typeface="MS PGothic" panose="020B0600070205080204" pitchFamily="34" charset="-128"/>
              </a:rPr>
              <a:t>Chi-Square Goodness-of-Fit Tests</a:t>
            </a:r>
            <a:endParaRPr lang="en-US" altLang="zh-CN" sz="4000" b="1" dirty="0">
              <a:solidFill>
                <a:schemeClr val="tx2">
                  <a:lumMod val="75000"/>
                  <a:lumOff val="25000"/>
                </a:schemeClr>
              </a:solidFill>
              <a:ea typeface="MS PGothic" panose="020B0600070205080204" pitchFamily="34" charset="-128"/>
            </a:endParaRPr>
          </a:p>
        </p:txBody>
      </p:sp>
      <p:sp>
        <p:nvSpPr>
          <p:cNvPr id="24579" name="Content Placeholder 2"/>
          <p:cNvSpPr>
            <a:spLocks noGrp="1"/>
          </p:cNvSpPr>
          <p:nvPr>
            <p:ph sz="half" idx="2"/>
          </p:nvPr>
        </p:nvSpPr>
        <p:spPr>
          <a:xfrm>
            <a:off x="1923086" y="2210560"/>
            <a:ext cx="9834905" cy="4102100"/>
          </a:xfrm>
        </p:spPr>
        <p:txBody>
          <a:bodyPr>
            <a:noAutofit/>
          </a:bodyPr>
          <a:lstStyle/>
          <a:p>
            <a:pPr>
              <a:spcAft>
                <a:spcPts val="2400"/>
              </a:spcAft>
              <a:buNone/>
            </a:pPr>
            <a:r>
              <a:rPr lang="en-US" altLang="zh-CN" sz="2400" dirty="0">
                <a:solidFill>
                  <a:srgbClr val="000000"/>
                </a:solidFill>
                <a:ea typeface="MS PGothic" panose="020B0600070205080204" pitchFamily="34" charset="-128"/>
              </a:rPr>
              <a:t>After this section, you should be able to…</a:t>
            </a:r>
            <a:endParaRPr lang="en-US" altLang="zh-CN" sz="2400" dirty="0">
              <a:solidFill>
                <a:srgbClr val="000000"/>
              </a:solidFill>
              <a:ea typeface="MS PGothic" panose="020B0600070205080204" pitchFamily="34" charset="-128"/>
            </a:endParaRPr>
          </a:p>
          <a:p>
            <a:pPr lvl="1">
              <a:spcAft>
                <a:spcPts val="1200"/>
              </a:spcAft>
              <a:buClr>
                <a:srgbClr val="E81F30"/>
              </a:buClr>
              <a:buFont typeface="Wingdings" panose="05000000000000000000" pitchFamily="2" charset="2"/>
              <a:buChar char="ü"/>
            </a:pPr>
            <a:r>
              <a:rPr lang="en-US" altLang="zh-CN" sz="2400" dirty="0">
                <a:solidFill>
                  <a:srgbClr val="000000"/>
                </a:solidFill>
                <a:ea typeface="MS PGothic" panose="020B0600070205080204" pitchFamily="34" charset="-128"/>
              </a:rPr>
              <a:t>COMPUTE expected counts, conditional distributions, and contributions to the chi-square statistic</a:t>
            </a:r>
            <a:endParaRPr lang="en-US" altLang="zh-CN" sz="2400" dirty="0">
              <a:solidFill>
                <a:srgbClr val="000000"/>
              </a:solidFill>
              <a:ea typeface="MS PGothic" panose="020B0600070205080204" pitchFamily="34" charset="-128"/>
            </a:endParaRPr>
          </a:p>
          <a:p>
            <a:pPr lvl="1">
              <a:spcAft>
                <a:spcPts val="1200"/>
              </a:spcAft>
              <a:buClr>
                <a:srgbClr val="E81F30"/>
              </a:buClr>
              <a:buFont typeface="Wingdings" panose="05000000000000000000" pitchFamily="2" charset="2"/>
              <a:buChar char="ü"/>
            </a:pPr>
            <a:r>
              <a:rPr lang="en-US" altLang="zh-CN" sz="2400" dirty="0">
                <a:solidFill>
                  <a:srgbClr val="000000"/>
                </a:solidFill>
                <a:ea typeface="MS PGothic" panose="020B0600070205080204" pitchFamily="34" charset="-128"/>
              </a:rPr>
              <a:t>CHECK the Random, Large sample size, and Independent conditions before performing a chi-square test</a:t>
            </a:r>
            <a:endParaRPr lang="en-US" altLang="zh-CN" sz="2400" dirty="0">
              <a:solidFill>
                <a:srgbClr val="000000"/>
              </a:solidFill>
              <a:ea typeface="MS PGothic" panose="020B0600070205080204" pitchFamily="34" charset="-128"/>
            </a:endParaRPr>
          </a:p>
          <a:p>
            <a:pPr lvl="1">
              <a:spcAft>
                <a:spcPts val="1200"/>
              </a:spcAft>
              <a:buClr>
                <a:srgbClr val="E81F30"/>
              </a:buClr>
              <a:buFont typeface="Wingdings" panose="05000000000000000000" pitchFamily="2" charset="2"/>
              <a:buChar char="ü"/>
            </a:pPr>
            <a:r>
              <a:rPr lang="en-US" altLang="zh-CN" sz="2400" dirty="0">
                <a:solidFill>
                  <a:srgbClr val="000000"/>
                </a:solidFill>
                <a:ea typeface="MS PGothic" panose="020B0600070205080204" pitchFamily="34" charset="-128"/>
              </a:rPr>
              <a:t>PERFORM a chi-square goodness-of-fit test to determine whether sample data are consistent with a specified distribution of a categorical variable</a:t>
            </a:r>
            <a:endParaRPr lang="en-US" altLang="zh-CN" sz="2400" dirty="0">
              <a:solidFill>
                <a:srgbClr val="000000"/>
              </a:solidFill>
              <a:ea typeface="MS PGothic" panose="020B0600070205080204" pitchFamily="34" charset="-128"/>
            </a:endParaRPr>
          </a:p>
          <a:p>
            <a:pPr lvl="1">
              <a:spcAft>
                <a:spcPts val="1200"/>
              </a:spcAft>
              <a:buClr>
                <a:srgbClr val="E81F30"/>
              </a:buClr>
              <a:buFont typeface="Wingdings" panose="05000000000000000000" pitchFamily="2" charset="2"/>
              <a:buChar char="ü"/>
            </a:pPr>
            <a:r>
              <a:rPr lang="en-US" altLang="zh-CN" sz="2400" dirty="0">
                <a:solidFill>
                  <a:srgbClr val="000000"/>
                </a:solidFill>
                <a:ea typeface="MS PGothic" panose="020B0600070205080204" pitchFamily="34" charset="-128"/>
              </a:rPr>
              <a:t>EXAMINE individual components of the chi-square statistic as part of a follow-up analysis</a:t>
            </a:r>
            <a:endParaRPr lang="en-US" altLang="zh-CN" sz="2400" dirty="0">
              <a:solidFill>
                <a:srgbClr val="000000"/>
              </a:solidFill>
              <a:ea typeface="MS PGothic" panose="020B0600070205080204" pitchFamily="34" charset="-128"/>
            </a:endParaRPr>
          </a:p>
        </p:txBody>
      </p:sp>
      <p:sp>
        <p:nvSpPr>
          <p:cNvPr id="5" name="Text Placeholder 4"/>
          <p:cNvSpPr>
            <a:spLocks noGrp="1"/>
          </p:cNvSpPr>
          <p:nvPr>
            <p:ph type="body" idx="1"/>
          </p:nvPr>
        </p:nvSpPr>
        <p:spPr>
          <a:xfrm>
            <a:off x="2022475" y="1173163"/>
            <a:ext cx="7683500" cy="690562"/>
          </a:xfrm>
        </p:spPr>
        <p:txBody>
          <a:bodyPr/>
          <a:lstStyle/>
          <a:p>
            <a:pPr algn="l" eaLnBrk="1" hangingPunct="1">
              <a:spcBef>
                <a:spcPct val="0"/>
              </a:spcBef>
              <a:defRPr/>
            </a:pPr>
            <a:r>
              <a:rPr lang="en-US" altLang="zh-CN" sz="2800" b="1" dirty="0">
                <a:ea typeface="MS PGothic" panose="020B0600070205080204" pitchFamily="34" charset="-128"/>
              </a:rPr>
              <a:t>Learning Objectives</a:t>
            </a:r>
            <a:endParaRPr lang="en-US" altLang="zh-CN" sz="2800" b="1" dirty="0">
              <a:ea typeface="MS PGothic" panose="020B0600070205080204" pitchFamily="34" charset="-128"/>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Vertical Text Placeholder 2"/>
          <p:cNvSpPr>
            <a:spLocks noGrp="1"/>
          </p:cNvSpPr>
          <p:nvPr>
            <p:ph type="body" orient="vert" idx="1"/>
          </p:nvPr>
        </p:nvSpPr>
        <p:spPr>
          <a:xfrm rot="16200000">
            <a:off x="4588670" y="-2083594"/>
            <a:ext cx="2627312" cy="7515225"/>
          </a:xfrm>
        </p:spPr>
        <p:txBody>
          <a:bodyPr/>
          <a:lstStyle/>
          <a:p>
            <a:pPr eaLnBrk="1" hangingPunct="1"/>
            <a:r>
              <a:rPr lang="en-US" altLang="zh-CN" sz="2400" b="1">
                <a:solidFill>
                  <a:srgbClr val="000000"/>
                </a:solidFill>
                <a:ea typeface="MS PGothic" panose="020B0600070205080204" pitchFamily="34" charset="-128"/>
              </a:rPr>
              <a:t>Finding Expected Counts</a:t>
            </a:r>
            <a:endParaRPr lang="en-US" altLang="zh-CN" sz="2400">
              <a:solidFill>
                <a:srgbClr val="000000"/>
              </a:solidFill>
              <a:ea typeface="MS PGothic" panose="020B0600070205080204" pitchFamily="34" charset="-128"/>
            </a:endParaRPr>
          </a:p>
        </p:txBody>
      </p:sp>
      <p:grpSp>
        <p:nvGrpSpPr>
          <p:cNvPr id="2" name="Group 12"/>
          <p:cNvGrpSpPr/>
          <p:nvPr/>
        </p:nvGrpSpPr>
        <p:grpSpPr bwMode="auto">
          <a:xfrm>
            <a:off x="1939926" y="1074114"/>
            <a:ext cx="9480135" cy="2277129"/>
            <a:chOff x="212725" y="3708396"/>
            <a:chExt cx="7719688" cy="2277397"/>
          </a:xfrm>
        </p:grpSpPr>
        <p:grpSp>
          <p:nvGrpSpPr>
            <p:cNvPr id="31777" name="Group 9"/>
            <p:cNvGrpSpPr/>
            <p:nvPr/>
          </p:nvGrpSpPr>
          <p:grpSpPr bwMode="auto">
            <a:xfrm>
              <a:off x="212725" y="3708396"/>
              <a:ext cx="7719688" cy="2277397"/>
              <a:chOff x="497523" y="2946400"/>
              <a:chExt cx="9804858" cy="2276286"/>
            </a:xfrm>
          </p:grpSpPr>
          <p:sp>
            <p:nvSpPr>
              <p:cNvPr id="10" name="TextBox 9"/>
              <p:cNvSpPr txBox="1"/>
              <p:nvPr/>
            </p:nvSpPr>
            <p:spPr bwMode="auto">
              <a:xfrm>
                <a:off x="497523" y="3284413"/>
                <a:ext cx="9804858" cy="1938273"/>
              </a:xfrm>
              <a:prstGeom prst="rect">
                <a:avLst/>
              </a:prstGeom>
              <a:solidFill>
                <a:srgbClr val="FAEDB8"/>
              </a:solidFill>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200000"/>
                  </a:lnSpc>
                </a:pPr>
                <a:r>
                  <a:rPr lang="en-US" altLang="zh-CN" dirty="0">
                    <a:solidFill>
                      <a:srgbClr val="000000"/>
                    </a:solidFill>
                  </a:rPr>
                  <a:t>The expected count in any cell of a two-way table </a:t>
                </a:r>
                <a:r>
                  <a:rPr lang="en-US" altLang="zh-CN" b="1" dirty="0">
                    <a:solidFill>
                      <a:srgbClr val="000000"/>
                    </a:solidFill>
                  </a:rPr>
                  <a:t>when </a:t>
                </a:r>
                <a:r>
                  <a:rPr lang="en-US" altLang="zh-CN" b="1" i="1" dirty="0">
                    <a:solidFill>
                      <a:srgbClr val="000000"/>
                    </a:solidFill>
                  </a:rPr>
                  <a:t>H</a:t>
                </a:r>
                <a:r>
                  <a:rPr lang="en-US" altLang="zh-CN" b="1" i="1" baseline="-25000" dirty="0">
                    <a:solidFill>
                      <a:srgbClr val="000000"/>
                    </a:solidFill>
                  </a:rPr>
                  <a:t>0</a:t>
                </a:r>
                <a:r>
                  <a:rPr lang="en-US" altLang="zh-CN" b="1" dirty="0">
                    <a:solidFill>
                      <a:srgbClr val="000000"/>
                    </a:solidFill>
                  </a:rPr>
                  <a:t> is true </a:t>
                </a:r>
                <a:r>
                  <a:rPr lang="en-US" altLang="zh-CN" dirty="0">
                    <a:solidFill>
                      <a:srgbClr val="000000"/>
                    </a:solidFill>
                  </a:rPr>
                  <a:t>is</a:t>
                </a:r>
                <a:endParaRPr lang="en-US" altLang="zh-CN" dirty="0">
                  <a:solidFill>
                    <a:srgbClr val="000000"/>
                  </a:solidFill>
                </a:endParaRPr>
              </a:p>
              <a:p>
                <a:pPr eaLnBrk="1" hangingPunct="1"/>
                <a:endParaRPr lang="en-US" altLang="zh-CN" dirty="0">
                  <a:solidFill>
                    <a:srgbClr val="000000"/>
                  </a:solidFill>
                </a:endParaRPr>
              </a:p>
              <a:p>
                <a:pPr eaLnBrk="1" hangingPunct="1"/>
                <a:endParaRPr lang="en-US" altLang="zh-CN" dirty="0">
                  <a:solidFill>
                    <a:srgbClr val="000000"/>
                  </a:solidFill>
                </a:endParaRPr>
              </a:p>
              <a:p>
                <a:pPr eaLnBrk="1" hangingPunct="1"/>
                <a:endParaRPr lang="en-US" altLang="zh-CN" dirty="0">
                  <a:solidFill>
                    <a:srgbClr val="000000"/>
                  </a:solidFill>
                </a:endParaRPr>
              </a:p>
            </p:txBody>
          </p:sp>
          <p:sp>
            <p:nvSpPr>
              <p:cNvPr id="11" name="TextBox 10"/>
              <p:cNvSpPr txBox="1"/>
              <p:nvPr/>
            </p:nvSpPr>
            <p:spPr bwMode="auto">
              <a:xfrm>
                <a:off x="1702307" y="2946400"/>
                <a:ext cx="7515223" cy="399962"/>
              </a:xfrm>
              <a:prstGeom prst="rect">
                <a:avLst/>
              </a:prstGeom>
              <a:solidFill>
                <a:schemeClr val="tx2"/>
              </a:solidFill>
            </p:spPr>
            <p:style>
              <a:lnRef idx="0">
                <a:schemeClr val="accent6"/>
              </a:lnRef>
              <a:fillRef idx="3">
                <a:schemeClr val="accent6"/>
              </a:fillRef>
              <a:effectRef idx="3">
                <a:schemeClr val="accent6"/>
              </a:effectRef>
              <a:fontRef idx="minor">
                <a:schemeClr val="lt1"/>
              </a:fontRef>
            </p:style>
            <p:txBody>
              <a:bodyPr>
                <a:spAutoFit/>
              </a:bodyPr>
              <a:lstStyle/>
              <a:p>
                <a:pPr algn="ctr">
                  <a:defRPr/>
                </a:pPr>
                <a:r>
                  <a:rPr lang="en-US" sz="2000" b="1" dirty="0">
                    <a:solidFill>
                      <a:srgbClr val="FFFFFF"/>
                    </a:solidFill>
                    <a:ea typeface="MS PGothic" panose="020B0600070205080204" pitchFamily="34" charset="-128"/>
                    <a:cs typeface="MS PGothic" panose="020B0600070205080204" pitchFamily="34" charset="-128"/>
                  </a:rPr>
                  <a:t>Finding Expected Counts</a:t>
                </a:r>
                <a:endParaRPr lang="en-US" sz="2000" b="1" dirty="0">
                  <a:solidFill>
                    <a:srgbClr val="FFFFFF"/>
                  </a:solidFill>
                  <a:ea typeface="MS PGothic" panose="020B0600070205080204" pitchFamily="34" charset="-128"/>
                  <a:cs typeface="MS PGothic" panose="020B0600070205080204" pitchFamily="34" charset="-128"/>
                </a:endParaRPr>
              </a:p>
            </p:txBody>
          </p:sp>
        </p:grpSp>
        <p:graphicFrame>
          <p:nvGraphicFramePr>
            <p:cNvPr id="3" name="Object 3"/>
            <p:cNvGraphicFramePr>
              <a:graphicFrameLocks noChangeAspect="1"/>
            </p:cNvGraphicFramePr>
            <p:nvPr/>
          </p:nvGraphicFramePr>
          <p:xfrm>
            <a:off x="1836649" y="4958192"/>
            <a:ext cx="4566266" cy="760439"/>
          </p:xfrm>
          <a:graphic>
            <a:graphicData uri="http://schemas.openxmlformats.org/presentationml/2006/ole">
              <mc:AlternateContent xmlns:mc="http://schemas.openxmlformats.org/markup-compatibility/2006">
                <mc:Choice xmlns:v="urn:schemas-microsoft-com:vml" Requires="v">
                  <p:oleObj spid="_x0000_s27673" name="Equation" r:id="rId1" imgW="2908300" imgH="368300" progId="Equation.3">
                    <p:embed/>
                  </p:oleObj>
                </mc:Choice>
                <mc:Fallback>
                  <p:oleObj name="Equation" r:id="rId1" imgW="2908300" imgH="3683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649" y="4958192"/>
                          <a:ext cx="4566266" cy="760439"/>
                        </a:xfrm>
                        <a:prstGeom prst="rect">
                          <a:avLst/>
                        </a:prstGeom>
                        <a:noFill/>
                        <a:ln>
                          <a:noFill/>
                        </a:ln>
                        <a:effectLst/>
                      </p:spPr>
                    </p:pic>
                  </p:oleObj>
                </mc:Fallback>
              </mc:AlternateContent>
            </a:graphicData>
          </a:graphic>
        </p:graphicFrame>
      </p:grpSp>
      <p:pic>
        <p:nvPicPr>
          <p:cNvPr id="4" name="图片 3"/>
          <p:cNvPicPr>
            <a:picLocks noChangeAspect="1"/>
          </p:cNvPicPr>
          <p:nvPr/>
        </p:nvPicPr>
        <p:blipFill>
          <a:blip r:embed="rId3"/>
          <a:stretch>
            <a:fillRect/>
          </a:stretch>
        </p:blipFill>
        <p:spPr>
          <a:xfrm>
            <a:off x="3764555" y="3577333"/>
            <a:ext cx="5605828" cy="3062006"/>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Vertical Text Placeholder 2"/>
          <p:cNvSpPr>
            <a:spLocks noGrp="1"/>
          </p:cNvSpPr>
          <p:nvPr>
            <p:ph type="body" orient="vert" idx="1"/>
          </p:nvPr>
        </p:nvSpPr>
        <p:spPr>
          <a:xfrm rot="16200000">
            <a:off x="4635873" y="-3274779"/>
            <a:ext cx="757738" cy="7720012"/>
          </a:xfrm>
        </p:spPr>
        <p:txBody>
          <a:bodyPr/>
          <a:lstStyle/>
          <a:p>
            <a:pPr eaLnBrk="1" hangingPunct="1"/>
            <a:r>
              <a:rPr lang="en-US" altLang="zh-CN" sz="2400" b="1" dirty="0">
                <a:solidFill>
                  <a:srgbClr val="000000"/>
                </a:solidFill>
                <a:ea typeface="MS PGothic" panose="020B0600070205080204" pitchFamily="34" charset="-128"/>
              </a:rPr>
              <a:t>Calculating the Chi-Square Statistic</a:t>
            </a:r>
            <a:endParaRPr lang="en-US" altLang="zh-CN" sz="2400" dirty="0">
              <a:solidFill>
                <a:srgbClr val="000000"/>
              </a:solidFill>
              <a:ea typeface="MS PGothic" panose="020B0600070205080204" pitchFamily="34" charset="-128"/>
            </a:endParaRPr>
          </a:p>
        </p:txBody>
      </p:sp>
      <p:sp>
        <p:nvSpPr>
          <p:cNvPr id="31748" name="TextBox 8"/>
          <p:cNvSpPr txBox="1">
            <a:spLocks noChangeArrowheads="1"/>
          </p:cNvSpPr>
          <p:nvPr/>
        </p:nvSpPr>
        <p:spPr bwMode="auto">
          <a:xfrm>
            <a:off x="1154736" y="817564"/>
            <a:ext cx="9907517" cy="1723549"/>
          </a:xfrm>
          <a:prstGeom prst="rect">
            <a:avLst/>
          </a:prstGeom>
          <a:noFill/>
          <a:ln w="9525">
            <a:noFill/>
            <a:miter lim="800000"/>
          </a:ln>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pPr>
            <a:r>
              <a:rPr lang="en-US" altLang="zh-CN" dirty="0"/>
              <a:t>In order to calculate a chi-square statistic for the wine example, we must check to make sure the conditions are met:</a:t>
            </a:r>
            <a:endParaRPr lang="en-US" altLang="zh-CN" dirty="0"/>
          </a:p>
          <a:p>
            <a:pPr lvl="1" eaLnBrk="1" hangingPunct="1">
              <a:spcAft>
                <a:spcPts val="600"/>
              </a:spcAft>
              <a:buClr>
                <a:srgbClr val="E81F30"/>
              </a:buClr>
              <a:buFont typeface="Wingdings" panose="05000000000000000000" pitchFamily="2" charset="2"/>
              <a:buChar char="ü"/>
            </a:pPr>
            <a:r>
              <a:rPr lang="en-US" altLang="zh-CN" dirty="0"/>
              <a:t>All the </a:t>
            </a:r>
            <a:r>
              <a:rPr lang="en-US" altLang="zh-CN" b="1" dirty="0"/>
              <a:t>expected</a:t>
            </a:r>
            <a:r>
              <a:rPr lang="en-US" altLang="zh-CN" dirty="0"/>
              <a:t> counts in the music and wine study are at least </a:t>
            </a:r>
            <a:r>
              <a:rPr lang="en-US" altLang="zh-CN" b="1" dirty="0"/>
              <a:t>5</a:t>
            </a:r>
            <a:r>
              <a:rPr lang="en-US" altLang="zh-CN" dirty="0"/>
              <a:t>. </a:t>
            </a:r>
            <a:endParaRPr lang="en-US" altLang="zh-CN" dirty="0"/>
          </a:p>
          <a:p>
            <a:pPr lvl="1" eaLnBrk="1" hangingPunct="1">
              <a:spcAft>
                <a:spcPts val="600"/>
              </a:spcAft>
              <a:buClr>
                <a:srgbClr val="E81F30"/>
              </a:buClr>
              <a:buFont typeface="Wingdings" panose="05000000000000000000" pitchFamily="2" charset="2"/>
              <a:buChar char="ü"/>
            </a:pPr>
            <a:r>
              <a:rPr lang="en-US" altLang="zh-CN" dirty="0"/>
              <a:t>T</a:t>
            </a:r>
            <a:r>
              <a:rPr lang="en-US" altLang="zh-CN" dirty="0" smtClean="0"/>
              <a:t>he </a:t>
            </a:r>
            <a:r>
              <a:rPr lang="en-US" altLang="zh-CN" dirty="0"/>
              <a:t>treatments were assigned at random. </a:t>
            </a:r>
            <a:endParaRPr lang="en-US" altLang="zh-CN" dirty="0"/>
          </a:p>
        </p:txBody>
      </p:sp>
      <p:grpSp>
        <p:nvGrpSpPr>
          <p:cNvPr id="2" name="Group 8"/>
          <p:cNvGrpSpPr/>
          <p:nvPr/>
        </p:nvGrpSpPr>
        <p:grpSpPr bwMode="auto">
          <a:xfrm>
            <a:off x="1154736" y="2748033"/>
            <a:ext cx="10841794" cy="1857312"/>
            <a:chOff x="415925" y="3394077"/>
            <a:chExt cx="7924800" cy="1857312"/>
          </a:xfrm>
        </p:grpSpPr>
        <p:sp>
          <p:nvSpPr>
            <p:cNvPr id="32775" name="Rectangle 6"/>
            <p:cNvSpPr>
              <a:spLocks noChangeArrowheads="1"/>
            </p:cNvSpPr>
            <p:nvPr/>
          </p:nvSpPr>
          <p:spPr bwMode="auto">
            <a:xfrm>
              <a:off x="415925" y="3394077"/>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dirty="0"/>
                <a:t>Just as we did with the chi-square goodness-of-fit test, we compare the observed counts with the expected counts using the statistic</a:t>
              </a:r>
              <a:endParaRPr lang="en-US" altLang="zh-CN" dirty="0"/>
            </a:p>
          </p:txBody>
        </p:sp>
        <p:graphicFrame>
          <p:nvGraphicFramePr>
            <p:cNvPr id="32778" name="Object 2"/>
            <p:cNvGraphicFramePr>
              <a:graphicFrameLocks noChangeAspect="1"/>
            </p:cNvGraphicFramePr>
            <p:nvPr/>
          </p:nvGraphicFramePr>
          <p:xfrm>
            <a:off x="2183670" y="4431994"/>
            <a:ext cx="4389310" cy="819395"/>
          </p:xfrm>
          <a:graphic>
            <a:graphicData uri="http://schemas.openxmlformats.org/presentationml/2006/ole">
              <mc:AlternateContent xmlns:mc="http://schemas.openxmlformats.org/markup-compatibility/2006">
                <mc:Choice xmlns:v="urn:schemas-microsoft-com:vml" Requires="v">
                  <p:oleObj spid="_x0000_s28697" name="Equation" r:id="rId1" imgW="2235200" imgH="419100" progId="Equation.3">
                    <p:embed/>
                  </p:oleObj>
                </mc:Choice>
                <mc:Fallback>
                  <p:oleObj name="Equation" r:id="rId1" imgW="2235200" imgH="4191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670" y="4431994"/>
                          <a:ext cx="4389310" cy="819395"/>
                        </a:xfrm>
                        <a:prstGeom prst="rect">
                          <a:avLst/>
                        </a:prstGeom>
                        <a:noFill/>
                        <a:ln>
                          <a:noFill/>
                        </a:ln>
                        <a:effectLst/>
                      </p:spPr>
                    </p:pic>
                  </p:oleObj>
                </mc:Fallback>
              </mc:AlternateContent>
            </a:graphicData>
          </a:graphic>
        </p:graphicFrame>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fade">
                                      <p:cBhvr>
                                        <p:cTn id="7" dur="1000"/>
                                        <p:tgtEl>
                                          <p:spTgt spid="31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transition="in" filter="fade">
                                      <p:cBhvr>
                                        <p:cTn id="12" dur="1000"/>
                                        <p:tgtEl>
                                          <p:spTgt spid="317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748">
                                            <p:txEl>
                                              <p:pRg st="2" end="2"/>
                                            </p:txEl>
                                          </p:spTgt>
                                        </p:tgtEl>
                                        <p:attrNameLst>
                                          <p:attrName>style.visibility</p:attrName>
                                        </p:attrNameLst>
                                      </p:cBhvr>
                                      <p:to>
                                        <p:strVal val="visible"/>
                                      </p:to>
                                    </p:set>
                                    <p:animEffect transition="in" filter="fade">
                                      <p:cBhvr>
                                        <p:cTn id="17" dur="1000"/>
                                        <p:tgtEl>
                                          <p:spTgt spid="317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4"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from="(-#ppt_w/2)" to="(#ppt_x)" calcmode="lin" valueType="num">
                                      <p:cBhvr>
                                        <p:cTn id="22" dur="600" fill="hold">
                                          <p:stCondLst>
                                            <p:cond delay="0"/>
                                          </p:stCondLst>
                                        </p:cTn>
                                        <p:tgtEl>
                                          <p:spTgt spid="2"/>
                                        </p:tgtEl>
                                        <p:attrNameLst>
                                          <p:attrName>ppt_x</p:attrName>
                                        </p:attrNameLst>
                                      </p:cBhvr>
                                    </p:anim>
                                    <p:anim from="0" to="-1.0" calcmode="lin" valueType="num">
                                      <p:cBhvr>
                                        <p:cTn id="23" dur="200" decel="50000" autoRev="1" fill="hold">
                                          <p:stCondLst>
                                            <p:cond delay="600"/>
                                          </p:stCondLst>
                                        </p:cTn>
                                        <p:tgtEl>
                                          <p:spTgt spid="2"/>
                                        </p:tgtEl>
                                        <p:attrNameLst>
                                          <p:attrName>xshear</p:attrName>
                                        </p:attrNameLst>
                                      </p:cBhvr>
                                    </p:anim>
                                    <p:animScale>
                                      <p:cBhvr>
                                        <p:cTn id="24" dur="200" decel="100000" autoRev="1" fill="hold">
                                          <p:stCondLst>
                                            <p:cond delay="600"/>
                                          </p:stCondLst>
                                        </p:cTn>
                                        <p:tgtEl>
                                          <p:spTgt spid="2"/>
                                        </p:tgtEl>
                                      </p:cBhvr>
                                      <p:from x="100000" y="100000"/>
                                      <p:to x="80000" y="100000"/>
                                    </p:animScale>
                                    <p:anim by="(#ppt_h/3+#ppt_w*0.1)" calcmode="lin" valueType="num">
                                      <p:cBhvr additive="sum">
                                        <p:cTn id="25" dur="200" decel="100000" autoRev="1" fill="hold">
                                          <p:stCondLst>
                                            <p:cond delay="6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ldLvl="5"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Vertical Text Placeholder 2"/>
          <p:cNvSpPr>
            <a:spLocks noGrp="1"/>
          </p:cNvSpPr>
          <p:nvPr>
            <p:ph type="body" orient="vert" idx="1"/>
          </p:nvPr>
        </p:nvSpPr>
        <p:spPr>
          <a:xfrm rot="16200000">
            <a:off x="4979988" y="-2474912"/>
            <a:ext cx="2049462" cy="7720012"/>
          </a:xfrm>
        </p:spPr>
        <p:txBody>
          <a:bodyPr/>
          <a:lstStyle/>
          <a:p>
            <a:pPr eaLnBrk="1" hangingPunct="1"/>
            <a:r>
              <a:rPr lang="en-US" altLang="zh-CN" sz="2400" b="1" dirty="0">
                <a:solidFill>
                  <a:srgbClr val="000000"/>
                </a:solidFill>
                <a:ea typeface="MS PGothic" panose="020B0600070205080204" pitchFamily="34" charset="-128"/>
              </a:rPr>
              <a:t>Calculating The Chi-Square </a:t>
            </a:r>
            <a:r>
              <a:rPr lang="en-US" altLang="zh-CN" sz="2400" b="1" dirty="0" smtClean="0">
                <a:solidFill>
                  <a:srgbClr val="000000"/>
                </a:solidFill>
                <a:ea typeface="MS PGothic" panose="020B0600070205080204" pitchFamily="34" charset="-128"/>
              </a:rPr>
              <a:t>Statistic</a:t>
            </a:r>
            <a:endParaRPr lang="en-US" altLang="zh-CN" sz="2400" dirty="0">
              <a:solidFill>
                <a:srgbClr val="000000"/>
              </a:solidFill>
              <a:ea typeface="MS PGothic" panose="020B0600070205080204" pitchFamily="34" charset="-128"/>
            </a:endParaRPr>
          </a:p>
        </p:txBody>
      </p:sp>
      <p:pic>
        <p:nvPicPr>
          <p:cNvPr id="33798" name="Picture 11" descr="Picture 1.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227263" y="1276212"/>
            <a:ext cx="8756837" cy="2371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Object 3"/>
          <p:cNvGraphicFramePr>
            <a:graphicFrameLocks noChangeAspect="1"/>
          </p:cNvGraphicFramePr>
          <p:nvPr/>
        </p:nvGraphicFramePr>
        <p:xfrm>
          <a:off x="2227263" y="4044156"/>
          <a:ext cx="8863633" cy="1889505"/>
        </p:xfrm>
        <a:graphic>
          <a:graphicData uri="http://schemas.openxmlformats.org/presentationml/2006/ole">
            <mc:AlternateContent xmlns:mc="http://schemas.openxmlformats.org/markup-compatibility/2006">
              <mc:Choice xmlns:v="urn:schemas-microsoft-com:vml" Requires="v">
                <p:oleObj spid="_x0000_s29721" name="Equation" r:id="rId2" imgW="5283200" imgH="1130300" progId="Equation.3">
                  <p:embed/>
                </p:oleObj>
              </mc:Choice>
              <mc:Fallback>
                <p:oleObj name="Equation" r:id="rId2" imgW="5283200" imgH="11303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7263" y="4044156"/>
                        <a:ext cx="8863633" cy="1889505"/>
                      </a:xfrm>
                      <a:prstGeom prst="rect">
                        <a:avLst/>
                      </a:prstGeom>
                      <a:noFill/>
                      <a:ln>
                        <a:noFill/>
                      </a:ln>
                      <a:effec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Vertical Text Placeholder 2"/>
          <p:cNvSpPr>
            <a:spLocks noGrp="1"/>
          </p:cNvSpPr>
          <p:nvPr>
            <p:ph type="body" orient="vert" idx="1"/>
          </p:nvPr>
        </p:nvSpPr>
        <p:spPr>
          <a:xfrm rot="16200000">
            <a:off x="4716463" y="-2211387"/>
            <a:ext cx="2576512" cy="7720012"/>
          </a:xfrm>
        </p:spPr>
        <p:txBody>
          <a:bodyPr/>
          <a:lstStyle/>
          <a:p>
            <a:pPr eaLnBrk="1" hangingPunct="1"/>
            <a:r>
              <a:rPr lang="en-US" altLang="zh-CN" sz="2400" b="1" dirty="0">
                <a:solidFill>
                  <a:srgbClr val="E81F30"/>
                </a:solidFill>
                <a:ea typeface="MS PGothic" panose="020B0600070205080204" pitchFamily="34" charset="-128"/>
              </a:rPr>
              <a:t>Example: Does Music Influence Purchases?</a:t>
            </a:r>
            <a:endParaRPr lang="en-US" altLang="zh-CN" sz="2400" dirty="0">
              <a:solidFill>
                <a:srgbClr val="E81F30"/>
              </a:solidFill>
              <a:ea typeface="MS PGothic" panose="020B0600070205080204" pitchFamily="34" charset="-128"/>
            </a:endParaRPr>
          </a:p>
        </p:txBody>
      </p:sp>
      <mc:AlternateContent xmlns:mc="http://schemas.openxmlformats.org/markup-compatibility/2006">
        <mc:Choice xmlns:a14="http://schemas.microsoft.com/office/drawing/2010/main" Requires="a14">
          <p:sp>
            <p:nvSpPr>
              <p:cNvPr id="35" name="Rectangle 34"/>
              <p:cNvSpPr/>
              <p:nvPr/>
            </p:nvSpPr>
            <p:spPr>
              <a:xfrm>
                <a:off x="1597741" y="1648618"/>
                <a:ext cx="9782564" cy="2837760"/>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150000"/>
                  </a:lnSpc>
                </a:pPr>
                <a:r>
                  <a:rPr lang="en-US" altLang="zh-CN" sz="2000" dirty="0" smtClean="0">
                    <a:solidFill>
                      <a:srgbClr val="000000"/>
                    </a:solidFill>
                  </a:rPr>
                  <a:t>P-value = P(</a:t>
                </a:r>
                <a14:m>
                  <m:oMath xmlns:m="http://schemas.openxmlformats.org/officeDocument/2006/math">
                    <m:sSup>
                      <m:sSupPr>
                        <m:ctrlPr>
                          <a:rPr lang="en-US" altLang="zh-CN" sz="2000" i="1" smtClean="0">
                            <a:solidFill>
                              <a:srgbClr val="000000"/>
                            </a:solidFill>
                            <a:latin typeface="Cambria Math" panose="02040503050406030204" pitchFamily="18" charset="0"/>
                          </a:rPr>
                        </m:ctrlPr>
                      </m:sSupPr>
                      <m:e>
                        <m:r>
                          <a:rPr lang="zh-CN" altLang="en-US" sz="2000" i="1" smtClean="0">
                            <a:solidFill>
                              <a:srgbClr val="000000"/>
                            </a:solidFill>
                            <a:latin typeface="Cambria Math" panose="02040503050406030204" pitchFamily="18" charset="0"/>
                          </a:rPr>
                          <m:t>𝜒</m:t>
                        </m:r>
                      </m:e>
                      <m:sup>
                        <m:r>
                          <a:rPr lang="en-US" altLang="zh-CN" sz="2000" i="1" smtClean="0">
                            <a:solidFill>
                              <a:srgbClr val="000000"/>
                            </a:solidFill>
                            <a:latin typeface="Cambria Math" panose="02040503050406030204" pitchFamily="18" charset="0"/>
                          </a:rPr>
                          <m:t>2</m:t>
                        </m:r>
                      </m:sup>
                    </m:sSup>
                  </m:oMath>
                </a14:m>
                <a:r>
                  <a:rPr lang="en-US" altLang="zh-CN" sz="2000" dirty="0" smtClean="0">
                    <a:solidFill>
                      <a:srgbClr val="000000"/>
                    </a:solidFill>
                  </a:rPr>
                  <a:t>&gt;18.28) = ….. , where </a:t>
                </a:r>
                <a14:m>
                  <m:oMath xmlns:m="http://schemas.openxmlformats.org/officeDocument/2006/math">
                    <m:sSup>
                      <m:sSupPr>
                        <m:ctrlPr>
                          <a:rPr lang="en-US" altLang="zh-CN"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𝜒</m:t>
                        </m:r>
                      </m:e>
                      <m:sup>
                        <m:r>
                          <a:rPr lang="en-US" altLang="zh-CN" sz="2000" i="1">
                            <a:solidFill>
                              <a:srgbClr val="000000"/>
                            </a:solidFill>
                            <a:latin typeface="Cambria Math" panose="02040503050406030204" pitchFamily="18" charset="0"/>
                          </a:rPr>
                          <m:t>2</m:t>
                        </m:r>
                      </m:sup>
                    </m:sSup>
                    <m:r>
                      <a:rPr lang="en-US" altLang="zh-CN" sz="2000" b="0" i="1" smtClean="0">
                        <a:solidFill>
                          <a:srgbClr val="000000"/>
                        </a:solidFill>
                        <a:latin typeface="Cambria Math" panose="02040503050406030204" pitchFamily="18" charset="0"/>
                      </a:rPr>
                      <m:t>~</m:t>
                    </m:r>
                    <m:sSub>
                      <m:sSubPr>
                        <m:ctrlPr>
                          <a:rPr lang="en-US" altLang="zh-CN" sz="2000" b="0" i="1" smtClean="0">
                            <a:solidFill>
                              <a:srgbClr val="000000"/>
                            </a:solidFill>
                            <a:latin typeface="Cambria Math" panose="02040503050406030204" pitchFamily="18" charset="0"/>
                          </a:rPr>
                        </m:ctrlPr>
                      </m:sSubPr>
                      <m:e>
                        <m:sSup>
                          <m:sSupPr>
                            <m:ctrlPr>
                              <a:rPr lang="en-US" altLang="zh-CN"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𝜒</m:t>
                            </m:r>
                          </m:e>
                          <m:sup>
                            <m:r>
                              <a:rPr lang="en-US" altLang="zh-CN" sz="2000" i="1">
                                <a:solidFill>
                                  <a:srgbClr val="000000"/>
                                </a:solidFill>
                                <a:latin typeface="Cambria Math" panose="02040503050406030204" pitchFamily="18" charset="0"/>
                              </a:rPr>
                              <m:t>2</m:t>
                            </m:r>
                          </m:sup>
                        </m:sSup>
                      </m:e>
                      <m:sub>
                        <m:r>
                          <a:rPr lang="en-US" altLang="zh-CN" sz="2000" b="0" i="1" smtClean="0">
                            <a:solidFill>
                              <a:srgbClr val="000000"/>
                            </a:solidFill>
                            <a:latin typeface="Cambria Math" panose="02040503050406030204" pitchFamily="18" charset="0"/>
                          </a:rPr>
                          <m:t>𝑑𝑓</m:t>
                        </m:r>
                      </m:sub>
                    </m:sSub>
                    <m:r>
                      <a:rPr lang="en-US" altLang="zh-CN" sz="2000" b="0" i="1" smtClean="0">
                        <a:solidFill>
                          <a:srgbClr val="000000"/>
                        </a:solidFill>
                        <a:latin typeface="Cambria Math" panose="02040503050406030204" pitchFamily="18" charset="0"/>
                      </a:rPr>
                      <m:t>=</m:t>
                    </m:r>
                    <m:sSub>
                      <m:sSubPr>
                        <m:ctrlPr>
                          <a:rPr lang="en-US" altLang="zh-CN" sz="2000" i="1">
                            <a:solidFill>
                              <a:srgbClr val="000000"/>
                            </a:solidFill>
                            <a:latin typeface="Cambria Math" panose="02040503050406030204" pitchFamily="18" charset="0"/>
                          </a:rPr>
                        </m:ctrlPr>
                      </m:sSubPr>
                      <m:e>
                        <m:sSup>
                          <m:sSupPr>
                            <m:ctrlPr>
                              <a:rPr lang="en-US" altLang="zh-CN"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𝜒</m:t>
                            </m:r>
                          </m:e>
                          <m:sup>
                            <m:r>
                              <a:rPr lang="en-US" altLang="zh-CN" sz="2000" i="1">
                                <a:solidFill>
                                  <a:srgbClr val="000000"/>
                                </a:solidFill>
                                <a:latin typeface="Cambria Math" panose="02040503050406030204" pitchFamily="18" charset="0"/>
                              </a:rPr>
                              <m:t>2</m:t>
                            </m:r>
                          </m:sup>
                        </m:sSup>
                      </m:e>
                      <m:sub>
                        <m:r>
                          <a:rPr lang="en-US" altLang="zh-CN" sz="2000" b="0" i="1" smtClean="0">
                            <a:solidFill>
                              <a:srgbClr val="000000"/>
                            </a:solidFill>
                            <a:latin typeface="Cambria Math" panose="02040503050406030204" pitchFamily="18" charset="0"/>
                          </a:rPr>
                          <m:t>4</m:t>
                        </m:r>
                      </m:sub>
                    </m:sSub>
                  </m:oMath>
                </a14:m>
                <a:r>
                  <a:rPr lang="en-US" altLang="zh-CN" sz="2000" dirty="0" smtClean="0">
                    <a:solidFill>
                      <a:srgbClr val="000000"/>
                    </a:solidFill>
                  </a:rPr>
                  <a:t>.</a:t>
                </a:r>
              </a:p>
              <a:p>
                <a:pPr eaLnBrk="1" hangingPunct="1">
                  <a:lnSpc>
                    <a:spcPct val="150000"/>
                  </a:lnSpc>
                </a:pPr>
                <a:r>
                  <a:rPr lang="en-US" altLang="zh-CN" sz="2000" dirty="0" smtClean="0">
                    <a:solidFill>
                      <a:srgbClr val="000000"/>
                    </a:solidFill>
                  </a:rPr>
                  <a:t>The </a:t>
                </a:r>
                <a:r>
                  <a:rPr lang="en-US" altLang="zh-CN" sz="2000" dirty="0">
                    <a:solidFill>
                      <a:srgbClr val="000000"/>
                    </a:solidFill>
                  </a:rPr>
                  <a:t>small </a:t>
                </a:r>
                <a:r>
                  <a:rPr lang="en-US" altLang="zh-CN" sz="2000" i="1" dirty="0">
                    <a:solidFill>
                      <a:srgbClr val="000000"/>
                    </a:solidFill>
                  </a:rPr>
                  <a:t>P-</a:t>
                </a:r>
                <a:r>
                  <a:rPr lang="en-US" altLang="zh-CN" sz="2000" dirty="0">
                    <a:solidFill>
                      <a:srgbClr val="000000"/>
                    </a:solidFill>
                  </a:rPr>
                  <a:t>value gives us convincing evidence to reject </a:t>
                </a:r>
                <a:r>
                  <a:rPr lang="en-US" altLang="zh-CN" sz="2000" i="1" dirty="0">
                    <a:solidFill>
                      <a:srgbClr val="000000"/>
                    </a:solidFill>
                  </a:rPr>
                  <a:t>H</a:t>
                </a:r>
                <a:r>
                  <a:rPr lang="en-US" altLang="zh-CN" sz="2000" i="1" baseline="-25000" dirty="0">
                    <a:solidFill>
                      <a:srgbClr val="000000"/>
                    </a:solidFill>
                  </a:rPr>
                  <a:t>0</a:t>
                </a:r>
                <a:r>
                  <a:rPr lang="en-US" altLang="zh-CN" sz="2000" dirty="0">
                    <a:solidFill>
                      <a:srgbClr val="000000"/>
                    </a:solidFill>
                  </a:rPr>
                  <a:t> and conclude that there is a difference in the distributions of wine purchases at this store when no music, French accordion music, or Italian string music is played. Furthermore, the random assignment allows us to say that the difference </a:t>
                </a:r>
                <a:r>
                  <a:rPr lang="en-US" altLang="zh-CN" sz="2000" dirty="0" smtClean="0">
                    <a:solidFill>
                      <a:srgbClr val="000000"/>
                    </a:solidFill>
                  </a:rPr>
                  <a:t>is caused </a:t>
                </a:r>
                <a:r>
                  <a:rPr lang="en-US" altLang="zh-CN" sz="2000" dirty="0">
                    <a:solidFill>
                      <a:srgbClr val="000000"/>
                    </a:solidFill>
                  </a:rPr>
                  <a:t>by the music that’s played.</a:t>
                </a:r>
              </a:p>
            </p:txBody>
          </p:sp>
        </mc:Choice>
        <mc:Fallback>
          <p:sp>
            <p:nvSpPr>
              <p:cNvPr id="35" name="Rectangle 34"/>
              <p:cNvSpPr>
                <a:spLocks noRot="1" noChangeAspect="1" noMove="1" noResize="1" noEditPoints="1" noAdjustHandles="1" noChangeArrowheads="1" noChangeShapeType="1" noTextEdit="1"/>
              </p:cNvSpPr>
              <p:nvPr/>
            </p:nvSpPr>
            <p:spPr>
              <a:xfrm>
                <a:off x="1597741" y="1648618"/>
                <a:ext cx="9782564" cy="2837760"/>
              </a:xfrm>
              <a:prstGeom prst="rect">
                <a:avLst/>
              </a:prstGeom>
              <a:blipFill rotWithShape="1">
                <a:blip r:embed="rId1"/>
                <a:stretch>
                  <a:fillRect l="-623"/>
                </a:stretch>
              </a:blipFill>
            </p:spPr>
            <p:txBody>
              <a:bodyPr/>
              <a:lstStyle/>
              <a:p>
                <a:r>
                  <a:rPr lang="zh-CN" altLang="en-US">
                    <a:noFill/>
                  </a:rPr>
                  <a:t> </a:t>
                </a:r>
                <a:endParaRPr lang="zh-CN" altLang="en-US">
                  <a:noFill/>
                </a:endParaRPr>
              </a:p>
            </p:txBody>
          </p:sp>
        </mc:Fallback>
      </mc:AlternateContent>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fltVal val="0"/>
                                          </p:val>
                                        </p:tav>
                                        <p:tav tm="100000">
                                          <p:val>
                                            <p:strVal val="#ppt_w"/>
                                          </p:val>
                                        </p:tav>
                                      </p:tavLst>
                                    </p:anim>
                                    <p:anim calcmode="lin" valueType="num">
                                      <p:cBhvr>
                                        <p:cTn id="8" dur="1000" fill="hold"/>
                                        <p:tgtEl>
                                          <p:spTgt spid="35"/>
                                        </p:tgtEl>
                                        <p:attrNameLst>
                                          <p:attrName>ppt_h</p:attrName>
                                        </p:attrNameLst>
                                      </p:cBhvr>
                                      <p:tavLst>
                                        <p:tav tm="0">
                                          <p:val>
                                            <p:fltVal val="0"/>
                                          </p:val>
                                        </p:tav>
                                        <p:tav tm="100000">
                                          <p:val>
                                            <p:strVal val="#ppt_h"/>
                                          </p:val>
                                        </p:tav>
                                      </p:tavLst>
                                    </p:anim>
                                    <p:anim calcmode="lin" valueType="num">
                                      <p:cBhvr>
                                        <p:cTn id="9"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404812" y="661601"/>
            <a:ext cx="5382376" cy="553479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Vertical Text Placeholder 2"/>
          <p:cNvSpPr>
            <a:spLocks noGrp="1"/>
          </p:cNvSpPr>
          <p:nvPr>
            <p:ph type="body" orient="vert" idx="1"/>
          </p:nvPr>
        </p:nvSpPr>
        <p:spPr>
          <a:xfrm rot="16200000">
            <a:off x="3351212" y="-1999454"/>
            <a:ext cx="3432175" cy="7720012"/>
          </a:xfrm>
        </p:spPr>
        <p:txBody>
          <a:bodyPr/>
          <a:lstStyle/>
          <a:p>
            <a:pPr eaLnBrk="1" hangingPunct="1"/>
            <a:r>
              <a:rPr lang="en-US" altLang="zh-CN" sz="2400" b="1" dirty="0">
                <a:solidFill>
                  <a:srgbClr val="E81F30"/>
                </a:solidFill>
                <a:ea typeface="MS PGothic" panose="020B0600070205080204" pitchFamily="34" charset="-128"/>
              </a:rPr>
              <a:t>Example: Cell-Only Telephone Users</a:t>
            </a:r>
            <a:endParaRPr lang="en-US" altLang="zh-CN" sz="2400" dirty="0">
              <a:solidFill>
                <a:srgbClr val="E81F30"/>
              </a:solidFill>
              <a:ea typeface="MS PGothic" panose="020B0600070205080204" pitchFamily="34" charset="-128"/>
            </a:endParaRPr>
          </a:p>
          <a:p>
            <a:pPr>
              <a:buFont typeface="Wingdings" panose="05000000000000000000" pitchFamily="2" charset="2"/>
              <a:buNone/>
            </a:pPr>
            <a:r>
              <a:rPr lang="en-US" altLang="zh-CN" sz="1400" dirty="0">
                <a:solidFill>
                  <a:srgbClr val="000000"/>
                </a:solidFill>
                <a:ea typeface="MS PGothic" panose="020B0600070205080204" pitchFamily="34" charset="-128"/>
              </a:rPr>
              <a:t> </a:t>
            </a:r>
            <a:endParaRPr lang="en-US" altLang="zh-CN" sz="1400" b="1" dirty="0">
              <a:solidFill>
                <a:srgbClr val="000000"/>
              </a:solidFill>
              <a:ea typeface="MS PGothic" panose="020B0600070205080204" pitchFamily="34" charset="-128"/>
              <a:cs typeface="Palatino" charset="0"/>
            </a:endParaRPr>
          </a:p>
        </p:txBody>
      </p:sp>
      <p:sp>
        <p:nvSpPr>
          <p:cNvPr id="13" name="Rectangle 12"/>
          <p:cNvSpPr>
            <a:spLocks noChangeArrowheads="1"/>
          </p:cNvSpPr>
          <p:nvPr/>
        </p:nvSpPr>
        <p:spPr bwMode="auto">
          <a:xfrm>
            <a:off x="778622" y="5005097"/>
            <a:ext cx="11295865"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pPr>
            <a:r>
              <a:rPr lang="en-US" altLang="zh-CN" sz="1800" b="1" dirty="0">
                <a:solidFill>
                  <a:srgbClr val="E81F30"/>
                </a:solidFill>
              </a:rPr>
              <a:t>State: </a:t>
            </a:r>
            <a:r>
              <a:rPr lang="en-US" altLang="zh-CN" sz="1800" dirty="0"/>
              <a:t>We want to perform a test of</a:t>
            </a:r>
            <a:endParaRPr lang="en-US" altLang="zh-CN" sz="1800" dirty="0"/>
          </a:p>
          <a:p>
            <a:pPr lvl="1" eaLnBrk="1" hangingPunct="1"/>
            <a:r>
              <a:rPr lang="en-US" altLang="zh-CN" sz="1800" i="1" dirty="0"/>
              <a:t>H</a:t>
            </a:r>
            <a:r>
              <a:rPr lang="en-US" altLang="zh-CN" sz="1800" i="1" baseline="-25000" dirty="0"/>
              <a:t>0</a:t>
            </a:r>
            <a:r>
              <a:rPr lang="en-US" altLang="zh-CN" sz="1800" i="1" dirty="0"/>
              <a:t>: </a:t>
            </a:r>
            <a:r>
              <a:rPr lang="en-US" altLang="zh-CN" sz="1800" dirty="0"/>
              <a:t>There is no difference in the distribution of party affiliation in the cell-only and landline populations.</a:t>
            </a:r>
            <a:endParaRPr lang="en-US" altLang="zh-CN" sz="1800" dirty="0"/>
          </a:p>
          <a:p>
            <a:pPr lvl="1" eaLnBrk="1" hangingPunct="1">
              <a:spcAft>
                <a:spcPts val="600"/>
              </a:spcAft>
            </a:pPr>
            <a:r>
              <a:rPr lang="en-US" altLang="zh-CN" sz="1800" i="1" dirty="0"/>
              <a:t>H</a:t>
            </a:r>
            <a:r>
              <a:rPr lang="en-US" altLang="zh-CN" sz="1800" i="1" baseline="-25000" dirty="0"/>
              <a:t>a</a:t>
            </a:r>
            <a:r>
              <a:rPr lang="en-US" altLang="zh-CN" sz="1800" i="1" dirty="0"/>
              <a:t>: </a:t>
            </a:r>
            <a:r>
              <a:rPr lang="en-US" altLang="zh-CN" sz="1800" dirty="0"/>
              <a:t>There is a difference in the distribution of party affiliation in the cell-only and landline populations.</a:t>
            </a:r>
            <a:endParaRPr lang="en-US" altLang="zh-CN" sz="1800" dirty="0"/>
          </a:p>
          <a:p>
            <a:pPr eaLnBrk="1" hangingPunct="1"/>
            <a:r>
              <a:rPr lang="en-US" altLang="zh-CN" sz="1800" dirty="0"/>
              <a:t>We will use </a:t>
            </a:r>
            <a:r>
              <a:rPr lang="en-US" altLang="zh-CN" sz="1800" i="1" dirty="0"/>
              <a:t>α</a:t>
            </a:r>
            <a:r>
              <a:rPr lang="en-US" altLang="zh-CN" sz="1800" dirty="0"/>
              <a:t> = 0.05.</a:t>
            </a:r>
            <a:endParaRPr lang="en-US" altLang="zh-CN" sz="1800" i="1" dirty="0"/>
          </a:p>
        </p:txBody>
      </p:sp>
      <p:sp>
        <p:nvSpPr>
          <p:cNvPr id="36870" name="Rectangle 11"/>
          <p:cNvSpPr>
            <a:spLocks noChangeArrowheads="1"/>
          </p:cNvSpPr>
          <p:nvPr/>
        </p:nvSpPr>
        <p:spPr bwMode="auto">
          <a:xfrm>
            <a:off x="856490" y="655764"/>
            <a:ext cx="1072790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dirty="0"/>
              <a:t>Random digit dialing telephone surveys used to exclude cell phone numbers. If the opinions of people who have only cell phones differ from those of people who have landline service, the poll results may not represent the entire adult population. The Pew Research Center interviewed separate random samples of cell-only and landline telephone users who were less than 30 years old. Here’s what the Pew survey found about how these people describe their political party affiliation.</a:t>
            </a:r>
            <a:endParaRPr lang="en-US" altLang="zh-CN" sz="2000" dirty="0"/>
          </a:p>
        </p:txBody>
      </p:sp>
      <p:pic>
        <p:nvPicPr>
          <p:cNvPr id="36871" name="Picture 13" descr="Picture 2.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56490" y="2680938"/>
            <a:ext cx="8640931" cy="223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Vertical Text Placeholder 2"/>
          <p:cNvSpPr>
            <a:spLocks noGrp="1"/>
          </p:cNvSpPr>
          <p:nvPr>
            <p:ph type="body" orient="vert" idx="1"/>
          </p:nvPr>
        </p:nvSpPr>
        <p:spPr>
          <a:xfrm rot="16200000">
            <a:off x="4288632" y="-1783555"/>
            <a:ext cx="3432175" cy="7720012"/>
          </a:xfrm>
        </p:spPr>
        <p:txBody>
          <a:bodyPr/>
          <a:lstStyle/>
          <a:p>
            <a:pPr eaLnBrk="1" hangingPunct="1"/>
            <a:r>
              <a:rPr lang="en-US" altLang="zh-CN" sz="2400" b="1">
                <a:solidFill>
                  <a:srgbClr val="E81F30"/>
                </a:solidFill>
                <a:ea typeface="MS PGothic" panose="020B0600070205080204" pitchFamily="34" charset="-128"/>
              </a:rPr>
              <a:t>Example: Cell-Only Telephone Users</a:t>
            </a:r>
            <a:endParaRPr lang="en-US" altLang="zh-CN" sz="2400">
              <a:solidFill>
                <a:srgbClr val="E81F30"/>
              </a:solidFill>
              <a:ea typeface="MS PGothic" panose="020B0600070205080204" pitchFamily="34" charset="-128"/>
            </a:endParaRPr>
          </a:p>
        </p:txBody>
      </p:sp>
      <p:sp>
        <p:nvSpPr>
          <p:cNvPr id="8" name="Vertical Title 1"/>
          <p:cNvSpPr>
            <a:spLocks noGrp="1"/>
          </p:cNvSpPr>
          <p:nvPr>
            <p:ph type="title" orient="vert"/>
          </p:nvPr>
        </p:nvSpPr>
        <p:spPr>
          <a:xfrm>
            <a:off x="9659939" y="954088"/>
            <a:ext cx="681037" cy="5903912"/>
          </a:xfrm>
        </p:spPr>
        <p:txBody>
          <a:bodyPr>
            <a:noAutofit/>
          </a:bodyPr>
          <a:lstStyle/>
          <a:p>
            <a:pPr eaLnBrk="1" hangingPunct="1"/>
            <a:r>
              <a:rPr lang="en-US" altLang="zh-CN" sz="2000">
                <a:solidFill>
                  <a:srgbClr val="E81F30"/>
                </a:solidFill>
                <a:ea typeface="MS PGothic" panose="020B0600070205080204" pitchFamily="34" charset="-128"/>
              </a:rPr>
              <a:t>Inference for Relationships</a:t>
            </a:r>
            <a:endParaRPr lang="en-US" altLang="zh-CN" sz="2000">
              <a:solidFill>
                <a:srgbClr val="E81F30"/>
              </a:solidFill>
              <a:ea typeface="MS PGothic" panose="020B0600070205080204" pitchFamily="34" charset="-128"/>
            </a:endParaRPr>
          </a:p>
        </p:txBody>
      </p:sp>
      <p:pic>
        <p:nvPicPr>
          <p:cNvPr id="37892" name="Picture 9" descr="Screen shot 2010-10-01 at 7.20.02 AM.pn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61438" y="144464"/>
            <a:ext cx="6985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a:spLocks noChangeArrowheads="1"/>
          </p:cNvSpPr>
          <p:nvPr/>
        </p:nvSpPr>
        <p:spPr bwMode="auto">
          <a:xfrm>
            <a:off x="1666876" y="1247776"/>
            <a:ext cx="7993063"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pPr>
            <a:r>
              <a:rPr lang="en-US" altLang="zh-CN" sz="1800" b="1" dirty="0">
                <a:solidFill>
                  <a:srgbClr val="E81F30"/>
                </a:solidFill>
              </a:rPr>
              <a:t>Plan: </a:t>
            </a:r>
            <a:r>
              <a:rPr lang="en-US" altLang="zh-CN" sz="1800" dirty="0">
                <a:solidFill>
                  <a:srgbClr val="000000"/>
                </a:solidFill>
              </a:rPr>
              <a:t>I</a:t>
            </a:r>
            <a:r>
              <a:rPr lang="en-US" altLang="zh-CN" sz="1800" dirty="0"/>
              <a:t>f the conditions are met, we should conduct a chi-square test for homogeneity.</a:t>
            </a:r>
            <a:endParaRPr lang="en-US" altLang="zh-CN" sz="1800" dirty="0"/>
          </a:p>
          <a:p>
            <a:pPr eaLnBrk="1" hangingPunct="1">
              <a:spcAft>
                <a:spcPts val="600"/>
              </a:spcAft>
            </a:pPr>
            <a:r>
              <a:rPr lang="en-US" altLang="zh-CN" sz="1800" dirty="0"/>
              <a:t>• </a:t>
            </a:r>
            <a:r>
              <a:rPr lang="en-US" altLang="zh-CN" sz="1800" i="1" dirty="0"/>
              <a:t>Random </a:t>
            </a:r>
            <a:r>
              <a:rPr lang="en-US" altLang="zh-CN" sz="1800" dirty="0"/>
              <a:t>The data came from separate random samples of 96 cell-only and 104 landline users</a:t>
            </a:r>
            <a:r>
              <a:rPr lang="en-US" altLang="zh-CN" sz="1800" i="1" dirty="0"/>
              <a:t>.</a:t>
            </a:r>
            <a:endParaRPr lang="en-US" altLang="zh-CN" sz="1800" i="1" dirty="0"/>
          </a:p>
          <a:p>
            <a:pPr eaLnBrk="1" hangingPunct="1">
              <a:spcAft>
                <a:spcPts val="600"/>
              </a:spcAft>
            </a:pPr>
            <a:r>
              <a:rPr lang="en-US" altLang="zh-CN" sz="1800" dirty="0"/>
              <a:t>• </a:t>
            </a:r>
            <a:r>
              <a:rPr lang="en-US" altLang="zh-CN" sz="1800" i="1" dirty="0"/>
              <a:t>Large Sample Size </a:t>
            </a:r>
            <a:r>
              <a:rPr lang="en-US" altLang="zh-CN" sz="1800" dirty="0"/>
              <a:t>We followed the steps in the Technology Corner (page 705) to get the expected counts. The calculator screenshot confirms all expected counts ≥ 5.</a:t>
            </a:r>
            <a:endParaRPr lang="en-US" altLang="zh-CN" sz="1800" dirty="0"/>
          </a:p>
          <a:p>
            <a:pPr eaLnBrk="1" hangingPunct="1">
              <a:spcAft>
                <a:spcPts val="600"/>
              </a:spcAft>
            </a:pPr>
            <a:endParaRPr lang="en-US" altLang="zh-CN" sz="1800" dirty="0"/>
          </a:p>
          <a:p>
            <a:pPr eaLnBrk="1" hangingPunct="1">
              <a:spcAft>
                <a:spcPts val="600"/>
              </a:spcAft>
            </a:pPr>
            <a:endParaRPr lang="en-US" altLang="zh-CN" sz="1800" dirty="0"/>
          </a:p>
          <a:p>
            <a:pPr eaLnBrk="1" hangingPunct="1">
              <a:spcAft>
                <a:spcPts val="600"/>
              </a:spcAft>
            </a:pPr>
            <a:endParaRPr lang="en-US" altLang="zh-CN" sz="1800" dirty="0"/>
          </a:p>
          <a:p>
            <a:pPr eaLnBrk="1" hangingPunct="1">
              <a:spcAft>
                <a:spcPts val="600"/>
              </a:spcAft>
            </a:pPr>
            <a:endParaRPr lang="en-US" altLang="zh-CN" sz="1800" dirty="0"/>
          </a:p>
          <a:p>
            <a:pPr eaLnBrk="1" hangingPunct="1"/>
            <a:r>
              <a:rPr lang="en-US" altLang="zh-CN" sz="1800" dirty="0"/>
              <a:t>• </a:t>
            </a:r>
            <a:r>
              <a:rPr lang="en-US" altLang="zh-CN" sz="1800" i="1" dirty="0"/>
              <a:t>Independent R</a:t>
            </a:r>
            <a:r>
              <a:rPr lang="en-US" altLang="zh-CN" sz="1800" dirty="0"/>
              <a:t>esearchers took independent samples of cell-only and landline phone users. Sampling without replacement was used, so there need to be at least 10(96) = 960 cell-only users under age 30 and at least 10(104) = 1040 landline users under age 30. This is safe to assume.</a:t>
            </a:r>
            <a:endParaRPr lang="en-US" altLang="zh-CN" sz="1800" i="1" dirty="0"/>
          </a:p>
        </p:txBody>
      </p:sp>
      <p:pic>
        <p:nvPicPr>
          <p:cNvPr id="37894"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4851" y="3324226"/>
            <a:ext cx="2181225"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10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1000"/>
                                        <p:tgtEl>
                                          <p:spTgt spid="11">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7894"/>
                                        </p:tgtEl>
                                        <p:attrNameLst>
                                          <p:attrName>style.visibility</p:attrName>
                                        </p:attrNameLst>
                                      </p:cBhvr>
                                      <p:to>
                                        <p:strVal val="visible"/>
                                      </p:to>
                                    </p:set>
                                    <p:animEffect transition="in" filter="fade">
                                      <p:cBhvr>
                                        <p:cTn id="20" dur="1000"/>
                                        <p:tgtEl>
                                          <p:spTgt spid="3789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animEffect transition="in" filter="fade">
                                      <p:cBhvr>
                                        <p:cTn id="25" dur="10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5"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Vertical Text Placeholder 2"/>
          <p:cNvSpPr>
            <a:spLocks noGrp="1"/>
          </p:cNvSpPr>
          <p:nvPr>
            <p:ph type="body" orient="vert" idx="1"/>
          </p:nvPr>
        </p:nvSpPr>
        <p:spPr>
          <a:xfrm rot="16200000">
            <a:off x="4288632" y="-1783555"/>
            <a:ext cx="3432175" cy="7720012"/>
          </a:xfrm>
        </p:spPr>
        <p:txBody>
          <a:bodyPr/>
          <a:lstStyle/>
          <a:p>
            <a:pPr eaLnBrk="1" hangingPunct="1"/>
            <a:r>
              <a:rPr lang="en-US" altLang="zh-CN" sz="2400" b="1">
                <a:solidFill>
                  <a:srgbClr val="E81F30"/>
                </a:solidFill>
                <a:ea typeface="MS PGothic" panose="020B0600070205080204" pitchFamily="34" charset="-128"/>
              </a:rPr>
              <a:t>Example: Cell-Only Telephone Users</a:t>
            </a:r>
            <a:endParaRPr lang="en-US" altLang="zh-CN" sz="2400">
              <a:solidFill>
                <a:srgbClr val="E81F30"/>
              </a:solidFill>
              <a:ea typeface="MS PGothic" panose="020B0600070205080204" pitchFamily="34" charset="-128"/>
            </a:endParaRPr>
          </a:p>
        </p:txBody>
      </p:sp>
      <p:sp>
        <p:nvSpPr>
          <p:cNvPr id="8" name="Vertical Title 1"/>
          <p:cNvSpPr>
            <a:spLocks noGrp="1"/>
          </p:cNvSpPr>
          <p:nvPr>
            <p:ph type="title" orient="vert"/>
          </p:nvPr>
        </p:nvSpPr>
        <p:spPr>
          <a:xfrm>
            <a:off x="9659939" y="954088"/>
            <a:ext cx="681037" cy="5903912"/>
          </a:xfrm>
        </p:spPr>
        <p:txBody>
          <a:bodyPr>
            <a:noAutofit/>
          </a:bodyPr>
          <a:lstStyle/>
          <a:p>
            <a:pPr eaLnBrk="1" hangingPunct="1"/>
            <a:r>
              <a:rPr lang="en-US" altLang="zh-CN" sz="2000">
                <a:solidFill>
                  <a:srgbClr val="E81F30"/>
                </a:solidFill>
                <a:ea typeface="MS PGothic" panose="020B0600070205080204" pitchFamily="34" charset="-128"/>
              </a:rPr>
              <a:t>Inference for Relationships</a:t>
            </a:r>
            <a:endParaRPr lang="en-US" altLang="zh-CN" sz="2000">
              <a:solidFill>
                <a:srgbClr val="E81F30"/>
              </a:solidFill>
              <a:ea typeface="MS PGothic" panose="020B0600070205080204" pitchFamily="34" charset="-128"/>
            </a:endParaRPr>
          </a:p>
        </p:txBody>
      </p:sp>
      <p:pic>
        <p:nvPicPr>
          <p:cNvPr id="38917" name="Picture 9" descr="Screen shot 2010-10-01 at 7.20.02 AM.png"/>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61438" y="144464"/>
            <a:ext cx="6985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8"/>
          <p:cNvSpPr>
            <a:spLocks noChangeArrowheads="1"/>
          </p:cNvSpPr>
          <p:nvPr/>
        </p:nvSpPr>
        <p:spPr bwMode="auto">
          <a:xfrm>
            <a:off x="1844675" y="971551"/>
            <a:ext cx="80200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b="1">
                <a:solidFill>
                  <a:srgbClr val="E81F30"/>
                </a:solidFill>
              </a:rPr>
              <a:t>Do: </a:t>
            </a:r>
            <a:r>
              <a:rPr lang="en-US" altLang="zh-CN" sz="1800">
                <a:solidFill>
                  <a:srgbClr val="000000"/>
                </a:solidFill>
              </a:rPr>
              <a:t>Since the conditions are satisfied, we can a perform chi-test for homogeneity. We begin by calculating the test statistic.</a:t>
            </a:r>
            <a:endParaRPr lang="en-US" altLang="zh-CN" sz="1800"/>
          </a:p>
        </p:txBody>
      </p:sp>
      <p:graphicFrame>
        <p:nvGraphicFramePr>
          <p:cNvPr id="32778" name="Object 2"/>
          <p:cNvGraphicFramePr>
            <a:graphicFrameLocks noChangeAspect="1"/>
          </p:cNvGraphicFramePr>
          <p:nvPr/>
        </p:nvGraphicFramePr>
        <p:xfrm>
          <a:off x="1920876" y="1981200"/>
          <a:ext cx="5146675" cy="1543050"/>
        </p:xfrm>
        <a:graphic>
          <a:graphicData uri="http://schemas.openxmlformats.org/presentationml/2006/ole">
            <mc:AlternateContent xmlns:mc="http://schemas.openxmlformats.org/markup-compatibility/2006">
              <mc:Choice xmlns:v="urn:schemas-microsoft-com:vml" Requires="v">
                <p:oleObj spid="_x0000_s30745" name="Equation" r:id="rId2" imgW="3797300" imgH="1143000" progId="Equation.3">
                  <p:embed/>
                </p:oleObj>
              </mc:Choice>
              <mc:Fallback>
                <p:oleObj name="Equation" r:id="rId2" imgW="3797300" imgH="11430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76" y="1981200"/>
                        <a:ext cx="5146675" cy="154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8"/>
          <p:cNvSpPr>
            <a:spLocks noChangeArrowheads="1"/>
          </p:cNvSpPr>
          <p:nvPr/>
        </p:nvSpPr>
        <p:spPr bwMode="auto">
          <a:xfrm>
            <a:off x="1920875" y="4994276"/>
            <a:ext cx="86121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b="1">
                <a:solidFill>
                  <a:srgbClr val="E81F30"/>
                </a:solidFill>
              </a:rPr>
              <a:t>Conclude: </a:t>
            </a:r>
            <a:r>
              <a:rPr lang="en-US" altLang="zh-CN" sz="1800">
                <a:solidFill>
                  <a:srgbClr val="000000"/>
                </a:solidFill>
              </a:rPr>
              <a:t>B</a:t>
            </a:r>
            <a:r>
              <a:rPr lang="en-US" altLang="zh-CN" sz="1800"/>
              <a:t>ecause the </a:t>
            </a:r>
            <a:r>
              <a:rPr lang="en-US" altLang="zh-CN" sz="1800" i="1"/>
              <a:t>P-</a:t>
            </a:r>
            <a:r>
              <a:rPr lang="en-US" altLang="zh-CN" sz="1800"/>
              <a:t>value</a:t>
            </a:r>
            <a:r>
              <a:rPr lang="en-US" altLang="zh-CN" sz="1800" i="1"/>
              <a:t>, </a:t>
            </a:r>
            <a:r>
              <a:rPr lang="en-US" altLang="zh-CN" sz="1800"/>
              <a:t>0.20, is greater than</a:t>
            </a:r>
            <a:r>
              <a:rPr lang="en-US" altLang="zh-CN" sz="1800" i="1"/>
              <a:t> α </a:t>
            </a:r>
            <a:r>
              <a:rPr lang="en-US" altLang="zh-CN" sz="1800"/>
              <a:t>= 0.05, we fail to reject </a:t>
            </a:r>
            <a:r>
              <a:rPr lang="en-US" altLang="zh-CN" sz="1800" i="1"/>
              <a:t>H</a:t>
            </a:r>
            <a:r>
              <a:rPr lang="en-US" altLang="zh-CN" sz="1800" i="1" baseline="-25000"/>
              <a:t>0</a:t>
            </a:r>
            <a:r>
              <a:rPr lang="en-US" altLang="zh-CN" sz="1800" i="1"/>
              <a:t>. </a:t>
            </a:r>
            <a:r>
              <a:rPr lang="en-US" altLang="zh-CN" sz="1800"/>
              <a:t>There is not enough evidence to conclude that the distribution of party affiliation differs in the cell-only and landline user populations.</a:t>
            </a:r>
            <a:endParaRPr lang="en-US" altLang="zh-CN" sz="1800"/>
          </a:p>
        </p:txBody>
      </p:sp>
      <p:grpSp>
        <p:nvGrpSpPr>
          <p:cNvPr id="2" name="Group 9"/>
          <p:cNvGrpSpPr/>
          <p:nvPr/>
        </p:nvGrpSpPr>
        <p:grpSpPr bwMode="auto">
          <a:xfrm>
            <a:off x="1920875" y="2909888"/>
            <a:ext cx="7943850" cy="1765300"/>
            <a:chOff x="396875" y="2546350"/>
            <a:chExt cx="7943850" cy="1765300"/>
          </a:xfrm>
        </p:grpSpPr>
        <p:sp>
          <p:nvSpPr>
            <p:cNvPr id="38921" name="Rectangle 13"/>
            <p:cNvSpPr>
              <a:spLocks noChangeArrowheads="1"/>
            </p:cNvSpPr>
            <p:nvPr/>
          </p:nvSpPr>
          <p:spPr bwMode="auto">
            <a:xfrm>
              <a:off x="396875" y="3500151"/>
              <a:ext cx="454543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600" b="1" i="1"/>
                <a:t>P-</a:t>
              </a:r>
              <a:r>
                <a:rPr lang="en-US" altLang="zh-CN" sz="1600" b="1"/>
                <a:t>Value</a:t>
              </a:r>
              <a:r>
                <a:rPr lang="en-US" altLang="zh-CN" sz="1600"/>
                <a:t>:</a:t>
              </a:r>
              <a:endParaRPr lang="en-US" altLang="zh-CN" sz="1600"/>
            </a:p>
            <a:p>
              <a:pPr eaLnBrk="1" hangingPunct="1"/>
              <a:r>
                <a:rPr lang="en-US" altLang="zh-CN" sz="1600"/>
                <a:t>Using df = (3 – 1)(2 – 1) = 2, the </a:t>
              </a:r>
              <a:r>
                <a:rPr lang="en-US" altLang="zh-CN" sz="1600" i="1"/>
                <a:t>P</a:t>
              </a:r>
              <a:r>
                <a:rPr lang="en-US" altLang="zh-CN" sz="1600"/>
                <a:t>-value is 0.20.</a:t>
              </a:r>
              <a:endParaRPr lang="en-US" altLang="zh-CN" sz="1600"/>
            </a:p>
          </p:txBody>
        </p:sp>
        <p:pic>
          <p:nvPicPr>
            <p:cNvPr id="38922"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37225" y="2546350"/>
              <a:ext cx="26035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2778"/>
                                        </p:tgtEl>
                                        <p:attrNameLst>
                                          <p:attrName>style.visibility</p:attrName>
                                        </p:attrNameLst>
                                      </p:cBhvr>
                                      <p:to>
                                        <p:strVal val="visible"/>
                                      </p:to>
                                    </p:set>
                                    <p:anim from="(-#ppt_w/2)" to="(#ppt_x)" calcmode="lin" valueType="num">
                                      <p:cBhvr>
                                        <p:cTn id="7" dur="600" fill="hold">
                                          <p:stCondLst>
                                            <p:cond delay="0"/>
                                          </p:stCondLst>
                                        </p:cTn>
                                        <p:tgtEl>
                                          <p:spTgt spid="32778"/>
                                        </p:tgtEl>
                                        <p:attrNameLst>
                                          <p:attrName>ppt_x</p:attrName>
                                        </p:attrNameLst>
                                      </p:cBhvr>
                                    </p:anim>
                                    <p:anim from="0" to="-1.0" calcmode="lin" valueType="num">
                                      <p:cBhvr>
                                        <p:cTn id="8" dur="200" decel="50000" autoRev="1" fill="hold">
                                          <p:stCondLst>
                                            <p:cond delay="600"/>
                                          </p:stCondLst>
                                        </p:cTn>
                                        <p:tgtEl>
                                          <p:spTgt spid="32778"/>
                                        </p:tgtEl>
                                        <p:attrNameLst>
                                          <p:attrName>xshear</p:attrName>
                                        </p:attrNameLst>
                                      </p:cBhvr>
                                    </p:anim>
                                    <p:animScale>
                                      <p:cBhvr>
                                        <p:cTn id="9" dur="200" decel="100000" autoRev="1" fill="hold">
                                          <p:stCondLst>
                                            <p:cond delay="600"/>
                                          </p:stCondLst>
                                        </p:cTn>
                                        <p:tgtEl>
                                          <p:spTgt spid="32778"/>
                                        </p:tgtEl>
                                      </p:cBhvr>
                                      <p:from x="100000" y="100000"/>
                                      <p:to x="80000" y="100000"/>
                                    </p:animScale>
                                    <p:anim by="(#ppt_h/3+#ppt_w*0.1)" calcmode="lin" valueType="num">
                                      <p:cBhvr additive="sum">
                                        <p:cTn id="10" dur="200" decel="100000" autoRev="1" fill="hold">
                                          <p:stCondLst>
                                            <p:cond delay="600"/>
                                          </p:stCondLst>
                                        </p:cTn>
                                        <p:tgtEl>
                                          <p:spTgt spid="32778"/>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900" decel="100000" fill="hold"/>
                                        <p:tgtEl>
                                          <p:spTgt spid="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4704" y="315533"/>
            <a:ext cx="11062253" cy="6001643"/>
          </a:xfrm>
          <a:prstGeom prst="rect">
            <a:avLst/>
          </a:prstGeom>
        </p:spPr>
        <p:txBody>
          <a:bodyPr wrap="square">
            <a:spAutoFit/>
          </a:bodyPr>
          <a:lstStyle/>
          <a:p>
            <a:r>
              <a:rPr lang="en-US" altLang="zh-CN" sz="2400" dirty="0"/>
              <a:t>The article “Daily Weigh-ins Can Help You Keep Off Lost Pounds, Experts </a:t>
            </a:r>
            <a:r>
              <a:rPr lang="en-US" altLang="zh-CN" sz="2400" dirty="0" smtClean="0"/>
              <a:t>Say” describes </a:t>
            </a:r>
            <a:r>
              <a:rPr lang="en-US" altLang="zh-CN" sz="2400" dirty="0"/>
              <a:t>an experiment in which 291 people who had lost at least 10% of their body weight in a medical weight loss program were assigned at random to one of three groups for follow-up. One group met monthly </a:t>
            </a:r>
            <a:r>
              <a:rPr lang="en-US" altLang="zh-CN" sz="2400" dirty="0" smtClean="0"/>
              <a:t>in person</a:t>
            </a:r>
            <a:r>
              <a:rPr lang="en-US" altLang="zh-CN" sz="2400" dirty="0"/>
              <a:t>, one group “met” online monthly in a chat room, and one group received a monthly newsletter by mail. After 18 months, participants in each group were </a:t>
            </a:r>
            <a:r>
              <a:rPr lang="en-US" altLang="zh-CN" sz="2400" dirty="0" smtClean="0"/>
              <a:t>classified </a:t>
            </a:r>
            <a:r>
              <a:rPr lang="en-US" altLang="zh-CN" sz="2400" dirty="0"/>
              <a:t>according to whether or not they had regained more than 5 pounds, resulting in the data </a:t>
            </a:r>
            <a:r>
              <a:rPr lang="en-US" altLang="zh-CN" sz="2400" dirty="0" smtClean="0"/>
              <a:t>below.</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smtClean="0"/>
          </a:p>
          <a:p>
            <a:r>
              <a:rPr lang="en-US" altLang="zh-CN" sz="2400" dirty="0"/>
              <a:t>Does there appear to be a difference in the weight regained proportions for the three follow-up methods?</a:t>
            </a:r>
            <a:endParaRPr lang="zh-CN" altLang="en-US" sz="2400" dirty="0"/>
          </a:p>
        </p:txBody>
      </p:sp>
      <p:pic>
        <p:nvPicPr>
          <p:cNvPr id="5" name="图片 4"/>
          <p:cNvPicPr>
            <a:picLocks noChangeAspect="1"/>
          </p:cNvPicPr>
          <p:nvPr/>
        </p:nvPicPr>
        <p:blipFill>
          <a:blip r:embed="rId1"/>
          <a:stretch>
            <a:fillRect/>
          </a:stretch>
        </p:blipFill>
        <p:spPr>
          <a:xfrm>
            <a:off x="1726095" y="3075606"/>
            <a:ext cx="8878385" cy="2311405"/>
          </a:xfrm>
          <a:prstGeom prst="rect">
            <a:avLst/>
          </a:prstGeom>
        </p:spPr>
      </p:pic>
      <p:pic>
        <p:nvPicPr>
          <p:cNvPr id="6" name="图片 5"/>
          <p:cNvPicPr>
            <a:picLocks noChangeAspect="1"/>
          </p:cNvPicPr>
          <p:nvPr/>
        </p:nvPicPr>
        <p:blipFill>
          <a:blip r:embed="rId2"/>
          <a:stretch>
            <a:fillRect/>
          </a:stretch>
        </p:blipFill>
        <p:spPr>
          <a:xfrm>
            <a:off x="4499928" y="4267571"/>
            <a:ext cx="747933" cy="1090612"/>
          </a:xfrm>
          <a:prstGeom prst="rect">
            <a:avLst/>
          </a:prstGeom>
        </p:spPr>
      </p:pic>
      <p:pic>
        <p:nvPicPr>
          <p:cNvPr id="7" name="图片 6"/>
          <p:cNvPicPr>
            <a:picLocks noChangeAspect="1"/>
          </p:cNvPicPr>
          <p:nvPr/>
        </p:nvPicPr>
        <p:blipFill>
          <a:blip r:embed="rId2"/>
          <a:stretch>
            <a:fillRect/>
          </a:stretch>
        </p:blipFill>
        <p:spPr>
          <a:xfrm>
            <a:off x="6973234" y="4267571"/>
            <a:ext cx="747933" cy="10906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89995" y="185825"/>
            <a:ext cx="9993963" cy="2035384"/>
          </a:xfrm>
          <a:prstGeom prst="rect">
            <a:avLst/>
          </a:prstGeom>
        </p:spPr>
      </p:pic>
      <mc:AlternateContent xmlns:mc="http://schemas.openxmlformats.org/markup-compatibility/2006">
        <mc:Choice xmlns:a14="http://schemas.microsoft.com/office/drawing/2010/main" Requires="a14">
          <p:sp>
            <p:nvSpPr>
              <p:cNvPr id="5" name="矩形 4"/>
              <p:cNvSpPr/>
              <p:nvPr/>
            </p:nvSpPr>
            <p:spPr>
              <a:xfrm>
                <a:off x="789993" y="2939903"/>
                <a:ext cx="11097951" cy="1281569"/>
              </a:xfrm>
              <a:prstGeom prst="rect">
                <a:avLst/>
              </a:prstGeom>
            </p:spPr>
            <p:txBody>
              <a:bodyPr wrap="square">
                <a:spAutoFit/>
              </a:bodyPr>
              <a:lstStyle/>
              <a:p>
                <a14:m>
                  <m:oMath xmlns:m="http://schemas.openxmlformats.org/officeDocument/2006/math">
                    <m:sSup>
                      <m:sSupPr>
                        <m:ctrlPr>
                          <a:rPr lang="en-US" altLang="zh-CN" sz="2400" i="1" smtClean="0">
                            <a:latin typeface="Cambria Math" panose="02040503050406030204" pitchFamily="18" charset="0"/>
                          </a:rPr>
                        </m:ctrlPr>
                      </m:sSupPr>
                      <m:e>
                        <m:r>
                          <a:rPr lang="zh-CN" altLang="en-US" sz="2400" i="1" smtClean="0">
                            <a:latin typeface="Cambria Math" panose="02040503050406030204" pitchFamily="18" charset="0"/>
                          </a:rPr>
                          <m:t>𝜒</m:t>
                        </m:r>
                      </m:e>
                      <m:sup>
                        <m:r>
                          <a:rPr lang="en-US" altLang="zh-CN" sz="2400" i="1" smtClean="0">
                            <a:latin typeface="Cambria Math" panose="02040503050406030204" pitchFamily="18" charset="0"/>
                          </a:rPr>
                          <m:t>2</m:t>
                        </m:r>
                      </m:sup>
                    </m:sSup>
                    <m:r>
                      <a:rPr lang="en-US" altLang="zh-CN" sz="2400" b="0" i="0" smtClean="0">
                        <a:latin typeface="Cambria Math" panose="02040503050406030204" pitchFamily="18" charset="0"/>
                      </a:rPr>
                      <m:t>~</m:t>
                    </m:r>
                    <m:sSub>
                      <m:sSubPr>
                        <m:ctrlPr>
                          <a:rPr lang="en-US" altLang="zh-CN" sz="2400" i="1" smtClean="0">
                            <a:latin typeface="Cambria Math" panose="02040503050406030204" pitchFamily="18" charset="0"/>
                          </a:rPr>
                        </m:ctrlPr>
                      </m:sSubPr>
                      <m:e>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e>
                      <m:sub>
                        <m:r>
                          <a:rPr lang="en-US" altLang="zh-CN" sz="2400" b="0" i="1" smtClean="0">
                            <a:latin typeface="Cambria Math" panose="02040503050406030204" pitchFamily="18" charset="0"/>
                          </a:rPr>
                          <m:t>𝑑𝑓</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e>
                      <m:sub>
                        <m:r>
                          <a:rPr lang="en-US" altLang="zh-CN" sz="2400" b="0" i="1" smtClean="0">
                            <a:latin typeface="Cambria Math" panose="02040503050406030204" pitchFamily="18" charset="0"/>
                          </a:rPr>
                          <m:t>2</m:t>
                        </m:r>
                      </m:sub>
                    </m:sSub>
                  </m:oMath>
                </a14:m>
                <a:r>
                  <a:rPr lang="en-US" altLang="zh-CN" sz="2400" dirty="0" smtClean="0"/>
                  <a:t>if the following conditions are satisfied:</a:t>
                </a:r>
              </a:p>
              <a:p>
                <a:pPr marL="342900" indent="-342900">
                  <a:buAutoNum type="arabicPeriod"/>
                </a:pPr>
                <a:r>
                  <a:rPr lang="en-US" altLang="zh-CN" sz="2400" dirty="0" smtClean="0"/>
                  <a:t>All of the </a:t>
                </a:r>
                <a:r>
                  <a:rPr lang="en-US" altLang="zh-CN" sz="2400" dirty="0"/>
                  <a:t>computed expected </a:t>
                </a:r>
                <a:r>
                  <a:rPr lang="en-US" altLang="zh-CN" sz="2400" dirty="0" smtClean="0"/>
                  <a:t>counts are </a:t>
                </a:r>
                <a:r>
                  <a:rPr lang="en-US" altLang="zh-CN" sz="2400" dirty="0"/>
                  <a:t>greater than </a:t>
                </a:r>
                <a:r>
                  <a:rPr lang="en-US" altLang="zh-CN" sz="2400" dirty="0" smtClean="0"/>
                  <a:t>5.</a:t>
                </a:r>
              </a:p>
              <a:p>
                <a:pPr marL="342900" indent="-342900">
                  <a:buAutoNum type="arabicPeriod"/>
                </a:pPr>
                <a:r>
                  <a:rPr lang="en-US" altLang="zh-CN" sz="2400" dirty="0" smtClean="0"/>
                  <a:t>The </a:t>
                </a:r>
                <a:r>
                  <a:rPr lang="en-US" altLang="zh-CN" sz="2400" dirty="0"/>
                  <a:t>subjects in this experiment were assigned at random to the </a:t>
                </a:r>
                <a:r>
                  <a:rPr lang="en-US" altLang="zh-CN" sz="2400" dirty="0" smtClean="0"/>
                  <a:t>treatment groups.</a:t>
                </a:r>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789993" y="2939903"/>
                <a:ext cx="11097951" cy="1281569"/>
              </a:xfrm>
              <a:prstGeom prst="rect">
                <a:avLst/>
              </a:prstGeom>
              <a:blipFill rotWithShape="1">
                <a:blip r:embed="rId2"/>
                <a:stretch>
                  <a:fillRect l="-769" t="-3333" r="-330" b="-10476"/>
                </a:stretch>
              </a:blipFill>
            </p:spPr>
            <p:txBody>
              <a:bodyPr/>
              <a:lstStyle/>
              <a:p>
                <a:r>
                  <a:rPr lang="zh-CN" altLang="en-US">
                    <a:noFill/>
                  </a:rPr>
                  <a:t> </a:t>
                </a:r>
                <a:endParaRPr lang="zh-CN" altLang="en-US">
                  <a:noFill/>
                </a:endParaRPr>
              </a:p>
            </p:txBody>
          </p:sp>
        </mc:Fallback>
      </mc:AlternateContent>
      <p:pic>
        <p:nvPicPr>
          <p:cNvPr id="7" name="图片 6"/>
          <p:cNvPicPr>
            <a:picLocks noChangeAspect="1"/>
          </p:cNvPicPr>
          <p:nvPr/>
        </p:nvPicPr>
        <p:blipFill>
          <a:blip r:embed="rId3"/>
          <a:stretch>
            <a:fillRect/>
          </a:stretch>
        </p:blipFill>
        <p:spPr>
          <a:xfrm>
            <a:off x="5145158" y="1928194"/>
            <a:ext cx="6917635" cy="695473"/>
          </a:xfrm>
          <a:prstGeom prst="rect">
            <a:avLst/>
          </a:prstGeom>
        </p:spPr>
      </p:pic>
      <mc:AlternateContent xmlns:mc="http://schemas.openxmlformats.org/markup-compatibility/2006">
        <mc:Choice xmlns:a14="http://schemas.microsoft.com/office/drawing/2010/main" Requires="a14">
          <p:sp>
            <p:nvSpPr>
              <p:cNvPr id="10" name="矩形 9"/>
              <p:cNvSpPr/>
              <p:nvPr/>
            </p:nvSpPr>
            <p:spPr>
              <a:xfrm>
                <a:off x="789992" y="4366036"/>
                <a:ext cx="11097951" cy="1237903"/>
              </a:xfrm>
              <a:prstGeom prst="rect">
                <a:avLst/>
              </a:prstGeom>
            </p:spPr>
            <p:txBody>
              <a:bodyPr wrap="square">
                <a:spAutoFit/>
              </a:bodyPr>
              <a:lstStyle/>
              <a:p>
                <a:r>
                  <a:rPr lang="en-US" altLang="zh-CN" sz="2400" dirty="0" smtClean="0"/>
                  <a:t>Calculations: </a:t>
                </a:r>
              </a:p>
              <a:p>
                <a:r>
                  <a:rPr lang="en-US" altLang="zh-CN" sz="2400" dirty="0" smtClean="0"/>
                  <a:t>test statistic </a:t>
                </a:r>
                <a14:m>
                  <m:oMath xmlns:m="http://schemas.openxmlformats.org/officeDocument/2006/math">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oMath>
                </a14:m>
                <a:r>
                  <a:rPr lang="en-US" altLang="zh-CN" sz="2400" dirty="0" smtClean="0"/>
                  <a:t>=13.773   </a:t>
                </a:r>
              </a:p>
              <a:p>
                <a:r>
                  <a:rPr lang="en-US" altLang="zh-CN" sz="2400" dirty="0" smtClean="0"/>
                  <a:t>p-value = P(</a:t>
                </a:r>
                <a14:m>
                  <m:oMath xmlns:m="http://schemas.openxmlformats.org/officeDocument/2006/math">
                    <m:sSub>
                      <m:sSubPr>
                        <m:ctrlPr>
                          <a:rPr lang="en-US" altLang="zh-CN" sz="2400" i="1">
                            <a:latin typeface="Cambria Math" panose="02040503050406030204" pitchFamily="18" charset="0"/>
                          </a:rPr>
                        </m:ctrlPr>
                      </m:sSubPr>
                      <m:e>
                        <m:sSup>
                          <m:sSupPr>
                            <m:ctrlPr>
                              <a:rPr lang="en-US" altLang="zh-CN" sz="2400" i="1">
                                <a:latin typeface="Cambria Math" panose="02040503050406030204" pitchFamily="18" charset="0"/>
                              </a:rPr>
                            </m:ctrlPr>
                          </m:sSupPr>
                          <m:e>
                            <m:r>
                              <a:rPr lang="zh-CN" altLang="en-US" sz="2400" i="1">
                                <a:latin typeface="Cambria Math" panose="02040503050406030204" pitchFamily="18" charset="0"/>
                              </a:rPr>
                              <m:t>𝜒</m:t>
                            </m:r>
                          </m:e>
                          <m:sup>
                            <m:r>
                              <a:rPr lang="en-US" altLang="zh-CN" sz="2400" i="1">
                                <a:latin typeface="Cambria Math" panose="02040503050406030204" pitchFamily="18" charset="0"/>
                              </a:rPr>
                              <m:t>2</m:t>
                            </m:r>
                          </m:sup>
                        </m:sSup>
                      </m:e>
                      <m:sub>
                        <m:r>
                          <a:rPr lang="en-US" altLang="zh-CN" sz="2400" i="1">
                            <a:latin typeface="Cambria Math" panose="02040503050406030204" pitchFamily="18" charset="0"/>
                          </a:rPr>
                          <m:t>2</m:t>
                        </m:r>
                      </m:sub>
                    </m:sSub>
                  </m:oMath>
                </a14:m>
                <a:r>
                  <a:rPr lang="en-US" altLang="zh-CN" sz="2400" dirty="0" smtClean="0"/>
                  <a:t>&gt;13.773)=0.001</a:t>
                </a:r>
              </a:p>
            </p:txBody>
          </p:sp>
        </mc:Choice>
        <mc:Fallback>
          <p:sp>
            <p:nvSpPr>
              <p:cNvPr id="10" name="矩形 9"/>
              <p:cNvSpPr>
                <a:spLocks noRot="1" noChangeAspect="1" noMove="1" noResize="1" noEditPoints="1" noAdjustHandles="1" noChangeArrowheads="1" noChangeShapeType="1" noTextEdit="1"/>
              </p:cNvSpPr>
              <p:nvPr/>
            </p:nvSpPr>
            <p:spPr>
              <a:xfrm>
                <a:off x="789992" y="4366036"/>
                <a:ext cx="11097951" cy="1237903"/>
              </a:xfrm>
              <a:prstGeom prst="rect">
                <a:avLst/>
              </a:prstGeom>
              <a:blipFill rotWithShape="1">
                <a:blip r:embed="rId4"/>
                <a:stretch>
                  <a:fillRect l="-879" t="-3448" b="-7882"/>
                </a:stretch>
              </a:blipFill>
            </p:spPr>
            <p:txBody>
              <a:bodyPr/>
              <a:lstStyle/>
              <a:p>
                <a:r>
                  <a:rPr lang="zh-CN" altLang="en-US">
                    <a:noFill/>
                  </a:rPr>
                  <a:t> </a:t>
                </a:r>
                <a:endParaRPr lang="zh-CN" altLang="en-US">
                  <a:noFill/>
                </a:endParaRPr>
              </a:p>
            </p:txBody>
          </p:sp>
        </mc:Fallback>
      </mc:AlternateContent>
      <p:sp>
        <p:nvSpPr>
          <p:cNvPr id="12" name="矩形 11"/>
          <p:cNvSpPr/>
          <p:nvPr/>
        </p:nvSpPr>
        <p:spPr>
          <a:xfrm>
            <a:off x="789994" y="2387773"/>
            <a:ext cx="7306295" cy="461665"/>
          </a:xfrm>
          <a:prstGeom prst="rect">
            <a:avLst/>
          </a:prstGeom>
        </p:spPr>
        <p:txBody>
          <a:bodyPr wrap="none">
            <a:spAutoFit/>
          </a:bodyPr>
          <a:lstStyle/>
          <a:p>
            <a:r>
              <a:rPr lang="en-US" altLang="zh-CN" sz="2400" dirty="0"/>
              <a:t>W</a:t>
            </a:r>
            <a:r>
              <a:rPr lang="en-US" altLang="zh-CN" sz="2400" dirty="0" smtClean="0"/>
              <a:t>e </a:t>
            </a:r>
            <a:r>
              <a:rPr lang="en-US" altLang="zh-CN" sz="2400" dirty="0"/>
              <a:t>will carry out a Chi-square test for the homogeneity.</a:t>
            </a:r>
            <a:endParaRPr lang="en-US" altLang="zh-CN" sz="2400" dirty="0"/>
          </a:p>
        </p:txBody>
      </p:sp>
      <p:sp>
        <p:nvSpPr>
          <p:cNvPr id="13" name="矩形 12"/>
          <p:cNvSpPr/>
          <p:nvPr/>
        </p:nvSpPr>
        <p:spPr>
          <a:xfrm>
            <a:off x="752058" y="5554244"/>
            <a:ext cx="11592339" cy="1200329"/>
          </a:xfrm>
          <a:prstGeom prst="rect">
            <a:avLst/>
          </a:prstGeom>
        </p:spPr>
        <p:txBody>
          <a:bodyPr wrap="square">
            <a:spAutoFit/>
          </a:bodyPr>
          <a:lstStyle/>
          <a:p>
            <a:r>
              <a:rPr lang="en-US" altLang="zh-CN" sz="2400" dirty="0"/>
              <a:t>Conclusion: </a:t>
            </a:r>
            <a:endParaRPr lang="en-US" altLang="zh-CN" sz="2400" dirty="0" smtClean="0"/>
          </a:p>
          <a:p>
            <a:r>
              <a:rPr lang="en-US" altLang="zh-CN" sz="2400" dirty="0" smtClean="0"/>
              <a:t>Since P-value(0.001) is less than the significance level of 0.05, we reject H0. </a:t>
            </a:r>
            <a:r>
              <a:rPr lang="en-US" altLang="zh-CN" sz="2400" dirty="0"/>
              <a:t>T</a:t>
            </a:r>
            <a:r>
              <a:rPr lang="en-US" altLang="zh-CN" sz="2400" dirty="0" smtClean="0"/>
              <a:t>he </a:t>
            </a:r>
            <a:r>
              <a:rPr lang="en-US" altLang="zh-CN" sz="2400" dirty="0"/>
              <a:t>weight regained proportions </a:t>
            </a:r>
            <a:r>
              <a:rPr lang="en-US" altLang="zh-CN" sz="2400" dirty="0" smtClean="0"/>
              <a:t>are </a:t>
            </a:r>
            <a:r>
              <a:rPr lang="en-US" altLang="zh-CN" sz="2400" dirty="0"/>
              <a:t>not the same for the three follow-up methods.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Vertical Text Placeholder 2"/>
          <p:cNvSpPr>
            <a:spLocks noGrp="1"/>
          </p:cNvSpPr>
          <p:nvPr>
            <p:ph type="body" orient="vert" idx="1"/>
          </p:nvPr>
        </p:nvSpPr>
        <p:spPr>
          <a:xfrm rot="16200000">
            <a:off x="2789238" y="-925512"/>
            <a:ext cx="6657975" cy="8909050"/>
          </a:xfrm>
        </p:spPr>
        <p:txBody>
          <a:bodyPr>
            <a:normAutofit/>
          </a:bodyPr>
          <a:lstStyle/>
          <a:p>
            <a:pPr>
              <a:spcBef>
                <a:spcPts val="0"/>
              </a:spcBef>
              <a:defRPr/>
            </a:pPr>
            <a:r>
              <a:rPr lang="en-US" altLang="zh-CN" dirty="0" smtClean="0">
                <a:solidFill>
                  <a:srgbClr val="000000"/>
                </a:solidFill>
                <a:ea typeface="MS PGothic" panose="020B0600070205080204" pitchFamily="34" charset="-128"/>
              </a:rPr>
              <a:t>Here’s what the company says about the color distribution of its M&amp;M’S Milk Chocolate Candies: On average, the M&amp;M’S Milk Chocolate Candies will contain 13% of each of browns and reds, 14% yellows, 16% greens, 20% oranges and 24% blues.</a:t>
            </a:r>
            <a:endParaRPr lang="en-US" altLang="zh-CN" dirty="0" smtClean="0">
              <a:solidFill>
                <a:srgbClr val="000000"/>
              </a:solidFill>
              <a:ea typeface="MS PGothic" panose="020B0600070205080204" pitchFamily="34" charset="-128"/>
            </a:endParaRPr>
          </a:p>
          <a:p>
            <a:pPr marL="0" indent="0">
              <a:spcBef>
                <a:spcPts val="0"/>
              </a:spcBef>
              <a:buNone/>
              <a:defRPr/>
            </a:pPr>
            <a:endParaRPr lang="en-US" altLang="zh-CN" dirty="0" smtClean="0">
              <a:solidFill>
                <a:srgbClr val="000000"/>
              </a:solidFill>
              <a:ea typeface="MS PGothic" panose="020B0600070205080204" pitchFamily="34" charset="-128"/>
            </a:endParaRPr>
          </a:p>
          <a:p>
            <a:pPr>
              <a:spcBef>
                <a:spcPts val="0"/>
              </a:spcBef>
              <a:defRPr/>
            </a:pPr>
            <a:r>
              <a:rPr lang="en-US" altLang="zh-CN" dirty="0" smtClean="0">
                <a:solidFill>
                  <a:srgbClr val="000000"/>
                </a:solidFill>
              </a:rPr>
              <a:t>The </a:t>
            </a:r>
            <a:r>
              <a:rPr lang="en-US" altLang="zh-CN" b="1" dirty="0" smtClean="0">
                <a:solidFill>
                  <a:srgbClr val="000000"/>
                </a:solidFill>
              </a:rPr>
              <a:t>one-way table </a:t>
            </a:r>
            <a:r>
              <a:rPr lang="en-US" altLang="zh-CN" dirty="0" smtClean="0">
                <a:solidFill>
                  <a:srgbClr val="000000"/>
                </a:solidFill>
              </a:rPr>
              <a:t>below summarizes the data from a sample bag of M&amp;M’S Milk Chocolate Candies. In general, one-way tables display the distribution of a categorical variable for the individuals in a sample.</a:t>
            </a:r>
            <a:endParaRPr lang="en-US" altLang="zh-CN" dirty="0" smtClean="0">
              <a:solidFill>
                <a:srgbClr val="000000"/>
              </a:solidFill>
            </a:endParaRPr>
          </a:p>
          <a:p>
            <a:pPr>
              <a:spcBef>
                <a:spcPts val="0"/>
              </a:spcBef>
              <a:defRPr/>
            </a:pPr>
            <a:endParaRPr lang="en-US" altLang="zh-CN" dirty="0">
              <a:solidFill>
                <a:srgbClr val="000000"/>
              </a:solidFill>
            </a:endParaRPr>
          </a:p>
          <a:p>
            <a:pPr>
              <a:spcBef>
                <a:spcPts val="0"/>
              </a:spcBef>
              <a:defRPr/>
            </a:pPr>
            <a:endParaRPr lang="en-US" altLang="zh-CN" dirty="0" smtClean="0">
              <a:solidFill>
                <a:srgbClr val="000000"/>
              </a:solidFill>
            </a:endParaRPr>
          </a:p>
          <a:p>
            <a:pPr>
              <a:spcBef>
                <a:spcPts val="0"/>
              </a:spcBef>
              <a:defRPr/>
            </a:pPr>
            <a:endParaRPr lang="en-US" altLang="zh-CN" dirty="0" smtClean="0">
              <a:solidFill>
                <a:srgbClr val="000000"/>
              </a:solidFill>
            </a:endParaRPr>
          </a:p>
          <a:p>
            <a:pPr marL="0" indent="0">
              <a:spcBef>
                <a:spcPts val="0"/>
              </a:spcBef>
              <a:buNone/>
              <a:defRPr/>
            </a:pPr>
            <a:endParaRPr lang="en-US" altLang="zh-CN" dirty="0" smtClean="0"/>
          </a:p>
          <a:p>
            <a:pPr>
              <a:spcBef>
                <a:spcPts val="0"/>
              </a:spcBef>
              <a:defRPr/>
            </a:pPr>
            <a:r>
              <a:rPr lang="en-US" altLang="zh-CN" dirty="0" smtClean="0"/>
              <a:t>Since </a:t>
            </a:r>
            <a:r>
              <a:rPr lang="en-US" altLang="zh-CN" dirty="0"/>
              <a:t>the company claims that 24% of all M&amp;M’S Milk Chocolate Candies are blue, w</a:t>
            </a:r>
            <a:r>
              <a:rPr lang="en-US" altLang="zh-CN" dirty="0" smtClean="0"/>
              <a:t>e </a:t>
            </a:r>
            <a:r>
              <a:rPr lang="en-US" altLang="zh-CN" dirty="0"/>
              <a:t>could use the one-sample </a:t>
            </a:r>
            <a:r>
              <a:rPr lang="en-US" altLang="zh-CN" i="1" dirty="0"/>
              <a:t>z </a:t>
            </a:r>
            <a:r>
              <a:rPr lang="en-US" altLang="zh-CN" dirty="0"/>
              <a:t>test for a </a:t>
            </a:r>
            <a:r>
              <a:rPr lang="en-US" altLang="zh-CN" dirty="0" smtClean="0"/>
              <a:t>proportion.</a:t>
            </a:r>
            <a:endParaRPr lang="en-US" altLang="zh-CN" i="1" dirty="0" smtClean="0">
              <a:solidFill>
                <a:srgbClr val="000000"/>
              </a:solidFill>
              <a:latin typeface="Palatino" charset="0"/>
              <a:cs typeface="Palatino" charset="0"/>
            </a:endParaRPr>
          </a:p>
          <a:p>
            <a:pPr marL="0" indent="0" algn="ctr">
              <a:spcBef>
                <a:spcPts val="0"/>
              </a:spcBef>
              <a:buNone/>
              <a:defRPr/>
            </a:pPr>
            <a:r>
              <a:rPr lang="en-US" altLang="zh-CN" i="1" dirty="0"/>
              <a:t>H</a:t>
            </a:r>
            <a:r>
              <a:rPr lang="en-US" altLang="zh-CN" i="1" baseline="-25000" dirty="0"/>
              <a:t>0</a:t>
            </a:r>
            <a:r>
              <a:rPr lang="en-US" altLang="zh-CN" dirty="0"/>
              <a:t>: </a:t>
            </a:r>
            <a:r>
              <a:rPr lang="en-US" altLang="zh-CN" i="1" dirty="0"/>
              <a:t>p </a:t>
            </a:r>
            <a:r>
              <a:rPr lang="en-US" altLang="zh-CN" dirty="0"/>
              <a:t>= 0.24</a:t>
            </a:r>
            <a:endParaRPr lang="en-US" altLang="zh-CN" dirty="0"/>
          </a:p>
          <a:p>
            <a:pPr marL="0" indent="0" algn="ctr">
              <a:spcBef>
                <a:spcPts val="0"/>
              </a:spcBef>
              <a:buNone/>
              <a:defRPr/>
            </a:pPr>
            <a:r>
              <a:rPr lang="en-US" altLang="zh-CN" i="1" dirty="0"/>
              <a:t>H</a:t>
            </a:r>
            <a:r>
              <a:rPr lang="en-US" altLang="zh-CN" i="1" baseline="-25000" dirty="0"/>
              <a:t>a</a:t>
            </a:r>
            <a:r>
              <a:rPr lang="en-US" altLang="zh-CN" dirty="0"/>
              <a:t>: </a:t>
            </a:r>
            <a:r>
              <a:rPr lang="en-US" altLang="zh-CN" i="1" dirty="0"/>
              <a:t>p </a:t>
            </a:r>
            <a:r>
              <a:rPr lang="en-US" altLang="zh-CN" dirty="0"/>
              <a:t>≠ 0.24</a:t>
            </a:r>
            <a:endParaRPr lang="en-US" altLang="zh-CN" dirty="0"/>
          </a:p>
          <a:p>
            <a:pPr marL="0" indent="0">
              <a:spcBef>
                <a:spcPts val="0"/>
              </a:spcBef>
              <a:buNone/>
              <a:defRPr/>
            </a:pPr>
            <a:r>
              <a:rPr lang="en-US" altLang="zh-CN" dirty="0"/>
              <a:t>where </a:t>
            </a:r>
            <a:r>
              <a:rPr lang="en-US" altLang="zh-CN" i="1" dirty="0"/>
              <a:t>p </a:t>
            </a:r>
            <a:r>
              <a:rPr lang="en-US" altLang="zh-CN" dirty="0"/>
              <a:t>is the true population proportion of blue </a:t>
            </a:r>
            <a:r>
              <a:rPr lang="en-US" altLang="zh-CN" dirty="0" smtClean="0"/>
              <a:t>M&amp;M’S. We </a:t>
            </a:r>
            <a:r>
              <a:rPr lang="en-US" altLang="zh-CN" dirty="0"/>
              <a:t>could then perform additional significance tests for each of the remaining colors</a:t>
            </a:r>
            <a:r>
              <a:rPr lang="en-US" altLang="zh-CN" dirty="0" smtClean="0"/>
              <a:t>.</a:t>
            </a:r>
            <a:endParaRPr lang="en-US" altLang="zh-CN" dirty="0" smtClean="0"/>
          </a:p>
          <a:p>
            <a:pPr marL="0" indent="0">
              <a:spcBef>
                <a:spcPts val="0"/>
              </a:spcBef>
              <a:buNone/>
              <a:defRPr/>
            </a:pPr>
            <a:endParaRPr lang="en-US" altLang="zh-CN" i="1" dirty="0" smtClean="0">
              <a:solidFill>
                <a:srgbClr val="000000"/>
              </a:solidFill>
              <a:latin typeface="Palatino" charset="0"/>
              <a:cs typeface="Palatino" charset="0"/>
            </a:endParaRPr>
          </a:p>
          <a:p>
            <a:pPr marL="228600" lvl="1" indent="0">
              <a:spcBef>
                <a:spcPts val="0"/>
              </a:spcBef>
              <a:buNone/>
              <a:defRPr/>
            </a:pPr>
            <a:endParaRPr lang="en-US" altLang="zh-CN" sz="2000" dirty="0">
              <a:solidFill>
                <a:srgbClr val="000000"/>
              </a:solidFill>
              <a:ea typeface="MS PGothic" panose="020B0600070205080204" pitchFamily="34" charset="-128"/>
              <a:cs typeface="MS PGothic" panose="020B0600070205080204" pitchFamily="34" charset="-128"/>
            </a:endParaRPr>
          </a:p>
        </p:txBody>
      </p:sp>
      <p:graphicFrame>
        <p:nvGraphicFramePr>
          <p:cNvPr id="6" name="Table 6"/>
          <p:cNvGraphicFramePr>
            <a:graphicFrameLocks noGrp="1"/>
          </p:cNvGraphicFramePr>
          <p:nvPr/>
        </p:nvGraphicFramePr>
        <p:xfrm>
          <a:off x="1946275" y="2943225"/>
          <a:ext cx="8070850" cy="742950"/>
        </p:xfrm>
        <a:graphic>
          <a:graphicData uri="http://schemas.openxmlformats.org/drawingml/2006/table">
            <a:tbl>
              <a:tblPr/>
              <a:tblGrid>
                <a:gridCol w="854075"/>
                <a:gridCol w="1079500"/>
                <a:gridCol w="1079500"/>
                <a:gridCol w="1079500"/>
                <a:gridCol w="1079500"/>
                <a:gridCol w="1079500"/>
                <a:gridCol w="1079500"/>
                <a:gridCol w="739775"/>
              </a:tblGrid>
              <a:tr h="371475">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rPr>
                        <a:t>Color</a:t>
                      </a:r>
                      <a:endParaRPr kumimoji="0" lang="en-US" altLang="zh-CN" sz="1800" b="1"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rPr>
                        <a:t>Blue</a:t>
                      </a:r>
                      <a:endPar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rPr>
                        <a:t>Orange</a:t>
                      </a:r>
                      <a:endPar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rPr>
                        <a:t>Green</a:t>
                      </a:r>
                      <a:endPar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rPr>
                        <a:t>Yellow</a:t>
                      </a:r>
                      <a:endPar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rPr>
                        <a:t>Red</a:t>
                      </a:r>
                      <a:endPar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rPr>
                        <a:t>Brown</a:t>
                      </a:r>
                      <a:endParaRPr kumimoji="0" lang="en-US" altLang="zh-CN" sz="1800" b="0"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rPr>
                        <a:t>Total</a:t>
                      </a:r>
                      <a:endParaRPr kumimoji="0" lang="en-US" altLang="zh-CN" sz="1800" b="1" i="0" u="none" strike="noStrike" cap="none" normalizeH="0" baseline="0" dirty="0" smtClean="0">
                        <a:ln>
                          <a:noFill/>
                        </a:ln>
                        <a:solidFill>
                          <a:schemeClr val="bg1"/>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Count</a:t>
                      </a:r>
                      <a:endParaRPr kumimoji="0" lang="en-US" altLang="zh-CN" sz="1800" b="1"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9</a:t>
                      </a:r>
                      <a:endParaRPr kumimoji="0" lang="en-US" altLang="zh-CN" sz="18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8</a:t>
                      </a:r>
                      <a:endParaRPr kumimoji="0" lang="en-US" altLang="zh-CN" sz="18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rPr>
                        <a:t>12</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rPr>
                        <a:t>15</a:t>
                      </a:r>
                      <a:endParaRPr kumimoji="0" lang="en-US" altLang="zh-CN" sz="18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10</a:t>
                      </a:r>
                      <a:endParaRPr kumimoji="0" lang="en-US" altLang="zh-CN" sz="18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rPr>
                        <a:t>6</a:t>
                      </a:r>
                      <a:endParaRPr kumimoji="0" lang="en-US" altLang="zh-CN" sz="18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lvl1pPr eaLnBrk="0" hangingPunct="0">
                        <a:spcBef>
                          <a:spcPts val="2000"/>
                        </a:spcBef>
                        <a:buClr>
                          <a:schemeClr val="accent1"/>
                        </a:buClr>
                        <a:buSzPct val="75000"/>
                        <a:buFont typeface="Wingdings" panose="05000000000000000000" pitchFamily="2" charset="2"/>
                        <a:defRPr>
                          <a:solidFill>
                            <a:srgbClr val="595959"/>
                          </a:solidFill>
                          <a:latin typeface="Arial" panose="020B0604020202020204" pitchFamily="34" charset="0"/>
                          <a:ea typeface="MS PGothic" panose="020B0600070205080204" pitchFamily="34" charset="-128"/>
                        </a:defRPr>
                      </a:lvl1pPr>
                      <a:lvl2pPr marL="37931725" indent="-37474525" eaLnBrk="0" hangingPunct="0">
                        <a:spcBef>
                          <a:spcPts val="600"/>
                        </a:spcBef>
                        <a:buClr>
                          <a:srgbClr val="C7EEEC"/>
                        </a:buClr>
                        <a:buSzPct val="75000"/>
                        <a:buFont typeface="Wingdings" panose="05000000000000000000" pitchFamily="2" charset="2"/>
                        <a:defRPr sz="1600">
                          <a:solidFill>
                            <a:srgbClr val="595959"/>
                          </a:solidFill>
                          <a:latin typeface="Arial" panose="020B0604020202020204" pitchFamily="34" charset="0"/>
                          <a:ea typeface="MS PGothic" panose="020B0600070205080204" pitchFamily="34" charset="-128"/>
                        </a:defRPr>
                      </a:lvl2pPr>
                      <a:lvl3pPr eaLnBrk="0" hangingPunct="0">
                        <a:spcBef>
                          <a:spcPts val="600"/>
                        </a:spcBef>
                        <a:defRPr sz="1600">
                          <a:solidFill>
                            <a:srgbClr val="595959"/>
                          </a:solidFill>
                          <a:latin typeface="Arial" panose="020B0604020202020204" pitchFamily="34" charset="0"/>
                          <a:ea typeface="MS PGothic" panose="020B0600070205080204" pitchFamily="34" charset="-128"/>
                        </a:defRPr>
                      </a:lvl3pPr>
                      <a:lvl4pPr eaLnBrk="0" hangingPunct="0">
                        <a:spcBef>
                          <a:spcPts val="600"/>
                        </a:spcBef>
                        <a:defRPr sz="1600">
                          <a:solidFill>
                            <a:srgbClr val="595959"/>
                          </a:solidFill>
                          <a:latin typeface="Arial" panose="020B0604020202020204" pitchFamily="34" charset="0"/>
                          <a:ea typeface="MS PGothic" panose="020B0600070205080204" pitchFamily="34" charset="-128"/>
                        </a:defRPr>
                      </a:lvl4pPr>
                      <a:lvl5pPr eaLnBrk="0" hangingPunct="0">
                        <a:spcBef>
                          <a:spcPts val="600"/>
                        </a:spcBef>
                        <a:defRPr sz="1600">
                          <a:solidFill>
                            <a:srgbClr val="595959"/>
                          </a:solidFill>
                          <a:latin typeface="Arial" panose="020B0604020202020204" pitchFamily="34" charset="0"/>
                          <a:ea typeface="MS PGothic" panose="020B0600070205080204" pitchFamily="34" charset="-128"/>
                        </a:defRPr>
                      </a:lvl5pPr>
                      <a:lvl6pPr marL="4572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6pPr>
                      <a:lvl7pPr marL="9144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7pPr>
                      <a:lvl8pPr marL="13716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8pPr>
                      <a:lvl9pPr marL="1828800" eaLnBrk="0" fontAlgn="base" hangingPunct="0">
                        <a:spcBef>
                          <a:spcPts val="600"/>
                        </a:spcBef>
                        <a:spcAft>
                          <a:spcPct val="0"/>
                        </a:spcAft>
                        <a:defRPr sz="1600">
                          <a:solidFill>
                            <a:srgbClr val="595959"/>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rPr>
                        <a:t>60</a:t>
                      </a:r>
                      <a:endParaRPr kumimoji="0" lang="en-US" altLang="zh-CN" sz="1800" b="1"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r>
            </a:tbl>
          </a:graphicData>
        </a:graphic>
      </p:graphicFrame>
      <p:sp>
        <p:nvSpPr>
          <p:cNvPr id="3" name="矩形 2"/>
          <p:cNvSpPr/>
          <p:nvPr/>
        </p:nvSpPr>
        <p:spPr>
          <a:xfrm>
            <a:off x="1703705" y="6137593"/>
            <a:ext cx="8909050" cy="768350"/>
          </a:xfrm>
          <a:prstGeom prst="rect">
            <a:avLst/>
          </a:prstGeom>
        </p:spPr>
        <p:txBody>
          <a:bodyPr>
            <a:spAutoFit/>
          </a:bodyPr>
          <a:lstStyle/>
          <a:p>
            <a:pPr algn="ctr" eaLnBrk="1" hangingPunct="1">
              <a:defRPr/>
            </a:pPr>
            <a:r>
              <a:rPr lang="en-US" altLang="zh-CN" sz="4400" dirty="0">
                <a:solidFill>
                  <a:schemeClr val="accent6">
                    <a:lumMod val="75000"/>
                  </a:schemeClr>
                </a:solidFill>
              </a:rPr>
              <a:t>× pretty inefficient ×</a:t>
            </a:r>
            <a:endParaRPr lang="en-US" altLang="zh-CN" sz="4400" dirty="0">
              <a:solidFill>
                <a:schemeClr val="accent6">
                  <a:lumMod val="75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22"/>
          <p:cNvSpPr txBox="1"/>
          <p:nvPr/>
        </p:nvSpPr>
        <p:spPr bwMode="auto">
          <a:xfrm>
            <a:off x="1774134" y="1863929"/>
            <a:ext cx="86487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defTabSz="914400" eaLnBrk="1" hangingPunct="1"/>
            <a:r>
              <a:rPr lang="en-US" altLang="zh-CN" sz="4800" b="1" dirty="0">
                <a:solidFill>
                  <a:schemeClr val="tx2">
                    <a:lumMod val="75000"/>
                    <a:lumOff val="25000"/>
                  </a:schemeClr>
                </a:solidFill>
              </a:rPr>
              <a:t>Inference for Distributions of Categorical Data</a:t>
            </a:r>
            <a:endParaRPr lang="en-US" altLang="zh-CN" sz="4800" b="1" dirty="0">
              <a:solidFill>
                <a:schemeClr val="tx2">
                  <a:lumMod val="75000"/>
                  <a:lumOff val="25000"/>
                </a:schemeClr>
              </a:solidFill>
            </a:endParaRPr>
          </a:p>
        </p:txBody>
      </p:sp>
      <p:sp>
        <p:nvSpPr>
          <p:cNvPr id="23556" name="Subtitle 123"/>
          <p:cNvSpPr txBox="1"/>
          <p:nvPr/>
        </p:nvSpPr>
        <p:spPr bwMode="auto">
          <a:xfrm>
            <a:off x="1813890" y="4241144"/>
            <a:ext cx="848201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defTabSz="914400" eaLnBrk="1" hangingPunct="1">
              <a:spcBef>
                <a:spcPts val="300"/>
              </a:spcBef>
              <a:buClr>
                <a:schemeClr val="accent1"/>
              </a:buClr>
              <a:buSzPct val="75000"/>
            </a:pPr>
            <a:r>
              <a:rPr lang="en-US" altLang="zh-CN" sz="3200" b="1" dirty="0" smtClean="0">
                <a:solidFill>
                  <a:schemeClr val="tx2">
                    <a:lumMod val="75000"/>
                    <a:lumOff val="25000"/>
                  </a:schemeClr>
                </a:solidFill>
              </a:rPr>
              <a:t>lesson </a:t>
            </a:r>
            <a:r>
              <a:rPr lang="en-US" altLang="zh-CN" sz="3200" b="1" dirty="0">
                <a:solidFill>
                  <a:schemeClr val="tx2">
                    <a:lumMod val="75000"/>
                    <a:lumOff val="25000"/>
                  </a:schemeClr>
                </a:solidFill>
              </a:rPr>
              <a:t>3</a:t>
            </a:r>
            <a:endParaRPr lang="en-US" altLang="zh-CN" sz="3200" b="1" dirty="0">
              <a:solidFill>
                <a:schemeClr val="tx2">
                  <a:lumMod val="75000"/>
                  <a:lumOff val="25000"/>
                </a:schemeClr>
              </a:solidFill>
            </a:endParaRPr>
          </a:p>
          <a:p>
            <a:pPr defTabSz="914400" eaLnBrk="1" hangingPunct="1">
              <a:spcBef>
                <a:spcPts val="300"/>
              </a:spcBef>
              <a:buClr>
                <a:schemeClr val="accent1"/>
              </a:buClr>
              <a:buSzPct val="75000"/>
            </a:pPr>
            <a:r>
              <a:rPr lang="en-US" altLang="zh-CN" sz="3200" b="1" dirty="0" smtClean="0">
                <a:solidFill>
                  <a:schemeClr val="tx2">
                    <a:lumMod val="75000"/>
                    <a:lumOff val="25000"/>
                  </a:schemeClr>
                </a:solidFill>
              </a:rPr>
              <a:t>Chi-Square Test for Independence</a:t>
            </a:r>
            <a:endParaRPr lang="en-US" altLang="zh-CN" b="1" dirty="0">
              <a:solidFill>
                <a:schemeClr val="tx2">
                  <a:lumMod val="75000"/>
                  <a:lumOff val="25000"/>
                </a:schemeClr>
              </a:solidFill>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Vertical Text Placeholder 2"/>
          <p:cNvSpPr>
            <a:spLocks noGrp="1"/>
          </p:cNvSpPr>
          <p:nvPr>
            <p:ph type="body" orient="vert" idx="1"/>
          </p:nvPr>
        </p:nvSpPr>
        <p:spPr>
          <a:xfrm rot="16200000">
            <a:off x="4166464" y="-2582862"/>
            <a:ext cx="1722437" cy="7515225"/>
          </a:xfrm>
        </p:spPr>
        <p:txBody>
          <a:bodyPr/>
          <a:lstStyle/>
          <a:p>
            <a:pPr eaLnBrk="1" hangingPunct="1"/>
            <a:r>
              <a:rPr lang="en-US" altLang="zh-CN" sz="2400" b="1" dirty="0">
                <a:solidFill>
                  <a:srgbClr val="000000"/>
                </a:solidFill>
                <a:ea typeface="MS PGothic" panose="020B0600070205080204" pitchFamily="34" charset="-128"/>
              </a:rPr>
              <a:t>Relationships Between Two Categorical Variables</a:t>
            </a:r>
            <a:endParaRPr lang="en-US" altLang="zh-CN" sz="2400" baseline="-25000" dirty="0">
              <a:solidFill>
                <a:srgbClr val="000000"/>
              </a:solidFill>
              <a:ea typeface="MS PGothic" panose="020B0600070205080204" pitchFamily="34" charset="-128"/>
            </a:endParaRPr>
          </a:p>
        </p:txBody>
      </p:sp>
      <p:sp>
        <p:nvSpPr>
          <p:cNvPr id="45061" name="Rectangle 5"/>
          <p:cNvSpPr>
            <a:spLocks noChangeArrowheads="1"/>
          </p:cNvSpPr>
          <p:nvPr/>
        </p:nvSpPr>
        <p:spPr bwMode="auto">
          <a:xfrm>
            <a:off x="1351722" y="1174751"/>
            <a:ext cx="10088217"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150000"/>
              </a:lnSpc>
            </a:pPr>
            <a:r>
              <a:rPr lang="en-US" altLang="zh-CN" sz="2000" dirty="0"/>
              <a:t>A study followed a random sample of 8474 people with normal blood pressure for about four years. All the individuals were free of heart disease at the beginning of the study. Each person took the </a:t>
            </a:r>
            <a:r>
              <a:rPr lang="en-US" altLang="zh-CN" sz="2000" dirty="0" smtClean="0"/>
              <a:t>Spielberg Trait Anger Scale </a:t>
            </a:r>
            <a:r>
              <a:rPr lang="en-US" altLang="zh-CN" sz="2000" dirty="0"/>
              <a:t>test, which measures how prone a person is to sudden anger. Researchers also recorded whether each individual developed coronary heart disease (CHD). This includes people who had heart attacks and those who needed medical treatment for heart disease. Here is a two-way table that summarizes the data:</a:t>
            </a:r>
            <a:endParaRPr lang="en-US" altLang="zh-CN" sz="2000" dirty="0"/>
          </a:p>
        </p:txBody>
      </p:sp>
      <p:pic>
        <p:nvPicPr>
          <p:cNvPr id="45062" name="Picture 6" descr="Screen shot 2010-12-03 at 8.16.15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51722" y="4655301"/>
            <a:ext cx="8372475"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5" name="Picture 9" descr="Screen shot 2010-12-03 at 8.16.15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603032" y="165031"/>
            <a:ext cx="8511933" cy="183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Screen shot 2010-12-03 at 8.19.34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61981" y="2257699"/>
            <a:ext cx="5430019" cy="3745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a:spLocks noChangeArrowheads="1"/>
          </p:cNvSpPr>
          <p:nvPr/>
        </p:nvSpPr>
        <p:spPr bwMode="auto">
          <a:xfrm>
            <a:off x="699111" y="3348630"/>
            <a:ext cx="606287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dirty="0"/>
              <a:t>There is a clear trend: </a:t>
            </a:r>
            <a:endParaRPr lang="en-US" altLang="zh-CN" dirty="0" smtClean="0"/>
          </a:p>
          <a:p>
            <a:pPr eaLnBrk="1" hangingPunct="1"/>
            <a:r>
              <a:rPr lang="en-US" altLang="zh-CN" dirty="0" smtClean="0"/>
              <a:t>as </a:t>
            </a:r>
            <a:r>
              <a:rPr lang="en-US" altLang="zh-CN" dirty="0"/>
              <a:t>the anger score increases, so does the percent who suffer heart disease</a:t>
            </a:r>
            <a:r>
              <a:rPr lang="en-US" altLang="zh-CN" dirty="0" smtClean="0"/>
              <a:t>.</a:t>
            </a:r>
            <a:r>
              <a:rPr lang="en-US" altLang="zh-CN" dirty="0"/>
              <a:t> </a:t>
            </a:r>
            <a:r>
              <a:rPr lang="en-US" altLang="zh-CN" dirty="0" smtClean="0"/>
              <a:t> </a:t>
            </a:r>
            <a:endParaRPr lang="en-US" altLang="zh-CN" dirty="0" smtClean="0"/>
          </a:p>
          <a:p>
            <a:pPr eaLnBrk="1" hangingPunct="1"/>
            <a:endParaRPr lang="en-US" altLang="zh-CN" dirty="0" smtClean="0"/>
          </a:p>
          <a:p>
            <a:pPr eaLnBrk="1" hangingPunct="1"/>
            <a:r>
              <a:rPr lang="en-US" altLang="zh-CN" dirty="0" smtClean="0"/>
              <a:t>Do </a:t>
            </a:r>
            <a:r>
              <a:rPr lang="en-US" altLang="zh-CN" dirty="0"/>
              <a:t>the data provide convincing evidence of an </a:t>
            </a:r>
            <a:r>
              <a:rPr lang="en-US" altLang="zh-CN" b="1" dirty="0"/>
              <a:t>association</a:t>
            </a:r>
            <a:r>
              <a:rPr lang="en-US" altLang="zh-CN" dirty="0"/>
              <a:t> between anger level and heart disease in the population of interest</a:t>
            </a:r>
            <a:r>
              <a:rPr lang="en-US" altLang="zh-CN" dirty="0" smtClean="0"/>
              <a:t>?</a:t>
            </a:r>
            <a:endParaRPr lang="en-US" altLang="zh-CN" dirty="0" smtClean="0"/>
          </a:p>
          <a:p>
            <a:pPr eaLnBrk="1" hangingPunct="1"/>
            <a:endParaRPr lang="en-US" altLang="zh-CN" dirty="0"/>
          </a:p>
        </p:txBody>
      </p:sp>
      <p:sp>
        <p:nvSpPr>
          <p:cNvPr id="2" name="文本框 1"/>
          <p:cNvSpPr txBox="1"/>
          <p:nvPr/>
        </p:nvSpPr>
        <p:spPr>
          <a:xfrm>
            <a:off x="699111" y="2257699"/>
            <a:ext cx="5327374" cy="830997"/>
          </a:xfrm>
          <a:prstGeom prst="rect">
            <a:avLst/>
          </a:prstGeom>
          <a:noFill/>
        </p:spPr>
        <p:txBody>
          <a:bodyPr wrap="square" rtlCol="0">
            <a:spAutoFit/>
          </a:bodyPr>
          <a:lstStyle/>
          <a:p>
            <a:r>
              <a:rPr lang="en-US" altLang="zh-CN" sz="2400" dirty="0" smtClean="0"/>
              <a:t>Find the conditional probability of CHD given different levels of anger.</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Vertical Text Placeholder 2"/>
          <p:cNvSpPr>
            <a:spLocks noGrp="1"/>
          </p:cNvSpPr>
          <p:nvPr>
            <p:ph type="body" orient="vert" idx="1"/>
          </p:nvPr>
        </p:nvSpPr>
        <p:spPr>
          <a:xfrm rot="16200000">
            <a:off x="5116410" y="-3459956"/>
            <a:ext cx="731837" cy="8372475"/>
          </a:xfrm>
        </p:spPr>
        <p:txBody>
          <a:bodyPr/>
          <a:lstStyle/>
          <a:p>
            <a:pPr eaLnBrk="1" hangingPunct="1"/>
            <a:r>
              <a:rPr lang="en-US" altLang="zh-CN" sz="2400" b="1">
                <a:solidFill>
                  <a:srgbClr val="000000"/>
                </a:solidFill>
                <a:ea typeface="MS PGothic" panose="020B0600070205080204" pitchFamily="34" charset="-128"/>
              </a:rPr>
              <a:t>The Chi-Square Test for Association/Independence</a:t>
            </a:r>
            <a:endParaRPr lang="en-US" altLang="zh-CN" sz="2400" baseline="-25000">
              <a:solidFill>
                <a:srgbClr val="000000"/>
              </a:solidFill>
              <a:ea typeface="MS PGothic" panose="020B0600070205080204" pitchFamily="34" charset="-128"/>
            </a:endParaRPr>
          </a:p>
        </p:txBody>
      </p:sp>
      <p:sp>
        <p:nvSpPr>
          <p:cNvPr id="6" name="Rectangle 5"/>
          <p:cNvSpPr>
            <a:spLocks noChangeArrowheads="1"/>
          </p:cNvSpPr>
          <p:nvPr/>
        </p:nvSpPr>
        <p:spPr bwMode="auto">
          <a:xfrm>
            <a:off x="1296089" y="1092201"/>
            <a:ext cx="10094154" cy="220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150000"/>
              </a:lnSpc>
              <a:spcAft>
                <a:spcPts val="600"/>
              </a:spcAft>
            </a:pPr>
            <a:r>
              <a:rPr lang="en-US" altLang="zh-CN" sz="2200" i="1" dirty="0" smtClean="0"/>
              <a:t>H</a:t>
            </a:r>
            <a:r>
              <a:rPr lang="en-US" altLang="zh-CN" sz="2200" i="1" baseline="-25000" dirty="0" smtClean="0"/>
              <a:t>0</a:t>
            </a:r>
            <a:r>
              <a:rPr lang="en-US" altLang="zh-CN" sz="2200" dirty="0"/>
              <a:t>: There is </a:t>
            </a:r>
            <a:r>
              <a:rPr lang="en-US" altLang="zh-CN" sz="2200" b="1" dirty="0"/>
              <a:t>no</a:t>
            </a:r>
            <a:r>
              <a:rPr lang="en-US" altLang="zh-CN" sz="2200" dirty="0"/>
              <a:t> association between </a:t>
            </a:r>
            <a:r>
              <a:rPr lang="en-US" altLang="zh-CN" sz="2200" u="sng" dirty="0"/>
              <a:t>anger </a:t>
            </a:r>
            <a:r>
              <a:rPr lang="en-US" altLang="zh-CN" sz="2200" u="sng" dirty="0" smtClean="0"/>
              <a:t>level</a:t>
            </a:r>
            <a:r>
              <a:rPr lang="en-US" altLang="zh-CN" sz="2200" dirty="0" smtClean="0"/>
              <a:t> and </a:t>
            </a:r>
            <a:r>
              <a:rPr lang="en-US" altLang="zh-CN" sz="2200" u="sng" dirty="0"/>
              <a:t>heart disease</a:t>
            </a:r>
            <a:r>
              <a:rPr lang="en-US" altLang="zh-CN" sz="2200" dirty="0"/>
              <a:t> </a:t>
            </a:r>
            <a:r>
              <a:rPr lang="en-US" altLang="zh-CN" sz="2200" dirty="0" smtClean="0"/>
              <a:t>in </a:t>
            </a:r>
            <a:r>
              <a:rPr lang="en-US" altLang="zh-CN" sz="2200" dirty="0"/>
              <a:t>the population of </a:t>
            </a:r>
            <a:r>
              <a:rPr lang="en-US" altLang="zh-CN" sz="2200" u="sng" dirty="0"/>
              <a:t>people with normal blood </a:t>
            </a:r>
            <a:r>
              <a:rPr lang="en-US" altLang="zh-CN" sz="2200" u="sng" dirty="0" smtClean="0"/>
              <a:t>pressure</a:t>
            </a:r>
            <a:r>
              <a:rPr lang="en-US" altLang="zh-CN" sz="2200" dirty="0" smtClean="0"/>
              <a:t>.</a:t>
            </a:r>
            <a:endParaRPr lang="en-US" altLang="zh-CN" sz="2200" dirty="0" smtClean="0"/>
          </a:p>
          <a:p>
            <a:pPr eaLnBrk="1" hangingPunct="1">
              <a:lnSpc>
                <a:spcPct val="150000"/>
              </a:lnSpc>
              <a:spcAft>
                <a:spcPts val="600"/>
              </a:spcAft>
            </a:pPr>
            <a:r>
              <a:rPr lang="en-US" altLang="zh-CN" sz="2200" i="1" dirty="0" smtClean="0"/>
              <a:t>H</a:t>
            </a:r>
            <a:r>
              <a:rPr lang="en-US" altLang="zh-CN" sz="2200" i="1" baseline="-25000" dirty="0" smtClean="0"/>
              <a:t>a</a:t>
            </a:r>
            <a:r>
              <a:rPr lang="en-US" altLang="zh-CN" sz="2200" dirty="0"/>
              <a:t>: There is an association between </a:t>
            </a:r>
            <a:r>
              <a:rPr lang="en-US" altLang="zh-CN" sz="2200" u="sng" dirty="0"/>
              <a:t>anger level</a:t>
            </a:r>
            <a:r>
              <a:rPr lang="en-US" altLang="zh-CN" sz="2200" dirty="0"/>
              <a:t> and </a:t>
            </a:r>
            <a:r>
              <a:rPr lang="en-US" altLang="zh-CN" sz="2200" u="sng" dirty="0"/>
              <a:t>heart disease</a:t>
            </a:r>
            <a:r>
              <a:rPr lang="en-US" altLang="zh-CN" sz="2200" dirty="0"/>
              <a:t> in the population of </a:t>
            </a:r>
            <a:r>
              <a:rPr lang="en-US" altLang="zh-CN" sz="2200" u="sng" dirty="0"/>
              <a:t>people with normal blood pressure</a:t>
            </a:r>
            <a:r>
              <a:rPr lang="en-US" altLang="zh-CN" sz="2200" dirty="0" smtClean="0"/>
              <a:t>.</a:t>
            </a:r>
            <a:endParaRPr lang="en-US" altLang="zh-CN" sz="2200" dirty="0" smtClean="0"/>
          </a:p>
        </p:txBody>
      </p:sp>
      <p:sp>
        <p:nvSpPr>
          <p:cNvPr id="9" name="Rectangle 8"/>
          <p:cNvSpPr>
            <a:spLocks noChangeArrowheads="1"/>
          </p:cNvSpPr>
          <p:nvPr/>
        </p:nvSpPr>
        <p:spPr bwMode="auto">
          <a:xfrm>
            <a:off x="1296089" y="4218385"/>
            <a:ext cx="1001864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150000"/>
              </a:lnSpc>
            </a:pPr>
            <a:r>
              <a:rPr lang="en-US" altLang="zh-CN" sz="2200" i="1" dirty="0" smtClean="0"/>
              <a:t>H</a:t>
            </a:r>
            <a:r>
              <a:rPr lang="en-US" altLang="zh-CN" sz="2200" i="1" baseline="-25000" dirty="0" smtClean="0"/>
              <a:t>0</a:t>
            </a:r>
            <a:r>
              <a:rPr lang="en-US" altLang="zh-CN" sz="2200" dirty="0"/>
              <a:t>: </a:t>
            </a:r>
            <a:r>
              <a:rPr lang="en-US" altLang="zh-CN" sz="2200" u="sng" dirty="0"/>
              <a:t>Anger</a:t>
            </a:r>
            <a:r>
              <a:rPr lang="en-US" altLang="zh-CN" sz="2200" dirty="0"/>
              <a:t> and </a:t>
            </a:r>
            <a:r>
              <a:rPr lang="en-US" altLang="zh-CN" sz="2200" u="sng" dirty="0"/>
              <a:t>heart disease</a:t>
            </a:r>
            <a:r>
              <a:rPr lang="en-US" altLang="zh-CN" sz="2200" dirty="0"/>
              <a:t> are independent in the population </a:t>
            </a:r>
            <a:r>
              <a:rPr lang="en-US" altLang="zh-CN" sz="2200" u="sng" dirty="0"/>
              <a:t>of people with normal blood </a:t>
            </a:r>
            <a:r>
              <a:rPr lang="en-US" altLang="zh-CN" sz="2200" u="sng" dirty="0" smtClean="0"/>
              <a:t>pressure</a:t>
            </a:r>
            <a:r>
              <a:rPr lang="en-US" altLang="zh-CN" sz="2200" dirty="0" smtClean="0"/>
              <a:t>.</a:t>
            </a:r>
            <a:endParaRPr lang="en-US" altLang="zh-CN" sz="2200" dirty="0" smtClean="0"/>
          </a:p>
          <a:p>
            <a:pPr eaLnBrk="1" hangingPunct="1">
              <a:lnSpc>
                <a:spcPct val="150000"/>
              </a:lnSpc>
            </a:pPr>
            <a:r>
              <a:rPr lang="en-US" altLang="zh-CN" sz="2200" i="1" dirty="0" smtClean="0"/>
              <a:t>H</a:t>
            </a:r>
            <a:r>
              <a:rPr lang="en-US" altLang="zh-CN" sz="2200" i="1" baseline="-25000" dirty="0" smtClean="0"/>
              <a:t>a</a:t>
            </a:r>
            <a:r>
              <a:rPr lang="en-US" altLang="zh-CN" sz="2200" dirty="0"/>
              <a:t>: </a:t>
            </a:r>
            <a:r>
              <a:rPr lang="en-US" altLang="zh-CN" sz="2200" u="sng" dirty="0"/>
              <a:t>Anger</a:t>
            </a:r>
            <a:r>
              <a:rPr lang="en-US" altLang="zh-CN" sz="2200" dirty="0"/>
              <a:t> and </a:t>
            </a:r>
            <a:r>
              <a:rPr lang="en-US" altLang="zh-CN" sz="2200" u="sng" dirty="0"/>
              <a:t>heart disease</a:t>
            </a:r>
            <a:r>
              <a:rPr lang="en-US" altLang="zh-CN" sz="2200" dirty="0"/>
              <a:t> </a:t>
            </a:r>
            <a:r>
              <a:rPr lang="en-US" altLang="zh-CN" sz="2200" dirty="0" smtClean="0"/>
              <a:t>are </a:t>
            </a:r>
            <a:r>
              <a:rPr lang="en-US" altLang="zh-CN" sz="2200" b="1" dirty="0" smtClean="0"/>
              <a:t>not</a:t>
            </a:r>
            <a:r>
              <a:rPr lang="en-US" altLang="zh-CN" sz="2200" dirty="0" smtClean="0"/>
              <a:t> </a:t>
            </a:r>
            <a:r>
              <a:rPr lang="en-US" altLang="zh-CN" sz="2200" dirty="0"/>
              <a:t>independent in the population </a:t>
            </a:r>
            <a:r>
              <a:rPr lang="en-US" altLang="zh-CN" sz="2200" u="sng" dirty="0"/>
              <a:t>of people with normal blood pressure</a:t>
            </a:r>
            <a:r>
              <a:rPr lang="en-US" altLang="zh-CN" sz="2200" dirty="0"/>
              <a:t>.</a:t>
            </a:r>
            <a:endParaRPr lang="en-US" altLang="zh-CN" sz="2200" dirty="0"/>
          </a:p>
        </p:txBody>
      </p:sp>
      <p:sp>
        <p:nvSpPr>
          <p:cNvPr id="2" name="矩形 1"/>
          <p:cNvSpPr/>
          <p:nvPr/>
        </p:nvSpPr>
        <p:spPr>
          <a:xfrm>
            <a:off x="1296089" y="3486546"/>
            <a:ext cx="9289085" cy="538096"/>
          </a:xfrm>
          <a:prstGeom prst="rect">
            <a:avLst/>
          </a:prstGeom>
        </p:spPr>
        <p:txBody>
          <a:bodyPr wrap="square">
            <a:spAutoFit/>
          </a:bodyPr>
          <a:lstStyle/>
          <a:p>
            <a:pPr>
              <a:lnSpc>
                <a:spcPct val="150000"/>
              </a:lnSpc>
            </a:pPr>
            <a:r>
              <a:rPr lang="en-US" altLang="zh-CN" sz="2200" b="1" dirty="0">
                <a:solidFill>
                  <a:srgbClr val="C00000"/>
                </a:solidFill>
              </a:rPr>
              <a:t>No association </a:t>
            </a:r>
            <a:r>
              <a:rPr lang="en-US" altLang="zh-CN" sz="2200" dirty="0">
                <a:solidFill>
                  <a:srgbClr val="C00000"/>
                </a:solidFill>
              </a:rPr>
              <a:t>between two variables means the variables are </a:t>
            </a:r>
            <a:r>
              <a:rPr lang="en-US" altLang="zh-CN" sz="2200" b="1" dirty="0">
                <a:solidFill>
                  <a:srgbClr val="C00000"/>
                </a:solidFill>
              </a:rPr>
              <a:t>independent</a:t>
            </a:r>
            <a:r>
              <a:rPr lang="en-US" altLang="zh-CN" sz="2200" dirty="0">
                <a:solidFill>
                  <a:srgbClr val="C00000"/>
                </a:solidFill>
              </a:rPr>
              <a:t>. </a:t>
            </a:r>
            <a:endParaRPr lang="en-US" altLang="zh-CN" sz="2200" dirty="0">
              <a:solidFill>
                <a:srgbClr val="C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Vertical Text Placeholder 2"/>
          <p:cNvSpPr>
            <a:spLocks noGrp="1"/>
          </p:cNvSpPr>
          <p:nvPr>
            <p:ph type="body" orient="vert" idx="1"/>
          </p:nvPr>
        </p:nvSpPr>
        <p:spPr>
          <a:xfrm rot="16200000">
            <a:off x="5544344" y="-3039268"/>
            <a:ext cx="920750" cy="7720012"/>
          </a:xfrm>
        </p:spPr>
        <p:txBody>
          <a:bodyPr/>
          <a:lstStyle/>
          <a:p>
            <a:pPr eaLnBrk="1" hangingPunct="1"/>
            <a:r>
              <a:rPr lang="en-US" altLang="zh-CN" sz="2400" b="1" dirty="0">
                <a:solidFill>
                  <a:srgbClr val="E81F30"/>
                </a:solidFill>
                <a:ea typeface="MS PGothic" panose="020B0600070205080204" pitchFamily="34" charset="-128"/>
              </a:rPr>
              <a:t>Example: Angry People and Heart Disease</a:t>
            </a:r>
            <a:endParaRPr lang="en-US" altLang="zh-CN" sz="2400" dirty="0">
              <a:solidFill>
                <a:srgbClr val="E81F30"/>
              </a:solidFill>
              <a:ea typeface="MS PGothic" panose="020B0600070205080204" pitchFamily="34" charset="-128"/>
            </a:endParaRPr>
          </a:p>
          <a:p>
            <a:pPr>
              <a:buFont typeface="Wingdings" panose="05000000000000000000" pitchFamily="2" charset="2"/>
              <a:buNone/>
            </a:pPr>
            <a:r>
              <a:rPr lang="en-US" altLang="zh-CN" sz="1400" dirty="0">
                <a:solidFill>
                  <a:srgbClr val="000000"/>
                </a:solidFill>
                <a:ea typeface="MS PGothic" panose="020B0600070205080204" pitchFamily="34" charset="-128"/>
              </a:rPr>
              <a:t> </a:t>
            </a:r>
            <a:endParaRPr lang="en-US" altLang="zh-CN" sz="1400" b="1" dirty="0">
              <a:solidFill>
                <a:srgbClr val="000000"/>
              </a:solidFill>
              <a:ea typeface="MS PGothic" panose="020B0600070205080204" pitchFamily="34" charset="-128"/>
              <a:cs typeface="Palatino" charset="0"/>
            </a:endParaRPr>
          </a:p>
        </p:txBody>
      </p:sp>
      <p:sp>
        <p:nvSpPr>
          <p:cNvPr id="13" name="Rectangle 12"/>
          <p:cNvSpPr>
            <a:spLocks noChangeArrowheads="1"/>
          </p:cNvSpPr>
          <p:nvPr/>
        </p:nvSpPr>
        <p:spPr bwMode="auto">
          <a:xfrm>
            <a:off x="1379401" y="2941777"/>
            <a:ext cx="9841877"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pPr>
            <a:r>
              <a:rPr lang="en-US" altLang="zh-CN" sz="1800" b="1" dirty="0">
                <a:solidFill>
                  <a:srgbClr val="E81F30"/>
                </a:solidFill>
              </a:rPr>
              <a:t>State: </a:t>
            </a:r>
            <a:r>
              <a:rPr lang="en-US" altLang="zh-CN" sz="1800" dirty="0"/>
              <a:t>We want to perform a test of</a:t>
            </a:r>
            <a:endParaRPr lang="en-US" altLang="zh-CN" sz="1800" dirty="0"/>
          </a:p>
          <a:p>
            <a:pPr lvl="1" eaLnBrk="1" hangingPunct="1">
              <a:spcAft>
                <a:spcPts val="600"/>
              </a:spcAft>
            </a:pPr>
            <a:r>
              <a:rPr lang="en-US" altLang="zh-CN" sz="1800" i="1" dirty="0"/>
              <a:t>H</a:t>
            </a:r>
            <a:r>
              <a:rPr lang="en-US" altLang="zh-CN" sz="1800" i="1" baseline="-25000" dirty="0"/>
              <a:t>0</a:t>
            </a:r>
            <a:r>
              <a:rPr lang="en-US" altLang="zh-CN" sz="1800" dirty="0"/>
              <a:t>: There is no association between anger level and heart disease in the population of people with normal blood pressure.</a:t>
            </a:r>
            <a:endParaRPr lang="en-US" altLang="zh-CN" sz="1800" dirty="0"/>
          </a:p>
          <a:p>
            <a:pPr lvl="1" eaLnBrk="1" hangingPunct="1"/>
            <a:r>
              <a:rPr lang="en-US" altLang="zh-CN" sz="1800" i="1" dirty="0"/>
              <a:t>H</a:t>
            </a:r>
            <a:r>
              <a:rPr lang="en-US" altLang="zh-CN" sz="1800" i="1" baseline="-25000" dirty="0"/>
              <a:t>a</a:t>
            </a:r>
            <a:r>
              <a:rPr lang="en-US" altLang="zh-CN" sz="1800" dirty="0"/>
              <a:t>: There is an association between anger level and heart disease in the population of people with normal blood pressure.</a:t>
            </a:r>
            <a:endParaRPr lang="en-US" altLang="zh-CN" sz="1800" dirty="0"/>
          </a:p>
          <a:p>
            <a:pPr lvl="1" eaLnBrk="1" hangingPunct="1"/>
            <a:r>
              <a:rPr lang="en-US" altLang="zh-CN" sz="1800" dirty="0"/>
              <a:t> </a:t>
            </a:r>
            <a:endParaRPr lang="en-US" altLang="zh-CN" sz="1800" dirty="0"/>
          </a:p>
          <a:p>
            <a:pPr lvl="1" eaLnBrk="1" hangingPunct="1"/>
            <a:r>
              <a:rPr lang="en-US" altLang="zh-CN" sz="1800" dirty="0"/>
              <a:t>We will use </a:t>
            </a:r>
            <a:r>
              <a:rPr lang="en-US" altLang="zh-CN" sz="1800" i="1" dirty="0"/>
              <a:t>α</a:t>
            </a:r>
            <a:r>
              <a:rPr lang="en-US" altLang="zh-CN" sz="1800" dirty="0"/>
              <a:t> = 0.05.</a:t>
            </a:r>
            <a:endParaRPr lang="en-US" altLang="zh-CN" sz="1800" i="1" dirty="0"/>
          </a:p>
        </p:txBody>
      </p:sp>
      <p:pic>
        <p:nvPicPr>
          <p:cNvPr id="49159" name="Picture 10" descr="Screen shot 2010-12-03 at 8.37.28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16113" y="1001506"/>
            <a:ext cx="7948612"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Vertical Text Placeholder 2"/>
          <p:cNvSpPr>
            <a:spLocks noGrp="1"/>
          </p:cNvSpPr>
          <p:nvPr>
            <p:ph type="body" orient="vert" idx="1"/>
          </p:nvPr>
        </p:nvSpPr>
        <p:spPr>
          <a:xfrm rot="16200000">
            <a:off x="5682457" y="-3177380"/>
            <a:ext cx="644525" cy="7720012"/>
          </a:xfrm>
        </p:spPr>
        <p:txBody>
          <a:bodyPr/>
          <a:lstStyle/>
          <a:p>
            <a:pPr eaLnBrk="1" hangingPunct="1"/>
            <a:r>
              <a:rPr lang="en-US" altLang="zh-CN" sz="2400" b="1">
                <a:solidFill>
                  <a:srgbClr val="E81F30"/>
                </a:solidFill>
                <a:ea typeface="MS PGothic" panose="020B0600070205080204" pitchFamily="34" charset="-128"/>
              </a:rPr>
              <a:t>Example: Angry People and Heart Disease</a:t>
            </a:r>
            <a:endParaRPr lang="en-US" altLang="zh-CN" sz="2400">
              <a:solidFill>
                <a:srgbClr val="E81F30"/>
              </a:solidFill>
              <a:ea typeface="MS PGothic" panose="020B0600070205080204" pitchFamily="34" charset="-128"/>
            </a:endParaRPr>
          </a:p>
        </p:txBody>
      </p:sp>
      <p:sp>
        <p:nvSpPr>
          <p:cNvPr id="11" name="Rectangle 10"/>
          <p:cNvSpPr>
            <a:spLocks noChangeArrowheads="1"/>
          </p:cNvSpPr>
          <p:nvPr/>
        </p:nvSpPr>
        <p:spPr bwMode="auto">
          <a:xfrm>
            <a:off x="894523" y="1004889"/>
            <a:ext cx="11297477"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pPr>
            <a:r>
              <a:rPr lang="en-US" altLang="zh-CN" b="1" dirty="0">
                <a:solidFill>
                  <a:srgbClr val="E81F30"/>
                </a:solidFill>
              </a:rPr>
              <a:t>Plan: </a:t>
            </a:r>
            <a:endParaRPr lang="en-US" altLang="zh-CN" b="1" dirty="0" smtClean="0">
              <a:solidFill>
                <a:srgbClr val="E81F30"/>
              </a:solidFill>
            </a:endParaRPr>
          </a:p>
          <a:p>
            <a:pPr eaLnBrk="1" hangingPunct="1">
              <a:spcAft>
                <a:spcPts val="600"/>
              </a:spcAft>
            </a:pPr>
            <a:r>
              <a:rPr lang="en-US" altLang="zh-CN" dirty="0" smtClean="0">
                <a:solidFill>
                  <a:srgbClr val="000000"/>
                </a:solidFill>
              </a:rPr>
              <a:t>I</a:t>
            </a:r>
            <a:r>
              <a:rPr lang="en-US" altLang="zh-CN" dirty="0" smtClean="0"/>
              <a:t>f </a:t>
            </a:r>
            <a:r>
              <a:rPr lang="en-US" altLang="zh-CN" dirty="0"/>
              <a:t>the conditions are met, we should conduct a chi-square test </a:t>
            </a:r>
            <a:r>
              <a:rPr lang="en-US" altLang="zh-CN" dirty="0" smtClean="0"/>
              <a:t>for independence</a:t>
            </a:r>
            <a:r>
              <a:rPr lang="en-US" altLang="zh-CN" dirty="0"/>
              <a:t>.</a:t>
            </a:r>
            <a:endParaRPr lang="en-US" altLang="zh-CN" dirty="0"/>
          </a:p>
          <a:p>
            <a:pPr eaLnBrk="1" hangingPunct="1">
              <a:spcAft>
                <a:spcPts val="600"/>
              </a:spcAft>
            </a:pPr>
            <a:r>
              <a:rPr lang="en-US" altLang="zh-CN" dirty="0"/>
              <a:t>• </a:t>
            </a:r>
            <a:r>
              <a:rPr lang="en-US" altLang="zh-CN" i="1" dirty="0"/>
              <a:t>Random </a:t>
            </a:r>
            <a:endParaRPr lang="en-US" altLang="zh-CN" i="1" dirty="0" smtClean="0"/>
          </a:p>
          <a:p>
            <a:pPr eaLnBrk="1" hangingPunct="1">
              <a:spcAft>
                <a:spcPts val="600"/>
              </a:spcAft>
            </a:pPr>
            <a:r>
              <a:rPr lang="en-US" altLang="zh-CN" dirty="0" smtClean="0"/>
              <a:t>The </a:t>
            </a:r>
            <a:r>
              <a:rPr lang="en-US" altLang="zh-CN" dirty="0"/>
              <a:t>data came from a random sample of 8474 people with normal blood pressure.</a:t>
            </a:r>
            <a:endParaRPr lang="en-US" altLang="zh-CN" i="1" dirty="0"/>
          </a:p>
          <a:p>
            <a:pPr eaLnBrk="1" hangingPunct="1">
              <a:spcAft>
                <a:spcPts val="600"/>
              </a:spcAft>
            </a:pPr>
            <a:r>
              <a:rPr lang="en-US" altLang="zh-CN" dirty="0"/>
              <a:t>• </a:t>
            </a:r>
            <a:r>
              <a:rPr lang="en-US" altLang="zh-CN" i="1" dirty="0"/>
              <a:t>Large Sample Size </a:t>
            </a:r>
            <a:endParaRPr lang="en-US" altLang="zh-CN" i="1" dirty="0" smtClean="0"/>
          </a:p>
          <a:p>
            <a:pPr eaLnBrk="1" hangingPunct="1">
              <a:spcAft>
                <a:spcPts val="600"/>
              </a:spcAft>
            </a:pPr>
            <a:r>
              <a:rPr lang="en-US" altLang="zh-CN" dirty="0" smtClean="0"/>
              <a:t>All </a:t>
            </a:r>
            <a:r>
              <a:rPr lang="en-US" altLang="zh-CN" dirty="0"/>
              <a:t>the expected counts are at least 5, so this condition is met.</a:t>
            </a:r>
            <a:endParaRPr lang="en-US" altLang="zh-CN" dirty="0"/>
          </a:p>
          <a:p>
            <a:pPr eaLnBrk="1" hangingPunct="1">
              <a:spcAft>
                <a:spcPts val="600"/>
              </a:spcAft>
            </a:pPr>
            <a:r>
              <a:rPr lang="en-US" altLang="zh-CN" dirty="0"/>
              <a:t>• </a:t>
            </a:r>
            <a:r>
              <a:rPr lang="en-US" altLang="zh-CN" i="1" dirty="0"/>
              <a:t>Independent  </a:t>
            </a:r>
            <a:endParaRPr lang="en-US" altLang="zh-CN" i="1" dirty="0" smtClean="0"/>
          </a:p>
          <a:p>
            <a:pPr eaLnBrk="1" hangingPunct="1">
              <a:spcAft>
                <a:spcPts val="600"/>
              </a:spcAft>
            </a:pPr>
            <a:r>
              <a:rPr lang="en-US" altLang="zh-CN" dirty="0" smtClean="0"/>
              <a:t>Because </a:t>
            </a:r>
            <a:r>
              <a:rPr lang="en-US" altLang="zh-CN" dirty="0"/>
              <a:t>we are sampling without replacement, we need to check that the total number of people in the population with normal blood pressure is at least 10(8474) = 84,740. This seems reasonable to assume.</a:t>
            </a:r>
            <a:endParaRPr lang="en-US" altLang="zh-CN" i="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10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10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1000"/>
                                        <p:tgtEl>
                                          <p:spTgt spid="1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Effect transition="in" filter="fade">
                                      <p:cBhvr>
                                        <p:cTn id="25" dur="1000"/>
                                        <p:tgtEl>
                                          <p:spTgt spid="1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xEl>
                                              <p:pRg st="5" end="5"/>
                                            </p:txEl>
                                          </p:spTgt>
                                        </p:tgtEl>
                                        <p:attrNameLst>
                                          <p:attrName>style.visibility</p:attrName>
                                        </p:attrNameLst>
                                      </p:cBhvr>
                                      <p:to>
                                        <p:strVal val="visible"/>
                                      </p:to>
                                    </p:set>
                                    <p:animEffect transition="in" filter="fade">
                                      <p:cBhvr>
                                        <p:cTn id="30" dur="1000"/>
                                        <p:tgtEl>
                                          <p:spTgt spid="1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xEl>
                                              <p:pRg st="6" end="6"/>
                                            </p:txEl>
                                          </p:spTgt>
                                        </p:tgtEl>
                                        <p:attrNameLst>
                                          <p:attrName>style.visibility</p:attrName>
                                        </p:attrNameLst>
                                      </p:cBhvr>
                                      <p:to>
                                        <p:strVal val="visible"/>
                                      </p:to>
                                    </p:set>
                                    <p:animEffect transition="in" filter="fade">
                                      <p:cBhvr>
                                        <p:cTn id="35" dur="1000"/>
                                        <p:tgtEl>
                                          <p:spTgt spid="11">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xEl>
                                              <p:pRg st="7" end="7"/>
                                            </p:txEl>
                                          </p:spTgt>
                                        </p:tgtEl>
                                        <p:attrNameLst>
                                          <p:attrName>style.visibility</p:attrName>
                                        </p:attrNameLst>
                                      </p:cBhvr>
                                      <p:to>
                                        <p:strVal val="visible"/>
                                      </p:to>
                                    </p:set>
                                    <p:animEffect transition="in" filter="fade">
                                      <p:cBhvr>
                                        <p:cTn id="40" dur="10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5"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a:spLocks noChangeArrowheads="1"/>
          </p:cNvSpPr>
          <p:nvPr/>
        </p:nvSpPr>
        <p:spPr bwMode="auto">
          <a:xfrm>
            <a:off x="1089301" y="226117"/>
            <a:ext cx="1076808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1800" b="1" dirty="0">
                <a:solidFill>
                  <a:srgbClr val="E81F30"/>
                </a:solidFill>
              </a:rPr>
              <a:t>Do: </a:t>
            </a:r>
            <a:r>
              <a:rPr lang="en-US" altLang="zh-CN" sz="1800" dirty="0">
                <a:solidFill>
                  <a:srgbClr val="000000"/>
                </a:solidFill>
              </a:rPr>
              <a:t>Since the conditions are satisfied, we can perform a chi-test for association/independence. </a:t>
            </a:r>
            <a:endParaRPr lang="en-US" altLang="zh-CN" sz="1800" dirty="0" smtClean="0">
              <a:solidFill>
                <a:srgbClr val="000000"/>
              </a:solidFill>
            </a:endParaRPr>
          </a:p>
          <a:p>
            <a:pPr eaLnBrk="1" hangingPunct="1"/>
            <a:r>
              <a:rPr lang="en-US" altLang="zh-CN" sz="1800" dirty="0" smtClean="0">
                <a:solidFill>
                  <a:srgbClr val="000000"/>
                </a:solidFill>
              </a:rPr>
              <a:t>We </a:t>
            </a:r>
            <a:r>
              <a:rPr lang="en-US" altLang="zh-CN" sz="1800" dirty="0">
                <a:solidFill>
                  <a:srgbClr val="000000"/>
                </a:solidFill>
              </a:rPr>
              <a:t>begin by calculating the test statistic.</a:t>
            </a:r>
            <a:endParaRPr lang="en-US" altLang="zh-CN" sz="1800" dirty="0"/>
          </a:p>
        </p:txBody>
      </p:sp>
      <p:graphicFrame>
        <p:nvGraphicFramePr>
          <p:cNvPr id="8" name="Object 2"/>
          <p:cNvGraphicFramePr>
            <a:graphicFrameLocks noChangeAspect="1"/>
          </p:cNvGraphicFramePr>
          <p:nvPr/>
        </p:nvGraphicFramePr>
        <p:xfrm>
          <a:off x="1442140" y="961682"/>
          <a:ext cx="6471080" cy="2314575"/>
        </p:xfrm>
        <a:graphic>
          <a:graphicData uri="http://schemas.openxmlformats.org/presentationml/2006/ole">
            <mc:AlternateContent xmlns:mc="http://schemas.openxmlformats.org/markup-compatibility/2006">
              <mc:Choice xmlns:v="urn:schemas-microsoft-com:vml" Requires="v">
                <p:oleObj spid="_x0000_s26658" name="Equation" r:id="rId1" imgW="3556000" imgH="1714500" progId="Equation.3">
                  <p:embed/>
                </p:oleObj>
              </mc:Choice>
              <mc:Fallback>
                <p:oleObj name="Equation" r:id="rId1" imgW="3556000" imgH="17145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140" y="961682"/>
                        <a:ext cx="6471080" cy="2314575"/>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9" name="Rectangle 13"/>
              <p:cNvSpPr>
                <a:spLocks noChangeArrowheads="1"/>
              </p:cNvSpPr>
              <p:nvPr/>
            </p:nvSpPr>
            <p:spPr bwMode="auto">
              <a:xfrm>
                <a:off x="1442140" y="3758029"/>
                <a:ext cx="9938164" cy="13556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1800" b="1" i="1" dirty="0" smtClean="0"/>
                  <a:t>P-</a:t>
                </a:r>
                <a:r>
                  <a:rPr lang="en-US" altLang="zh-CN" sz="1800" b="1" dirty="0"/>
                  <a:t>Value</a:t>
                </a:r>
                <a:r>
                  <a:rPr lang="en-US" altLang="zh-CN" sz="1800" dirty="0"/>
                  <a:t>:</a:t>
                </a:r>
              </a:p>
              <a:p>
                <a:pPr eaLnBrk="1" hangingPunct="1">
                  <a:spcAft>
                    <a:spcPts val="600"/>
                  </a:spcAft>
                </a:pPr>
                <a:r>
                  <a:rPr lang="en-US" altLang="zh-CN" sz="1800" dirty="0"/>
                  <a:t>The two-way table of anger level versus heart disease has 2 rows and 3 columns. We will use the chi-square distribution with </a:t>
                </a:r>
                <a:r>
                  <a:rPr lang="en-US" altLang="zh-CN" sz="1800" dirty="0" err="1"/>
                  <a:t>df</a:t>
                </a:r>
                <a:r>
                  <a:rPr lang="en-US" altLang="zh-CN" sz="1800" dirty="0"/>
                  <a:t> = (2 - 1)(3 - 1) = 2 to find the </a:t>
                </a:r>
                <a:r>
                  <a:rPr lang="en-US" altLang="zh-CN" sz="1800" i="1" dirty="0"/>
                  <a:t>P</a:t>
                </a:r>
                <a:r>
                  <a:rPr lang="en-US" altLang="zh-CN" sz="1800" dirty="0"/>
                  <a:t>-value. </a:t>
                </a:r>
              </a:p>
              <a:p>
                <a:pPr eaLnBrk="1" hangingPunct="1">
                  <a:spcAft>
                    <a:spcPts val="600"/>
                  </a:spcAft>
                </a:pPr>
                <a:r>
                  <a:rPr lang="en-US" altLang="zh-CN" sz="1800" dirty="0" smtClean="0"/>
                  <a:t>P-value = </a:t>
                </a:r>
                <a14:m>
                  <m:oMath xmlns:m="http://schemas.openxmlformats.org/officeDocument/2006/math">
                    <m:r>
                      <m:rPr>
                        <m:sty m:val="p"/>
                      </m:rPr>
                      <a:rPr lang="en-US" altLang="zh-CN" sz="1800" b="0" i="0" smtClean="0">
                        <a:latin typeface="Cambria Math" panose="02040503050406030204" pitchFamily="18" charset="0"/>
                      </a:rPr>
                      <m:t>P</m:t>
                    </m:r>
                    <m:d>
                      <m:dPr>
                        <m:ctrlPr>
                          <a:rPr lang="en-US" altLang="zh-CN" sz="1800" b="0" i="0" smtClean="0">
                            <a:latin typeface="Cambria Math" panose="02040503050406030204" pitchFamily="18" charset="0"/>
                          </a:rPr>
                        </m:ctrlPr>
                      </m:dPr>
                      <m:e>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𝜒</m:t>
                            </m:r>
                          </m:e>
                          <m:sup>
                            <m:r>
                              <a:rPr lang="en-US" altLang="zh-CN" sz="1800" i="1">
                                <a:latin typeface="Cambria Math" panose="02040503050406030204" pitchFamily="18" charset="0"/>
                              </a:rPr>
                              <m:t>2</m:t>
                            </m:r>
                          </m:sup>
                        </m:sSup>
                        <m:r>
                          <a:rPr lang="en-US" altLang="zh-CN" sz="1800" b="0" i="1" smtClean="0">
                            <a:latin typeface="Cambria Math" panose="02040503050406030204" pitchFamily="18" charset="0"/>
                          </a:rPr>
                          <m:t>&gt;16.077</m:t>
                        </m:r>
                      </m:e>
                    </m:d>
                    <m:r>
                      <a:rPr lang="en-US" altLang="zh-CN" sz="1800" b="0" i="0" smtClean="0">
                        <a:latin typeface="Cambria Math" panose="02040503050406030204" pitchFamily="18" charset="0"/>
                      </a:rPr>
                      <m:t>=0.00032, </m:t>
                    </m:r>
                    <m:r>
                      <m:rPr>
                        <m:sty m:val="p"/>
                      </m:rPr>
                      <a:rPr lang="en-US" altLang="zh-CN" sz="1800" b="0" i="0" smtClean="0">
                        <a:latin typeface="Cambria Math" panose="02040503050406030204" pitchFamily="18" charset="0"/>
                      </a:rPr>
                      <m:t>where</m:t>
                    </m:r>
                    <m:r>
                      <a:rPr lang="en-US" altLang="zh-CN" sz="1800" b="0" i="1" smtClean="0">
                        <a:latin typeface="Cambria Math" panose="02040503050406030204" pitchFamily="18" charset="0"/>
                      </a:rPr>
                      <m:t> </m:t>
                    </m:r>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𝜒</m:t>
                        </m:r>
                      </m:e>
                      <m:sup>
                        <m:r>
                          <a:rPr lang="en-US" altLang="zh-CN" sz="1800" i="1">
                            <a:latin typeface="Cambria Math" panose="02040503050406030204" pitchFamily="18" charset="0"/>
                          </a:rPr>
                          <m:t>2</m:t>
                        </m:r>
                      </m:sup>
                    </m:sSup>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sSup>
                          <m:sSupPr>
                            <m:ctrlPr>
                              <a:rPr lang="en-US" altLang="zh-CN" sz="1800" i="1">
                                <a:latin typeface="Cambria Math" panose="02040503050406030204" pitchFamily="18" charset="0"/>
                              </a:rPr>
                            </m:ctrlPr>
                          </m:sSupPr>
                          <m:e>
                            <m:r>
                              <a:rPr lang="zh-CN" altLang="en-US" sz="1800" i="1">
                                <a:latin typeface="Cambria Math" panose="02040503050406030204" pitchFamily="18" charset="0"/>
                              </a:rPr>
                              <m:t>𝜒</m:t>
                            </m:r>
                          </m:e>
                          <m:sup>
                            <m:r>
                              <a:rPr lang="en-US" altLang="zh-CN" sz="1800" i="1">
                                <a:latin typeface="Cambria Math" panose="02040503050406030204" pitchFamily="18" charset="0"/>
                              </a:rPr>
                              <m:t>2</m:t>
                            </m:r>
                          </m:sup>
                        </m:sSup>
                      </m:e>
                      <m:sub>
                        <m:r>
                          <a:rPr lang="en-US" altLang="zh-CN" sz="1800" b="0" i="1" smtClean="0">
                            <a:latin typeface="Cambria Math" panose="02040503050406030204" pitchFamily="18" charset="0"/>
                          </a:rPr>
                          <m:t>2</m:t>
                        </m:r>
                      </m:sub>
                    </m:sSub>
                  </m:oMath>
                </a14:m>
                <a:endParaRPr lang="en-US" altLang="zh-CN" sz="1800" dirty="0"/>
              </a:p>
            </p:txBody>
          </p:sp>
        </mc:Choice>
        <mc:Fallback>
          <p:sp>
            <p:nvSpPr>
              <p:cNvPr id="9" name="Rectangle 13"/>
              <p:cNvSpPr>
                <a:spLocks noRot="1" noChangeAspect="1" noMove="1" noResize="1" noEditPoints="1" noAdjustHandles="1" noChangeArrowheads="1" noChangeShapeType="1" noTextEdit="1"/>
              </p:cNvSpPr>
              <p:nvPr/>
            </p:nvSpPr>
            <p:spPr bwMode="auto">
              <a:xfrm>
                <a:off x="1442140" y="3758029"/>
                <a:ext cx="9938164" cy="1355692"/>
              </a:xfrm>
              <a:prstGeom prst="rect">
                <a:avLst/>
              </a:prstGeom>
              <a:blipFill rotWithShape="1">
                <a:blip r:embed="rId3"/>
                <a:stretch>
                  <a:fillRect l="-552" t="-2242" b="-4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10" name="Rectangle 8"/>
          <p:cNvSpPr>
            <a:spLocks noChangeArrowheads="1"/>
          </p:cNvSpPr>
          <p:nvPr/>
        </p:nvSpPr>
        <p:spPr bwMode="auto">
          <a:xfrm>
            <a:off x="1089301" y="5444643"/>
            <a:ext cx="1057923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b="1" dirty="0">
                <a:solidFill>
                  <a:srgbClr val="E81F30"/>
                </a:solidFill>
              </a:rPr>
              <a:t>Conclude: </a:t>
            </a:r>
            <a:r>
              <a:rPr lang="en-US" altLang="zh-CN" sz="2000" dirty="0">
                <a:solidFill>
                  <a:srgbClr val="000000"/>
                </a:solidFill>
              </a:rPr>
              <a:t>B</a:t>
            </a:r>
            <a:r>
              <a:rPr lang="en-US" altLang="zh-CN" sz="2000" dirty="0"/>
              <a:t>ecause the </a:t>
            </a:r>
            <a:r>
              <a:rPr lang="en-US" altLang="zh-CN" sz="2000" i="1" dirty="0" smtClean="0"/>
              <a:t>P-</a:t>
            </a:r>
            <a:r>
              <a:rPr lang="en-US" altLang="zh-CN" sz="2000" dirty="0" smtClean="0"/>
              <a:t>value (0.00032) </a:t>
            </a:r>
            <a:r>
              <a:rPr lang="en-US" altLang="zh-CN" sz="2000" i="1" dirty="0" smtClean="0"/>
              <a:t> </a:t>
            </a:r>
            <a:r>
              <a:rPr lang="en-US" altLang="zh-CN" sz="2000" dirty="0"/>
              <a:t>is </a:t>
            </a:r>
            <a:r>
              <a:rPr lang="en-US" altLang="zh-CN" sz="2000" dirty="0" smtClean="0"/>
              <a:t>less </a:t>
            </a:r>
            <a:r>
              <a:rPr lang="en-US" altLang="zh-CN" sz="2000" dirty="0"/>
              <a:t>than</a:t>
            </a:r>
            <a:r>
              <a:rPr lang="en-US" altLang="zh-CN" sz="2000" i="1" dirty="0"/>
              <a:t> α </a:t>
            </a:r>
            <a:r>
              <a:rPr lang="en-US" altLang="zh-CN" sz="2000" dirty="0"/>
              <a:t>= 0.05, we reject </a:t>
            </a:r>
            <a:r>
              <a:rPr lang="en-US" altLang="zh-CN" sz="2000" i="1" dirty="0"/>
              <a:t>H</a:t>
            </a:r>
            <a:r>
              <a:rPr lang="en-US" altLang="zh-CN" sz="2000" i="1" baseline="-25000" dirty="0"/>
              <a:t>0</a:t>
            </a:r>
            <a:r>
              <a:rPr lang="en-US" altLang="zh-CN" sz="2000" i="1" dirty="0"/>
              <a:t> </a:t>
            </a:r>
            <a:r>
              <a:rPr lang="en-US" altLang="zh-CN" sz="2000" dirty="0"/>
              <a:t>and conclude that anger level and heart disease are associated in the population of people with normal blood pressure.</a:t>
            </a:r>
            <a:endParaRPr lang="en-US" altLang="zh-CN"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900" decel="100000" fill="hold"/>
                                        <p:tgtEl>
                                          <p:spTgt spid="9"/>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58617" y="3105835"/>
            <a:ext cx="7285383" cy="923330"/>
          </a:xfrm>
          <a:prstGeom prst="rect">
            <a:avLst/>
          </a:prstGeom>
        </p:spPr>
        <p:txBody>
          <a:bodyPr wrap="square">
            <a:spAutoFit/>
          </a:bodyPr>
          <a:lstStyle/>
          <a:p>
            <a:r>
              <a:rPr lang="zh-CN" altLang="en-US" dirty="0">
                <a:hlinkClick r:id="rId1"/>
              </a:rPr>
              <a:t>http://www.ltcconline.net/greenL/java/statistics/catstatprob/categorizingstatproblemsjavascript.</a:t>
            </a:r>
            <a:r>
              <a:rPr lang="zh-CN" altLang="en-US" dirty="0" smtClean="0">
                <a:hlinkClick r:id="rId1"/>
              </a:rPr>
              <a:t>html</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Vertical Text Placeholder 2"/>
          <p:cNvSpPr>
            <a:spLocks noGrp="1"/>
          </p:cNvSpPr>
          <p:nvPr>
            <p:ph type="body" orient="vert" idx="1"/>
          </p:nvPr>
        </p:nvSpPr>
        <p:spPr>
          <a:xfrm rot="16200000">
            <a:off x="4588670" y="-2083594"/>
            <a:ext cx="2627312" cy="7515225"/>
          </a:xfrm>
        </p:spPr>
        <p:txBody>
          <a:bodyPr/>
          <a:lstStyle/>
          <a:p>
            <a:pPr eaLnBrk="1" hangingPunct="1"/>
            <a:r>
              <a:rPr lang="en-US" altLang="zh-CN" sz="2400" b="1">
                <a:solidFill>
                  <a:srgbClr val="000000"/>
                </a:solidFill>
                <a:ea typeface="MS PGothic" panose="020B0600070205080204" pitchFamily="34" charset="-128"/>
              </a:rPr>
              <a:t>Comparing Observed and Expected Counts</a:t>
            </a:r>
            <a:endParaRPr lang="en-US" altLang="zh-CN" sz="2400">
              <a:solidFill>
                <a:srgbClr val="000000"/>
              </a:solidFill>
              <a:ea typeface="MS PGothic" panose="020B0600070205080204" pitchFamily="34" charset="-128"/>
            </a:endParaRPr>
          </a:p>
        </p:txBody>
      </p:sp>
      <p:sp>
        <p:nvSpPr>
          <p:cNvPr id="26627" name="Rectangle 14"/>
          <p:cNvSpPr>
            <a:spLocks noChangeArrowheads="1"/>
          </p:cNvSpPr>
          <p:nvPr/>
        </p:nvSpPr>
        <p:spPr bwMode="auto">
          <a:xfrm>
            <a:off x="1766888" y="954089"/>
            <a:ext cx="78930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Arial" panose="020B0604020202020204" pitchFamily="34" charset="0"/>
                <a:ea typeface="MS PGothic" panose="020B0600070205080204" pitchFamily="34" charset="-128"/>
              </a:defRPr>
            </a:lvl1pPr>
            <a:lvl2pPr marL="37931725" indent="-37474525">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3pPr>
            <a:lvl4pPr marL="914400" indent="-228600">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5pPr>
            <a:lvl6pPr marL="16002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6pPr>
            <a:lvl7pPr marL="20574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7pPr>
            <a:lvl8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8pPr>
            <a:lvl9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9pPr>
          </a:lstStyle>
          <a:p>
            <a:pPr algn="ctr">
              <a:spcBef>
                <a:spcPct val="0"/>
              </a:spcBef>
              <a:spcAft>
                <a:spcPts val="1200"/>
              </a:spcAft>
              <a:buClrTx/>
              <a:buSzTx/>
              <a:buNone/>
            </a:pPr>
            <a:r>
              <a:rPr lang="en-US" altLang="zh-CN" sz="2800">
                <a:solidFill>
                  <a:schemeClr val="tx1"/>
                </a:solidFill>
              </a:rPr>
              <a:t>We need a new kind of significance test, called </a:t>
            </a:r>
            <a:endParaRPr lang="en-US" altLang="zh-CN" sz="2800">
              <a:solidFill>
                <a:schemeClr val="tx1"/>
              </a:solidFill>
            </a:endParaRPr>
          </a:p>
          <a:p>
            <a:pPr algn="ctr">
              <a:spcBef>
                <a:spcPct val="0"/>
              </a:spcBef>
              <a:spcAft>
                <a:spcPts val="1200"/>
              </a:spcAft>
              <a:buClrTx/>
              <a:buSzTx/>
              <a:buNone/>
            </a:pPr>
            <a:r>
              <a:rPr lang="en-US" altLang="zh-CN" sz="2800" b="1">
                <a:solidFill>
                  <a:schemeClr val="tx1"/>
                </a:solidFill>
              </a:rPr>
              <a:t>chi-square goodness-of-fit test</a:t>
            </a:r>
            <a:endParaRPr lang="en-US" altLang="zh-CN" sz="2800" b="1">
              <a:solidFill>
                <a:schemeClr val="tx1"/>
              </a:solidFill>
            </a:endParaRPr>
          </a:p>
        </p:txBody>
      </p:sp>
      <p:sp>
        <p:nvSpPr>
          <p:cNvPr id="29701" name="Rectangle 16"/>
          <p:cNvSpPr>
            <a:spLocks noChangeArrowheads="1"/>
          </p:cNvSpPr>
          <p:nvPr/>
        </p:nvSpPr>
        <p:spPr bwMode="auto">
          <a:xfrm>
            <a:off x="1766888" y="2278063"/>
            <a:ext cx="8699500" cy="195421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US" altLang="zh-CN" sz="2000" dirty="0">
                <a:solidFill>
                  <a:srgbClr val="000000"/>
                </a:solidFill>
              </a:rPr>
              <a:t>The null hypothesis in a chi-square goodness-of-fit test should state a claim about the distribution of a single categorical variable in the population of interest. In our example, the appropriate null hypothesis is</a:t>
            </a:r>
            <a:endParaRPr lang="en-US" altLang="zh-CN" sz="2000" dirty="0">
              <a:solidFill>
                <a:srgbClr val="000000"/>
              </a:solidFill>
            </a:endParaRPr>
          </a:p>
          <a:p>
            <a:pPr algn="ctr" eaLnBrk="1" hangingPunct="1">
              <a:defRPr/>
            </a:pPr>
            <a:r>
              <a:rPr lang="en-US" altLang="zh-CN" sz="2800" i="1" dirty="0">
                <a:solidFill>
                  <a:schemeClr val="accent6">
                    <a:lumMod val="20000"/>
                    <a:lumOff val="80000"/>
                  </a:schemeClr>
                </a:solidFill>
              </a:rPr>
              <a:t>H</a:t>
            </a:r>
            <a:r>
              <a:rPr lang="en-US" altLang="zh-CN" sz="2800" i="1" baseline="-25000" dirty="0">
                <a:solidFill>
                  <a:schemeClr val="accent6">
                    <a:lumMod val="20000"/>
                    <a:lumOff val="80000"/>
                  </a:schemeClr>
                </a:solidFill>
              </a:rPr>
              <a:t>0</a:t>
            </a:r>
            <a:r>
              <a:rPr lang="en-US" altLang="zh-CN" sz="2800" dirty="0">
                <a:solidFill>
                  <a:schemeClr val="accent6">
                    <a:lumMod val="20000"/>
                    <a:lumOff val="80000"/>
                  </a:schemeClr>
                </a:solidFill>
              </a:rPr>
              <a:t>: The company’s stated color </a:t>
            </a:r>
            <a:r>
              <a:rPr lang="en-US" altLang="zh-CN" sz="2800" u="sng" dirty="0">
                <a:solidFill>
                  <a:schemeClr val="accent6">
                    <a:lumMod val="20000"/>
                    <a:lumOff val="80000"/>
                  </a:schemeClr>
                </a:solidFill>
              </a:rPr>
              <a:t>distribution</a:t>
            </a:r>
            <a:r>
              <a:rPr lang="en-US" altLang="zh-CN" sz="2800" dirty="0">
                <a:solidFill>
                  <a:schemeClr val="accent6">
                    <a:lumMod val="20000"/>
                    <a:lumOff val="80000"/>
                  </a:schemeClr>
                </a:solidFill>
              </a:rPr>
              <a:t> for</a:t>
            </a:r>
            <a:endParaRPr lang="en-US" altLang="zh-CN" sz="2800" dirty="0">
              <a:solidFill>
                <a:schemeClr val="accent6">
                  <a:lumMod val="20000"/>
                  <a:lumOff val="80000"/>
                </a:schemeClr>
              </a:solidFill>
            </a:endParaRPr>
          </a:p>
          <a:p>
            <a:pPr algn="ctr" eaLnBrk="1" hangingPunct="1">
              <a:defRPr/>
            </a:pPr>
            <a:r>
              <a:rPr lang="en-US" altLang="zh-CN" sz="2800" dirty="0">
                <a:solidFill>
                  <a:schemeClr val="accent6">
                    <a:lumMod val="20000"/>
                    <a:lumOff val="80000"/>
                  </a:schemeClr>
                </a:solidFill>
              </a:rPr>
              <a:t>M&amp;M’S Milk Chocolate Candies is </a:t>
            </a:r>
            <a:r>
              <a:rPr lang="en-US" altLang="zh-CN" sz="2800" u="sng" dirty="0">
                <a:solidFill>
                  <a:schemeClr val="accent6">
                    <a:lumMod val="20000"/>
                    <a:lumOff val="80000"/>
                  </a:schemeClr>
                </a:solidFill>
              </a:rPr>
              <a:t>correct</a:t>
            </a:r>
            <a:r>
              <a:rPr lang="en-US" altLang="zh-CN" sz="2800" dirty="0">
                <a:solidFill>
                  <a:schemeClr val="accent6">
                    <a:lumMod val="20000"/>
                    <a:lumOff val="80000"/>
                  </a:schemeClr>
                </a:solidFill>
              </a:rPr>
              <a:t>.</a:t>
            </a:r>
            <a:endParaRPr lang="en-US" altLang="zh-CN" sz="2800" dirty="0">
              <a:solidFill>
                <a:schemeClr val="accent6">
                  <a:lumMod val="20000"/>
                  <a:lumOff val="80000"/>
                </a:schemeClr>
              </a:solidFill>
            </a:endParaRPr>
          </a:p>
        </p:txBody>
      </p:sp>
      <p:sp>
        <p:nvSpPr>
          <p:cNvPr id="29702" name="Rectangle 17"/>
          <p:cNvSpPr>
            <a:spLocks noChangeArrowheads="1"/>
          </p:cNvSpPr>
          <p:nvPr/>
        </p:nvSpPr>
        <p:spPr bwMode="auto">
          <a:xfrm>
            <a:off x="1766888" y="4416426"/>
            <a:ext cx="8699500" cy="1954213"/>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Aft>
                <a:spcPts val="600"/>
              </a:spcAft>
              <a:defRPr/>
            </a:pPr>
            <a:r>
              <a:rPr lang="en-US" altLang="zh-CN" sz="2000" dirty="0">
                <a:solidFill>
                  <a:srgbClr val="000000"/>
                </a:solidFill>
              </a:rPr>
              <a:t>The alternative hypothesis in a chi-square goodness-of-fit test is that the categorical variable does </a:t>
            </a:r>
            <a:r>
              <a:rPr lang="en-US" altLang="zh-CN" sz="2000" i="1" dirty="0">
                <a:solidFill>
                  <a:srgbClr val="000000"/>
                </a:solidFill>
              </a:rPr>
              <a:t>not </a:t>
            </a:r>
            <a:r>
              <a:rPr lang="en-US" altLang="zh-CN" sz="2000" dirty="0">
                <a:solidFill>
                  <a:srgbClr val="000000"/>
                </a:solidFill>
              </a:rPr>
              <a:t>have the specified distribution. In our example, the alternative hypothesis is</a:t>
            </a:r>
            <a:endParaRPr lang="en-US" altLang="zh-CN" sz="2000" dirty="0">
              <a:solidFill>
                <a:srgbClr val="000000"/>
              </a:solidFill>
            </a:endParaRPr>
          </a:p>
          <a:p>
            <a:pPr algn="ctr" eaLnBrk="1" hangingPunct="1">
              <a:defRPr/>
            </a:pPr>
            <a:r>
              <a:rPr lang="en-US" altLang="zh-CN" sz="2800" i="1" dirty="0">
                <a:solidFill>
                  <a:schemeClr val="accent6">
                    <a:lumMod val="50000"/>
                  </a:schemeClr>
                </a:solidFill>
              </a:rPr>
              <a:t>H</a:t>
            </a:r>
            <a:r>
              <a:rPr lang="en-US" altLang="zh-CN" sz="2800" i="1" baseline="-25000" dirty="0">
                <a:solidFill>
                  <a:schemeClr val="accent6">
                    <a:lumMod val="50000"/>
                  </a:schemeClr>
                </a:solidFill>
              </a:rPr>
              <a:t>a</a:t>
            </a:r>
            <a:r>
              <a:rPr lang="en-US" altLang="zh-CN" sz="2800" dirty="0">
                <a:solidFill>
                  <a:schemeClr val="accent6">
                    <a:lumMod val="50000"/>
                  </a:schemeClr>
                </a:solidFill>
              </a:rPr>
              <a:t>: The company’s stated color </a:t>
            </a:r>
            <a:r>
              <a:rPr lang="en-US" altLang="zh-CN" sz="2800" u="sng" dirty="0">
                <a:solidFill>
                  <a:schemeClr val="accent6">
                    <a:lumMod val="50000"/>
                  </a:schemeClr>
                </a:solidFill>
              </a:rPr>
              <a:t>distribution</a:t>
            </a:r>
            <a:r>
              <a:rPr lang="en-US" altLang="zh-CN" sz="2800" dirty="0">
                <a:solidFill>
                  <a:schemeClr val="accent6">
                    <a:lumMod val="50000"/>
                  </a:schemeClr>
                </a:solidFill>
              </a:rPr>
              <a:t> for</a:t>
            </a:r>
            <a:endParaRPr lang="en-US" altLang="zh-CN" sz="2800" dirty="0">
              <a:solidFill>
                <a:schemeClr val="accent6">
                  <a:lumMod val="50000"/>
                </a:schemeClr>
              </a:solidFill>
            </a:endParaRPr>
          </a:p>
          <a:p>
            <a:pPr algn="ctr" eaLnBrk="1" hangingPunct="1">
              <a:defRPr/>
            </a:pPr>
            <a:r>
              <a:rPr lang="en-US" altLang="zh-CN" sz="2800" dirty="0">
                <a:solidFill>
                  <a:schemeClr val="accent6">
                    <a:lumMod val="50000"/>
                  </a:schemeClr>
                </a:solidFill>
              </a:rPr>
              <a:t>M&amp;M’S Milk Chocolate Candies </a:t>
            </a:r>
            <a:r>
              <a:rPr lang="en-US" altLang="zh-CN" sz="2800" u="sng" dirty="0">
                <a:solidFill>
                  <a:schemeClr val="accent6">
                    <a:lumMod val="50000"/>
                  </a:schemeClr>
                </a:solidFill>
              </a:rPr>
              <a:t>is not correct</a:t>
            </a:r>
            <a:r>
              <a:rPr lang="en-US" altLang="zh-CN" sz="2800" dirty="0">
                <a:solidFill>
                  <a:schemeClr val="accent6">
                    <a:lumMod val="50000"/>
                  </a:schemeClr>
                </a:solidFill>
              </a:rPr>
              <a:t>.</a:t>
            </a:r>
            <a:endParaRPr lang="en-US" altLang="zh-CN" sz="2800" dirty="0">
              <a:solidFill>
                <a:schemeClr val="accent6">
                  <a:lumMod val="50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fade">
                                      <p:cBhvr>
                                        <p:cTn id="7" dur="1000"/>
                                        <p:tgtEl>
                                          <p:spTgt spid="29701"/>
                                        </p:tgtEl>
                                      </p:cBhvr>
                                    </p:animEffect>
                                    <p:anim calcmode="lin" valueType="num">
                                      <p:cBhvr>
                                        <p:cTn id="8" dur="1000" fill="hold"/>
                                        <p:tgtEl>
                                          <p:spTgt spid="29701"/>
                                        </p:tgtEl>
                                        <p:attrNameLst>
                                          <p:attrName>ppt_x</p:attrName>
                                        </p:attrNameLst>
                                      </p:cBhvr>
                                      <p:tavLst>
                                        <p:tav tm="0">
                                          <p:val>
                                            <p:strVal val="#ppt_x"/>
                                          </p:val>
                                        </p:tav>
                                        <p:tav tm="100000">
                                          <p:val>
                                            <p:strVal val="#ppt_x"/>
                                          </p:val>
                                        </p:tav>
                                      </p:tavLst>
                                    </p:anim>
                                    <p:anim calcmode="lin" valueType="num">
                                      <p:cBhvr>
                                        <p:cTn id="9" dur="900" decel="100000" fill="hold"/>
                                        <p:tgtEl>
                                          <p:spTgt spid="2970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9701"/>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29702"/>
                                        </p:tgtEl>
                                        <p:attrNameLst>
                                          <p:attrName>style.visibility</p:attrName>
                                        </p:attrNameLst>
                                      </p:cBhvr>
                                      <p:to>
                                        <p:strVal val="visible"/>
                                      </p:to>
                                    </p:set>
                                    <p:animEffect transition="in" filter="fade">
                                      <p:cBhvr>
                                        <p:cTn id="15" dur="1000"/>
                                        <p:tgtEl>
                                          <p:spTgt spid="29702"/>
                                        </p:tgtEl>
                                      </p:cBhvr>
                                    </p:animEffect>
                                    <p:anim calcmode="lin" valueType="num">
                                      <p:cBhvr>
                                        <p:cTn id="16" dur="1000" fill="hold"/>
                                        <p:tgtEl>
                                          <p:spTgt spid="29702"/>
                                        </p:tgtEl>
                                        <p:attrNameLst>
                                          <p:attrName>ppt_x</p:attrName>
                                        </p:attrNameLst>
                                      </p:cBhvr>
                                      <p:tavLst>
                                        <p:tav tm="0">
                                          <p:val>
                                            <p:strVal val="#ppt_x"/>
                                          </p:val>
                                        </p:tav>
                                        <p:tav tm="100000">
                                          <p:val>
                                            <p:strVal val="#ppt_x"/>
                                          </p:val>
                                        </p:tav>
                                      </p:tavLst>
                                    </p:anim>
                                    <p:anim calcmode="lin" valueType="num">
                                      <p:cBhvr>
                                        <p:cTn id="17" dur="900" decel="100000" fill="hold"/>
                                        <p:tgtEl>
                                          <p:spTgt spid="2970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970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animBg="1"/>
      <p:bldP spid="2970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Vertical Text Placeholder 2"/>
          <p:cNvSpPr>
            <a:spLocks noGrp="1"/>
          </p:cNvSpPr>
          <p:nvPr>
            <p:ph type="body" orient="vert" idx="1"/>
          </p:nvPr>
        </p:nvSpPr>
        <p:spPr>
          <a:xfrm rot="16200000">
            <a:off x="4588670" y="-2083594"/>
            <a:ext cx="2627312" cy="7515225"/>
          </a:xfrm>
        </p:spPr>
        <p:txBody>
          <a:bodyPr/>
          <a:lstStyle/>
          <a:p>
            <a:pPr eaLnBrk="1" hangingPunct="1"/>
            <a:r>
              <a:rPr lang="en-US" altLang="zh-CN" sz="2400" b="1">
                <a:solidFill>
                  <a:srgbClr val="000000"/>
                </a:solidFill>
                <a:ea typeface="MS PGothic" panose="020B0600070205080204" pitchFamily="34" charset="-128"/>
              </a:rPr>
              <a:t>Comparing Observed and Expected Counts</a:t>
            </a:r>
            <a:endParaRPr lang="en-US" altLang="zh-CN" sz="2400">
              <a:solidFill>
                <a:srgbClr val="000000"/>
              </a:solidFill>
              <a:ea typeface="MS PGothic" panose="020B0600070205080204" pitchFamily="34" charset="-128"/>
            </a:endParaRPr>
          </a:p>
        </p:txBody>
      </p:sp>
      <p:sp>
        <p:nvSpPr>
          <p:cNvPr id="27652" name="Rectangle 14"/>
          <p:cNvSpPr>
            <a:spLocks noChangeArrowheads="1"/>
          </p:cNvSpPr>
          <p:nvPr/>
        </p:nvSpPr>
        <p:spPr bwMode="auto">
          <a:xfrm>
            <a:off x="1071288" y="944148"/>
            <a:ext cx="1083579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Arial" panose="020B0604020202020204" pitchFamily="34" charset="0"/>
                <a:ea typeface="MS PGothic" panose="020B0600070205080204" pitchFamily="34" charset="-128"/>
              </a:defRPr>
            </a:lvl1pPr>
            <a:lvl2pPr marL="37931725" indent="-37474525">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3pPr>
            <a:lvl4pPr marL="914400" indent="-228600">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5pPr>
            <a:lvl6pPr marL="16002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6pPr>
            <a:lvl7pPr marL="20574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7pPr>
            <a:lvl8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8pPr>
            <a:lvl9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9pPr>
          </a:lstStyle>
          <a:p>
            <a:pPr>
              <a:lnSpc>
                <a:spcPct val="150000"/>
              </a:lnSpc>
              <a:spcBef>
                <a:spcPct val="0"/>
              </a:spcBef>
              <a:spcAft>
                <a:spcPts val="1200"/>
              </a:spcAft>
              <a:buClrTx/>
              <a:buSzTx/>
              <a:buNone/>
            </a:pPr>
            <a:r>
              <a:rPr lang="en-US" altLang="zh-CN" sz="2400" dirty="0">
                <a:solidFill>
                  <a:schemeClr val="tx1"/>
                </a:solidFill>
              </a:rPr>
              <a:t>We can also write the hypotheses in </a:t>
            </a:r>
            <a:r>
              <a:rPr lang="en-US" altLang="zh-CN" sz="2400" dirty="0" smtClean="0">
                <a:solidFill>
                  <a:schemeClr val="tx1"/>
                </a:solidFill>
              </a:rPr>
              <a:t>symbols as:</a:t>
            </a:r>
            <a:endParaRPr lang="en-US" altLang="zh-CN" sz="2400" dirty="0" smtClean="0">
              <a:solidFill>
                <a:schemeClr val="tx1"/>
              </a:solidFill>
            </a:endParaRPr>
          </a:p>
          <a:p>
            <a:pPr algn="ctr">
              <a:lnSpc>
                <a:spcPct val="150000"/>
              </a:lnSpc>
              <a:spcBef>
                <a:spcPct val="0"/>
              </a:spcBef>
              <a:spcAft>
                <a:spcPts val="1200"/>
              </a:spcAft>
              <a:buClrTx/>
              <a:buSzTx/>
              <a:buNone/>
            </a:pPr>
            <a:r>
              <a:rPr lang="en-US" altLang="zh-CN" sz="2400" i="1" dirty="0" smtClean="0">
                <a:solidFill>
                  <a:schemeClr val="tx1"/>
                </a:solidFill>
              </a:rPr>
              <a:t>H</a:t>
            </a:r>
            <a:r>
              <a:rPr lang="en-US" altLang="zh-CN" sz="2400" i="1" baseline="-25000" dirty="0" smtClean="0">
                <a:solidFill>
                  <a:schemeClr val="tx1"/>
                </a:solidFill>
              </a:rPr>
              <a:t>0</a:t>
            </a:r>
            <a:r>
              <a:rPr lang="en-US" altLang="zh-CN" sz="2400" dirty="0" smtClean="0">
                <a:solidFill>
                  <a:schemeClr val="tx1"/>
                </a:solidFill>
              </a:rPr>
              <a:t>: </a:t>
            </a:r>
            <a:r>
              <a:rPr lang="en-US" altLang="zh-CN" i="1" dirty="0" err="1" smtClean="0">
                <a:solidFill>
                  <a:schemeClr val="tx1"/>
                </a:solidFill>
              </a:rPr>
              <a:t>p</a:t>
            </a:r>
            <a:r>
              <a:rPr lang="en-US" altLang="zh-CN" i="1" baseline="-25000" dirty="0" err="1" smtClean="0">
                <a:solidFill>
                  <a:schemeClr val="tx1"/>
                </a:solidFill>
              </a:rPr>
              <a:t>blue</a:t>
            </a:r>
            <a:r>
              <a:rPr lang="en-US" altLang="zh-CN" i="1" dirty="0" smtClean="0">
                <a:solidFill>
                  <a:schemeClr val="tx1"/>
                </a:solidFill>
              </a:rPr>
              <a:t> </a:t>
            </a:r>
            <a:r>
              <a:rPr lang="en-US" altLang="zh-CN" dirty="0" smtClean="0">
                <a:solidFill>
                  <a:schemeClr val="tx1"/>
                </a:solidFill>
              </a:rPr>
              <a:t>= 0.24, </a:t>
            </a:r>
            <a:r>
              <a:rPr lang="en-US" altLang="zh-CN" i="1" dirty="0" err="1" smtClean="0">
                <a:solidFill>
                  <a:schemeClr val="tx1"/>
                </a:solidFill>
              </a:rPr>
              <a:t>p</a:t>
            </a:r>
            <a:r>
              <a:rPr lang="en-US" altLang="zh-CN" i="1" baseline="-25000" dirty="0" err="1" smtClean="0">
                <a:solidFill>
                  <a:schemeClr val="tx1"/>
                </a:solidFill>
              </a:rPr>
              <a:t>orange</a:t>
            </a:r>
            <a:r>
              <a:rPr lang="en-US" altLang="zh-CN" i="1" dirty="0" smtClean="0">
                <a:solidFill>
                  <a:schemeClr val="tx1"/>
                </a:solidFill>
              </a:rPr>
              <a:t> </a:t>
            </a:r>
            <a:r>
              <a:rPr lang="en-US" altLang="zh-CN" dirty="0" smtClean="0">
                <a:solidFill>
                  <a:schemeClr val="tx1"/>
                </a:solidFill>
              </a:rPr>
              <a:t>= 0.20, </a:t>
            </a:r>
            <a:r>
              <a:rPr lang="en-US" altLang="zh-CN" i="1" dirty="0" err="1" smtClean="0">
                <a:solidFill>
                  <a:schemeClr val="tx1"/>
                </a:solidFill>
              </a:rPr>
              <a:t>p</a:t>
            </a:r>
            <a:r>
              <a:rPr lang="en-US" altLang="zh-CN" i="1" baseline="-25000" dirty="0" err="1" smtClean="0">
                <a:solidFill>
                  <a:schemeClr val="tx1"/>
                </a:solidFill>
              </a:rPr>
              <a:t>green</a:t>
            </a:r>
            <a:r>
              <a:rPr lang="en-US" altLang="zh-CN" i="1" dirty="0" smtClean="0">
                <a:solidFill>
                  <a:schemeClr val="tx1"/>
                </a:solidFill>
              </a:rPr>
              <a:t> </a:t>
            </a:r>
            <a:r>
              <a:rPr lang="en-US" altLang="zh-CN" dirty="0" smtClean="0">
                <a:solidFill>
                  <a:schemeClr val="tx1"/>
                </a:solidFill>
              </a:rPr>
              <a:t>= 0.16, </a:t>
            </a:r>
            <a:r>
              <a:rPr lang="en-US" altLang="zh-CN" i="1" dirty="0" err="1" smtClean="0">
                <a:solidFill>
                  <a:schemeClr val="tx1"/>
                </a:solidFill>
              </a:rPr>
              <a:t>p</a:t>
            </a:r>
            <a:r>
              <a:rPr lang="en-US" altLang="zh-CN" i="1" baseline="-25000" dirty="0" err="1" smtClean="0">
                <a:solidFill>
                  <a:schemeClr val="tx1"/>
                </a:solidFill>
              </a:rPr>
              <a:t>yellow</a:t>
            </a:r>
            <a:r>
              <a:rPr lang="en-US" altLang="zh-CN" i="1" dirty="0" smtClean="0">
                <a:solidFill>
                  <a:schemeClr val="tx1"/>
                </a:solidFill>
              </a:rPr>
              <a:t> </a:t>
            </a:r>
            <a:r>
              <a:rPr lang="en-US" altLang="zh-CN" dirty="0">
                <a:solidFill>
                  <a:schemeClr val="tx1"/>
                </a:solidFill>
              </a:rPr>
              <a:t>= 0.14, </a:t>
            </a:r>
            <a:r>
              <a:rPr lang="en-US" altLang="zh-CN" i="1" dirty="0" err="1">
                <a:solidFill>
                  <a:schemeClr val="tx1"/>
                </a:solidFill>
              </a:rPr>
              <a:t>p</a:t>
            </a:r>
            <a:r>
              <a:rPr lang="en-US" altLang="zh-CN" i="1" baseline="-25000" dirty="0" err="1">
                <a:solidFill>
                  <a:schemeClr val="tx1"/>
                </a:solidFill>
              </a:rPr>
              <a:t>red</a:t>
            </a:r>
            <a:r>
              <a:rPr lang="en-US" altLang="zh-CN" i="1" dirty="0">
                <a:solidFill>
                  <a:schemeClr val="tx1"/>
                </a:solidFill>
              </a:rPr>
              <a:t> </a:t>
            </a:r>
            <a:r>
              <a:rPr lang="en-US" altLang="zh-CN" dirty="0">
                <a:solidFill>
                  <a:schemeClr val="tx1"/>
                </a:solidFill>
              </a:rPr>
              <a:t>= 0.13, </a:t>
            </a:r>
            <a:r>
              <a:rPr lang="en-US" altLang="zh-CN" i="1" dirty="0" err="1">
                <a:solidFill>
                  <a:schemeClr val="tx1"/>
                </a:solidFill>
              </a:rPr>
              <a:t>p</a:t>
            </a:r>
            <a:r>
              <a:rPr lang="en-US" altLang="zh-CN" i="1" baseline="-25000" dirty="0" err="1">
                <a:solidFill>
                  <a:schemeClr val="tx1"/>
                </a:solidFill>
              </a:rPr>
              <a:t>brown</a:t>
            </a:r>
            <a:r>
              <a:rPr lang="en-US" altLang="zh-CN" i="1" dirty="0">
                <a:solidFill>
                  <a:schemeClr val="tx1"/>
                </a:solidFill>
              </a:rPr>
              <a:t> </a:t>
            </a:r>
            <a:r>
              <a:rPr lang="en-US" altLang="zh-CN" dirty="0">
                <a:solidFill>
                  <a:schemeClr val="tx1"/>
                </a:solidFill>
              </a:rPr>
              <a:t>= 0.13,</a:t>
            </a:r>
            <a:endParaRPr lang="en-US" altLang="zh-CN" sz="2400" dirty="0">
              <a:solidFill>
                <a:schemeClr val="tx1"/>
              </a:solidFill>
            </a:endParaRPr>
          </a:p>
          <a:p>
            <a:pPr algn="ctr">
              <a:lnSpc>
                <a:spcPct val="150000"/>
              </a:lnSpc>
              <a:spcBef>
                <a:spcPct val="0"/>
              </a:spcBef>
              <a:spcAft>
                <a:spcPts val="1200"/>
              </a:spcAft>
              <a:buClrTx/>
              <a:buSzTx/>
              <a:buNone/>
            </a:pPr>
            <a:r>
              <a:rPr lang="en-US" altLang="zh-CN" sz="2400" i="1" dirty="0">
                <a:solidFill>
                  <a:schemeClr val="tx1"/>
                </a:solidFill>
              </a:rPr>
              <a:t>H</a:t>
            </a:r>
            <a:r>
              <a:rPr lang="en-US" altLang="zh-CN" sz="2400" i="1" baseline="-25000" dirty="0">
                <a:solidFill>
                  <a:schemeClr val="tx1"/>
                </a:solidFill>
              </a:rPr>
              <a:t>a</a:t>
            </a:r>
            <a:r>
              <a:rPr lang="en-US" altLang="zh-CN" sz="2400" dirty="0">
                <a:solidFill>
                  <a:schemeClr val="tx1"/>
                </a:solidFill>
              </a:rPr>
              <a:t>: </a:t>
            </a:r>
            <a:r>
              <a:rPr lang="en-US" altLang="zh-CN" sz="2400" b="1" dirty="0">
                <a:solidFill>
                  <a:schemeClr val="accent6">
                    <a:lumMod val="50000"/>
                  </a:schemeClr>
                </a:solidFill>
              </a:rPr>
              <a:t>At least one </a:t>
            </a:r>
            <a:r>
              <a:rPr lang="en-US" altLang="zh-CN" sz="2400" dirty="0">
                <a:solidFill>
                  <a:schemeClr val="tx1"/>
                </a:solidFill>
              </a:rPr>
              <a:t>of the </a:t>
            </a:r>
            <a:r>
              <a:rPr lang="en-US" altLang="zh-CN" sz="2400" i="1" dirty="0">
                <a:solidFill>
                  <a:schemeClr val="tx1"/>
                </a:solidFill>
              </a:rPr>
              <a:t>p</a:t>
            </a:r>
            <a:r>
              <a:rPr lang="en-US" altLang="zh-CN" sz="2400" i="1" baseline="-25000" dirty="0">
                <a:solidFill>
                  <a:schemeClr val="tx1"/>
                </a:solidFill>
              </a:rPr>
              <a:t>i</a:t>
            </a:r>
            <a:r>
              <a:rPr lang="en-US" altLang="zh-CN" sz="2400" dirty="0">
                <a:solidFill>
                  <a:schemeClr val="tx1"/>
                </a:solidFill>
              </a:rPr>
              <a:t>’s is incorrect</a:t>
            </a:r>
            <a:endParaRPr lang="en-US" altLang="zh-CN" sz="2400" dirty="0">
              <a:solidFill>
                <a:schemeClr val="tx1"/>
              </a:solidFill>
            </a:endParaRPr>
          </a:p>
          <a:p>
            <a:pPr eaLnBrk="1" hangingPunct="1">
              <a:lnSpc>
                <a:spcPct val="150000"/>
              </a:lnSpc>
              <a:spcBef>
                <a:spcPct val="0"/>
              </a:spcBef>
              <a:buClrTx/>
              <a:buSzTx/>
              <a:buFontTx/>
              <a:buNone/>
            </a:pPr>
            <a:r>
              <a:rPr lang="en-US" altLang="zh-CN" sz="2400" dirty="0">
                <a:solidFill>
                  <a:schemeClr val="tx1"/>
                </a:solidFill>
              </a:rPr>
              <a:t>where </a:t>
            </a:r>
            <a:r>
              <a:rPr lang="en-US" altLang="zh-CN" sz="2400" i="1" dirty="0" err="1">
                <a:solidFill>
                  <a:schemeClr val="tx1"/>
                </a:solidFill>
              </a:rPr>
              <a:t>p</a:t>
            </a:r>
            <a:r>
              <a:rPr lang="en-US" altLang="zh-CN" sz="2400" i="1" baseline="-25000" dirty="0" err="1">
                <a:solidFill>
                  <a:schemeClr val="tx1"/>
                </a:solidFill>
              </a:rPr>
              <a:t>color</a:t>
            </a:r>
            <a:r>
              <a:rPr lang="en-US" altLang="zh-CN" sz="2400" dirty="0">
                <a:solidFill>
                  <a:schemeClr val="tx1"/>
                </a:solidFill>
              </a:rPr>
              <a:t> </a:t>
            </a:r>
            <a:r>
              <a:rPr lang="en-US" altLang="zh-CN" sz="2400" dirty="0" smtClean="0">
                <a:solidFill>
                  <a:schemeClr val="tx1"/>
                </a:solidFill>
              </a:rPr>
              <a:t>is the </a:t>
            </a:r>
            <a:r>
              <a:rPr lang="en-US" altLang="zh-CN" sz="2400" dirty="0">
                <a:solidFill>
                  <a:schemeClr val="tx1"/>
                </a:solidFill>
              </a:rPr>
              <a:t>true </a:t>
            </a:r>
            <a:r>
              <a:rPr lang="en-US" altLang="zh-CN" sz="2400" b="1" dirty="0">
                <a:solidFill>
                  <a:schemeClr val="accent6">
                    <a:lumMod val="50000"/>
                  </a:schemeClr>
                </a:solidFill>
              </a:rPr>
              <a:t>population</a:t>
            </a:r>
            <a:r>
              <a:rPr lang="en-US" altLang="zh-CN" sz="2400" dirty="0">
                <a:solidFill>
                  <a:schemeClr val="tx1"/>
                </a:solidFill>
              </a:rPr>
              <a:t> proportion of M&amp;M’S Milk Chocolate Candies of that color.</a:t>
            </a:r>
            <a:endParaRPr lang="en-US" altLang="zh-CN" sz="2400" b="1"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0" name="Picture 12" descr="Screen shot 2010-12-02 at 8.53.25 PM.png"/>
          <p:cNvPicPr>
            <a:picLocks noChangeAspect="1"/>
          </p:cNvPicPr>
          <p:nvPr/>
        </p:nvPicPr>
        <p:blipFill rotWithShape="1">
          <a:blip r:embed="rId1">
            <a:extLst>
              <a:ext uri="{28A0092B-C50C-407E-A947-70E740481C1C}">
                <a14:useLocalDpi xmlns:a14="http://schemas.microsoft.com/office/drawing/2010/main" val="0"/>
              </a:ext>
            </a:extLst>
          </a:blip>
          <a:srcRect r="37220"/>
          <a:stretch>
            <a:fillRect/>
          </a:stretch>
        </p:blipFill>
        <p:spPr bwMode="auto">
          <a:xfrm>
            <a:off x="761241" y="3254172"/>
            <a:ext cx="2578307"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Screen shot 2010-12-02 at 8.53.25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61241" y="3254171"/>
            <a:ext cx="4106862"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591171" y="175696"/>
            <a:ext cx="3440494" cy="646331"/>
          </a:xfrm>
          <a:prstGeom prst="rect">
            <a:avLst/>
          </a:prstGeom>
        </p:spPr>
        <p:txBody>
          <a:bodyPr wrap="none">
            <a:spAutoFit/>
          </a:bodyPr>
          <a:lstStyle/>
          <a:p>
            <a:r>
              <a:rPr lang="en-US" altLang="zh-CN" sz="3600" b="1" dirty="0">
                <a:solidFill>
                  <a:srgbClr val="E81F30"/>
                </a:solidFill>
                <a:ea typeface="MS PGothic" panose="020B0600070205080204" pitchFamily="34" charset="-128"/>
              </a:rPr>
              <a:t>Expected Counts</a:t>
            </a:r>
            <a:endParaRPr lang="en-US" altLang="zh-CN" sz="3600" dirty="0">
              <a:solidFill>
                <a:srgbClr val="E81F30"/>
              </a:solidFill>
              <a:ea typeface="MS PGothic" panose="020B0600070205080204" pitchFamily="34" charset="-128"/>
            </a:endParaRPr>
          </a:p>
        </p:txBody>
      </p:sp>
      <p:sp>
        <p:nvSpPr>
          <p:cNvPr id="4" name="矩形 3"/>
          <p:cNvSpPr/>
          <p:nvPr/>
        </p:nvSpPr>
        <p:spPr>
          <a:xfrm>
            <a:off x="1591170" y="924996"/>
            <a:ext cx="10049139" cy="2708434"/>
          </a:xfrm>
          <a:prstGeom prst="rect">
            <a:avLst/>
          </a:prstGeom>
        </p:spPr>
        <p:txBody>
          <a:bodyPr wrap="square">
            <a:spAutoFit/>
          </a:bodyPr>
          <a:lstStyle/>
          <a:p>
            <a:pPr>
              <a:spcAft>
                <a:spcPts val="1200"/>
              </a:spcAft>
              <a:buNone/>
            </a:pPr>
            <a:r>
              <a:rPr lang="en-US" altLang="zh-CN" sz="2400" dirty="0">
                <a:solidFill>
                  <a:srgbClr val="000000"/>
                </a:solidFill>
                <a:ea typeface="MS PGothic" panose="020B0600070205080204" pitchFamily="34" charset="-128"/>
              </a:rPr>
              <a:t>A sample bag of M&amp;M’s milk Chocolate Candies contained 60 candies. </a:t>
            </a:r>
            <a:endParaRPr lang="en-US" altLang="zh-CN" sz="2400" dirty="0" smtClean="0">
              <a:solidFill>
                <a:srgbClr val="000000"/>
              </a:solidFill>
              <a:ea typeface="MS PGothic" panose="020B0600070205080204" pitchFamily="34" charset="-128"/>
            </a:endParaRPr>
          </a:p>
          <a:p>
            <a:r>
              <a:rPr lang="en-US" altLang="zh-CN" sz="2400" dirty="0" smtClean="0">
                <a:solidFill>
                  <a:srgbClr val="000000"/>
                </a:solidFill>
                <a:ea typeface="MS PGothic" panose="020B0600070205080204" pitchFamily="34" charset="-128"/>
              </a:rPr>
              <a:t>Assume H0 is correct:</a:t>
            </a:r>
            <a:endParaRPr lang="en-US" altLang="zh-CN" sz="2400" dirty="0" smtClean="0">
              <a:solidFill>
                <a:srgbClr val="000000"/>
              </a:solidFill>
              <a:ea typeface="MS PGothic" panose="020B0600070205080204" pitchFamily="34" charset="-128"/>
            </a:endParaRPr>
          </a:p>
          <a:p>
            <a:pPr marL="342900" indent="-342900">
              <a:buFont typeface="Wingdings" panose="05000000000000000000" pitchFamily="2" charset="2"/>
              <a:buChar char="Ø"/>
            </a:pPr>
            <a:r>
              <a:rPr lang="en-US" altLang="zh-CN" sz="2400" dirty="0" smtClean="0">
                <a:solidFill>
                  <a:srgbClr val="000000"/>
                </a:solidFill>
              </a:rPr>
              <a:t>H0</a:t>
            </a:r>
            <a:r>
              <a:rPr lang="en-US" altLang="zh-CN" sz="2400" dirty="0">
                <a:solidFill>
                  <a:srgbClr val="000000"/>
                </a:solidFill>
              </a:rPr>
              <a:t>: 13% of each of browns and reds, 14% yellows,16% greens, </a:t>
            </a:r>
            <a:r>
              <a:rPr lang="en-US" altLang="zh-CN" sz="2400" dirty="0" smtClean="0">
                <a:solidFill>
                  <a:srgbClr val="000000"/>
                </a:solidFill>
              </a:rPr>
              <a:t>20</a:t>
            </a:r>
            <a:r>
              <a:rPr lang="en-US" altLang="zh-CN" sz="2400" dirty="0">
                <a:solidFill>
                  <a:srgbClr val="000000"/>
                </a:solidFill>
              </a:rPr>
              <a:t>% oranges and 24% </a:t>
            </a:r>
            <a:r>
              <a:rPr lang="en-US" altLang="zh-CN" sz="2400" dirty="0" smtClean="0">
                <a:solidFill>
                  <a:srgbClr val="000000"/>
                </a:solidFill>
              </a:rPr>
              <a:t>blues.</a:t>
            </a:r>
            <a:endParaRPr lang="en-US" altLang="zh-CN" sz="2400" dirty="0" smtClean="0">
              <a:solidFill>
                <a:srgbClr val="000000"/>
              </a:solidFill>
            </a:endParaRPr>
          </a:p>
          <a:p>
            <a:pPr marL="342900" indent="-342900">
              <a:buFont typeface="Wingdings" panose="05000000000000000000" pitchFamily="2" charset="2"/>
              <a:buChar char="Ø"/>
            </a:pPr>
            <a:r>
              <a:rPr lang="en-US" altLang="zh-CN" sz="2400" dirty="0" smtClean="0">
                <a:solidFill>
                  <a:srgbClr val="000000"/>
                </a:solidFill>
                <a:ea typeface="MS PGothic" panose="020B0600070205080204" pitchFamily="34" charset="-128"/>
              </a:rPr>
              <a:t>Calculate </a:t>
            </a:r>
            <a:r>
              <a:rPr lang="en-US" altLang="zh-CN" sz="2400" dirty="0">
                <a:solidFill>
                  <a:srgbClr val="000000"/>
                </a:solidFill>
                <a:ea typeface="MS PGothic" panose="020B0600070205080204" pitchFamily="34" charset="-128"/>
              </a:rPr>
              <a:t>the expected counts for each color. </a:t>
            </a:r>
            <a:endParaRPr lang="en-US" altLang="zh-CN" sz="2400" dirty="0" smtClean="0">
              <a:solidFill>
                <a:srgbClr val="000000"/>
              </a:solidFill>
              <a:ea typeface="MS PGothic" panose="020B0600070205080204" pitchFamily="34" charset="-128"/>
            </a:endParaRPr>
          </a:p>
          <a:p>
            <a:pPr>
              <a:spcAft>
                <a:spcPts val="1200"/>
              </a:spcAft>
              <a:buNone/>
            </a:pPr>
            <a:endParaRPr lang="en-US" altLang="zh-CN" sz="4000" dirty="0">
              <a:solidFill>
                <a:srgbClr val="000000"/>
              </a:solidFill>
              <a:ea typeface="MS PGothic" panose="020B0600070205080204" pitchFamily="34" charset="-128"/>
            </a:endParaRPr>
          </a:p>
        </p:txBody>
      </p:sp>
      <p:sp>
        <p:nvSpPr>
          <p:cNvPr id="11" name="Rectangle 17"/>
          <p:cNvSpPr>
            <a:spLocks noChangeArrowheads="1"/>
          </p:cNvSpPr>
          <p:nvPr/>
        </p:nvSpPr>
        <p:spPr bwMode="auto">
          <a:xfrm>
            <a:off x="5267739" y="3051808"/>
            <a:ext cx="6924261" cy="283154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lvl1pPr>
              <a:spcBef>
                <a:spcPts val="2000"/>
              </a:spcBef>
              <a:buClr>
                <a:schemeClr val="accent1"/>
              </a:buClr>
              <a:buSzPct val="75000"/>
              <a:buFont typeface="Wingdings" panose="05000000000000000000" pitchFamily="2" charset="2"/>
              <a:buChar char="n"/>
              <a:defRPr sz="2000">
                <a:solidFill>
                  <a:srgbClr val="595959"/>
                </a:solidFill>
                <a:latin typeface="Arial" panose="020B0604020202020204" pitchFamily="34" charset="0"/>
                <a:ea typeface="MS PGothic" panose="020B0600070205080204" pitchFamily="34" charset="-128"/>
              </a:defRPr>
            </a:lvl1pPr>
            <a:lvl2pPr marL="37931725" indent="-37474525">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2pPr>
            <a:lvl3pPr marL="6858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3pPr>
            <a:lvl4pPr marL="914400" indent="-228600">
              <a:spcBef>
                <a:spcPts val="600"/>
              </a:spcBef>
              <a:buClr>
                <a:srgbClr val="C7EEEC"/>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4pPr>
            <a:lvl5pPr marL="1143000" indent="-228600">
              <a:spcBef>
                <a:spcPts val="600"/>
              </a:spcBef>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5pPr>
            <a:lvl6pPr marL="16002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6pPr>
            <a:lvl7pPr marL="20574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7pPr>
            <a:lvl8pPr marL="25146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8pPr>
            <a:lvl9pPr marL="2971800" indent="-228600" defTabSz="457200" eaLnBrk="0" fontAlgn="base" hangingPunct="0">
              <a:spcBef>
                <a:spcPts val="600"/>
              </a:spcBef>
              <a:spcAft>
                <a:spcPct val="0"/>
              </a:spcAft>
              <a:buClr>
                <a:schemeClr val="accent1"/>
              </a:buClr>
              <a:buSzPct val="75000"/>
              <a:buFont typeface="Wingdings" panose="05000000000000000000" pitchFamily="2" charset="2"/>
              <a:buChar char="n"/>
              <a:defRPr>
                <a:solidFill>
                  <a:srgbClr val="595959"/>
                </a:solidFill>
                <a:latin typeface="Arial" panose="020B0604020202020204" pitchFamily="34" charset="0"/>
                <a:ea typeface="MS PGothic" panose="020B0600070205080204" pitchFamily="34" charset="-128"/>
              </a:defRPr>
            </a:lvl9pPr>
          </a:lstStyle>
          <a:p>
            <a:pPr>
              <a:spcBef>
                <a:spcPct val="0"/>
              </a:spcBef>
              <a:spcAft>
                <a:spcPts val="600"/>
              </a:spcAft>
              <a:buClrTx/>
              <a:buSzTx/>
              <a:buNone/>
            </a:pPr>
            <a:r>
              <a:rPr lang="en-US" altLang="zh-CN" sz="2400" dirty="0">
                <a:solidFill>
                  <a:schemeClr val="tx1"/>
                </a:solidFill>
              </a:rPr>
              <a:t>The idea of the chi-square goodness-of-fit </a:t>
            </a:r>
            <a:r>
              <a:rPr lang="en-US" altLang="zh-CN" sz="2400" dirty="0" smtClean="0">
                <a:solidFill>
                  <a:schemeClr val="tx1"/>
                </a:solidFill>
              </a:rPr>
              <a:t>test: </a:t>
            </a:r>
            <a:endParaRPr lang="en-US" altLang="zh-CN" sz="2400" dirty="0" smtClean="0">
              <a:solidFill>
                <a:schemeClr val="tx1"/>
              </a:solidFill>
            </a:endParaRPr>
          </a:p>
          <a:p>
            <a:pPr marL="342900" indent="-342900">
              <a:spcBef>
                <a:spcPct val="0"/>
              </a:spcBef>
              <a:spcAft>
                <a:spcPts val="600"/>
              </a:spcAft>
              <a:buClrTx/>
              <a:buSzTx/>
            </a:pPr>
            <a:r>
              <a:rPr lang="en-US" altLang="zh-CN" sz="2400" dirty="0" smtClean="0">
                <a:solidFill>
                  <a:schemeClr val="tx1"/>
                </a:solidFill>
              </a:rPr>
              <a:t>Assume </a:t>
            </a:r>
            <a:r>
              <a:rPr lang="en-US" altLang="zh-CN" sz="2400" i="1" dirty="0">
                <a:solidFill>
                  <a:schemeClr val="tx1"/>
                </a:solidFill>
              </a:rPr>
              <a:t>H</a:t>
            </a:r>
            <a:r>
              <a:rPr lang="en-US" altLang="zh-CN" sz="2400" i="1" baseline="-25000" dirty="0">
                <a:solidFill>
                  <a:schemeClr val="tx1"/>
                </a:solidFill>
              </a:rPr>
              <a:t>0</a:t>
            </a:r>
            <a:r>
              <a:rPr lang="en-US" altLang="zh-CN" sz="2400" i="1" dirty="0">
                <a:solidFill>
                  <a:schemeClr val="tx1"/>
                </a:solidFill>
              </a:rPr>
              <a:t> </a:t>
            </a:r>
            <a:r>
              <a:rPr lang="en-US" altLang="zh-CN" sz="2400" dirty="0">
                <a:solidFill>
                  <a:schemeClr val="tx1"/>
                </a:solidFill>
              </a:rPr>
              <a:t>is </a:t>
            </a:r>
            <a:r>
              <a:rPr lang="en-US" altLang="zh-CN" sz="2400" dirty="0" smtClean="0">
                <a:solidFill>
                  <a:schemeClr val="tx1"/>
                </a:solidFill>
              </a:rPr>
              <a:t>true, </a:t>
            </a:r>
            <a:r>
              <a:rPr lang="en-US" altLang="zh-CN" sz="2400" dirty="0">
                <a:solidFill>
                  <a:schemeClr val="tx1"/>
                </a:solidFill>
              </a:rPr>
              <a:t>compare the </a:t>
            </a:r>
            <a:r>
              <a:rPr lang="en-US" altLang="zh-CN" sz="2400" b="1" dirty="0">
                <a:solidFill>
                  <a:schemeClr val="tx1"/>
                </a:solidFill>
              </a:rPr>
              <a:t>observed counts </a:t>
            </a:r>
            <a:r>
              <a:rPr lang="en-US" altLang="zh-CN" sz="2400" dirty="0">
                <a:solidFill>
                  <a:schemeClr val="tx1"/>
                </a:solidFill>
              </a:rPr>
              <a:t>(</a:t>
            </a:r>
            <a:r>
              <a:rPr lang="en-US" altLang="zh-CN" sz="2400" dirty="0" smtClean="0">
                <a:solidFill>
                  <a:schemeClr val="tx1"/>
                </a:solidFill>
              </a:rPr>
              <a:t>from sample) </a:t>
            </a:r>
            <a:r>
              <a:rPr lang="en-US" altLang="zh-CN" sz="2400" dirty="0">
                <a:solidFill>
                  <a:schemeClr val="tx1"/>
                </a:solidFill>
              </a:rPr>
              <a:t>with the counts that would be </a:t>
            </a:r>
            <a:r>
              <a:rPr lang="en-US" altLang="zh-CN" sz="2400" dirty="0" smtClean="0">
                <a:solidFill>
                  <a:schemeClr val="tx1"/>
                </a:solidFill>
              </a:rPr>
              <a:t>expected. </a:t>
            </a:r>
            <a:endParaRPr lang="en-US" altLang="zh-CN" sz="2400" dirty="0">
              <a:solidFill>
                <a:schemeClr val="tx1"/>
              </a:solidFill>
            </a:endParaRPr>
          </a:p>
          <a:p>
            <a:pPr marL="342900" indent="-342900">
              <a:spcBef>
                <a:spcPct val="0"/>
              </a:spcBef>
              <a:spcAft>
                <a:spcPts val="600"/>
              </a:spcAft>
              <a:buClrTx/>
              <a:buSzTx/>
            </a:pPr>
            <a:r>
              <a:rPr lang="en-US" altLang="zh-CN" sz="2400" dirty="0">
                <a:solidFill>
                  <a:schemeClr val="tx1"/>
                </a:solidFill>
              </a:rPr>
              <a:t>The more the observed counts differ from the </a:t>
            </a:r>
            <a:r>
              <a:rPr lang="en-US" altLang="zh-CN" sz="2400" b="1" dirty="0">
                <a:solidFill>
                  <a:schemeClr val="tx1"/>
                </a:solidFill>
              </a:rPr>
              <a:t>expected counts</a:t>
            </a:r>
            <a:r>
              <a:rPr lang="en-US" altLang="zh-CN" sz="2400" dirty="0">
                <a:solidFill>
                  <a:schemeClr val="tx1"/>
                </a:solidFill>
              </a:rPr>
              <a:t>, the more evidence we have against the null hypothesis.</a:t>
            </a:r>
            <a:endParaRPr lang="en-US" altLang="zh-CN" sz="2400"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Vertical Text Placeholder 2"/>
          <p:cNvSpPr>
            <a:spLocks noGrp="1"/>
          </p:cNvSpPr>
          <p:nvPr>
            <p:ph type="body" orient="vert" idx="1"/>
          </p:nvPr>
        </p:nvSpPr>
        <p:spPr>
          <a:xfrm rot="16200000">
            <a:off x="4979988" y="-2474912"/>
            <a:ext cx="2049462" cy="7720012"/>
          </a:xfrm>
        </p:spPr>
        <p:txBody>
          <a:bodyPr/>
          <a:lstStyle/>
          <a:p>
            <a:pPr eaLnBrk="1" hangingPunct="1"/>
            <a:r>
              <a:rPr lang="en-US" altLang="zh-CN" sz="2400" b="1">
                <a:solidFill>
                  <a:srgbClr val="000000"/>
                </a:solidFill>
                <a:ea typeface="MS PGothic" panose="020B0600070205080204" pitchFamily="34" charset="-128"/>
              </a:rPr>
              <a:t>The Chi-Square Statistic</a:t>
            </a:r>
            <a:endParaRPr lang="en-US" altLang="zh-CN" sz="2400">
              <a:solidFill>
                <a:srgbClr val="000000"/>
              </a:solidFill>
              <a:ea typeface="MS PGothic" panose="020B0600070205080204" pitchFamily="34" charset="-128"/>
            </a:endParaRPr>
          </a:p>
          <a:p>
            <a:pPr>
              <a:buFont typeface="Wingdings" panose="05000000000000000000" pitchFamily="2" charset="2"/>
              <a:buNone/>
            </a:pPr>
            <a:endParaRPr lang="en-US" altLang="zh-CN">
              <a:solidFill>
                <a:srgbClr val="000000"/>
              </a:solidFill>
              <a:ea typeface="MS PGothic" panose="020B0600070205080204" pitchFamily="34" charset="-128"/>
            </a:endParaRPr>
          </a:p>
        </p:txBody>
      </p:sp>
      <p:grpSp>
        <p:nvGrpSpPr>
          <p:cNvPr id="2" name="Group 10"/>
          <p:cNvGrpSpPr/>
          <p:nvPr/>
        </p:nvGrpSpPr>
        <p:grpSpPr bwMode="auto">
          <a:xfrm>
            <a:off x="1231429" y="473335"/>
            <a:ext cx="10387148" cy="2982232"/>
            <a:chOff x="367626" y="4308734"/>
            <a:chExt cx="7375525" cy="1343980"/>
          </a:xfrm>
        </p:grpSpPr>
        <p:sp>
          <p:nvSpPr>
            <p:cNvPr id="10" name="TextBox 9"/>
            <p:cNvSpPr txBox="1"/>
            <p:nvPr/>
          </p:nvSpPr>
          <p:spPr bwMode="auto">
            <a:xfrm>
              <a:off x="367626" y="4308734"/>
              <a:ext cx="7375525" cy="13439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zh-CN" sz="2800" b="1" u="sng" dirty="0">
                  <a:solidFill>
                    <a:srgbClr val="E81F30"/>
                  </a:solidFill>
                </a:rPr>
                <a:t>Definition:</a:t>
              </a:r>
              <a:endParaRPr lang="en-US" altLang="zh-CN" sz="2800" b="1" u="sng" dirty="0">
                <a:solidFill>
                  <a:srgbClr val="E81F30"/>
                </a:solidFill>
              </a:endParaRPr>
            </a:p>
            <a:p>
              <a:pPr eaLnBrk="1" hangingPunct="1">
                <a:defRPr/>
              </a:pPr>
              <a:endParaRPr lang="en-US" altLang="zh-CN" sz="800" b="1" u="sng" dirty="0">
                <a:solidFill>
                  <a:srgbClr val="E81F30"/>
                </a:solidFill>
              </a:endParaRPr>
            </a:p>
            <a:p>
              <a:pPr eaLnBrk="1" hangingPunct="1">
                <a:defRPr/>
              </a:pPr>
              <a:r>
                <a:rPr lang="en-US" altLang="zh-CN" dirty="0">
                  <a:solidFill>
                    <a:srgbClr val="000000"/>
                  </a:solidFill>
                </a:rPr>
                <a:t>The </a:t>
              </a:r>
              <a:r>
                <a:rPr lang="en-US" altLang="zh-CN" b="1" dirty="0">
                  <a:solidFill>
                    <a:srgbClr val="000000"/>
                  </a:solidFill>
                </a:rPr>
                <a:t>chi-square statistic </a:t>
              </a:r>
              <a:r>
                <a:rPr lang="en-US" altLang="zh-CN" dirty="0">
                  <a:solidFill>
                    <a:srgbClr val="000000"/>
                  </a:solidFill>
                </a:rPr>
                <a:t>is a measure of how far the observed counts are from the expected counts. The formula for the statistic is</a:t>
              </a:r>
              <a:endParaRPr lang="en-US" altLang="zh-CN" dirty="0">
                <a:solidFill>
                  <a:srgbClr val="000000"/>
                </a:solidFill>
              </a:endParaRPr>
            </a:p>
            <a:p>
              <a:pPr eaLnBrk="1" hangingPunct="1">
                <a:defRPr/>
              </a:pPr>
              <a:endParaRPr lang="en-US" altLang="zh-CN" dirty="0">
                <a:solidFill>
                  <a:srgbClr val="000000"/>
                </a:solidFill>
                <a:latin typeface="Palatino" charset="0"/>
                <a:cs typeface="Palatino" charset="0"/>
              </a:endParaRPr>
            </a:p>
            <a:p>
              <a:pPr eaLnBrk="1" hangingPunct="1">
                <a:defRPr/>
              </a:pPr>
              <a:endParaRPr lang="en-US" altLang="zh-CN" dirty="0">
                <a:solidFill>
                  <a:srgbClr val="000000"/>
                </a:solidFill>
                <a:latin typeface="Palatino" charset="0"/>
                <a:cs typeface="Palatino" charset="0"/>
              </a:endParaRPr>
            </a:p>
            <a:p>
              <a:pPr eaLnBrk="1" hangingPunct="1">
                <a:defRPr/>
              </a:pPr>
              <a:endParaRPr lang="en-US" altLang="zh-CN" sz="2800" dirty="0">
                <a:solidFill>
                  <a:srgbClr val="000000"/>
                </a:solidFill>
                <a:latin typeface="Palatino" charset="0"/>
                <a:cs typeface="Palatino" charset="0"/>
              </a:endParaRPr>
            </a:p>
          </p:txBody>
        </p:sp>
        <p:graphicFrame>
          <p:nvGraphicFramePr>
            <p:cNvPr id="29702" name="Object 2"/>
            <p:cNvGraphicFramePr>
              <a:graphicFrameLocks noChangeAspect="1"/>
            </p:cNvGraphicFramePr>
            <p:nvPr/>
          </p:nvGraphicFramePr>
          <p:xfrm>
            <a:off x="776163" y="4980724"/>
            <a:ext cx="6391656" cy="512204"/>
          </p:xfrm>
          <a:graphic>
            <a:graphicData uri="http://schemas.openxmlformats.org/presentationml/2006/ole">
              <mc:AlternateContent xmlns:mc="http://schemas.openxmlformats.org/markup-compatibility/2006">
                <mc:Choice xmlns:v="urn:schemas-microsoft-com:vml" Requires="v">
                  <p:oleObj spid="_x0000_s1144" name="Equation" r:id="rId1" imgW="4660900" imgH="596900" progId="Equation.3">
                    <p:embed/>
                  </p:oleObj>
                </mc:Choice>
                <mc:Fallback>
                  <p:oleObj name="Equation" r:id="rId1" imgW="4660900" imgH="596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63" y="4980724"/>
                          <a:ext cx="6391656" cy="512204"/>
                        </a:xfrm>
                        <a:prstGeom prst="rect">
                          <a:avLst/>
                        </a:prstGeom>
                        <a:noFill/>
                        <a:ln>
                          <a:noFill/>
                        </a:ln>
                        <a:effectLst/>
                      </p:spPr>
                    </p:pic>
                  </p:oleObj>
                </mc:Fallback>
              </mc:AlternateContent>
            </a:graphicData>
          </a:graphic>
        </p:graphicFrame>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Vertical Title 1"/>
          <p:cNvSpPr>
            <a:spLocks noGrp="1"/>
          </p:cNvSpPr>
          <p:nvPr>
            <p:ph type="title" orient="vert"/>
          </p:nvPr>
        </p:nvSpPr>
        <p:spPr>
          <a:xfrm>
            <a:off x="9659939" y="954088"/>
            <a:ext cx="681037" cy="5903912"/>
          </a:xfrm>
        </p:spPr>
        <p:txBody>
          <a:bodyPr/>
          <a:lstStyle/>
          <a:p>
            <a:pPr eaLnBrk="1" hangingPunct="1"/>
            <a:r>
              <a:rPr lang="en-US" altLang="zh-CN" sz="2000">
                <a:solidFill>
                  <a:srgbClr val="E81F30"/>
                </a:solidFill>
                <a:ea typeface="MS PGothic" panose="020B0600070205080204" pitchFamily="34" charset="-128"/>
              </a:rPr>
              <a:t>Chi-Square Goodness-of-Fit Tests</a:t>
            </a:r>
            <a:endParaRPr lang="en-US" altLang="zh-CN" sz="2000">
              <a:solidFill>
                <a:srgbClr val="E81F30"/>
              </a:solidFill>
              <a:ea typeface="MS PGothic" panose="020B0600070205080204" pitchFamily="34" charset="-128"/>
            </a:endParaRPr>
          </a:p>
        </p:txBody>
      </p:sp>
      <p:sp>
        <p:nvSpPr>
          <p:cNvPr id="30722" name="Vertical Text Placeholder 2"/>
          <p:cNvSpPr>
            <a:spLocks noGrp="1"/>
          </p:cNvSpPr>
          <p:nvPr>
            <p:ph type="body" orient="vert" idx="1"/>
          </p:nvPr>
        </p:nvSpPr>
        <p:spPr>
          <a:xfrm rot="16200000">
            <a:off x="4716463" y="-2211387"/>
            <a:ext cx="2576512" cy="7720012"/>
          </a:xfrm>
        </p:spPr>
        <p:txBody>
          <a:bodyPr/>
          <a:lstStyle/>
          <a:p>
            <a:pPr eaLnBrk="1" hangingPunct="1"/>
            <a:r>
              <a:rPr lang="en-US" altLang="zh-CN" sz="2400" b="1">
                <a:solidFill>
                  <a:srgbClr val="E81F30"/>
                </a:solidFill>
                <a:ea typeface="MS PGothic" panose="020B0600070205080204" pitchFamily="34" charset="-128"/>
              </a:rPr>
              <a:t>Example: Return of the M&amp;M’s</a:t>
            </a:r>
            <a:endParaRPr lang="en-US" altLang="zh-CN" sz="2400">
              <a:solidFill>
                <a:srgbClr val="E81F30"/>
              </a:solidFill>
              <a:ea typeface="MS PGothic" panose="020B0600070205080204" pitchFamily="34" charset="-128"/>
            </a:endParaRPr>
          </a:p>
          <a:p>
            <a:pPr>
              <a:spcAft>
                <a:spcPts val="1200"/>
              </a:spcAft>
              <a:buNone/>
            </a:pPr>
            <a:r>
              <a:rPr lang="en-US" altLang="zh-CN" sz="1800">
                <a:solidFill>
                  <a:srgbClr val="000000"/>
                </a:solidFill>
                <a:ea typeface="MS PGothic" panose="020B0600070205080204" pitchFamily="34" charset="-128"/>
              </a:rPr>
              <a:t>The table shows the observed and expected counts for our sample of 60 M&amp;M’s Milk Chocolate Candies.  Calculate the chi-square statistic.</a:t>
            </a:r>
            <a:endParaRPr lang="en-US" altLang="zh-CN" sz="3200">
              <a:solidFill>
                <a:srgbClr val="000000"/>
              </a:solidFill>
              <a:ea typeface="MS PGothic" panose="020B0600070205080204" pitchFamily="34" charset="-128"/>
            </a:endParaRPr>
          </a:p>
        </p:txBody>
      </p:sp>
      <p:pic>
        <p:nvPicPr>
          <p:cNvPr id="30724" name="Picture 12" descr="Screen shot 2010-12-02 at 8.53.25 PM.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49426" y="2570163"/>
            <a:ext cx="3833813"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5" name="Object 2"/>
          <p:cNvGraphicFramePr>
            <a:graphicFrameLocks noChangeAspect="1"/>
          </p:cNvGraphicFramePr>
          <p:nvPr/>
        </p:nvGraphicFramePr>
        <p:xfrm>
          <a:off x="4224339" y="1725613"/>
          <a:ext cx="3265487" cy="609600"/>
        </p:xfrm>
        <a:graphic>
          <a:graphicData uri="http://schemas.openxmlformats.org/presentationml/2006/ole">
            <mc:AlternateContent xmlns:mc="http://schemas.openxmlformats.org/markup-compatibility/2006">
              <mc:Choice xmlns:v="urn:schemas-microsoft-com:vml" Requires="v">
                <p:oleObj spid="_x0000_s2404" name="Equation" r:id="rId2" imgW="2235200" imgH="419100" progId="Equation.3">
                  <p:embed/>
                </p:oleObj>
              </mc:Choice>
              <mc:Fallback>
                <p:oleObj name="Equation" r:id="rId2" imgW="2235200" imgH="419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1725613"/>
                        <a:ext cx="3265487"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3"/>
          <p:cNvGraphicFramePr>
            <a:graphicFrameLocks noChangeAspect="1"/>
          </p:cNvGraphicFramePr>
          <p:nvPr/>
        </p:nvGraphicFramePr>
        <p:xfrm>
          <a:off x="5708651" y="2900364"/>
          <a:ext cx="4156075" cy="1368425"/>
        </p:xfrm>
        <a:graphic>
          <a:graphicData uri="http://schemas.openxmlformats.org/presentationml/2006/ole">
            <mc:AlternateContent xmlns:mc="http://schemas.openxmlformats.org/markup-compatibility/2006">
              <mc:Choice xmlns:v="urn:schemas-microsoft-com:vml" Requires="v">
                <p:oleObj spid="_x0000_s2405" name="Equation" r:id="rId4" imgW="2844800" imgH="939800" progId="Equation.3">
                  <p:embed/>
                </p:oleObj>
              </mc:Choice>
              <mc:Fallback>
                <p:oleObj name="Equation" r:id="rId4" imgW="2844800" imgH="939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8651" y="2900364"/>
                        <a:ext cx="4156075"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p:cNvGraphicFramePr>
            <a:graphicFrameLocks noChangeAspect="1"/>
          </p:cNvGraphicFramePr>
          <p:nvPr/>
        </p:nvGraphicFramePr>
        <p:xfrm>
          <a:off x="5632450" y="4852989"/>
          <a:ext cx="4527550" cy="517525"/>
        </p:xfrm>
        <a:graphic>
          <a:graphicData uri="http://schemas.openxmlformats.org/presentationml/2006/ole">
            <mc:AlternateContent xmlns:mc="http://schemas.openxmlformats.org/markup-compatibility/2006">
              <mc:Choice xmlns:v="urn:schemas-microsoft-com:vml" Requires="v">
                <p:oleObj spid="_x0000_s2406" name="Equation" r:id="rId6" imgW="3098800" imgH="355600" progId="Equation.3">
                  <p:embed/>
                </p:oleObj>
              </mc:Choice>
              <mc:Fallback>
                <p:oleObj name="Equation" r:id="rId6" imgW="3098800" imgH="355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2450" y="4852989"/>
                        <a:ext cx="45275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4"/>
          <p:cNvGrpSpPr/>
          <p:nvPr/>
        </p:nvGrpSpPr>
        <p:grpSpPr bwMode="auto">
          <a:xfrm>
            <a:off x="3228975" y="2887663"/>
            <a:ext cx="4059238" cy="596900"/>
            <a:chOff x="1704239" y="3061267"/>
            <a:chExt cx="4059778" cy="597056"/>
          </a:xfrm>
        </p:grpSpPr>
        <p:sp>
          <p:nvSpPr>
            <p:cNvPr id="12" name="Rectangle 11"/>
            <p:cNvSpPr/>
            <p:nvPr/>
          </p:nvSpPr>
          <p:spPr>
            <a:xfrm>
              <a:off x="1704239" y="3169245"/>
              <a:ext cx="2095779" cy="358869"/>
            </a:xfrm>
            <a:prstGeom prst="rect">
              <a:avLst/>
            </a:prstGeom>
            <a:noFill/>
            <a:ln w="34925" cap="flat" cmpd="sng" algn="ctr">
              <a:solidFill>
                <a:srgbClr val="0000FF"/>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endParaRPr lang="en-US"/>
            </a:p>
          </p:txBody>
        </p:sp>
        <p:sp>
          <p:nvSpPr>
            <p:cNvPr id="13" name="Rectangle 12"/>
            <p:cNvSpPr/>
            <p:nvPr/>
          </p:nvSpPr>
          <p:spPr>
            <a:xfrm>
              <a:off x="4711364" y="3061267"/>
              <a:ext cx="1052653" cy="597056"/>
            </a:xfrm>
            <a:prstGeom prst="rect">
              <a:avLst/>
            </a:prstGeom>
            <a:noFill/>
            <a:ln w="34925" cap="flat" cmpd="sng" algn="ctr">
              <a:solidFill>
                <a:srgbClr val="0000FF"/>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endParaRPr lang="en-US"/>
            </a:p>
          </p:txBody>
        </p:sp>
      </p:grpSp>
      <p:grpSp>
        <p:nvGrpSpPr>
          <p:cNvPr id="3" name="Group 25"/>
          <p:cNvGrpSpPr/>
          <p:nvPr/>
        </p:nvGrpSpPr>
        <p:grpSpPr bwMode="auto">
          <a:xfrm>
            <a:off x="3228975" y="2887663"/>
            <a:ext cx="5340350" cy="857250"/>
            <a:chOff x="1704238" y="3061267"/>
            <a:chExt cx="5340673" cy="857590"/>
          </a:xfrm>
        </p:grpSpPr>
        <p:sp>
          <p:nvSpPr>
            <p:cNvPr id="14" name="Rectangle 13"/>
            <p:cNvSpPr/>
            <p:nvPr/>
          </p:nvSpPr>
          <p:spPr>
            <a:xfrm>
              <a:off x="1704238" y="3585350"/>
              <a:ext cx="2095627" cy="333507"/>
            </a:xfrm>
            <a:prstGeom prst="rect">
              <a:avLst/>
            </a:prstGeom>
            <a:noFill/>
            <a:ln w="31750" cap="flat" cmpd="sng" algn="ctr">
              <a:solidFill>
                <a:srgbClr val="FF6600"/>
              </a:solidFill>
              <a:prstDash val="solid"/>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a:p>
          </p:txBody>
        </p:sp>
        <p:sp>
          <p:nvSpPr>
            <p:cNvPr id="15" name="Rectangle 14"/>
            <p:cNvSpPr/>
            <p:nvPr/>
          </p:nvSpPr>
          <p:spPr>
            <a:xfrm>
              <a:off x="5965346" y="3061267"/>
              <a:ext cx="1079565" cy="597137"/>
            </a:xfrm>
            <a:prstGeom prst="rect">
              <a:avLst/>
            </a:prstGeom>
            <a:noFill/>
            <a:ln w="31750" cap="flat" cmpd="sng" algn="ctr">
              <a:solidFill>
                <a:srgbClr val="FF6600"/>
              </a:solidFill>
              <a:prstDash val="solid"/>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a:p>
          </p:txBody>
        </p:sp>
      </p:grpSp>
      <p:grpSp>
        <p:nvGrpSpPr>
          <p:cNvPr id="4" name="Group 26"/>
          <p:cNvGrpSpPr/>
          <p:nvPr/>
        </p:nvGrpSpPr>
        <p:grpSpPr bwMode="auto">
          <a:xfrm>
            <a:off x="3228976" y="2909889"/>
            <a:ext cx="6615113" cy="1222375"/>
            <a:chOff x="1704238" y="3082979"/>
            <a:chExt cx="6616235" cy="1222446"/>
          </a:xfrm>
        </p:grpSpPr>
        <p:sp>
          <p:nvSpPr>
            <p:cNvPr id="16" name="Rectangle 15"/>
            <p:cNvSpPr/>
            <p:nvPr/>
          </p:nvSpPr>
          <p:spPr>
            <a:xfrm>
              <a:off x="1704238" y="3972031"/>
              <a:ext cx="2094268" cy="333394"/>
            </a:xfrm>
            <a:prstGeom prst="rect">
              <a:avLst/>
            </a:prstGeom>
            <a:noFill/>
            <a:ln w="31750" cap="flat" cmpd="sng" algn="ctr">
              <a:solidFill>
                <a:srgbClr val="008000"/>
              </a:solidFill>
              <a:prstDash val="solid"/>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a:p>
          </p:txBody>
        </p:sp>
        <p:sp>
          <p:nvSpPr>
            <p:cNvPr id="18" name="Rectangle 17"/>
            <p:cNvSpPr/>
            <p:nvPr/>
          </p:nvSpPr>
          <p:spPr>
            <a:xfrm>
              <a:off x="7240790" y="3082979"/>
              <a:ext cx="1079683" cy="596935"/>
            </a:xfrm>
            <a:prstGeom prst="rect">
              <a:avLst/>
            </a:prstGeom>
            <a:noFill/>
            <a:ln w="31750" cap="flat" cmpd="sng" algn="ctr">
              <a:solidFill>
                <a:srgbClr val="008000"/>
              </a:solidFill>
              <a:prstDash val="solid"/>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a:p>
          </p:txBody>
        </p:sp>
      </p:grpSp>
      <p:grpSp>
        <p:nvGrpSpPr>
          <p:cNvPr id="5" name="Group 27"/>
          <p:cNvGrpSpPr/>
          <p:nvPr/>
        </p:nvGrpSpPr>
        <p:grpSpPr bwMode="auto">
          <a:xfrm>
            <a:off x="3228975" y="3702051"/>
            <a:ext cx="4135438" cy="817563"/>
            <a:chOff x="1704239" y="3875433"/>
            <a:chExt cx="4136193" cy="818399"/>
          </a:xfrm>
        </p:grpSpPr>
        <p:sp>
          <p:nvSpPr>
            <p:cNvPr id="19" name="Rectangle 18"/>
            <p:cNvSpPr/>
            <p:nvPr/>
          </p:nvSpPr>
          <p:spPr>
            <a:xfrm>
              <a:off x="1704239" y="4360116"/>
              <a:ext cx="2094295" cy="333716"/>
            </a:xfrm>
            <a:prstGeom prst="rect">
              <a:avLst/>
            </a:prstGeom>
            <a:noFill/>
            <a:ln w="31750" cap="flat" cmpd="sng" algn="ctr">
              <a:solidFill>
                <a:srgbClr val="FFFF00"/>
              </a:solidFill>
              <a:prstDash val="solid"/>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a:p>
          </p:txBody>
        </p:sp>
        <p:sp>
          <p:nvSpPr>
            <p:cNvPr id="20" name="Rectangle 19"/>
            <p:cNvSpPr/>
            <p:nvPr/>
          </p:nvSpPr>
          <p:spPr>
            <a:xfrm>
              <a:off x="4787727" y="3875433"/>
              <a:ext cx="1052705" cy="597510"/>
            </a:xfrm>
            <a:prstGeom prst="rect">
              <a:avLst/>
            </a:prstGeom>
            <a:noFill/>
            <a:ln w="34925" cap="flat" cmpd="sng" algn="ctr">
              <a:solidFill>
                <a:srgbClr val="FFFF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endParaRPr lang="en-US"/>
            </a:p>
          </p:txBody>
        </p:sp>
      </p:grpSp>
      <p:grpSp>
        <p:nvGrpSpPr>
          <p:cNvPr id="6" name="Group 28"/>
          <p:cNvGrpSpPr/>
          <p:nvPr/>
        </p:nvGrpSpPr>
        <p:grpSpPr bwMode="auto">
          <a:xfrm>
            <a:off x="3228976" y="3713163"/>
            <a:ext cx="5394325" cy="1198562"/>
            <a:chOff x="1704239" y="3886289"/>
            <a:chExt cx="5395805" cy="1199203"/>
          </a:xfrm>
        </p:grpSpPr>
        <p:sp>
          <p:nvSpPr>
            <p:cNvPr id="21" name="Rectangle 20"/>
            <p:cNvSpPr/>
            <p:nvPr/>
          </p:nvSpPr>
          <p:spPr>
            <a:xfrm>
              <a:off x="1704239" y="4751939"/>
              <a:ext cx="2094487" cy="333553"/>
            </a:xfrm>
            <a:prstGeom prst="rect">
              <a:avLst/>
            </a:prstGeom>
            <a:noFill/>
            <a:ln w="31750" cap="flat" cmpd="sng" algn="ctr">
              <a:solidFill>
                <a:srgbClr val="FF0000"/>
              </a:solidFill>
              <a:prstDash val="solid"/>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a:p>
          </p:txBody>
        </p:sp>
        <p:sp>
          <p:nvSpPr>
            <p:cNvPr id="22" name="Rectangle 21"/>
            <p:cNvSpPr/>
            <p:nvPr/>
          </p:nvSpPr>
          <p:spPr>
            <a:xfrm>
              <a:off x="6047243" y="3886289"/>
              <a:ext cx="1052801" cy="597219"/>
            </a:xfrm>
            <a:prstGeom prst="rect">
              <a:avLst/>
            </a:prstGeom>
            <a:noFill/>
            <a:ln w="34925" cap="flat" cmpd="sng" algn="ctr">
              <a:solidFill>
                <a:srgbClr val="FF0000"/>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endParaRPr lang="en-US"/>
            </a:p>
          </p:txBody>
        </p:sp>
      </p:grpSp>
      <p:grpSp>
        <p:nvGrpSpPr>
          <p:cNvPr id="7" name="Group 29"/>
          <p:cNvGrpSpPr/>
          <p:nvPr/>
        </p:nvGrpSpPr>
        <p:grpSpPr bwMode="auto">
          <a:xfrm>
            <a:off x="3228976" y="3702050"/>
            <a:ext cx="6664325" cy="1593850"/>
            <a:chOff x="1704239" y="3875433"/>
            <a:chExt cx="6665592" cy="1594243"/>
          </a:xfrm>
        </p:grpSpPr>
        <p:sp>
          <p:nvSpPr>
            <p:cNvPr id="23" name="Rectangle 22"/>
            <p:cNvSpPr/>
            <p:nvPr/>
          </p:nvSpPr>
          <p:spPr>
            <a:xfrm>
              <a:off x="1704239" y="5136219"/>
              <a:ext cx="2094311" cy="333457"/>
            </a:xfrm>
            <a:prstGeom prst="rect">
              <a:avLst/>
            </a:prstGeom>
            <a:noFill/>
            <a:ln w="31750" cap="flat" cmpd="sng" algn="ctr">
              <a:solidFill>
                <a:schemeClr val="accent5">
                  <a:lumMod val="75000"/>
                </a:schemeClr>
              </a:solidFill>
              <a:prstDash val="solid"/>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US"/>
            </a:p>
          </p:txBody>
        </p:sp>
        <p:sp>
          <p:nvSpPr>
            <p:cNvPr id="24" name="Rectangle 23"/>
            <p:cNvSpPr/>
            <p:nvPr/>
          </p:nvSpPr>
          <p:spPr>
            <a:xfrm>
              <a:off x="7317119" y="3875433"/>
              <a:ext cx="1052712" cy="597047"/>
            </a:xfrm>
            <a:prstGeom prst="rect">
              <a:avLst/>
            </a:prstGeom>
            <a:noFill/>
            <a:ln w="34925" cap="flat" cmpd="sng" algn="ctr">
              <a:solidFill>
                <a:schemeClr val="accent5">
                  <a:lumMod val="75000"/>
                </a:schemeClr>
              </a:solidFill>
              <a:prstDash val="solid"/>
              <a:round/>
              <a:headEnd type="none" w="med" len="med"/>
              <a:tailEnd type="none" w="med" len="med"/>
            </a:ln>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endParaRPr lang="en-US"/>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4000"/>
                            </p:stCondLst>
                            <p:childTnLst>
                              <p:par>
                                <p:cTn id="25" presetID="10"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450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Vertical Title 1"/>
          <p:cNvSpPr>
            <a:spLocks noGrp="1"/>
          </p:cNvSpPr>
          <p:nvPr>
            <p:ph type="title" orient="vert"/>
          </p:nvPr>
        </p:nvSpPr>
        <p:spPr>
          <a:xfrm>
            <a:off x="9659939" y="954088"/>
            <a:ext cx="681037" cy="5903912"/>
          </a:xfrm>
        </p:spPr>
        <p:txBody>
          <a:bodyPr/>
          <a:lstStyle/>
          <a:p>
            <a:pPr eaLnBrk="1" hangingPunct="1"/>
            <a:r>
              <a:rPr lang="en-US" altLang="zh-CN" sz="2000">
                <a:solidFill>
                  <a:srgbClr val="E81F30"/>
                </a:solidFill>
                <a:ea typeface="MS PGothic" panose="020B0600070205080204" pitchFamily="34" charset="-128"/>
              </a:rPr>
              <a:t>Chi-Square Goodness-of-Fit Tests</a:t>
            </a:r>
            <a:endParaRPr lang="en-US" altLang="zh-CN" sz="2000">
              <a:solidFill>
                <a:srgbClr val="E81F30"/>
              </a:solidFill>
              <a:ea typeface="MS PGothic" panose="020B0600070205080204" pitchFamily="34" charset="-128"/>
            </a:endParaRPr>
          </a:p>
        </p:txBody>
      </p:sp>
      <p:sp>
        <p:nvSpPr>
          <p:cNvPr id="31746" name="Vertical Text Placeholder 2"/>
          <p:cNvSpPr>
            <a:spLocks noGrp="1"/>
          </p:cNvSpPr>
          <p:nvPr>
            <p:ph type="body" orient="vert" idx="1"/>
          </p:nvPr>
        </p:nvSpPr>
        <p:spPr>
          <a:xfrm rot="16200000">
            <a:off x="5414964" y="-2909887"/>
            <a:ext cx="974725" cy="7515225"/>
          </a:xfrm>
        </p:spPr>
        <p:txBody>
          <a:bodyPr/>
          <a:lstStyle/>
          <a:p>
            <a:pPr eaLnBrk="1" hangingPunct="1"/>
            <a:r>
              <a:rPr lang="en-US" altLang="zh-CN" sz="2400" b="1">
                <a:solidFill>
                  <a:srgbClr val="000000"/>
                </a:solidFill>
                <a:ea typeface="MS PGothic" panose="020B0600070205080204" pitchFamily="34" charset="-128"/>
              </a:rPr>
              <a:t>The Chi-Square Distributions</a:t>
            </a:r>
            <a:endParaRPr lang="en-US" altLang="zh-CN" sz="2400" i="1" baseline="-25000">
              <a:solidFill>
                <a:srgbClr val="000000"/>
              </a:solidFill>
              <a:ea typeface="MS PGothic" panose="020B0600070205080204" pitchFamily="34" charset="-128"/>
            </a:endParaRPr>
          </a:p>
        </p:txBody>
      </p:sp>
      <p:grpSp>
        <p:nvGrpSpPr>
          <p:cNvPr id="2" name="Group 9"/>
          <p:cNvGrpSpPr/>
          <p:nvPr/>
        </p:nvGrpSpPr>
        <p:grpSpPr bwMode="auto">
          <a:xfrm>
            <a:off x="1746250" y="954088"/>
            <a:ext cx="5773738" cy="3097212"/>
            <a:chOff x="497524" y="2946400"/>
            <a:chExt cx="13757272" cy="2659461"/>
          </a:xfrm>
        </p:grpSpPr>
        <p:sp>
          <p:nvSpPr>
            <p:cNvPr id="12" name="TextBox 11"/>
            <p:cNvSpPr txBox="1"/>
            <p:nvPr/>
          </p:nvSpPr>
          <p:spPr bwMode="auto">
            <a:xfrm>
              <a:off x="497524" y="3306266"/>
              <a:ext cx="13757272" cy="2299595"/>
            </a:xfrm>
            <a:prstGeom prst="rect">
              <a:avLst/>
            </a:prstGeom>
            <a:solidFill>
              <a:srgbClr val="FAEDB8"/>
            </a:solidFill>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37931725" indent="-3747452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zh-CN" dirty="0">
                  <a:solidFill>
                    <a:srgbClr val="000000"/>
                  </a:solidFill>
                </a:rPr>
                <a:t>The chi-square distributions are a family of distributions that take only positive values and are skewed to the right. </a:t>
              </a:r>
              <a:endParaRPr lang="en-US" altLang="zh-CN" dirty="0">
                <a:solidFill>
                  <a:srgbClr val="000000"/>
                </a:solidFill>
              </a:endParaRPr>
            </a:p>
            <a:p>
              <a:pPr eaLnBrk="1" hangingPunct="1">
                <a:defRPr/>
              </a:pPr>
              <a:endParaRPr lang="en-US" altLang="zh-CN" dirty="0">
                <a:solidFill>
                  <a:srgbClr val="000000"/>
                </a:solidFill>
              </a:endParaRPr>
            </a:p>
            <a:p>
              <a:pPr eaLnBrk="1" hangingPunct="1">
                <a:defRPr/>
              </a:pPr>
              <a:r>
                <a:rPr lang="en-US" altLang="zh-CN" dirty="0">
                  <a:solidFill>
                    <a:srgbClr val="000000"/>
                  </a:solidFill>
                </a:rPr>
                <a:t>The chi-square goodness-of-fit test uses the chi-square distribution with </a:t>
              </a:r>
              <a:r>
                <a:rPr lang="en-US" altLang="zh-CN" dirty="0" err="1">
                  <a:solidFill>
                    <a:srgbClr val="000000"/>
                  </a:solidFill>
                </a:rPr>
                <a:t>df</a:t>
              </a:r>
              <a:r>
                <a:rPr lang="en-US" altLang="zh-CN" dirty="0">
                  <a:solidFill>
                    <a:srgbClr val="000000"/>
                  </a:solidFill>
                </a:rPr>
                <a:t> = n - 1.</a:t>
              </a:r>
              <a:endParaRPr lang="en-US" altLang="zh-CN" dirty="0">
                <a:solidFill>
                  <a:srgbClr val="000000"/>
                </a:solidFill>
              </a:endParaRPr>
            </a:p>
            <a:p>
              <a:pPr eaLnBrk="1" hangingPunct="1">
                <a:defRPr/>
              </a:pPr>
              <a:r>
                <a:rPr lang="en-US" altLang="zh-CN" dirty="0">
                  <a:solidFill>
                    <a:srgbClr val="000000"/>
                  </a:solidFill>
                </a:rPr>
                <a:t>n is the number of categories.</a:t>
              </a:r>
              <a:endParaRPr lang="en-US" altLang="zh-CN" dirty="0">
                <a:solidFill>
                  <a:srgbClr val="000000"/>
                </a:solidFill>
              </a:endParaRPr>
            </a:p>
          </p:txBody>
        </p:sp>
        <p:sp>
          <p:nvSpPr>
            <p:cNvPr id="13" name="TextBox 12"/>
            <p:cNvSpPr txBox="1"/>
            <p:nvPr/>
          </p:nvSpPr>
          <p:spPr bwMode="auto">
            <a:xfrm>
              <a:off x="745214" y="2946400"/>
              <a:ext cx="9309478" cy="343620"/>
            </a:xfrm>
            <a:prstGeom prst="rect">
              <a:avLst/>
            </a:prstGeom>
            <a:solidFill>
              <a:schemeClr val="tx2"/>
            </a:solidFill>
          </p:spPr>
          <p:style>
            <a:lnRef idx="0">
              <a:schemeClr val="accent6"/>
            </a:lnRef>
            <a:fillRef idx="3">
              <a:schemeClr val="accent6"/>
            </a:fillRef>
            <a:effectRef idx="3">
              <a:schemeClr val="accent6"/>
            </a:effectRef>
            <a:fontRef idx="minor">
              <a:schemeClr val="lt1"/>
            </a:fontRef>
          </p:style>
          <p:txBody>
            <a:bodyPr>
              <a:spAutoFit/>
            </a:bodyPr>
            <a:lstStyle/>
            <a:p>
              <a:pPr algn="ctr" eaLnBrk="1" hangingPunct="1">
                <a:defRPr/>
              </a:pPr>
              <a:r>
                <a:rPr lang="en-US" sz="2000" b="1" dirty="0">
                  <a:solidFill>
                    <a:srgbClr val="FFFFFF"/>
                  </a:solidFill>
                  <a:ea typeface="MS PGothic" panose="020B0600070205080204" pitchFamily="34" charset="-128"/>
                  <a:cs typeface="MS PGothic" panose="020B0600070205080204" pitchFamily="34" charset="-128"/>
                </a:rPr>
                <a:t>The Chi-Square Distributions</a:t>
              </a:r>
              <a:endParaRPr lang="en-US" sz="2000" b="1" dirty="0">
                <a:solidFill>
                  <a:srgbClr val="FFFFFF"/>
                </a:solidFill>
                <a:ea typeface="MS PGothic" panose="020B0600070205080204" pitchFamily="34" charset="-128"/>
                <a:cs typeface="MS PGothic" panose="020B0600070205080204" pitchFamily="34" charset="-128"/>
              </a:endParaRPr>
            </a:p>
          </p:txBody>
        </p:sp>
      </p:grpSp>
      <p:pic>
        <p:nvPicPr>
          <p:cNvPr id="14" name="Picture 13" descr="Picture 2.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765801" y="3660776"/>
            <a:ext cx="4932363"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TM10001105[[fn=剪切]]</Template>
  <TotalTime>0</TotalTime>
  <Words>16238</Words>
  <Application>WPS Presentation</Application>
  <PresentationFormat>宽屏</PresentationFormat>
  <Paragraphs>509</Paragraphs>
  <Slides>37</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12</vt:i4>
      </vt:variant>
      <vt:variant>
        <vt:lpstr>幻灯片标题</vt:lpstr>
      </vt:variant>
      <vt:variant>
        <vt:i4>37</vt:i4>
      </vt:variant>
    </vt:vector>
  </HeadingPairs>
  <TitlesOfParts>
    <vt:vector size="62" baseType="lpstr">
      <vt:lpstr>Arial</vt:lpstr>
      <vt:lpstr>宋体</vt:lpstr>
      <vt:lpstr>Wingdings</vt:lpstr>
      <vt:lpstr>Franklin Gothic Book</vt:lpstr>
      <vt:lpstr>MS PGothic</vt:lpstr>
      <vt:lpstr>Palatino</vt:lpstr>
      <vt:lpstr>微软雅黑</vt:lpstr>
      <vt:lpstr>Arial Unicode MS</vt:lpstr>
      <vt:lpstr>华文楷体</vt:lpstr>
      <vt:lpstr>Calibri</vt:lpstr>
      <vt:lpstr>Times New Roman</vt:lpstr>
      <vt:lpstr>Palatino Linotype</vt:lpstr>
      <vt:lpstr>Crop</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Chi-Square Goodness-of-Fit Tests</vt:lpstr>
      <vt:lpstr>PowerPoint 演示文稿</vt:lpstr>
      <vt:lpstr>PowerPoint 演示文稿</vt:lpstr>
      <vt:lpstr>PowerPoint 演示文稿</vt:lpstr>
      <vt:lpstr>PowerPoint 演示文稿</vt:lpstr>
      <vt:lpstr>PowerPoint 演示文稿</vt:lpstr>
      <vt:lpstr>Chi-Square Goodness-of-Fit Tests</vt:lpstr>
      <vt:lpstr>Chi-Square Goodness-of-Fit Tests</vt:lpstr>
      <vt:lpstr>PowerPoint 演示文稿</vt:lpstr>
      <vt:lpstr>Chi-Square Goodness-of-Fit Tests</vt:lpstr>
      <vt:lpstr>PowerPoint 演示文稿</vt:lpstr>
      <vt:lpstr>Chi-Square Goodness-of-Fit Tests</vt:lpstr>
      <vt:lpstr>Chi-Square Goodness-of-Fit Tests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Inference for Relationships</vt:lpstr>
      <vt:lpstr>Inference for Relationships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X13 Yoga</dc:creator>
  <cp:lastModifiedBy>wy</cp:lastModifiedBy>
  <cp:revision>108</cp:revision>
  <dcterms:created xsi:type="dcterms:W3CDTF">2022-03-10T06:42:00Z</dcterms:created>
  <dcterms:modified xsi:type="dcterms:W3CDTF">2023-03-09T07:32:12Z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