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0" r:id="rId2"/>
    <p:sldId id="286" r:id="rId3"/>
    <p:sldId id="287" r:id="rId4"/>
    <p:sldId id="257" r:id="rId5"/>
    <p:sldId id="258" r:id="rId6"/>
    <p:sldId id="271" r:id="rId7"/>
    <p:sldId id="272" r:id="rId8"/>
    <p:sldId id="261" r:id="rId9"/>
    <p:sldId id="262" r:id="rId10"/>
    <p:sldId id="263" r:id="rId11"/>
    <p:sldId id="264" r:id="rId12"/>
    <p:sldId id="273" r:id="rId13"/>
    <p:sldId id="265" r:id="rId14"/>
    <p:sldId id="266" r:id="rId15"/>
    <p:sldId id="267" r:id="rId16"/>
    <p:sldId id="274" r:id="rId17"/>
    <p:sldId id="275" r:id="rId18"/>
    <p:sldId id="268" r:id="rId19"/>
    <p:sldId id="269" r:id="rId20"/>
    <p:sldId id="276" r:id="rId21"/>
    <p:sldId id="277" r:id="rId22"/>
    <p:sldId id="27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7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8F85C-3B8C-4EBF-A7AF-22E9C91288B6}" type="datetimeFigureOut">
              <a:rPr lang="zh-CN" altLang="en-US" smtClean="0"/>
              <a:t>2022/9/13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813CEF-D624-456C-997B-B12496A31938}" type="slidenum">
              <a:rPr lang="zh-CN" altLang="en-US" smtClean="0"/>
              <a:t>‹#›</a:t>
            </a:fld>
            <a:endParaRPr lang="zh-CN" altLang="en-US"/>
          </a:p>
        </p:txBody>
      </p:sp>
    </p:spTree>
    <p:extLst>
      <p:ext uri="{BB962C8B-B14F-4D97-AF65-F5344CB8AC3E}">
        <p14:creationId xmlns:p14="http://schemas.microsoft.com/office/powerpoint/2010/main" val="2393843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662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A4953A07-D7DD-497B-A119-A5C3C0795B82}" type="slidenum">
              <a:rPr lang="en-US" altLang="en-US" smtClean="0">
                <a:latin typeface="Arial" panose="020B0604020202020204" pitchFamily="34" charset="0"/>
              </a:rPr>
              <a:pPr/>
              <a:t>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0586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我们来看一下怎么用</a:t>
            </a:r>
            <a:r>
              <a:rPr lang="en-US" altLang="zh-CN" dirty="0" smtClean="0"/>
              <a:t>IQR</a:t>
            </a:r>
            <a:r>
              <a:rPr lang="zh-CN" altLang="en-US" dirty="0" smtClean="0"/>
              <a:t>来找</a:t>
            </a:r>
            <a:r>
              <a:rPr lang="en-US" altLang="zh-CN" dirty="0" smtClean="0"/>
              <a:t>outliers</a:t>
            </a:r>
          </a:p>
          <a:p>
            <a:r>
              <a:rPr lang="zh-CN" altLang="en-US" dirty="0" smtClean="0"/>
              <a:t>之前我们只能看有没有</a:t>
            </a:r>
            <a:r>
              <a:rPr lang="en-US" altLang="zh-CN" dirty="0" smtClean="0"/>
              <a:t>gap</a:t>
            </a:r>
            <a:r>
              <a:rPr lang="zh-CN" altLang="en-US" dirty="0" smtClean="0"/>
              <a:t>，以后我们就可以用</a:t>
            </a:r>
            <a:r>
              <a:rPr lang="en-US" altLang="zh-CN" dirty="0" smtClean="0"/>
              <a:t>IQR</a:t>
            </a:r>
            <a:r>
              <a:rPr lang="zh-CN" altLang="en-US" dirty="0" smtClean="0"/>
              <a:t>来给出精准的判断了</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fld id="{EDA2D71D-7E22-4855-91DB-DB622DB41A55}" type="slidenum">
              <a:rPr lang="zh-CN" altLang="en-US" smtClean="0"/>
              <a:t>24</a:t>
            </a:fld>
            <a:endParaRPr lang="zh-CN" altLang="en-US"/>
          </a:p>
        </p:txBody>
      </p:sp>
    </p:spTree>
    <p:extLst>
      <p:ext uri="{BB962C8B-B14F-4D97-AF65-F5344CB8AC3E}">
        <p14:creationId xmlns:p14="http://schemas.microsoft.com/office/powerpoint/2010/main" val="4211608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p:spPr>
      </p:sp>
      <p:sp>
        <p:nvSpPr>
          <p:cNvPr id="460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460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fld id="{1A34414B-BB58-4437-A869-61A13FE4FE6E}" type="slidenum">
              <a:rPr lang="en-US" altLang="en-US">
                <a:latin typeface="Arial" panose="020B0604020202020204" pitchFamily="34" charset="0"/>
              </a:rPr>
              <a:pPr/>
              <a:t>25</a:t>
            </a:fld>
            <a:endParaRPr lang="en-US" altLang="en-US">
              <a:latin typeface="Arial" panose="020B0604020202020204" pitchFamily="34" charset="0"/>
            </a:endParaRPr>
          </a:p>
        </p:txBody>
      </p:sp>
    </p:spTree>
    <p:extLst>
      <p:ext uri="{BB962C8B-B14F-4D97-AF65-F5344CB8AC3E}">
        <p14:creationId xmlns:p14="http://schemas.microsoft.com/office/powerpoint/2010/main" val="2282964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Exam tip</a:t>
            </a:r>
            <a:r>
              <a:rPr lang="zh-CN" altLang="en-US" dirty="0" smtClean="0"/>
              <a:t>：</a:t>
            </a:r>
            <a:endParaRPr lang="en-US" altLang="zh-CN" dirty="0" smtClean="0"/>
          </a:p>
          <a:p>
            <a:r>
              <a:rPr lang="zh-CN" altLang="en-US" dirty="0" smtClean="0"/>
              <a:t>不仅要指出哪个是</a:t>
            </a:r>
            <a:r>
              <a:rPr lang="en-US" altLang="zh-CN" dirty="0" smtClean="0"/>
              <a:t>outlier</a:t>
            </a:r>
            <a:r>
              <a:rPr lang="zh-CN" altLang="en-US" dirty="0" smtClean="0"/>
              <a:t>，还要给出</a:t>
            </a:r>
            <a:r>
              <a:rPr lang="en-US" altLang="zh-CN" dirty="0" smtClean="0"/>
              <a:t>1.5IQR</a:t>
            </a:r>
            <a:r>
              <a:rPr lang="zh-CN" altLang="en-US" dirty="0" smtClean="0"/>
              <a:t>是怎么用的</a:t>
            </a:r>
            <a:endParaRPr lang="zh-CN" altLang="en-US" dirty="0"/>
          </a:p>
        </p:txBody>
      </p:sp>
      <p:sp>
        <p:nvSpPr>
          <p:cNvPr id="4" name="灯片编号占位符 3"/>
          <p:cNvSpPr>
            <a:spLocks noGrp="1"/>
          </p:cNvSpPr>
          <p:nvPr>
            <p:ph type="sldNum" sz="quarter" idx="10"/>
          </p:nvPr>
        </p:nvSpPr>
        <p:spPr/>
        <p:txBody>
          <a:bodyPr/>
          <a:lstStyle/>
          <a:p>
            <a:fld id="{EDA2D71D-7E22-4855-91DB-DB622DB41A55}" type="slidenum">
              <a:rPr lang="zh-CN" altLang="en-US" smtClean="0"/>
              <a:t>27</a:t>
            </a:fld>
            <a:endParaRPr lang="zh-CN" altLang="en-US"/>
          </a:p>
        </p:txBody>
      </p:sp>
    </p:spTree>
    <p:extLst>
      <p:ext uri="{BB962C8B-B14F-4D97-AF65-F5344CB8AC3E}">
        <p14:creationId xmlns:p14="http://schemas.microsoft.com/office/powerpoint/2010/main" val="623492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那截止到现在我们学了</a:t>
            </a:r>
            <a:r>
              <a:rPr lang="en-US" altLang="zh-CN" dirty="0" smtClean="0"/>
              <a:t>median</a:t>
            </a:r>
            <a:r>
              <a:rPr lang="zh-CN" altLang="en-US" dirty="0" smtClean="0"/>
              <a:t>，</a:t>
            </a:r>
            <a:r>
              <a:rPr lang="en-US" altLang="zh-CN" dirty="0" smtClean="0"/>
              <a:t>min,</a:t>
            </a:r>
            <a:r>
              <a:rPr lang="en-US" altLang="zh-CN" baseline="0" dirty="0" smtClean="0"/>
              <a:t> max, Q1 and Q3</a:t>
            </a:r>
            <a:r>
              <a:rPr lang="zh-CN" altLang="en-US" baseline="0" dirty="0" smtClean="0"/>
              <a:t>，这五个值就能大概描述这组数据了，所以我们有了一个新概念，</a:t>
            </a:r>
            <a:r>
              <a:rPr lang="en-US" altLang="zh-CN" baseline="0" dirty="0" smtClean="0"/>
              <a:t>five-number summary</a:t>
            </a:r>
            <a:r>
              <a:rPr lang="zh-CN" altLang="en-US" baseline="0" dirty="0" smtClean="0"/>
              <a:t>，就是这五个特征值综合起来</a:t>
            </a:r>
            <a:endParaRPr lang="en-US" altLang="zh-CN" dirty="0" smtClean="0"/>
          </a:p>
        </p:txBody>
      </p:sp>
      <p:sp>
        <p:nvSpPr>
          <p:cNvPr id="4" name="灯片编号占位符 3"/>
          <p:cNvSpPr>
            <a:spLocks noGrp="1"/>
          </p:cNvSpPr>
          <p:nvPr>
            <p:ph type="sldNum" sz="quarter" idx="10"/>
          </p:nvPr>
        </p:nvSpPr>
        <p:spPr/>
        <p:txBody>
          <a:bodyPr/>
          <a:lstStyle/>
          <a:p>
            <a:fld id="{EDA2D71D-7E22-4855-91DB-DB622DB41A55}" type="slidenum">
              <a:rPr lang="zh-CN" altLang="en-US" smtClean="0"/>
              <a:t>28</a:t>
            </a:fld>
            <a:endParaRPr lang="zh-CN" altLang="en-US"/>
          </a:p>
        </p:txBody>
      </p:sp>
    </p:spTree>
    <p:extLst>
      <p:ext uri="{BB962C8B-B14F-4D97-AF65-F5344CB8AC3E}">
        <p14:creationId xmlns:p14="http://schemas.microsoft.com/office/powerpoint/2010/main" val="1424037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用这五个值就有了新的图，叫 </a:t>
            </a:r>
            <a:r>
              <a:rPr lang="en-US" altLang="zh-CN" dirty="0" smtClean="0"/>
              <a:t>boxplot</a:t>
            </a:r>
          </a:p>
          <a:p>
            <a:endParaRPr lang="en-US" altLang="zh-CN" dirty="0" smtClean="0"/>
          </a:p>
          <a:p>
            <a:r>
              <a:rPr lang="zh-CN" altLang="en-US" dirty="0" smtClean="0"/>
              <a:t>一起看一下怎么画</a:t>
            </a:r>
            <a:endParaRPr lang="zh-CN" altLang="en-US" dirty="0"/>
          </a:p>
        </p:txBody>
      </p:sp>
      <p:sp>
        <p:nvSpPr>
          <p:cNvPr id="4" name="灯片编号占位符 3"/>
          <p:cNvSpPr>
            <a:spLocks noGrp="1"/>
          </p:cNvSpPr>
          <p:nvPr>
            <p:ph type="sldNum" sz="quarter" idx="10"/>
          </p:nvPr>
        </p:nvSpPr>
        <p:spPr/>
        <p:txBody>
          <a:bodyPr/>
          <a:lstStyle/>
          <a:p>
            <a:fld id="{EDA2D71D-7E22-4855-91DB-DB622DB41A55}" type="slidenum">
              <a:rPr lang="zh-CN" altLang="en-US" smtClean="0"/>
              <a:t>30</a:t>
            </a:fld>
            <a:endParaRPr lang="zh-CN" altLang="en-US"/>
          </a:p>
        </p:txBody>
      </p:sp>
    </p:spTree>
    <p:extLst>
      <p:ext uri="{BB962C8B-B14F-4D97-AF65-F5344CB8AC3E}">
        <p14:creationId xmlns:p14="http://schemas.microsoft.com/office/powerpoint/2010/main" val="2316564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首先要找到这五个值</a:t>
            </a:r>
            <a:endParaRPr lang="en-US" altLang="zh-CN" dirty="0" smtClean="0"/>
          </a:p>
          <a:p>
            <a:endParaRPr lang="en-US" altLang="zh-CN" dirty="0" smtClean="0"/>
          </a:p>
          <a:p>
            <a:r>
              <a:rPr lang="zh-CN" altLang="en-US" dirty="0" smtClean="0"/>
              <a:t>找到</a:t>
            </a:r>
            <a:r>
              <a:rPr lang="en-US" altLang="zh-CN" dirty="0" smtClean="0"/>
              <a:t>outlier</a:t>
            </a:r>
          </a:p>
          <a:p>
            <a:endParaRPr lang="en-US" altLang="zh-CN" dirty="0" smtClean="0"/>
          </a:p>
          <a:p>
            <a:r>
              <a:rPr lang="zh-CN" altLang="en-US" dirty="0" smtClean="0"/>
              <a:t>画图</a:t>
            </a:r>
            <a:endParaRPr lang="zh-CN" altLang="en-US" dirty="0"/>
          </a:p>
        </p:txBody>
      </p:sp>
      <p:sp>
        <p:nvSpPr>
          <p:cNvPr id="4" name="灯片编号占位符 3"/>
          <p:cNvSpPr>
            <a:spLocks noGrp="1"/>
          </p:cNvSpPr>
          <p:nvPr>
            <p:ph type="sldNum" sz="quarter" idx="10"/>
          </p:nvPr>
        </p:nvSpPr>
        <p:spPr/>
        <p:txBody>
          <a:bodyPr/>
          <a:lstStyle/>
          <a:p>
            <a:fld id="{EDA2D71D-7E22-4855-91DB-DB622DB41A55}" type="slidenum">
              <a:rPr lang="zh-CN" altLang="en-US" smtClean="0"/>
              <a:t>32</a:t>
            </a:fld>
            <a:endParaRPr lang="zh-CN" altLang="en-US"/>
          </a:p>
        </p:txBody>
      </p:sp>
    </p:spTree>
    <p:extLst>
      <p:ext uri="{BB962C8B-B14F-4D97-AF65-F5344CB8AC3E}">
        <p14:creationId xmlns:p14="http://schemas.microsoft.com/office/powerpoint/2010/main" val="95621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但是如果我们想要去求 整个数据集的 波动之和的话，我们把</a:t>
            </a:r>
            <a:r>
              <a:rPr lang="en-US" altLang="zh-CN" dirty="0" smtClean="0"/>
              <a:t>deviations </a:t>
            </a:r>
            <a:r>
              <a:rPr lang="zh-CN" altLang="en-US" dirty="0" smtClean="0"/>
              <a:t>加起来发现 等于几</a:t>
            </a:r>
            <a:r>
              <a:rPr lang="en-US" altLang="zh-CN" dirty="0" smtClean="0"/>
              <a:t>?  0</a:t>
            </a:r>
          </a:p>
          <a:p>
            <a:endParaRPr lang="en-US" altLang="zh-CN" dirty="0" smtClean="0"/>
          </a:p>
          <a:p>
            <a:r>
              <a:rPr lang="zh-CN" altLang="en-US" dirty="0" smtClean="0"/>
              <a:t>所以我们把</a:t>
            </a:r>
            <a:r>
              <a:rPr lang="en-US" altLang="zh-CN" dirty="0" smtClean="0"/>
              <a:t>deviation</a:t>
            </a:r>
            <a:r>
              <a:rPr lang="zh-CN" altLang="en-US" dirty="0" smtClean="0"/>
              <a:t>升级一下，还有没有其他可以描述离均值的距离的指标了？</a:t>
            </a:r>
            <a:endParaRPr lang="en-US" altLang="zh-CN" dirty="0" smtClean="0"/>
          </a:p>
          <a:p>
            <a:r>
              <a:rPr lang="zh-CN" altLang="en-US" dirty="0" smtClean="0"/>
              <a:t>可以取绝对值，也可以取平方。</a:t>
            </a:r>
            <a:endParaRPr lang="en-US" altLang="zh-CN" dirty="0" smtClean="0"/>
          </a:p>
          <a:p>
            <a:endParaRPr lang="en-US" altLang="zh-CN" dirty="0" smtClean="0"/>
          </a:p>
          <a:p>
            <a:r>
              <a:rPr lang="zh-CN" altLang="en-US" dirty="0" smtClean="0"/>
              <a:t>一般来说都用平方，因为在更深的理论，要遇到求导的情况，绝对值很难求</a:t>
            </a:r>
            <a:endParaRPr lang="zh-CN" altLang="en-US" dirty="0"/>
          </a:p>
        </p:txBody>
      </p:sp>
      <p:sp>
        <p:nvSpPr>
          <p:cNvPr id="4" name="灯片编号占位符 3"/>
          <p:cNvSpPr>
            <a:spLocks noGrp="1"/>
          </p:cNvSpPr>
          <p:nvPr>
            <p:ph type="sldNum" sz="quarter" idx="10"/>
          </p:nvPr>
        </p:nvSpPr>
        <p:spPr/>
        <p:txBody>
          <a:bodyPr/>
          <a:lstStyle/>
          <a:p>
            <a:fld id="{EDA2D71D-7E22-4855-91DB-DB622DB41A55}" type="slidenum">
              <a:rPr lang="zh-CN" altLang="en-US" smtClean="0"/>
              <a:t>35</a:t>
            </a:fld>
            <a:endParaRPr lang="zh-CN" altLang="en-US"/>
          </a:p>
        </p:txBody>
      </p:sp>
    </p:spTree>
    <p:extLst>
      <p:ext uri="{BB962C8B-B14F-4D97-AF65-F5344CB8AC3E}">
        <p14:creationId xmlns:p14="http://schemas.microsoft.com/office/powerpoint/2010/main" val="3001135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90756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52474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615132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제목, 텍스트 및 내용 2개">
    <p:spTree>
      <p:nvGrpSpPr>
        <p:cNvPr id="1" name=""/>
        <p:cNvGrpSpPr/>
        <p:nvPr/>
      </p:nvGrpSpPr>
      <p:grpSpPr>
        <a:xfrm>
          <a:off x="0" y="0"/>
          <a:ext cx="0" cy="0"/>
          <a:chOff x="0" y="0"/>
          <a:chExt cx="0" cy="0"/>
        </a:xfrm>
      </p:grpSpPr>
      <p:sp>
        <p:nvSpPr>
          <p:cNvPr id="2" name="제목 1"/>
          <p:cNvSpPr>
            <a:spLocks noGrp="1"/>
          </p:cNvSpPr>
          <p:nvPr>
            <p:ph type="title"/>
          </p:nvPr>
        </p:nvSpPr>
        <p:spPr>
          <a:xfrm>
            <a:off x="609600" y="228600"/>
            <a:ext cx="10972800" cy="762000"/>
          </a:xfrm>
        </p:spPr>
        <p:txBody>
          <a:bodyPr/>
          <a:lstStyle/>
          <a:p>
            <a:r>
              <a:rPr lang="ko-KR" altLang="en-US" smtClean="0"/>
              <a:t>마스터 제목 스타일 편집</a:t>
            </a:r>
            <a:endParaRPr lang="ko-KR" altLang="en-US"/>
          </a:p>
        </p:txBody>
      </p:sp>
      <p:sp>
        <p:nvSpPr>
          <p:cNvPr id="3" name="텍스트 개체 틀 2"/>
          <p:cNvSpPr>
            <a:spLocks noGrp="1"/>
          </p:cNvSpPr>
          <p:nvPr>
            <p:ph type="body" sz="half" idx="1"/>
          </p:nvPr>
        </p:nvSpPr>
        <p:spPr>
          <a:xfrm>
            <a:off x="609600" y="1143000"/>
            <a:ext cx="5384800" cy="54864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quarter" idx="2"/>
          </p:nvPr>
        </p:nvSpPr>
        <p:spPr>
          <a:xfrm>
            <a:off x="6197600" y="1143000"/>
            <a:ext cx="5384800" cy="26670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내용 개체 틀 4"/>
          <p:cNvSpPr>
            <a:spLocks noGrp="1"/>
          </p:cNvSpPr>
          <p:nvPr>
            <p:ph sz="quarter" idx="3"/>
          </p:nvPr>
        </p:nvSpPr>
        <p:spPr>
          <a:xfrm>
            <a:off x="6197600" y="3962400"/>
            <a:ext cx="5384800" cy="2667000"/>
          </a:xfrm>
        </p:spPr>
        <p:txBody>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Tree>
    <p:extLst>
      <p:ext uri="{BB962C8B-B14F-4D97-AF65-F5344CB8AC3E}">
        <p14:creationId xmlns:p14="http://schemas.microsoft.com/office/powerpoint/2010/main" val="2216881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3799536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989165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2554203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29909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352381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410548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4122979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6FAE7498-003A-4C27-9E95-203702E40B67}" type="datetimeFigureOut">
              <a:rPr lang="zh-CN" altLang="en-US" smtClean="0"/>
              <a:t>2022/9/13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1338871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E7498-003A-4C27-9E95-203702E40B67}" type="datetimeFigureOut">
              <a:rPr lang="zh-CN" altLang="en-US" smtClean="0"/>
              <a:t>2022/9/13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AD215D-521E-476F-A4E0-FB6A66E9E0BA}" type="slidenum">
              <a:rPr lang="zh-CN" altLang="en-US" smtClean="0"/>
              <a:t>‹#›</a:t>
            </a:fld>
            <a:endParaRPr lang="zh-CN" altLang="en-US"/>
          </a:p>
        </p:txBody>
      </p:sp>
    </p:spTree>
    <p:extLst>
      <p:ext uri="{BB962C8B-B14F-4D97-AF65-F5344CB8AC3E}">
        <p14:creationId xmlns:p14="http://schemas.microsoft.com/office/powerpoint/2010/main" val="2447050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12.emf"/><Relationship Id="rId4"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556589" y="1951381"/>
            <a:ext cx="11161644" cy="2286000"/>
          </a:xfrm>
        </p:spPr>
        <p:txBody>
          <a:bodyPr>
            <a:normAutofit fontScale="90000"/>
          </a:bodyPr>
          <a:lstStyle/>
          <a:p>
            <a:pPr algn="ctr">
              <a:lnSpc>
                <a:spcPct val="200000"/>
              </a:lnSpc>
            </a:pPr>
            <a:r>
              <a:rPr lang="en-US" altLang="zh-CN" sz="7300" b="1" dirty="0" smtClean="0"/>
              <a:t>Lecture 7</a:t>
            </a:r>
            <a:r>
              <a:rPr lang="en-US" altLang="zh-CN" sz="4800" b="1" dirty="0"/>
              <a:t/>
            </a:r>
            <a:br>
              <a:rPr lang="en-US" altLang="zh-CN" sz="4800" b="1" dirty="0"/>
            </a:br>
            <a:r>
              <a:rPr lang="en-US" altLang="zh-CN" sz="4800" b="1" dirty="0" smtClean="0"/>
              <a:t>Describe Quantitative Data with Numbers (</a:t>
            </a:r>
            <a:r>
              <a:rPr lang="en-US" altLang="zh-CN" sz="4800" b="1" dirty="0" err="1" smtClean="0"/>
              <a:t>ctns</a:t>
            </a:r>
            <a:r>
              <a:rPr lang="en-US" altLang="zh-CN" sz="4800" b="1" dirty="0" smtClean="0"/>
              <a:t>)</a:t>
            </a:r>
            <a:br>
              <a:rPr lang="en-US" altLang="zh-CN" sz="4800" b="1" dirty="0" smtClean="0"/>
            </a:br>
            <a:r>
              <a:rPr lang="en-US" altLang="zh-CN" sz="4000" b="1" dirty="0" smtClean="0"/>
              <a:t>Identify outliers &amp; Boxplot</a:t>
            </a:r>
            <a:endParaRPr lang="zh-CN" altLang="en-US" sz="4000" b="1" dirty="0"/>
          </a:p>
        </p:txBody>
      </p:sp>
    </p:spTree>
    <p:extLst>
      <p:ext uri="{BB962C8B-B14F-4D97-AF65-F5344CB8AC3E}">
        <p14:creationId xmlns:p14="http://schemas.microsoft.com/office/powerpoint/2010/main" val="34726111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8675" name="矩形 3"/>
          <p:cNvSpPr>
            <a:spLocks noChangeArrowheads="1"/>
          </p:cNvSpPr>
          <p:nvPr/>
        </p:nvSpPr>
        <p:spPr bwMode="auto">
          <a:xfrm>
            <a:off x="767345" y="576274"/>
            <a:ext cx="7543800"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800" b="1" dirty="0">
                <a:solidFill>
                  <a:srgbClr val="3C78BB"/>
                </a:solidFill>
                <a:latin typeface="HelveticaNeueLTStd-MdIt"/>
              </a:rPr>
              <a:t>Check your understanding:</a:t>
            </a:r>
            <a:r>
              <a:rPr lang="en-US" altLang="zh-CN" sz="2800" dirty="0">
                <a:solidFill>
                  <a:srgbClr val="3C78BB"/>
                </a:solidFill>
                <a:latin typeface="HelveticaNeueLTStd-MdIt"/>
              </a:rPr>
              <a:t/>
            </a:r>
            <a:br>
              <a:rPr lang="en-US" altLang="zh-CN" sz="2800" dirty="0">
                <a:solidFill>
                  <a:srgbClr val="3C78BB"/>
                </a:solidFill>
                <a:latin typeface="HelveticaNeueLTStd-MdIt"/>
              </a:rPr>
            </a:br>
            <a:r>
              <a:rPr lang="en-US" altLang="zh-CN" sz="2000" dirty="0">
                <a:solidFill>
                  <a:srgbClr val="242021"/>
                </a:solidFill>
                <a:latin typeface="ElectraLH-Regular"/>
              </a:rPr>
              <a:t/>
            </a:r>
            <a:br>
              <a:rPr lang="en-US" altLang="zh-CN" sz="2000" dirty="0">
                <a:solidFill>
                  <a:srgbClr val="242021"/>
                </a:solidFill>
                <a:latin typeface="ElectraLH-Regular"/>
              </a:rPr>
            </a:br>
            <a:endParaRPr lang="en-US" altLang="zh-CN" sz="2000" dirty="0"/>
          </a:p>
        </p:txBody>
      </p:sp>
      <p:pic>
        <p:nvPicPr>
          <p:cNvPr id="28676"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58915" y="489602"/>
            <a:ext cx="5153517" cy="2730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7"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8678" name="矩形 8"/>
          <p:cNvSpPr>
            <a:spLocks noChangeArrowheads="1"/>
          </p:cNvSpPr>
          <p:nvPr/>
        </p:nvSpPr>
        <p:spPr bwMode="auto">
          <a:xfrm>
            <a:off x="767345" y="1510507"/>
            <a:ext cx="10801803" cy="500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700" dirty="0">
                <a:solidFill>
                  <a:srgbClr val="242021"/>
                </a:solidFill>
                <a:latin typeface="Arial" panose="020B0604020202020204" pitchFamily="34" charset="0"/>
                <a:cs typeface="Arial" panose="020B0604020202020204" pitchFamily="34" charset="0"/>
              </a:rPr>
              <a:t>We found that Q1 = 10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Q3 = 30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and IQR = 20 minutes.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Then, we have 1.5 × IQR </a:t>
            </a:r>
            <a:r>
              <a:rPr lang="en-US" altLang="zh-CN" sz="2700" dirty="0" smtClean="0">
                <a:solidFill>
                  <a:srgbClr val="242021"/>
                </a:solidFill>
                <a:latin typeface="Arial" panose="020B0604020202020204" pitchFamily="34" charset="0"/>
                <a:cs typeface="Arial" panose="020B0604020202020204" pitchFamily="34" charset="0"/>
              </a:rPr>
              <a:t>= </a:t>
            </a:r>
            <a:r>
              <a:rPr lang="en-US" altLang="zh-CN" sz="2700" dirty="0">
                <a:solidFill>
                  <a:srgbClr val="242021"/>
                </a:solidFill>
                <a:latin typeface="Arial" panose="020B0604020202020204" pitchFamily="34" charset="0"/>
                <a:cs typeface="Arial" panose="020B0604020202020204" pitchFamily="34" charset="0"/>
              </a:rPr>
              <a:t>30 by the 1.5 × IQR rule, any value greater than Q3 + 1.5 × IQR </a:t>
            </a:r>
            <a:r>
              <a:rPr lang="en-US" altLang="zh-CN" sz="2700" dirty="0" smtClean="0">
                <a:solidFill>
                  <a:srgbClr val="242021"/>
                </a:solidFill>
                <a:latin typeface="Arial" panose="020B0604020202020204" pitchFamily="34" charset="0"/>
                <a:cs typeface="Arial" panose="020B0604020202020204" pitchFamily="34" charset="0"/>
              </a:rPr>
              <a:t>= 60 or </a:t>
            </a:r>
            <a:r>
              <a:rPr lang="en-US" altLang="zh-CN" sz="2700" dirty="0">
                <a:solidFill>
                  <a:srgbClr val="242021"/>
                </a:solidFill>
                <a:latin typeface="Arial" panose="020B0604020202020204" pitchFamily="34" charset="0"/>
                <a:cs typeface="Arial" panose="020B0604020202020204" pitchFamily="34" charset="0"/>
              </a:rPr>
              <a:t>less than Q1 - 1.5 × IQR </a:t>
            </a:r>
            <a:r>
              <a:rPr lang="en-US" altLang="zh-CN" sz="2700" dirty="0" smtClean="0">
                <a:solidFill>
                  <a:srgbClr val="242021"/>
                </a:solidFill>
                <a:latin typeface="Arial" panose="020B0604020202020204" pitchFamily="34" charset="0"/>
                <a:cs typeface="Arial" panose="020B0604020202020204" pitchFamily="34" charset="0"/>
              </a:rPr>
              <a:t>= </a:t>
            </a:r>
            <a:r>
              <a:rPr lang="en-US" altLang="zh-CN" sz="2700" dirty="0">
                <a:solidFill>
                  <a:srgbClr val="242021"/>
                </a:solidFill>
                <a:latin typeface="Arial" panose="020B0604020202020204" pitchFamily="34" charset="0"/>
                <a:cs typeface="Arial" panose="020B0604020202020204" pitchFamily="34" charset="0"/>
              </a:rPr>
              <a:t>-20 would be classified as an outlier. </a:t>
            </a:r>
          </a:p>
          <a:p>
            <a:pPr>
              <a:lnSpc>
                <a:spcPct val="150000"/>
              </a:lnSpc>
            </a:pPr>
            <a:r>
              <a:rPr lang="en-US" altLang="zh-CN" sz="2700" dirty="0">
                <a:solidFill>
                  <a:srgbClr val="242021"/>
                </a:solidFill>
                <a:latin typeface="Arial" panose="020B0604020202020204" pitchFamily="34" charset="0"/>
                <a:cs typeface="Arial" panose="020B0604020202020204" pitchFamily="34" charset="0"/>
              </a:rPr>
              <a:t>The maximum value of 60 minutes is not quite large enough to be an outlier because it falls right on the upper cutoff value</a:t>
            </a:r>
            <a:endParaRPr lang="en-US" altLang="zh-CN" sz="2700" dirty="0">
              <a:latin typeface="Arial" panose="020B0604020202020204" pitchFamily="34" charset="0"/>
              <a:cs typeface="Arial" panose="020B0604020202020204" pitchFamily="34" charset="0"/>
            </a:endParaRPr>
          </a:p>
        </p:txBody>
      </p:sp>
      <p:sp>
        <p:nvSpPr>
          <p:cNvPr id="2" name="矩形 1"/>
          <p:cNvSpPr>
            <a:spLocks noChangeArrowheads="1"/>
          </p:cNvSpPr>
          <p:nvPr/>
        </p:nvSpPr>
        <p:spPr bwMode="auto">
          <a:xfrm>
            <a:off x="677618" y="1740664"/>
            <a:ext cx="10762593" cy="3970318"/>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800" dirty="0">
                <a:solidFill>
                  <a:schemeClr val="bg1"/>
                </a:solidFill>
                <a:latin typeface="Arial" panose="020B0604020202020204" pitchFamily="34" charset="0"/>
                <a:cs typeface="Arial" panose="020B0604020202020204" pitchFamily="34" charset="0"/>
              </a:rPr>
              <a:t>EXAM TIP:</a:t>
            </a:r>
          </a:p>
          <a:p>
            <a:pPr>
              <a:lnSpc>
                <a:spcPct val="150000"/>
              </a:lnSpc>
            </a:pPr>
            <a:r>
              <a:rPr lang="en-US" altLang="zh-CN" sz="2800" dirty="0">
                <a:solidFill>
                  <a:schemeClr val="bg1"/>
                </a:solidFill>
                <a:latin typeface="Arial" panose="020B0604020202020204" pitchFamily="34" charset="0"/>
                <a:cs typeface="Arial" panose="020B0604020202020204" pitchFamily="34" charset="0"/>
              </a:rPr>
              <a:t>You may be asked to determine whether a quantitative data set has any outliers. Be prepared to </a:t>
            </a:r>
            <a:endParaRPr lang="en-US" altLang="zh-CN" sz="2800" dirty="0" smtClean="0">
              <a:solidFill>
                <a:schemeClr val="bg1"/>
              </a:solidFill>
              <a:latin typeface="Arial" panose="020B0604020202020204" pitchFamily="34" charset="0"/>
              <a:cs typeface="Arial" panose="020B0604020202020204" pitchFamily="34" charset="0"/>
            </a:endParaRPr>
          </a:p>
          <a:p>
            <a:pPr marL="514350" indent="-514350">
              <a:lnSpc>
                <a:spcPct val="150000"/>
              </a:lnSpc>
              <a:buAutoNum type="arabicPeriod"/>
            </a:pPr>
            <a:r>
              <a:rPr lang="en-US" altLang="zh-CN" sz="2800" dirty="0" smtClean="0">
                <a:solidFill>
                  <a:schemeClr val="bg1"/>
                </a:solidFill>
                <a:latin typeface="Arial" panose="020B0604020202020204" pitchFamily="34" charset="0"/>
                <a:cs typeface="Arial" panose="020B0604020202020204" pitchFamily="34" charset="0"/>
              </a:rPr>
              <a:t>state the rule </a:t>
            </a:r>
            <a:r>
              <a:rPr lang="en-US" altLang="zh-CN" sz="2800" dirty="0">
                <a:solidFill>
                  <a:srgbClr val="242021"/>
                </a:solidFill>
                <a:latin typeface="Arial" panose="020B0604020202020204" pitchFamily="34" charset="0"/>
                <a:cs typeface="Arial" panose="020B0604020202020204" pitchFamily="34" charset="0"/>
              </a:rPr>
              <a:t>(according to the 1.5 </a:t>
            </a:r>
            <a:r>
              <a:rPr lang="en-US" altLang="zh-CN" sz="2800" dirty="0" smtClean="0">
                <a:solidFill>
                  <a:srgbClr val="242021"/>
                </a:solidFill>
                <a:latin typeface="Arial" panose="020B0604020202020204" pitchFamily="34" charset="0"/>
                <a:cs typeface="Arial" panose="020B0604020202020204" pitchFamily="34" charset="0"/>
              </a:rPr>
              <a:t>× IQR rule) </a:t>
            </a:r>
            <a:r>
              <a:rPr lang="en-US" altLang="zh-CN" sz="2800" dirty="0" smtClean="0">
                <a:solidFill>
                  <a:schemeClr val="bg1"/>
                </a:solidFill>
                <a:latin typeface="Arial" panose="020B0604020202020204" pitchFamily="34" charset="0"/>
                <a:cs typeface="Arial" panose="020B0604020202020204" pitchFamily="34" charset="0"/>
              </a:rPr>
              <a:t>and</a:t>
            </a:r>
          </a:p>
          <a:p>
            <a:pPr marL="514350" indent="-514350">
              <a:lnSpc>
                <a:spcPct val="150000"/>
              </a:lnSpc>
              <a:buAutoNum type="arabicPeriod"/>
            </a:pPr>
            <a:r>
              <a:rPr lang="en-US" altLang="zh-CN" sz="2800" dirty="0" smtClean="0">
                <a:solidFill>
                  <a:schemeClr val="bg1"/>
                </a:solidFill>
                <a:latin typeface="Arial" panose="020B0604020202020204" pitchFamily="34" charset="0"/>
                <a:cs typeface="Arial" panose="020B0604020202020204" pitchFamily="34" charset="0"/>
              </a:rPr>
              <a:t>use </a:t>
            </a:r>
            <a:r>
              <a:rPr lang="en-US" altLang="zh-CN" sz="2800" dirty="0">
                <a:solidFill>
                  <a:schemeClr val="bg1"/>
                </a:solidFill>
                <a:latin typeface="Arial" panose="020B0604020202020204" pitchFamily="34" charset="0"/>
                <a:cs typeface="Arial" panose="020B0604020202020204" pitchFamily="34" charset="0"/>
              </a:rPr>
              <a:t>the rule </a:t>
            </a:r>
            <a:endParaRPr lang="en-US" altLang="zh-CN" sz="2800" dirty="0" smtClean="0">
              <a:solidFill>
                <a:schemeClr val="bg1"/>
              </a:solidFill>
              <a:latin typeface="Arial" panose="020B0604020202020204" pitchFamily="34" charset="0"/>
              <a:cs typeface="Arial" panose="020B0604020202020204" pitchFamily="34" charset="0"/>
            </a:endParaRPr>
          </a:p>
          <a:p>
            <a:pPr>
              <a:lnSpc>
                <a:spcPct val="150000"/>
              </a:lnSpc>
            </a:pPr>
            <a:r>
              <a:rPr lang="en-US" altLang="zh-CN" sz="2800" dirty="0" smtClean="0">
                <a:solidFill>
                  <a:schemeClr val="bg1"/>
                </a:solidFill>
                <a:latin typeface="Arial" panose="020B0604020202020204" pitchFamily="34" charset="0"/>
                <a:cs typeface="Arial" panose="020B0604020202020204" pitchFamily="34" charset="0"/>
              </a:rPr>
              <a:t>for </a:t>
            </a:r>
            <a:r>
              <a:rPr lang="en-US" altLang="zh-CN" sz="2800" dirty="0">
                <a:solidFill>
                  <a:schemeClr val="bg1"/>
                </a:solidFill>
                <a:latin typeface="Arial" panose="020B0604020202020204" pitchFamily="34" charset="0"/>
                <a:cs typeface="Arial" panose="020B0604020202020204" pitchFamily="34" charset="0"/>
              </a:rPr>
              <a:t>identifying outliers.</a:t>
            </a:r>
            <a:endParaRPr lang="zh-CN" altLang="en-US"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57013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81" y="450574"/>
            <a:ext cx="8718690" cy="3829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778565" y="4438374"/>
            <a:ext cx="10939670" cy="2246769"/>
          </a:xfrm>
          <a:prstGeom prst="rect">
            <a:avLst/>
          </a:prstGeom>
        </p:spPr>
        <p:txBody>
          <a:bodyPr wrap="square">
            <a:spAutoFit/>
          </a:bodyPr>
          <a:lstStyle/>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Outliers are identified as any observation outside of the interval bounded by Q1-1.5*IQR and Q3+1.5*IQR.</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IQR in this case is Q3-Q1=11.5-6.5=5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pairs</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and 1.5*IQR=7.5.</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interval lower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Q1-1.5*IQR=6.5-7.5= -1 and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the upper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Q3+1.5*IQR = 11.5+7.5 = 19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pairs.</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a:defRPr/>
            </a:pPr>
            <a:r>
              <a:rPr lang="en-US" altLang="zh-CN" sz="2000" kern="100" dirty="0">
                <a:latin typeface="Arial" panose="020B0604020202020204" pitchFamily="34" charset="0"/>
                <a:ea typeface="等线" panose="02010600030101010101" pitchFamily="2" charset="-122"/>
                <a:cs typeface="Times New Roman" panose="02020603050405020304" pitchFamily="18" charset="0"/>
              </a:rPr>
              <a:t>Since 22, 35 and 38 pairs are outside of this interval, they are outliers. No other observation is outside the interval.</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100660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30381" y="428450"/>
            <a:ext cx="6661289" cy="2926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699052" y="3472274"/>
            <a:ext cx="10939670" cy="3170099"/>
          </a:xfrm>
          <a:prstGeom prst="rect">
            <a:avLst/>
          </a:prstGeom>
        </p:spPr>
        <p:txBody>
          <a:bodyPr wrap="square">
            <a:spAutoFit/>
          </a:bodyPr>
          <a:lstStyle/>
          <a:p>
            <a:pPr marL="457200" indent="-457200">
              <a:buAutoNum type="arabicPeriod"/>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What is the 1.5 * IQR rule?</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Outliers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are identified as any observation outside of the interval bounded by Q1-1.5*IQR and Q3+1.5*IQR.</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a:p>
            <a:pPr marL="457200" indent="-457200">
              <a:buAutoNum type="arabicPeriod" startAt="2"/>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Calculate the IQR and the interval</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The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IQR in this case is Q3-Q1=11.5-6.5=5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pairs.</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The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interval lower bound is Q1-1.5*IQR=6.5-5=1.5 pairs and the upper bound is </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Q3+1.5*IQR = 1.5+5 = 16.5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pairs</a:t>
            </a: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a:t>
            </a:r>
          </a:p>
          <a:p>
            <a:pPr marL="457200" indent="-457200">
              <a:buAutoNum type="arabicPeriod" startAt="3"/>
              <a:defRPr/>
            </a:pPr>
            <a:r>
              <a:rPr lang="en-US" altLang="zh-CN" sz="2000" b="1" kern="100" dirty="0" smtClean="0">
                <a:latin typeface="Arial" panose="020B0604020202020204" pitchFamily="34" charset="0"/>
                <a:ea typeface="等线" panose="02010600030101010101" pitchFamily="2" charset="-122"/>
                <a:cs typeface="Times New Roman" panose="02020603050405020304" pitchFamily="18" charset="0"/>
              </a:rPr>
              <a:t>Context</a:t>
            </a:r>
          </a:p>
          <a:p>
            <a:pPr lvl="1">
              <a:defRPr/>
            </a:pPr>
            <a:r>
              <a:rPr lang="en-US" altLang="zh-CN" sz="2000" kern="100" dirty="0" smtClean="0">
                <a:latin typeface="Arial" panose="020B0604020202020204" pitchFamily="34" charset="0"/>
                <a:ea typeface="等线" panose="02010600030101010101" pitchFamily="2" charset="-122"/>
                <a:cs typeface="Times New Roman" panose="02020603050405020304" pitchFamily="18" charset="0"/>
              </a:rPr>
              <a:t>Since </a:t>
            </a:r>
            <a:r>
              <a:rPr lang="en-US" altLang="zh-CN" sz="2000" kern="100" dirty="0">
                <a:latin typeface="Arial" panose="020B0604020202020204" pitchFamily="34" charset="0"/>
                <a:ea typeface="等线" panose="02010600030101010101" pitchFamily="2" charset="-122"/>
                <a:cs typeface="Times New Roman" panose="02020603050405020304" pitchFamily="18" charset="0"/>
              </a:rPr>
              <a:t>22, 35 and 38 pairs are outside of this interval, they are outliers. No other observation is outside the interval.</a:t>
            </a:r>
            <a:endParaRPr lang="zh-CN" altLang="zh-CN" sz="1600" kern="100" dirty="0">
              <a:latin typeface="等线" panose="02010600030101010101" pitchFamily="2" charset="-122"/>
              <a:ea typeface="等线" panose="02010600030101010101" pitchFamily="2" charset="-122"/>
              <a:cs typeface="Times New Roman" panose="02020603050405020304" pitchFamily="18" charset="0"/>
            </a:endParaRPr>
          </a:p>
        </p:txBody>
      </p:sp>
      <p:sp>
        <p:nvSpPr>
          <p:cNvPr id="2" name="矩形 1"/>
          <p:cNvSpPr/>
          <p:nvPr/>
        </p:nvSpPr>
        <p:spPr>
          <a:xfrm>
            <a:off x="2375452" y="2792896"/>
            <a:ext cx="884583" cy="367747"/>
          </a:xfrm>
          <a:prstGeom prst="rect">
            <a:avLst/>
          </a:prstGeom>
          <a:noFill/>
          <a:ln w="762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277000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矩形 1"/>
          <p:cNvSpPr>
            <a:spLocks noChangeArrowheads="1"/>
          </p:cNvSpPr>
          <p:nvPr/>
        </p:nvSpPr>
        <p:spPr bwMode="auto">
          <a:xfrm>
            <a:off x="795129" y="788505"/>
            <a:ext cx="11082131" cy="4382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200000"/>
              </a:lnSpc>
            </a:pPr>
            <a:r>
              <a:rPr lang="en-US" altLang="en-US" sz="2800" b="1" dirty="0">
                <a:solidFill>
                  <a:srgbClr val="000000"/>
                </a:solidFill>
              </a:rPr>
              <a:t>The Five-Number Summary</a:t>
            </a:r>
          </a:p>
          <a:p>
            <a:pPr eaLnBrk="1" hangingPunct="1">
              <a:lnSpc>
                <a:spcPct val="200000"/>
              </a:lnSpc>
            </a:pPr>
            <a:endParaRPr lang="en-US" altLang="en-US" sz="400" b="1" dirty="0">
              <a:solidFill>
                <a:srgbClr val="000000"/>
              </a:solidFill>
            </a:endParaRPr>
          </a:p>
          <a:p>
            <a:pPr eaLnBrk="1" hangingPunct="1">
              <a:lnSpc>
                <a:spcPct val="200000"/>
              </a:lnSpc>
              <a:buFont typeface="Wingdings" panose="05000000000000000000" pitchFamily="2" charset="2"/>
              <a:buChar char="Ø"/>
            </a:pPr>
            <a:r>
              <a:rPr lang="en-US" altLang="en-US" sz="2800" dirty="0" smtClean="0">
                <a:solidFill>
                  <a:srgbClr val="000000"/>
                </a:solidFill>
              </a:rPr>
              <a:t>minimum </a:t>
            </a:r>
            <a:r>
              <a:rPr lang="en-US" altLang="en-US" sz="2800" dirty="0">
                <a:solidFill>
                  <a:srgbClr val="000000"/>
                </a:solidFill>
              </a:rPr>
              <a:t>and maximum </a:t>
            </a:r>
            <a:r>
              <a:rPr lang="en-US" altLang="en-US" sz="2800" dirty="0" smtClean="0">
                <a:solidFill>
                  <a:srgbClr val="000000"/>
                </a:solidFill>
              </a:rPr>
              <a:t>values: distribution as a whole </a:t>
            </a:r>
            <a:endParaRPr lang="en-US" altLang="en-US" sz="2800" dirty="0">
              <a:solidFill>
                <a:srgbClr val="000000"/>
              </a:solidFill>
            </a:endParaRPr>
          </a:p>
          <a:p>
            <a:pPr eaLnBrk="1" hangingPunct="1">
              <a:lnSpc>
                <a:spcPct val="200000"/>
              </a:lnSpc>
              <a:buFont typeface="Wingdings" panose="05000000000000000000" pitchFamily="2" charset="2"/>
              <a:buChar char="Ø"/>
            </a:pPr>
            <a:r>
              <a:rPr lang="en-US" altLang="en-US" sz="2800" dirty="0" smtClean="0">
                <a:solidFill>
                  <a:srgbClr val="000000"/>
                </a:solidFill>
              </a:rPr>
              <a:t>median </a:t>
            </a:r>
            <a:r>
              <a:rPr lang="en-US" altLang="en-US" sz="2800" dirty="0">
                <a:solidFill>
                  <a:srgbClr val="000000"/>
                </a:solidFill>
              </a:rPr>
              <a:t>and </a:t>
            </a:r>
            <a:r>
              <a:rPr lang="en-US" altLang="en-US" sz="2800" dirty="0" smtClean="0">
                <a:solidFill>
                  <a:srgbClr val="000000"/>
                </a:solidFill>
              </a:rPr>
              <a:t>quartiles: tails </a:t>
            </a:r>
            <a:r>
              <a:rPr lang="en-US" altLang="en-US" sz="2800" dirty="0">
                <a:solidFill>
                  <a:srgbClr val="000000"/>
                </a:solidFill>
              </a:rPr>
              <a:t>of a </a:t>
            </a:r>
            <a:r>
              <a:rPr lang="en-US" altLang="en-US" sz="2800" dirty="0" smtClean="0">
                <a:solidFill>
                  <a:srgbClr val="000000"/>
                </a:solidFill>
              </a:rPr>
              <a:t>distribution</a:t>
            </a:r>
            <a:endParaRPr lang="en-US" altLang="en-US" sz="2800" dirty="0">
              <a:solidFill>
                <a:srgbClr val="000000"/>
              </a:solidFill>
            </a:endParaRPr>
          </a:p>
          <a:p>
            <a:pPr eaLnBrk="1" hangingPunct="1">
              <a:lnSpc>
                <a:spcPct val="200000"/>
              </a:lnSpc>
              <a:buFont typeface="Wingdings" panose="05000000000000000000" pitchFamily="2" charset="2"/>
              <a:buChar char="Ø"/>
            </a:pPr>
            <a:r>
              <a:rPr lang="en-US" altLang="en-US" sz="2800" dirty="0">
                <a:solidFill>
                  <a:srgbClr val="FF0000"/>
                </a:solidFill>
              </a:rPr>
              <a:t>To get a quick summary of both center and spread, combine all five </a:t>
            </a:r>
            <a:r>
              <a:rPr lang="en-US" altLang="en-US" sz="2800" dirty="0" smtClean="0">
                <a:solidFill>
                  <a:srgbClr val="FF0000"/>
                </a:solidFill>
              </a:rPr>
              <a:t>numbers: Min, Q1, Q2 (median), Q3,Max.</a:t>
            </a:r>
            <a:endParaRPr lang="en-US" altLang="en-US" sz="2800" dirty="0">
              <a:solidFill>
                <a:srgbClr val="FF0000"/>
              </a:solidFill>
            </a:endParaRPr>
          </a:p>
        </p:txBody>
      </p:sp>
    </p:spTree>
    <p:extLst>
      <p:ext uri="{BB962C8B-B14F-4D97-AF65-F5344CB8AC3E}">
        <p14:creationId xmlns:p14="http://schemas.microsoft.com/office/powerpoint/2010/main" val="1025966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矩形 1"/>
          <p:cNvSpPr>
            <a:spLocks noChangeArrowheads="1"/>
          </p:cNvSpPr>
          <p:nvPr/>
        </p:nvSpPr>
        <p:spPr bwMode="auto">
          <a:xfrm>
            <a:off x="778565" y="609600"/>
            <a:ext cx="10502348"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3200" b="1" u="sng" dirty="0">
                <a:solidFill>
                  <a:srgbClr val="E81F30"/>
                </a:solidFill>
                <a:latin typeface="Arial" panose="020B0604020202020204" pitchFamily="34" charset="0"/>
              </a:rPr>
              <a:t>Definition:</a:t>
            </a:r>
          </a:p>
          <a:p>
            <a:endParaRPr lang="en-US" altLang="en-US" sz="3200" b="1" u="sng" dirty="0">
              <a:solidFill>
                <a:srgbClr val="E81F30"/>
              </a:solidFill>
              <a:latin typeface="Arial" panose="020B0604020202020204" pitchFamily="34" charset="0"/>
            </a:endParaRPr>
          </a:p>
          <a:p>
            <a:pPr>
              <a:spcAft>
                <a:spcPts val="1200"/>
              </a:spcAft>
            </a:pPr>
            <a:r>
              <a:rPr lang="en-US" altLang="en-US" sz="3200" dirty="0">
                <a:latin typeface="Arial" panose="020B0604020202020204" pitchFamily="34" charset="0"/>
              </a:rPr>
              <a:t>The </a:t>
            </a:r>
            <a:r>
              <a:rPr lang="en-US" altLang="en-US" sz="3200" b="1" dirty="0">
                <a:latin typeface="Arial" panose="020B0604020202020204" pitchFamily="34" charset="0"/>
              </a:rPr>
              <a:t>five-number summary</a:t>
            </a:r>
            <a:r>
              <a:rPr lang="en-US" altLang="en-US" sz="3200" dirty="0">
                <a:latin typeface="Arial" panose="020B0604020202020204" pitchFamily="34" charset="0"/>
              </a:rPr>
              <a:t> of a distribution consists of the smallest observation, the first quartile, the median, the third quartile, and the largest observation, written in order from smallest to largest.</a:t>
            </a:r>
          </a:p>
          <a:p>
            <a:pPr algn="ctr">
              <a:spcAft>
                <a:spcPts val="1200"/>
              </a:spcAft>
            </a:pPr>
            <a:r>
              <a:rPr lang="en-US" altLang="en-US" sz="3200" b="1" i="1" dirty="0">
                <a:solidFill>
                  <a:srgbClr val="FF0000"/>
                </a:solidFill>
                <a:latin typeface="Arial" panose="020B0604020202020204" pitchFamily="34" charset="0"/>
              </a:rPr>
              <a:t>Minimum     Q</a:t>
            </a:r>
            <a:r>
              <a:rPr lang="en-US" altLang="en-US" sz="3200" b="1" i="1" baseline="-25000" dirty="0">
                <a:solidFill>
                  <a:srgbClr val="FF0000"/>
                </a:solidFill>
                <a:latin typeface="Arial" panose="020B0604020202020204" pitchFamily="34" charset="0"/>
              </a:rPr>
              <a:t>1</a:t>
            </a:r>
            <a:r>
              <a:rPr lang="en-US" altLang="en-US" sz="3200" b="1" i="1" dirty="0">
                <a:solidFill>
                  <a:srgbClr val="FF0000"/>
                </a:solidFill>
                <a:latin typeface="Arial" panose="020B0604020202020204" pitchFamily="34" charset="0"/>
              </a:rPr>
              <a:t>     M     Q</a:t>
            </a:r>
            <a:r>
              <a:rPr lang="en-US" altLang="en-US" sz="3200" b="1" i="1" baseline="-25000" dirty="0">
                <a:solidFill>
                  <a:srgbClr val="FF0000"/>
                </a:solidFill>
                <a:latin typeface="Arial" panose="020B0604020202020204" pitchFamily="34" charset="0"/>
              </a:rPr>
              <a:t>3</a:t>
            </a:r>
            <a:r>
              <a:rPr lang="en-US" altLang="en-US" sz="3200" b="1" i="1" dirty="0">
                <a:solidFill>
                  <a:srgbClr val="FF0000"/>
                </a:solidFill>
                <a:latin typeface="Arial" panose="020B0604020202020204" pitchFamily="34" charset="0"/>
              </a:rPr>
              <a:t>     Maximum</a:t>
            </a:r>
          </a:p>
        </p:txBody>
      </p:sp>
    </p:spTree>
    <p:extLst>
      <p:ext uri="{BB962C8B-B14F-4D97-AF65-F5344CB8AC3E}">
        <p14:creationId xmlns:p14="http://schemas.microsoft.com/office/powerpoint/2010/main" val="3269281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sp>
        <p:nvSpPr>
          <p:cNvPr id="4" name="Rectangle 19"/>
          <p:cNvSpPr>
            <a:spLocks noChangeArrowheads="1"/>
          </p:cNvSpPr>
          <p:nvPr/>
        </p:nvSpPr>
        <p:spPr bwMode="auto">
          <a:xfrm>
            <a:off x="1073425" y="2869786"/>
            <a:ext cx="10595113" cy="3501728"/>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defRPr/>
            </a:pPr>
            <a:r>
              <a:rPr lang="en-US" altLang="zh-CN" sz="2400" b="1" dirty="0">
                <a:solidFill>
                  <a:srgbClr val="1C2861"/>
                </a:solidFill>
                <a:latin typeface="Arial" panose="020B0604020202020204" pitchFamily="34" charset="0"/>
              </a:rPr>
              <a:t>How To Make A Boxplot:</a:t>
            </a:r>
          </a:p>
          <a:p>
            <a:pPr marL="342900" indent="-342900" eaLnBrk="1" hangingPunct="1">
              <a:lnSpc>
                <a:spcPct val="150000"/>
              </a:lnSpc>
              <a:buFont typeface="Wingdings" panose="05000000000000000000" pitchFamily="2" charset="2"/>
              <a:buChar char="Ø"/>
              <a:defRPr/>
            </a:pPr>
            <a:r>
              <a:rPr lang="en-US" altLang="zh-CN" sz="2400" b="1" dirty="0" smtClean="0">
                <a:solidFill>
                  <a:srgbClr val="800000"/>
                </a:solidFill>
                <a:latin typeface="Arial" panose="020B0604020202020204" pitchFamily="34" charset="0"/>
              </a:rPr>
              <a:t>Calculate Q1,Q2,Q3 and IQR and identify whether there are outliers.</a:t>
            </a:r>
            <a:endParaRPr lang="en-US" altLang="zh-CN" sz="2400" b="1" dirty="0">
              <a:solidFill>
                <a:srgbClr val="800000"/>
              </a:solidFill>
              <a:latin typeface="Arial" panose="020B0604020202020204" pitchFamily="34" charset="0"/>
            </a:endParaRP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central box is drawn from the first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1</a:t>
            </a:r>
            <a:r>
              <a:rPr lang="en-US" altLang="zh-CN" sz="2400" dirty="0">
                <a:solidFill>
                  <a:srgbClr val="000000"/>
                </a:solidFill>
                <a:latin typeface="Arial" panose="020B0604020202020204" pitchFamily="34" charset="0"/>
              </a:rPr>
              <a:t>) to the third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3</a:t>
            </a:r>
            <a:r>
              <a:rPr lang="en-US" altLang="zh-CN" sz="2400" dirty="0">
                <a:solidFill>
                  <a:srgbClr val="000000"/>
                </a:solidFill>
                <a:latin typeface="Arial" panose="020B0604020202020204" pitchFamily="34" charset="0"/>
              </a:rPr>
              <a:t>).</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line in the box marks the median.</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Lines (called whiskers) extend from the box out to the smallest and largest observations that are not outliers</a:t>
            </a:r>
            <a:r>
              <a:rPr lang="en-US" altLang="zh-CN" sz="2400" dirty="0" smtClean="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p:txBody>
      </p:sp>
    </p:spTree>
    <p:extLst>
      <p:ext uri="{BB962C8B-B14F-4D97-AF65-F5344CB8AC3E}">
        <p14:creationId xmlns:p14="http://schemas.microsoft.com/office/powerpoint/2010/main" val="8651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9"/>
          <p:cNvSpPr>
            <a:spLocks noChangeArrowheads="1"/>
          </p:cNvSpPr>
          <p:nvPr/>
        </p:nvSpPr>
        <p:spPr bwMode="auto">
          <a:xfrm>
            <a:off x="1073425" y="2869786"/>
            <a:ext cx="10595113" cy="3501728"/>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defRPr/>
            </a:pPr>
            <a:r>
              <a:rPr lang="en-US" altLang="zh-CN" sz="2400" b="1" dirty="0">
                <a:solidFill>
                  <a:srgbClr val="1C2861"/>
                </a:solidFill>
                <a:latin typeface="Arial" panose="020B0604020202020204" pitchFamily="34" charset="0"/>
              </a:rPr>
              <a:t>How To Make A Boxplot:</a:t>
            </a:r>
          </a:p>
          <a:p>
            <a:pPr marL="342900" indent="-342900" eaLnBrk="1" hangingPunct="1">
              <a:lnSpc>
                <a:spcPct val="150000"/>
              </a:lnSpc>
              <a:buFont typeface="Wingdings" panose="05000000000000000000" pitchFamily="2" charset="2"/>
              <a:buChar char="Ø"/>
              <a:defRPr/>
            </a:pPr>
            <a:r>
              <a:rPr lang="en-US" altLang="zh-CN" sz="2400" b="1" dirty="0" smtClean="0">
                <a:solidFill>
                  <a:srgbClr val="800000"/>
                </a:solidFill>
                <a:latin typeface="Arial" panose="020B0604020202020204" pitchFamily="34" charset="0"/>
              </a:rPr>
              <a:t>Calculate Q1,Q2,Q3 and IQR and identify whether there are outliers.</a:t>
            </a:r>
            <a:endParaRPr lang="en-US" altLang="zh-CN" sz="2400" b="1" dirty="0">
              <a:solidFill>
                <a:srgbClr val="800000"/>
              </a:solidFill>
              <a:latin typeface="Arial" panose="020B0604020202020204" pitchFamily="34" charset="0"/>
            </a:endParaRP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central box is drawn from the first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1</a:t>
            </a:r>
            <a:r>
              <a:rPr lang="en-US" altLang="zh-CN" sz="2400" dirty="0">
                <a:solidFill>
                  <a:srgbClr val="000000"/>
                </a:solidFill>
                <a:latin typeface="Arial" panose="020B0604020202020204" pitchFamily="34" charset="0"/>
              </a:rPr>
              <a:t>) to the third quartile (</a:t>
            </a:r>
            <a:r>
              <a:rPr lang="en-US" altLang="zh-CN" sz="2400" i="1" dirty="0">
                <a:solidFill>
                  <a:srgbClr val="000000"/>
                </a:solidFill>
                <a:latin typeface="Arial" panose="020B0604020202020204" pitchFamily="34" charset="0"/>
              </a:rPr>
              <a:t>Q</a:t>
            </a:r>
            <a:r>
              <a:rPr lang="en-US" altLang="zh-CN" sz="2400" i="1" baseline="-25000" dirty="0">
                <a:solidFill>
                  <a:srgbClr val="000000"/>
                </a:solidFill>
                <a:latin typeface="Arial" panose="020B0604020202020204" pitchFamily="34" charset="0"/>
              </a:rPr>
              <a:t>3</a:t>
            </a:r>
            <a:r>
              <a:rPr lang="en-US" altLang="zh-CN" sz="2400" dirty="0">
                <a:solidFill>
                  <a:srgbClr val="000000"/>
                </a:solidFill>
                <a:latin typeface="Arial" panose="020B0604020202020204" pitchFamily="34" charset="0"/>
              </a:rPr>
              <a:t>).</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A line in the box marks the median.</a:t>
            </a:r>
          </a:p>
          <a:p>
            <a:pPr>
              <a:lnSpc>
                <a:spcPct val="150000"/>
              </a:lnSpc>
              <a:spcAft>
                <a:spcPts val="600"/>
              </a:spcAft>
              <a:buFont typeface="Wingdings" panose="05000000000000000000" pitchFamily="2" charset="2"/>
              <a:buChar char="Ø"/>
              <a:defRPr/>
            </a:pPr>
            <a:r>
              <a:rPr lang="en-US" altLang="zh-CN" sz="2400" dirty="0">
                <a:solidFill>
                  <a:srgbClr val="000000"/>
                </a:solidFill>
                <a:latin typeface="Arial" panose="020B0604020202020204" pitchFamily="34" charset="0"/>
              </a:rPr>
              <a:t>Lines (called whiskers) extend from the box out to the smallest and largest observations that are not outliers</a:t>
            </a:r>
            <a:r>
              <a:rPr lang="en-US" altLang="zh-CN" sz="2400" dirty="0" smtClean="0">
                <a:solidFill>
                  <a:srgbClr val="000000"/>
                </a:solidFill>
                <a:latin typeface="Arial" panose="020B0604020202020204" pitchFamily="34" charset="0"/>
              </a:rPr>
              <a:t>.</a:t>
            </a:r>
            <a:endParaRPr lang="en-US" altLang="zh-CN" sz="2400" dirty="0">
              <a:solidFill>
                <a:srgbClr val="000000"/>
              </a:solidFill>
              <a:latin typeface="Arial" panose="020B0604020202020204" pitchFamily="34" charset="0"/>
            </a:endParaRPr>
          </a:p>
        </p:txBody>
      </p:sp>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pic>
        <p:nvPicPr>
          <p:cNvPr id="3074" name="Picture 2" descr="Why Do Cats Have Whiskers? | Cat Behavior | Trusty Tails Pet Ca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5816" y="1125593"/>
            <a:ext cx="6665705" cy="3488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94510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3"/>
          <p:cNvSpPr txBox="1">
            <a:spLocks/>
          </p:cNvSpPr>
          <p:nvPr/>
        </p:nvSpPr>
        <p:spPr bwMode="auto">
          <a:xfrm>
            <a:off x="905359" y="583095"/>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32771" name="TextBox 7"/>
          <p:cNvSpPr txBox="1">
            <a:spLocks noChangeArrowheads="1"/>
          </p:cNvSpPr>
          <p:nvPr/>
        </p:nvSpPr>
        <p:spPr bwMode="auto">
          <a:xfrm>
            <a:off x="905358" y="1338470"/>
            <a:ext cx="1066378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sz="2800" b="1" dirty="0">
                <a:solidFill>
                  <a:srgbClr val="000000"/>
                </a:solidFill>
                <a:latin typeface="Arial" panose="020B0604020202020204" pitchFamily="34" charset="0"/>
                <a:cs typeface="Helvetica Neue" charset="0"/>
              </a:rPr>
              <a:t>boxplot</a:t>
            </a:r>
            <a:r>
              <a:rPr lang="en-US" altLang="en-US" sz="2800" dirty="0">
                <a:solidFill>
                  <a:srgbClr val="000000"/>
                </a:solidFill>
                <a:latin typeface="Arial" panose="020B0604020202020204" pitchFamily="34" charset="0"/>
                <a:cs typeface="Helvetica Neue" charset="0"/>
              </a:rPr>
              <a:t>.</a:t>
            </a:r>
          </a:p>
        </p:txBody>
      </p:sp>
      <p:sp>
        <p:nvSpPr>
          <p:cNvPr id="4" name="Rectangle 19"/>
          <p:cNvSpPr>
            <a:spLocks noChangeArrowheads="1"/>
          </p:cNvSpPr>
          <p:nvPr/>
        </p:nvSpPr>
        <p:spPr bwMode="auto">
          <a:xfrm>
            <a:off x="1073425" y="2869786"/>
            <a:ext cx="10595113" cy="1938992"/>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defRPr/>
            </a:pPr>
            <a:r>
              <a:rPr lang="en-US" altLang="zh-CN" sz="2400" b="1" dirty="0">
                <a:solidFill>
                  <a:srgbClr val="1C2861"/>
                </a:solidFill>
                <a:latin typeface="Arial" panose="020B0604020202020204" pitchFamily="34" charset="0"/>
              </a:rPr>
              <a:t>How To Make A Boxplot</a:t>
            </a:r>
            <a:r>
              <a:rPr lang="en-US" altLang="zh-CN" sz="2400" b="1" dirty="0" smtClean="0">
                <a:solidFill>
                  <a:srgbClr val="1C2861"/>
                </a:solidFill>
                <a:latin typeface="Arial" panose="020B0604020202020204" pitchFamily="34" charset="0"/>
              </a:rPr>
              <a:t>:</a:t>
            </a:r>
          </a:p>
          <a:p>
            <a:pPr eaLnBrk="1" hangingPunct="1">
              <a:defRPr/>
            </a:pPr>
            <a:endParaRPr lang="en-US" altLang="zh-CN" sz="2400" b="1" dirty="0">
              <a:solidFill>
                <a:srgbClr val="1C2861"/>
              </a:solidFill>
              <a:latin typeface="Arial" panose="020B0604020202020204" pitchFamily="34" charset="0"/>
            </a:endParaRPr>
          </a:p>
          <a:p>
            <a:pPr eaLnBrk="1" hangingPunct="1">
              <a:defRPr/>
            </a:pPr>
            <a:r>
              <a:rPr lang="en-US" altLang="zh-CN" sz="2400" b="1" dirty="0" smtClean="0">
                <a:solidFill>
                  <a:srgbClr val="1C2861"/>
                </a:solidFill>
                <a:latin typeface="Arial" panose="020B0604020202020204" pitchFamily="34" charset="0"/>
              </a:rPr>
              <a:t>Final step: mark all the outlier(s)</a:t>
            </a:r>
            <a:endParaRPr lang="en-US" altLang="zh-CN" sz="2400" b="1" dirty="0">
              <a:solidFill>
                <a:srgbClr val="1C2861"/>
              </a:solidFill>
              <a:latin typeface="Arial" panose="020B0604020202020204" pitchFamily="34" charset="0"/>
            </a:endParaRPr>
          </a:p>
          <a:p>
            <a:pPr>
              <a:spcAft>
                <a:spcPts val="600"/>
              </a:spcAft>
              <a:buFont typeface="Wingdings" panose="05000000000000000000" pitchFamily="2" charset="2"/>
              <a:buChar char="Ø"/>
              <a:defRPr/>
            </a:pPr>
            <a:r>
              <a:rPr lang="en-US" altLang="zh-CN" sz="2400" dirty="0" smtClean="0">
                <a:solidFill>
                  <a:srgbClr val="000000"/>
                </a:solidFill>
                <a:latin typeface="Arial" panose="020B0604020202020204" pitchFamily="34" charset="0"/>
              </a:rPr>
              <a:t>Outliers </a:t>
            </a:r>
            <a:r>
              <a:rPr lang="en-US" altLang="zh-CN" sz="2400" dirty="0">
                <a:solidFill>
                  <a:srgbClr val="000000"/>
                </a:solidFill>
                <a:latin typeface="Arial" panose="020B0604020202020204" pitchFamily="34" charset="0"/>
              </a:rPr>
              <a:t>are marked with a special symbol such as an asterisk </a:t>
            </a:r>
            <a:r>
              <a:rPr lang="en-US" altLang="zh-CN" sz="2400" dirty="0" smtClean="0">
                <a:solidFill>
                  <a:srgbClr val="000000"/>
                </a:solidFill>
                <a:latin typeface="Arial" panose="020B0604020202020204" pitchFamily="34" charset="0"/>
              </a:rPr>
              <a:t>(*)</a:t>
            </a:r>
            <a:r>
              <a:rPr lang="en-US" altLang="zh-CN" sz="2400" dirty="0">
                <a:solidFill>
                  <a:srgbClr val="000000"/>
                </a:solidFill>
                <a:latin typeface="Arial" panose="020B0604020202020204" pitchFamily="34" charset="0"/>
              </a:rPr>
              <a:t> or a dark dot.</a:t>
            </a:r>
          </a:p>
        </p:txBody>
      </p:sp>
    </p:spTree>
    <p:extLst>
      <p:ext uri="{BB962C8B-B14F-4D97-AF65-F5344CB8AC3E}">
        <p14:creationId xmlns:p14="http://schemas.microsoft.com/office/powerpoint/2010/main" val="29764796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33795" name="矩形 3"/>
          <p:cNvSpPr>
            <a:spLocks noChangeArrowheads="1"/>
          </p:cNvSpPr>
          <p:nvPr/>
        </p:nvSpPr>
        <p:spPr bwMode="auto">
          <a:xfrm>
            <a:off x="977348" y="1474381"/>
            <a:ext cx="10681252"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400" dirty="0">
                <a:solidFill>
                  <a:srgbClr val="242021"/>
                </a:solidFill>
                <a:latin typeface="Book Antiqua" panose="02040602050305030304" pitchFamily="18" charset="0"/>
                <a:cs typeface="Arial" panose="020B0604020202020204" pitchFamily="34" charset="0"/>
              </a:rPr>
              <a:t>Barry Bonds set the major league record by hitting 73 home runs in a single season in 2001. On August 7, 2007, Bonds hit his 756th career home run, which broke Hank Aaron’s longstanding record of 755. By the end of the 2007 season when Bonds retired, he had increased the total to 762. Here are data on the number of home runs that Bonds hit in each of his 21 complete seasons:</a:t>
            </a:r>
            <a:br>
              <a:rPr lang="en-US" altLang="zh-CN" sz="2400" dirty="0">
                <a:solidFill>
                  <a:srgbClr val="242021"/>
                </a:solidFill>
                <a:latin typeface="Book Antiqua" panose="02040602050305030304" pitchFamily="18" charset="0"/>
                <a:cs typeface="Arial" panose="020B0604020202020204" pitchFamily="34" charset="0"/>
              </a:rPr>
            </a:br>
            <a:r>
              <a:rPr lang="en-US" altLang="zh-CN" sz="2400" dirty="0">
                <a:solidFill>
                  <a:srgbClr val="242021"/>
                </a:solidFill>
                <a:latin typeface="Book Antiqua" panose="02040602050305030304" pitchFamily="18" charset="0"/>
                <a:cs typeface="Arial" panose="020B0604020202020204" pitchFamily="34" charset="0"/>
              </a:rPr>
              <a:t>16   25   24  19   33   25   34   46   37   33   42</a:t>
            </a:r>
            <a:br>
              <a:rPr lang="en-US" altLang="zh-CN" sz="2400" dirty="0">
                <a:solidFill>
                  <a:srgbClr val="242021"/>
                </a:solidFill>
                <a:latin typeface="Book Antiqua" panose="02040602050305030304" pitchFamily="18" charset="0"/>
                <a:cs typeface="Arial" panose="020B0604020202020204" pitchFamily="34" charset="0"/>
              </a:rPr>
            </a:br>
            <a:r>
              <a:rPr lang="en-US" altLang="zh-CN" sz="2400" dirty="0">
                <a:solidFill>
                  <a:srgbClr val="242021"/>
                </a:solidFill>
                <a:latin typeface="Book Antiqua" panose="02040602050305030304" pitchFamily="18" charset="0"/>
                <a:cs typeface="Arial" panose="020B0604020202020204" pitchFamily="34" charset="0"/>
              </a:rPr>
              <a:t>40   37   34  49   73   46   45   45   26   28</a:t>
            </a:r>
          </a:p>
          <a:p>
            <a:pPr>
              <a:lnSpc>
                <a:spcPct val="150000"/>
              </a:lnSpc>
            </a:pPr>
            <a:r>
              <a:rPr lang="en-US" altLang="zh-CN" sz="2400" b="1" dirty="0">
                <a:solidFill>
                  <a:srgbClr val="242021"/>
                </a:solidFill>
                <a:latin typeface="Book Antiqua" panose="02040602050305030304" pitchFamily="18" charset="0"/>
                <a:cs typeface="Arial" panose="020B0604020202020204" pitchFamily="34" charset="0"/>
              </a:rPr>
              <a:t>Problem: </a:t>
            </a:r>
            <a:r>
              <a:rPr lang="en-US" altLang="zh-CN" sz="2400" dirty="0">
                <a:solidFill>
                  <a:srgbClr val="242021"/>
                </a:solidFill>
                <a:latin typeface="Book Antiqua" panose="02040602050305030304" pitchFamily="18" charset="0"/>
                <a:cs typeface="Arial" panose="020B0604020202020204" pitchFamily="34" charset="0"/>
              </a:rPr>
              <a:t>Make a boxplot for these data</a:t>
            </a:r>
          </a:p>
        </p:txBody>
      </p:sp>
      <p:sp>
        <p:nvSpPr>
          <p:cNvPr id="33796" name="标题 1"/>
          <p:cNvSpPr txBox="1">
            <a:spLocks/>
          </p:cNvSpPr>
          <p:nvPr/>
        </p:nvSpPr>
        <p:spPr bwMode="auto">
          <a:xfrm>
            <a:off x="977348" y="623887"/>
            <a:ext cx="2362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zh-CN" sz="4000" dirty="0">
                <a:ea typeface="方正舒体" panose="02010601030101010101" pitchFamily="2" charset="-122"/>
                <a:cs typeface="MS PGothic" panose="020B0600070205080204" pitchFamily="34" charset="-128"/>
              </a:rPr>
              <a:t>Example</a:t>
            </a:r>
            <a:endParaRPr lang="zh-CN" altLang="en-US" sz="4000" dirty="0">
              <a:ea typeface="方正舒体" panose="02010601030101010101" pitchFamily="2" charset="-122"/>
              <a:cs typeface="MS PGothic" panose="020B0600070205080204" pitchFamily="34" charset="-128"/>
            </a:endParaRPr>
          </a:p>
        </p:txBody>
      </p:sp>
      <p:sp>
        <p:nvSpPr>
          <p:cNvPr id="33797" name="矩形 5"/>
          <p:cNvSpPr>
            <a:spLocks noChangeArrowheads="1"/>
          </p:cNvSpPr>
          <p:nvPr/>
        </p:nvSpPr>
        <p:spPr bwMode="auto">
          <a:xfrm>
            <a:off x="2441576" y="5562601"/>
            <a:ext cx="685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
        <p:nvSpPr>
          <p:cNvPr id="7" name="矩形 6"/>
          <p:cNvSpPr/>
          <p:nvPr/>
        </p:nvSpPr>
        <p:spPr>
          <a:xfrm>
            <a:off x="977348" y="1474381"/>
            <a:ext cx="10681252" cy="27432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a:defRPr/>
            </a:pPr>
            <a:endParaRPr lang="zh-CN" altLang="en-US"/>
          </a:p>
        </p:txBody>
      </p:sp>
      <p:sp>
        <p:nvSpPr>
          <p:cNvPr id="8" name="矩形 5"/>
          <p:cNvSpPr>
            <a:spLocks noChangeArrowheads="1"/>
          </p:cNvSpPr>
          <p:nvPr/>
        </p:nvSpPr>
        <p:spPr bwMode="auto">
          <a:xfrm>
            <a:off x="2463800" y="5562601"/>
            <a:ext cx="685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Tree>
    <p:extLst>
      <p:ext uri="{BB962C8B-B14F-4D97-AF65-F5344CB8AC3E}">
        <p14:creationId xmlns:p14="http://schemas.microsoft.com/office/powerpoint/2010/main" val="1195303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xit" presetSubtype="0" fill="hold" nodeType="clickEffect">
                                  <p:stCondLst>
                                    <p:cond delay="0"/>
                                  </p:stCondLst>
                                  <p:childTnLst>
                                    <p:set>
                                      <p:cBhvr>
                                        <p:cTn id="10"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34819" name="矩形 3"/>
          <p:cNvSpPr>
            <a:spLocks noChangeArrowheads="1"/>
          </p:cNvSpPr>
          <p:nvPr/>
        </p:nvSpPr>
        <p:spPr bwMode="auto">
          <a:xfrm>
            <a:off x="2033588" y="609601"/>
            <a:ext cx="8305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dirty="0">
                <a:solidFill>
                  <a:srgbClr val="242021"/>
                </a:solidFill>
                <a:latin typeface="Book Antiqua" panose="02040602050305030304" pitchFamily="18" charset="0"/>
                <a:cs typeface="Arial" panose="020B0604020202020204" pitchFamily="34" charset="0"/>
              </a:rPr>
              <a:t>16  25   24  19   33   25   34   46   37   33   42  40   37   34  49   73   46   45   45   26   28</a:t>
            </a:r>
          </a:p>
          <a:p>
            <a:pPr>
              <a:lnSpc>
                <a:spcPct val="150000"/>
              </a:lnSpc>
            </a:pPr>
            <a:r>
              <a:rPr lang="en-US" altLang="zh-CN" sz="2000" b="1" dirty="0">
                <a:solidFill>
                  <a:srgbClr val="242021"/>
                </a:solidFill>
                <a:latin typeface="Book Antiqua" panose="02040602050305030304" pitchFamily="18" charset="0"/>
                <a:cs typeface="Arial" panose="020B0604020202020204" pitchFamily="34" charset="0"/>
              </a:rPr>
              <a:t>Problem: </a:t>
            </a:r>
            <a:r>
              <a:rPr lang="en-US" altLang="zh-CN" sz="2000" dirty="0">
                <a:solidFill>
                  <a:srgbClr val="242021"/>
                </a:solidFill>
                <a:latin typeface="Book Antiqua" panose="02040602050305030304" pitchFamily="18" charset="0"/>
                <a:cs typeface="Arial" panose="020B0604020202020204" pitchFamily="34" charset="0"/>
              </a:rPr>
              <a:t>Make a boxplot for these data</a:t>
            </a:r>
          </a:p>
        </p:txBody>
      </p:sp>
      <p:sp>
        <p:nvSpPr>
          <p:cNvPr id="34820" name="矩形 5"/>
          <p:cNvSpPr>
            <a:spLocks noChangeArrowheads="1"/>
          </p:cNvSpPr>
          <p:nvPr/>
        </p:nvSpPr>
        <p:spPr bwMode="auto">
          <a:xfrm>
            <a:off x="2441576" y="4519613"/>
            <a:ext cx="6854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
        <p:nvSpPr>
          <p:cNvPr id="2" name="矩形 1"/>
          <p:cNvSpPr>
            <a:spLocks noChangeArrowheads="1"/>
          </p:cNvSpPr>
          <p:nvPr/>
        </p:nvSpPr>
        <p:spPr bwMode="auto">
          <a:xfrm>
            <a:off x="2441576" y="1817688"/>
            <a:ext cx="7489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buFontTx/>
              <a:buAutoNum type="arabicPeriod"/>
            </a:pPr>
            <a:r>
              <a:rPr lang="en-US" altLang="zh-CN" b="1" dirty="0">
                <a:solidFill>
                  <a:srgbClr val="242021"/>
                </a:solidFill>
                <a:latin typeface="Arial" panose="020B0604020202020204" pitchFamily="34" charset="0"/>
                <a:cs typeface="Arial" panose="020B0604020202020204" pitchFamily="34" charset="0"/>
              </a:rPr>
              <a:t>Find the five-number summary ( by ordering the data values )</a:t>
            </a:r>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l="1053" t="-5611" r="2104" b="17442"/>
          <a:stretch>
            <a:fillRect/>
          </a:stretch>
        </p:blipFill>
        <p:spPr bwMode="auto">
          <a:xfrm>
            <a:off x="2133601" y="2346326"/>
            <a:ext cx="786606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1912938" y="3230564"/>
            <a:ext cx="83058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4025"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Tx/>
              <a:buNone/>
            </a:pPr>
            <a:r>
              <a:rPr lang="en-US" altLang="zh-CN" sz="1800" b="1" dirty="0">
                <a:solidFill>
                  <a:srgbClr val="000000"/>
                </a:solidFill>
                <a:latin typeface="Arial" panose="020B0604020202020204" pitchFamily="34" charset="0"/>
              </a:rPr>
              <a:t>2. Check for outliers. </a:t>
            </a:r>
          </a:p>
          <a:p>
            <a:pPr eaLnBrk="1" hangingPunct="1">
              <a:lnSpc>
                <a:spcPct val="150000"/>
              </a:lnSpc>
              <a:spcBef>
                <a:spcPct val="0"/>
              </a:spcBef>
              <a:buClrTx/>
              <a:buSzTx/>
              <a:buFontTx/>
              <a:buNone/>
            </a:pPr>
            <a:r>
              <a:rPr lang="en-US" altLang="zh-CN" sz="1800" dirty="0">
                <a:solidFill>
                  <a:srgbClr val="000000"/>
                </a:solidFill>
                <a:latin typeface="Arial" panose="020B0604020202020204" pitchFamily="34" charset="0"/>
              </a:rPr>
              <a:t>Since IQR = 45 - 25.5 = 19.5, by the 1.5 × IQR rule, any value greater than Q3 + 1.5 × IQR = 74.25 or less than Q1 - 1.5 × IQR = -3.75 would be classified as an outlier. </a:t>
            </a:r>
          </a:p>
          <a:p>
            <a:pPr eaLnBrk="1" hangingPunct="1">
              <a:lnSpc>
                <a:spcPct val="150000"/>
              </a:lnSpc>
              <a:spcBef>
                <a:spcPct val="0"/>
              </a:spcBef>
              <a:buClrTx/>
              <a:buSzTx/>
              <a:buFontTx/>
              <a:buNone/>
            </a:pPr>
            <a:r>
              <a:rPr lang="en-US" altLang="zh-CN" sz="1800" dirty="0">
                <a:solidFill>
                  <a:srgbClr val="000000"/>
                </a:solidFill>
                <a:latin typeface="Arial" panose="020B0604020202020204" pitchFamily="34" charset="0"/>
              </a:rPr>
              <a:t>So there are no outliers in this data set. </a:t>
            </a:r>
          </a:p>
          <a:p>
            <a:pPr eaLnBrk="1" hangingPunct="1">
              <a:lnSpc>
                <a:spcPct val="150000"/>
              </a:lnSpc>
              <a:spcBef>
                <a:spcPct val="0"/>
              </a:spcBef>
              <a:buClrTx/>
              <a:buSzTx/>
              <a:buFontTx/>
              <a:buNone/>
            </a:pPr>
            <a:r>
              <a:rPr lang="en-US" altLang="zh-CN" sz="1800" b="1" dirty="0">
                <a:solidFill>
                  <a:srgbClr val="000000"/>
                </a:solidFill>
                <a:latin typeface="Arial" panose="020B0604020202020204" pitchFamily="34" charset="0"/>
              </a:rPr>
              <a:t>3. Make a boxplot !</a:t>
            </a:r>
          </a:p>
        </p:txBody>
      </p:sp>
    </p:spTree>
    <p:extLst>
      <p:ext uri="{BB962C8B-B14F-4D97-AF65-F5344CB8AC3E}">
        <p14:creationId xmlns:p14="http://schemas.microsoft.com/office/powerpoint/2010/main" val="42271681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7701" y="1538840"/>
            <a:ext cx="9398267" cy="3718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1426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956020" y="1217961"/>
            <a:ext cx="10216184"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39775"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A central box is drawn from the first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1</a:t>
            </a:r>
            <a:r>
              <a:rPr lang="en-US" altLang="zh-CN" sz="2000" dirty="0">
                <a:solidFill>
                  <a:srgbClr val="000000"/>
                </a:solidFill>
                <a:latin typeface="Arial" panose="020B0604020202020204" pitchFamily="34" charset="0"/>
              </a:rPr>
              <a:t>) to the third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3</a:t>
            </a:r>
            <a:r>
              <a:rPr lang="en-US" altLang="zh-CN" sz="2000" dirty="0">
                <a:solidFill>
                  <a:srgbClr val="000000"/>
                </a:solidFill>
                <a:latin typeface="Arial" panose="020B0604020202020204" pitchFamily="34" charset="0"/>
              </a:rPr>
              <a:t>).</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A line in the box marks the median.</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Lines (called whiskers) extend from the box out to the smallest and largest observations that are not outliers.</a:t>
            </a:r>
          </a:p>
          <a:p>
            <a:pPr eaLnBrk="1" hangingPunct="1">
              <a:lnSpc>
                <a:spcPct val="150000"/>
              </a:lnSpc>
              <a:spcBef>
                <a:spcPct val="0"/>
              </a:spcBef>
              <a:buClrTx/>
              <a:buSzTx/>
              <a:buFont typeface="Wingdings" panose="05000000000000000000" pitchFamily="2" charset="2"/>
              <a:buChar char="Ø"/>
            </a:pPr>
            <a:r>
              <a:rPr lang="en-US" altLang="zh-CN" sz="2000" dirty="0">
                <a:solidFill>
                  <a:srgbClr val="000000"/>
                </a:solidFill>
                <a:latin typeface="Arial" panose="020B0604020202020204" pitchFamily="34" charset="0"/>
              </a:rPr>
              <a:t>Outliers are marked with a special symbol such as an asterisk (*).</a:t>
            </a:r>
            <a:endParaRPr lang="en-US" altLang="zh-CN" sz="2000" b="1" dirty="0">
              <a:solidFill>
                <a:srgbClr val="242021"/>
              </a:solidFill>
              <a:latin typeface="TektonPro-BoldCond"/>
            </a:endParaRPr>
          </a:p>
        </p:txBody>
      </p:sp>
      <p:sp>
        <p:nvSpPr>
          <p:cNvPr id="35843" name="文本框 4"/>
          <p:cNvSpPr txBox="1">
            <a:spLocks noChangeArrowheads="1"/>
          </p:cNvSpPr>
          <p:nvPr/>
        </p:nvSpPr>
        <p:spPr bwMode="auto">
          <a:xfrm>
            <a:off x="1352343" y="538995"/>
            <a:ext cx="96906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sz="2400" dirty="0"/>
              <a:t>Min = 16     Q1 = 25.5     Median = 34      Q3 = 45     Max = 73 </a:t>
            </a:r>
            <a:endParaRPr lang="zh-CN" altLang="en-US" sz="2400" dirty="0"/>
          </a:p>
        </p:txBody>
      </p:sp>
      <p:pic>
        <p:nvPicPr>
          <p:cNvPr id="35844"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5695" y="3928028"/>
            <a:ext cx="80010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824495" y="4623352"/>
            <a:ext cx="2209800" cy="400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a:p>
        </p:txBody>
      </p:sp>
      <p:cxnSp>
        <p:nvCxnSpPr>
          <p:cNvPr id="10" name="直接连接符 9"/>
          <p:cNvCxnSpPr/>
          <p:nvPr/>
        </p:nvCxnSpPr>
        <p:spPr>
          <a:xfrm>
            <a:off x="4815095" y="4623352"/>
            <a:ext cx="0" cy="4000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172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bwMode="auto">
          <a:xfrm>
            <a:off x="2743200" y="2895600"/>
            <a:ext cx="65532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fontScale="97500"/>
          </a:bodyPr>
          <a:lst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ltLang="en-US" dirty="0">
                <a:latin typeface="Helvetica Neue Light" charset="0"/>
                <a:ea typeface="ＭＳ Ｐゴシック" panose="020B0600070205080204" pitchFamily="34" charset="-128"/>
              </a:rPr>
              <a:t>Check your understanding</a:t>
            </a:r>
          </a:p>
        </p:txBody>
      </p:sp>
    </p:spTree>
    <p:extLst>
      <p:ext uri="{BB962C8B-B14F-4D97-AF65-F5344CB8AC3E}">
        <p14:creationId xmlns:p14="http://schemas.microsoft.com/office/powerpoint/2010/main" val="4027084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Box 7"/>
          <p:cNvSpPr txBox="1">
            <a:spLocks noChangeArrowheads="1"/>
          </p:cNvSpPr>
          <p:nvPr/>
        </p:nvSpPr>
        <p:spPr bwMode="auto">
          <a:xfrm>
            <a:off x="1981200" y="685800"/>
            <a:ext cx="781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000">
                <a:solidFill>
                  <a:srgbClr val="000000"/>
                </a:solidFill>
                <a:latin typeface="Arial" panose="020B0604020202020204" pitchFamily="34" charset="0"/>
                <a:cs typeface="Helvetica Neue" charset="0"/>
              </a:rPr>
              <a:t>Consider our New York travel time data:</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rcRect l="9210" t="23572" r="2206"/>
          <a:stretch>
            <a:fillRect/>
          </a:stretch>
        </p:blipFill>
        <p:spPr bwMode="auto">
          <a:xfrm>
            <a:off x="2389188" y="4265614"/>
            <a:ext cx="7675562"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7892" name="Group 28"/>
          <p:cNvGrpSpPr>
            <a:grpSpLocks/>
          </p:cNvGrpSpPr>
          <p:nvPr/>
        </p:nvGrpSpPr>
        <p:grpSpPr bwMode="auto">
          <a:xfrm>
            <a:off x="3800476" y="1519239"/>
            <a:ext cx="4487863" cy="422275"/>
            <a:chOff x="1881098" y="1965741"/>
            <a:chExt cx="4488029" cy="421860"/>
          </a:xfrm>
        </p:grpSpPr>
        <p:sp>
          <p:nvSpPr>
            <p:cNvPr id="7" name="Down Arrow 6"/>
            <p:cNvSpPr>
              <a:spLocks noChangeArrowheads="1"/>
            </p:cNvSpPr>
            <p:nvPr/>
          </p:nvSpPr>
          <p:spPr bwMode="auto">
            <a:xfrm>
              <a:off x="407192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8" name="Down Arrow 7"/>
            <p:cNvSpPr>
              <a:spLocks noChangeArrowheads="1"/>
            </p:cNvSpPr>
            <p:nvPr/>
          </p:nvSpPr>
          <p:spPr bwMode="auto">
            <a:xfrm>
              <a:off x="615956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9" name="Down Arrow 8"/>
            <p:cNvSpPr>
              <a:spLocks noChangeArrowheads="1"/>
            </p:cNvSpPr>
            <p:nvPr/>
          </p:nvSpPr>
          <p:spPr bwMode="auto">
            <a:xfrm>
              <a:off x="1881098"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grpSp>
      <p:grpSp>
        <p:nvGrpSpPr>
          <p:cNvPr id="10" name="Group 32"/>
          <p:cNvGrpSpPr>
            <a:grpSpLocks/>
          </p:cNvGrpSpPr>
          <p:nvPr/>
        </p:nvGrpSpPr>
        <p:grpSpPr bwMode="auto">
          <a:xfrm>
            <a:off x="5232400" y="2352676"/>
            <a:ext cx="1708150" cy="868363"/>
            <a:chOff x="3306446" y="2770992"/>
            <a:chExt cx="1708933" cy="868699"/>
          </a:xfrm>
        </p:grpSpPr>
        <p:cxnSp>
          <p:nvCxnSpPr>
            <p:cNvPr id="12" name="Straight Arrow Connector 11"/>
            <p:cNvCxnSpPr>
              <a:cxnSpLocks noChangeShapeType="1"/>
            </p:cNvCxnSpPr>
            <p:nvPr/>
          </p:nvCxnSpPr>
          <p:spPr bwMode="auto">
            <a:xfrm rot="5400000" flipH="1" flipV="1">
              <a:off x="3890140" y="3040177"/>
              <a:ext cx="539959"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3306446" y="3269660"/>
              <a:ext cx="1708933" cy="370031"/>
            </a:xfrm>
            <a:prstGeom prst="rect">
              <a:avLst/>
            </a:prstGeom>
            <a:gradFill rotWithShape="1">
              <a:gsLst>
                <a:gs pos="0">
                  <a:srgbClr val="A6EAF9"/>
                </a:gs>
                <a:gs pos="100000">
                  <a:srgbClr val="4DABBB"/>
                </a:gs>
              </a:gsLst>
              <a:lin ang="5400000"/>
            </a:gradFill>
            <a:ln w="9525">
              <a:solidFill>
                <a:srgbClr val="56A0AC"/>
              </a:solidFill>
              <a:miter lim="800000"/>
              <a:headEnd/>
              <a:tailEnd/>
            </a:ln>
            <a:effectLst>
              <a:outerShdw blurRad="40000" dist="23000" dir="5400000" rotWithShape="0">
                <a:srgbClr val="808080">
                  <a:alpha val="34999"/>
                </a:srgbClr>
              </a:outerShdw>
            </a:effectLst>
          </p:spPr>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Median </a:t>
              </a:r>
              <a:r>
                <a:rPr lang="en-US" altLang="zh-CN">
                  <a:solidFill>
                    <a:srgbClr val="000000"/>
                  </a:solidFill>
                  <a:latin typeface="Arial" panose="020B0604020202020204" pitchFamily="34" charset="0"/>
                </a:rPr>
                <a:t>= 22.5</a:t>
              </a:r>
              <a:endParaRPr lang="en-US" altLang="zh-CN" i="1">
                <a:solidFill>
                  <a:srgbClr val="000000"/>
                </a:solidFill>
                <a:latin typeface="Arial" panose="020B0604020202020204" pitchFamily="34" charset="0"/>
              </a:endParaRPr>
            </a:p>
          </p:txBody>
        </p:sp>
      </p:grpSp>
      <p:grpSp>
        <p:nvGrpSpPr>
          <p:cNvPr id="14" name="Group 35"/>
          <p:cNvGrpSpPr>
            <a:grpSpLocks/>
          </p:cNvGrpSpPr>
          <p:nvPr/>
        </p:nvGrpSpPr>
        <p:grpSpPr bwMode="auto">
          <a:xfrm>
            <a:off x="7235919" y="2352676"/>
            <a:ext cx="1096774" cy="868401"/>
            <a:chOff x="3407385" y="2770994"/>
            <a:chExt cx="1096445" cy="868698"/>
          </a:xfrm>
        </p:grpSpPr>
        <p:cxnSp>
          <p:nvCxnSpPr>
            <p:cNvPr id="15" name="Straight Arrow Connector 14"/>
            <p:cNvCxnSpPr>
              <a:cxnSpLocks noChangeShapeType="1"/>
            </p:cNvCxnSpPr>
            <p:nvPr/>
          </p:nvCxnSpPr>
          <p:spPr bwMode="auto">
            <a:xfrm rot="5400000" flipH="1" flipV="1">
              <a:off x="3890366" y="3040168"/>
              <a:ext cx="539935"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p:nvPr/>
          </p:nvSpPr>
          <p:spPr>
            <a:xfrm>
              <a:off x="3407385" y="3270234"/>
              <a:ext cx="1096445" cy="36945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3</a:t>
              </a:r>
              <a:r>
                <a:rPr lang="en-US" altLang="zh-CN">
                  <a:solidFill>
                    <a:srgbClr val="000000"/>
                  </a:solidFill>
                  <a:latin typeface="Arial" panose="020B0604020202020204" pitchFamily="34" charset="0"/>
                </a:rPr>
                <a:t>= 42.5</a:t>
              </a:r>
              <a:endParaRPr lang="en-US" altLang="zh-CN" i="1">
                <a:solidFill>
                  <a:srgbClr val="000000"/>
                </a:solidFill>
                <a:latin typeface="Arial" panose="020B0604020202020204" pitchFamily="34" charset="0"/>
              </a:endParaRPr>
            </a:p>
          </p:txBody>
        </p:sp>
      </p:grpSp>
      <p:grpSp>
        <p:nvGrpSpPr>
          <p:cNvPr id="17" name="Group 38"/>
          <p:cNvGrpSpPr>
            <a:grpSpLocks/>
          </p:cNvGrpSpPr>
          <p:nvPr/>
        </p:nvGrpSpPr>
        <p:grpSpPr bwMode="auto">
          <a:xfrm>
            <a:off x="3741657" y="2352676"/>
            <a:ext cx="968535" cy="868401"/>
            <a:chOff x="3735181" y="2770994"/>
            <a:chExt cx="969223" cy="868697"/>
          </a:xfrm>
        </p:grpSpPr>
        <p:cxnSp>
          <p:nvCxnSpPr>
            <p:cNvPr id="18" name="Straight Arrow Connector 17"/>
            <p:cNvCxnSpPr>
              <a:cxnSpLocks noChangeShapeType="1"/>
            </p:cNvCxnSpPr>
            <p:nvPr/>
          </p:nvCxnSpPr>
          <p:spPr bwMode="auto">
            <a:xfrm rot="5400000" flipH="1" flipV="1">
              <a:off x="3890251" y="3040166"/>
              <a:ext cx="539934" cy="1589"/>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TextBox 18"/>
            <p:cNvSpPr txBox="1"/>
            <p:nvPr/>
          </p:nvSpPr>
          <p:spPr>
            <a:xfrm>
              <a:off x="3735181" y="3270233"/>
              <a:ext cx="969223" cy="369458"/>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1</a:t>
              </a:r>
              <a:r>
                <a:rPr lang="en-US" altLang="zh-CN" i="1">
                  <a:solidFill>
                    <a:srgbClr val="000000"/>
                  </a:solidFill>
                  <a:latin typeface="Arial" panose="020B0604020202020204" pitchFamily="34" charset="0"/>
                </a:rPr>
                <a:t> </a:t>
              </a:r>
              <a:r>
                <a:rPr lang="en-US" altLang="zh-CN">
                  <a:solidFill>
                    <a:srgbClr val="000000"/>
                  </a:solidFill>
                  <a:latin typeface="Arial" panose="020B0604020202020204" pitchFamily="34" charset="0"/>
                </a:rPr>
                <a:t>= 15</a:t>
              </a:r>
              <a:endParaRPr lang="en-US" altLang="zh-CN" i="1">
                <a:solidFill>
                  <a:srgbClr val="000000"/>
                </a:solidFill>
                <a:latin typeface="Arial" panose="020B0604020202020204" pitchFamily="34" charset="0"/>
              </a:endParaRPr>
            </a:p>
          </p:txBody>
        </p:sp>
      </p:grpSp>
      <p:grpSp>
        <p:nvGrpSpPr>
          <p:cNvPr id="20" name="Group 42"/>
          <p:cNvGrpSpPr>
            <a:grpSpLocks/>
          </p:cNvGrpSpPr>
          <p:nvPr/>
        </p:nvGrpSpPr>
        <p:grpSpPr bwMode="auto">
          <a:xfrm>
            <a:off x="2387600" y="2352675"/>
            <a:ext cx="855907" cy="868401"/>
            <a:chOff x="3782639" y="2770993"/>
            <a:chExt cx="857062" cy="868698"/>
          </a:xfrm>
        </p:grpSpPr>
        <p:cxnSp>
          <p:nvCxnSpPr>
            <p:cNvPr id="21" name="Straight Arrow Connector 20"/>
            <p:cNvCxnSpPr>
              <a:cxnSpLocks noChangeShapeType="1"/>
            </p:cNvCxnSpPr>
            <p:nvPr/>
          </p:nvCxnSpPr>
          <p:spPr bwMode="auto">
            <a:xfrm rot="5400000" flipH="1" flipV="1">
              <a:off x="3513466" y="3040166"/>
              <a:ext cx="539935" cy="159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TextBox 21"/>
            <p:cNvSpPr txBox="1"/>
            <p:nvPr/>
          </p:nvSpPr>
          <p:spPr>
            <a:xfrm>
              <a:off x="3799879" y="3270233"/>
              <a:ext cx="839822" cy="369458"/>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defTabSz="457200">
                <a:defRPr/>
              </a:pPr>
              <a:r>
                <a:rPr lang="en-US" i="1">
                  <a:solidFill>
                    <a:srgbClr val="000000"/>
                  </a:solidFill>
                  <a:ea typeface="ＭＳ Ｐゴシック" pitchFamily="-111" charset="-128"/>
                  <a:cs typeface="ＭＳ Ｐゴシック" pitchFamily="-111" charset="-128"/>
                </a:rPr>
                <a:t>Min=5</a:t>
              </a:r>
            </a:p>
          </p:txBody>
        </p:sp>
      </p:grpSp>
      <p:grpSp>
        <p:nvGrpSpPr>
          <p:cNvPr id="23" name="Group 63"/>
          <p:cNvGrpSpPr>
            <a:grpSpLocks/>
          </p:cNvGrpSpPr>
          <p:nvPr/>
        </p:nvGrpSpPr>
        <p:grpSpPr bwMode="auto">
          <a:xfrm>
            <a:off x="3819525" y="3221039"/>
            <a:ext cx="3963988" cy="1131887"/>
            <a:chOff x="1781178" y="3770619"/>
            <a:chExt cx="3964184" cy="1131582"/>
          </a:xfrm>
        </p:grpSpPr>
        <p:cxnSp>
          <p:nvCxnSpPr>
            <p:cNvPr id="24" name="Straight Arrow Connector 23"/>
            <p:cNvCxnSpPr>
              <a:cxnSpLocks noChangeShapeType="1"/>
            </p:cNvCxnSpPr>
            <p:nvPr/>
          </p:nvCxnSpPr>
          <p:spPr bwMode="auto">
            <a:xfrm rot="5400000">
              <a:off x="1418597" y="4133200"/>
              <a:ext cx="1131582" cy="40642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2653733" y="3507695"/>
              <a:ext cx="1131582" cy="1657432"/>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4330217" y="3487056"/>
              <a:ext cx="1131582" cy="1698709"/>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27" name="Rectangle 26"/>
          <p:cNvSpPr/>
          <p:nvPr/>
        </p:nvSpPr>
        <p:spPr>
          <a:xfrm>
            <a:off x="2370139" y="4654550"/>
            <a:ext cx="1449387" cy="711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8" name="Rectangle 27"/>
          <p:cNvSpPr/>
          <p:nvPr/>
        </p:nvSpPr>
        <p:spPr>
          <a:xfrm>
            <a:off x="3819525" y="4392613"/>
            <a:ext cx="2235200" cy="825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9" name="Rectangle 28"/>
          <p:cNvSpPr/>
          <p:nvPr/>
        </p:nvSpPr>
        <p:spPr>
          <a:xfrm>
            <a:off x="6065838" y="4816475"/>
            <a:ext cx="2201862" cy="2746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cxnSp>
        <p:nvCxnSpPr>
          <p:cNvPr id="30" name="Straight Arrow Connector 29"/>
          <p:cNvCxnSpPr>
            <a:cxnSpLocks noChangeShapeType="1"/>
          </p:cNvCxnSpPr>
          <p:nvPr/>
        </p:nvCxnSpPr>
        <p:spPr bwMode="auto">
          <a:xfrm rot="16200000" flipH="1">
            <a:off x="2170908" y="3874295"/>
            <a:ext cx="1550987" cy="24447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p:cNvCxnSpPr>
          <p:nvPr/>
        </p:nvCxnSpPr>
        <p:spPr bwMode="auto">
          <a:xfrm rot="16200000" flipH="1">
            <a:off x="8980489" y="4270376"/>
            <a:ext cx="746125" cy="2222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aphicFrame>
        <p:nvGraphicFramePr>
          <p:cNvPr id="32" name="Table 31"/>
          <p:cNvGraphicFramePr>
            <a:graphicFrameLocks noGrp="1"/>
          </p:cNvGraphicFramePr>
          <p:nvPr/>
        </p:nvGraphicFramePr>
        <p:xfrm>
          <a:off x="2252664" y="1171575"/>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2252664" y="2047875"/>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4" name="Straight Arrow Connector 33"/>
          <p:cNvCxnSpPr>
            <a:cxnSpLocks noChangeShapeType="1"/>
          </p:cNvCxnSpPr>
          <p:nvPr/>
        </p:nvCxnSpPr>
        <p:spPr bwMode="auto">
          <a:xfrm rot="5400000">
            <a:off x="7342188" y="2794000"/>
            <a:ext cx="2419350" cy="153670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p:nvPr/>
        </p:nvSpPr>
        <p:spPr>
          <a:xfrm>
            <a:off x="9021764" y="4684714"/>
            <a:ext cx="598487" cy="2746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grpSp>
        <p:nvGrpSpPr>
          <p:cNvPr id="36" name="Group 45"/>
          <p:cNvGrpSpPr>
            <a:grpSpLocks/>
          </p:cNvGrpSpPr>
          <p:nvPr/>
        </p:nvGrpSpPr>
        <p:grpSpPr bwMode="auto">
          <a:xfrm>
            <a:off x="8605838" y="2352675"/>
            <a:ext cx="1473200" cy="1555750"/>
            <a:chOff x="4116885" y="2730358"/>
            <a:chExt cx="1472508" cy="1555763"/>
          </a:xfrm>
        </p:grpSpPr>
        <p:cxnSp>
          <p:nvCxnSpPr>
            <p:cNvPr id="37" name="Straight Arrow Connector 36"/>
            <p:cNvCxnSpPr>
              <a:cxnSpLocks noChangeShapeType="1"/>
            </p:cNvCxnSpPr>
            <p:nvPr/>
          </p:nvCxnSpPr>
          <p:spPr bwMode="auto">
            <a:xfrm rot="5400000" flipH="1" flipV="1">
              <a:off x="5009306" y="2999442"/>
              <a:ext cx="539755" cy="1586"/>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 name="TextBox 37"/>
            <p:cNvSpPr txBox="1"/>
            <p:nvPr/>
          </p:nvSpPr>
          <p:spPr>
            <a:xfrm>
              <a:off x="4116885" y="3270230"/>
              <a:ext cx="1472508" cy="1015891"/>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defTabSz="457200">
                <a:defRPr/>
              </a:pPr>
              <a:r>
                <a:rPr lang="en-US" i="1">
                  <a:solidFill>
                    <a:srgbClr val="000000"/>
                  </a:solidFill>
                  <a:ea typeface="ＭＳ Ｐゴシック" pitchFamily="-111" charset="-128"/>
                  <a:cs typeface="ＭＳ Ｐゴシック" pitchFamily="-111" charset="-128"/>
                </a:rPr>
                <a:t>Max=85</a:t>
              </a:r>
            </a:p>
            <a:p>
              <a:pPr algn="ctr" defTabSz="457200">
                <a:defRPr/>
              </a:pPr>
              <a:r>
                <a:rPr lang="en-US" sz="1400" i="1">
                  <a:solidFill>
                    <a:srgbClr val="000000"/>
                  </a:solidFill>
                  <a:ea typeface="ＭＳ Ｐゴシック" pitchFamily="-111" charset="-128"/>
                  <a:cs typeface="ＭＳ Ｐゴシック" pitchFamily="-111" charset="-128"/>
                </a:rPr>
                <a:t>Recall, this is an outlier by the </a:t>
              </a:r>
            </a:p>
            <a:p>
              <a:pPr algn="ctr" defTabSz="457200">
                <a:defRPr/>
              </a:pPr>
              <a:r>
                <a:rPr lang="en-US" sz="1400" i="1">
                  <a:solidFill>
                    <a:srgbClr val="000000"/>
                  </a:solidFill>
                  <a:ea typeface="ＭＳ Ｐゴシック" pitchFamily="-111" charset="-128"/>
                  <a:cs typeface="ＭＳ Ｐゴシック" pitchFamily="-111" charset="-128"/>
                </a:rPr>
                <a:t>1.5 x IQR rule</a:t>
              </a:r>
            </a:p>
          </p:txBody>
        </p:sp>
      </p:grpSp>
    </p:spTree>
    <p:extLst>
      <p:ext uri="{BB962C8B-B14F-4D97-AF65-F5344CB8AC3E}">
        <p14:creationId xmlns:p14="http://schemas.microsoft.com/office/powerpoint/2010/main" val="1966376299"/>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childTnLst>
                                </p:cTn>
                              </p:par>
                            </p:childTnLst>
                          </p:cTn>
                        </p:par>
                        <p:par>
                          <p:cTn id="18" fill="hold" nodeType="afterGroup">
                            <p:stCondLst>
                              <p:cond delay="1000"/>
                            </p:stCondLst>
                            <p:childTnLst>
                              <p:par>
                                <p:cTn id="19" presetID="10" presetClass="entr" presetSubtype="0" fill="hold"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childTnLst>
                                </p:cTn>
                              </p:par>
                            </p:childTnLst>
                          </p:cTn>
                        </p:par>
                        <p:par>
                          <p:cTn id="22" fill="hold" nodeType="afterGroup">
                            <p:stCondLst>
                              <p:cond delay="2000"/>
                            </p:stCondLst>
                            <p:childTnLst>
                              <p:par>
                                <p:cTn id="23" presetID="10" presetClass="entr" presetSubtype="0"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par>
                          <p:cTn id="26" fill="hold" nodeType="afterGroup">
                            <p:stCondLst>
                              <p:cond delay="3000"/>
                            </p:stCondLst>
                            <p:childTnLst>
                              <p:par>
                                <p:cTn id="27" presetID="10" presetClass="entr" presetSubtype="0" fill="hold" nodeType="after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1000"/>
                                        <p:tgtEl>
                                          <p:spTgt spid="20"/>
                                        </p:tgtEl>
                                      </p:cBhvr>
                                    </p:animEffect>
                                  </p:childTnLst>
                                </p:cTn>
                              </p:par>
                            </p:childTnLst>
                          </p:cTn>
                        </p:par>
                        <p:par>
                          <p:cTn id="30" fill="hold" nodeType="afterGroup">
                            <p:stCondLst>
                              <p:cond delay="4000"/>
                            </p:stCondLst>
                            <p:childTnLst>
                              <p:par>
                                <p:cTn id="31" presetID="10" presetClass="entr" presetSubtype="0"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Effect transition="in" filter="fade">
                                      <p:cBhvr>
                                        <p:cTn id="33" dur="1000"/>
                                        <p:tgtEl>
                                          <p:spTgt spid="3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1000"/>
                                        <p:tgtEl>
                                          <p:spTgt spid="23"/>
                                        </p:tgtEl>
                                      </p:cBhvr>
                                    </p:animEffect>
                                  </p:childTnLst>
                                </p:cTn>
                              </p:par>
                            </p:childTnLst>
                          </p:cTn>
                        </p:par>
                        <p:par>
                          <p:cTn id="39" fill="hold" nodeType="afterGroup">
                            <p:stCondLst>
                              <p:cond delay="1000"/>
                            </p:stCondLst>
                            <p:childTnLst>
                              <p:par>
                                <p:cTn id="40" presetID="9" presetClass="exit" presetSubtype="0" fill="hold" grpId="0" nodeType="afterEffect">
                                  <p:stCondLst>
                                    <p:cond delay="0"/>
                                  </p:stCondLst>
                                  <p:childTnLst>
                                    <p:animEffect transition="out" filter="dissolve">
                                      <p:cBhvr>
                                        <p:cTn id="41" dur="1000"/>
                                        <p:tgtEl>
                                          <p:spTgt spid="28"/>
                                        </p:tgtEl>
                                      </p:cBhvr>
                                    </p:animEffect>
                                    <p:set>
                                      <p:cBhvr>
                                        <p:cTn id="42" dur="1" fill="hold">
                                          <p:stCondLst>
                                            <p:cond delay="999"/>
                                          </p:stCondLst>
                                        </p:cTn>
                                        <p:tgtEl>
                                          <p:spTgt spid="28"/>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1000"/>
                                        <p:tgtEl>
                                          <p:spTgt spid="30"/>
                                        </p:tgtEl>
                                      </p:cBhvr>
                                    </p:animEffect>
                                  </p:childTnLst>
                                </p:cTn>
                              </p:par>
                            </p:childTnLst>
                          </p:cTn>
                        </p:par>
                        <p:par>
                          <p:cTn id="48" fill="hold" nodeType="afterGroup">
                            <p:stCondLst>
                              <p:cond delay="1000"/>
                            </p:stCondLst>
                            <p:childTnLst>
                              <p:par>
                                <p:cTn id="49" presetID="10" presetClass="exit" presetSubtype="0" fill="hold" grpId="0" nodeType="afterEffect">
                                  <p:stCondLst>
                                    <p:cond delay="0"/>
                                  </p:stCondLst>
                                  <p:childTnLst>
                                    <p:animEffect transition="out" filter="fade">
                                      <p:cBhvr>
                                        <p:cTn id="50" dur="1000"/>
                                        <p:tgtEl>
                                          <p:spTgt spid="27"/>
                                        </p:tgtEl>
                                      </p:cBhvr>
                                    </p:animEffect>
                                    <p:set>
                                      <p:cBhvr>
                                        <p:cTn id="51" dur="1" fill="hold">
                                          <p:stCondLst>
                                            <p:cond delay="999"/>
                                          </p:stCondLst>
                                        </p:cTn>
                                        <p:tgtEl>
                                          <p:spTgt spid="27"/>
                                        </p:tgtEl>
                                        <p:attrNameLst>
                                          <p:attrName>style.visibility</p:attrName>
                                        </p:attrNameLst>
                                      </p:cBhvr>
                                      <p:to>
                                        <p:strVal val="hidden"/>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ntr" presetSubtype="0" fill="hold"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fade">
                                      <p:cBhvr>
                                        <p:cTn id="56" dur="1000"/>
                                        <p:tgtEl>
                                          <p:spTgt spid="34"/>
                                        </p:tgtEl>
                                      </p:cBhvr>
                                    </p:animEffect>
                                  </p:childTnLst>
                                </p:cTn>
                              </p:par>
                            </p:childTnLst>
                          </p:cTn>
                        </p:par>
                        <p:par>
                          <p:cTn id="57" fill="hold" nodeType="afterGroup">
                            <p:stCondLst>
                              <p:cond delay="1000"/>
                            </p:stCondLst>
                            <p:childTnLst>
                              <p:par>
                                <p:cTn id="58" presetID="10" presetClass="exit" presetSubtype="0" fill="hold" grpId="0" nodeType="afterEffect">
                                  <p:stCondLst>
                                    <p:cond delay="0"/>
                                  </p:stCondLst>
                                  <p:childTnLst>
                                    <p:animEffect transition="out" filter="fade">
                                      <p:cBhvr>
                                        <p:cTn id="59" dur="1000"/>
                                        <p:tgtEl>
                                          <p:spTgt spid="29"/>
                                        </p:tgtEl>
                                      </p:cBhvr>
                                    </p:animEffect>
                                    <p:set>
                                      <p:cBhvr>
                                        <p:cTn id="60" dur="1" fill="hold">
                                          <p:stCondLst>
                                            <p:cond delay="999"/>
                                          </p:stCondLst>
                                        </p:cTn>
                                        <p:tgtEl>
                                          <p:spTgt spid="29"/>
                                        </p:tgtEl>
                                        <p:attrNameLst>
                                          <p:attrName>style.visibility</p:attrName>
                                        </p:attrNameLst>
                                      </p:cBhvr>
                                      <p:to>
                                        <p:strVal val="hidden"/>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nodeType="click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childTnLst>
                                </p:cTn>
                              </p:par>
                            </p:childTnLst>
                          </p:cTn>
                        </p:par>
                        <p:par>
                          <p:cTn id="66" fill="hold" nodeType="afterGroup">
                            <p:stCondLst>
                              <p:cond delay="1000"/>
                            </p:stCondLst>
                            <p:childTnLst>
                              <p:par>
                                <p:cTn id="67" presetID="10" presetClass="exit" presetSubtype="0" fill="hold" grpId="0" nodeType="afterEffect">
                                  <p:stCondLst>
                                    <p:cond delay="0"/>
                                  </p:stCondLst>
                                  <p:childTnLst>
                                    <p:animEffect transition="out" filter="fade">
                                      <p:cBhvr>
                                        <p:cTn id="68" dur="1000"/>
                                        <p:tgtEl>
                                          <p:spTgt spid="35"/>
                                        </p:tgtEl>
                                      </p:cBhvr>
                                    </p:animEffect>
                                    <p:set>
                                      <p:cBhvr>
                                        <p:cTn id="69" dur="1" fill="hold">
                                          <p:stCondLst>
                                            <p:cond delay="999"/>
                                          </p:stCondLst>
                                        </p:cTn>
                                        <p:tgtEl>
                                          <p:spTgt spid="35"/>
                                        </p:tgtEl>
                                        <p:attrNameLst>
                                          <p:attrName>style.visibility</p:attrName>
                                        </p:attrNameLst>
                                      </p:cBhvr>
                                      <p:to>
                                        <p:strVal val="hidden"/>
                                      </p:to>
                                    </p:se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68018" y="2402647"/>
            <a:ext cx="10515600" cy="1325563"/>
          </a:xfrm>
        </p:spPr>
        <p:txBody>
          <a:bodyPr>
            <a:normAutofit/>
          </a:bodyPr>
          <a:lstStyle/>
          <a:p>
            <a:pPr algn="ctr"/>
            <a:r>
              <a:rPr lang="en-US" altLang="zh-CN" sz="7200" dirty="0" smtClean="0">
                <a:latin typeface="Bradley Hand ITC" panose="03070402050302030203" pitchFamily="66" charset="0"/>
              </a:rPr>
              <a:t>Good   Job</a:t>
            </a:r>
            <a:r>
              <a:rPr lang="zh-CN" altLang="en-US" sz="7200" dirty="0" smtClean="0">
                <a:latin typeface="Bradley Hand ITC" panose="03070402050302030203" pitchFamily="66" charset="0"/>
              </a:rPr>
              <a:t>！！</a:t>
            </a:r>
            <a:endParaRPr lang="zh-CN" altLang="en-US" sz="7200" dirty="0">
              <a:latin typeface="Bradley Hand ITC" panose="03070402050302030203" pitchFamily="66" charset="0"/>
            </a:endParaRPr>
          </a:p>
        </p:txBody>
      </p:sp>
    </p:spTree>
    <p:extLst>
      <p:ext uri="{BB962C8B-B14F-4D97-AF65-F5344CB8AC3E}">
        <p14:creationId xmlns:p14="http://schemas.microsoft.com/office/powerpoint/2010/main" val="42207983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矩形 1"/>
          <p:cNvSpPr>
            <a:spLocks noChangeArrowheads="1"/>
          </p:cNvSpPr>
          <p:nvPr/>
        </p:nvSpPr>
        <p:spPr bwMode="auto">
          <a:xfrm>
            <a:off x="397564" y="652669"/>
            <a:ext cx="11211339" cy="2047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pPr>
            <a:r>
              <a:rPr lang="en-US" altLang="en-US" sz="3200" b="1" dirty="0">
                <a:solidFill>
                  <a:srgbClr val="000000"/>
                </a:solidFill>
                <a:latin typeface="+mn-lt"/>
              </a:rPr>
              <a:t>Identifying Outliers</a:t>
            </a:r>
            <a:endParaRPr lang="en-US" altLang="en-US" sz="3200" dirty="0">
              <a:solidFill>
                <a:srgbClr val="000000"/>
              </a:solidFill>
              <a:latin typeface="+mn-lt"/>
            </a:endParaRPr>
          </a:p>
          <a:p>
            <a:pPr lvl="1" eaLnBrk="1" hangingPunct="1">
              <a:lnSpc>
                <a:spcPct val="150000"/>
              </a:lnSpc>
            </a:pPr>
            <a:r>
              <a:rPr lang="en-US" altLang="en-US" sz="2800" dirty="0">
                <a:solidFill>
                  <a:srgbClr val="000000"/>
                </a:solidFill>
                <a:latin typeface="+mn-lt"/>
              </a:rPr>
              <a:t>In addition to serving as a measure of spread, the interquartile range (IQR) is used as part of a rule of thumb for identifying outliers.</a:t>
            </a:r>
          </a:p>
        </p:txBody>
      </p:sp>
      <p:sp>
        <p:nvSpPr>
          <p:cNvPr id="44035" name="矩形 2"/>
          <p:cNvSpPr>
            <a:spLocks noChangeArrowheads="1"/>
          </p:cNvSpPr>
          <p:nvPr/>
        </p:nvSpPr>
        <p:spPr bwMode="auto">
          <a:xfrm>
            <a:off x="748748" y="3137799"/>
            <a:ext cx="8325678" cy="2508379"/>
          </a:xfrm>
          <a:prstGeom prst="rect">
            <a:avLst/>
          </a:prstGeom>
          <a:solidFill>
            <a:srgbClr val="E2C08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2400" b="1" u="sng" dirty="0">
                <a:solidFill>
                  <a:srgbClr val="E81F30"/>
                </a:solidFill>
                <a:latin typeface="Arial" panose="020B0604020202020204" pitchFamily="34" charset="0"/>
              </a:rPr>
              <a:t>Definition:</a:t>
            </a:r>
          </a:p>
          <a:p>
            <a:endParaRPr lang="en-US" altLang="en-US" sz="700" b="1" u="sng" dirty="0">
              <a:solidFill>
                <a:srgbClr val="E81F30"/>
              </a:solidFill>
              <a:latin typeface="Arial" panose="020B0604020202020204" pitchFamily="34" charset="0"/>
            </a:endParaRPr>
          </a:p>
          <a:p>
            <a:pPr>
              <a:spcAft>
                <a:spcPts val="1200"/>
              </a:spcAft>
            </a:pPr>
            <a:r>
              <a:rPr lang="en-US" altLang="en-US" sz="2400" b="1" dirty="0">
                <a:latin typeface="Arial" panose="020B0604020202020204" pitchFamily="34" charset="0"/>
              </a:rPr>
              <a:t>The 1.5 x IQR Rule for Outliers</a:t>
            </a:r>
          </a:p>
          <a:p>
            <a:pPr>
              <a:spcAft>
                <a:spcPts val="1200"/>
              </a:spcAft>
            </a:pPr>
            <a:r>
              <a:rPr lang="en-US" altLang="en-US" sz="2400" dirty="0">
                <a:latin typeface="Arial" panose="020B0604020202020204" pitchFamily="34" charset="0"/>
              </a:rPr>
              <a:t>Call an observation an </a:t>
            </a:r>
            <a:r>
              <a:rPr lang="en-US" altLang="en-US" sz="2400" u="sng" dirty="0">
                <a:latin typeface="Arial" panose="020B0604020202020204" pitchFamily="34" charset="0"/>
              </a:rPr>
              <a:t>outlier</a:t>
            </a:r>
            <a:r>
              <a:rPr lang="en-US" altLang="en-US" sz="2400" dirty="0">
                <a:latin typeface="Arial" panose="020B0604020202020204" pitchFamily="34" charset="0"/>
              </a:rPr>
              <a:t> if it falls more than 1.5 x IQR </a:t>
            </a:r>
          </a:p>
          <a:p>
            <a:pPr>
              <a:spcAft>
                <a:spcPts val="1200"/>
              </a:spcAft>
              <a:buFont typeface="Wingdings" panose="05000000000000000000" pitchFamily="2" charset="2"/>
              <a:buChar char="Ø"/>
            </a:pPr>
            <a:r>
              <a:rPr lang="en-US" altLang="en-US" sz="2400" dirty="0">
                <a:latin typeface="Arial" panose="020B0604020202020204" pitchFamily="34" charset="0"/>
              </a:rPr>
              <a:t>above the third quartile or </a:t>
            </a:r>
          </a:p>
          <a:p>
            <a:pPr>
              <a:spcAft>
                <a:spcPts val="1200"/>
              </a:spcAft>
              <a:buFont typeface="Wingdings" panose="05000000000000000000" pitchFamily="2" charset="2"/>
              <a:buChar char="Ø"/>
            </a:pPr>
            <a:r>
              <a:rPr lang="en-US" altLang="en-US" sz="2400" dirty="0">
                <a:latin typeface="Arial" panose="020B0604020202020204" pitchFamily="34" charset="0"/>
              </a:rPr>
              <a:t>below the first quartile.</a:t>
            </a:r>
          </a:p>
        </p:txBody>
      </p:sp>
    </p:spTree>
    <p:extLst>
      <p:ext uri="{BB962C8B-B14F-4D97-AF65-F5344CB8AC3E}">
        <p14:creationId xmlns:p14="http://schemas.microsoft.com/office/powerpoint/2010/main" val="342741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8"/>
          <p:cNvSpPr txBox="1">
            <a:spLocks noChangeArrowheads="1"/>
          </p:cNvSpPr>
          <p:nvPr/>
        </p:nvSpPr>
        <p:spPr bwMode="auto">
          <a:xfrm>
            <a:off x="685800" y="302707"/>
            <a:ext cx="7620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spcAft>
                <a:spcPts val="600"/>
              </a:spcAft>
            </a:pPr>
            <a:r>
              <a:rPr lang="en-US" altLang="en-US" sz="3600"/>
              <a:t>In the New York travel time data:</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208088"/>
            <a:ext cx="3489325"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6019800" y="1531939"/>
            <a:ext cx="4572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000"/>
              <a:t>Q1=15 minutes</a:t>
            </a:r>
          </a:p>
          <a:p>
            <a:pPr>
              <a:lnSpc>
                <a:spcPct val="150000"/>
              </a:lnSpc>
              <a:spcAft>
                <a:spcPts val="600"/>
              </a:spcAft>
            </a:pPr>
            <a:r>
              <a:rPr lang="en-US" altLang="en-US" sz="2000"/>
              <a:t>Q3=42.5 minutes</a:t>
            </a:r>
          </a:p>
          <a:p>
            <a:pPr>
              <a:lnSpc>
                <a:spcPct val="150000"/>
              </a:lnSpc>
              <a:spcAft>
                <a:spcPts val="600"/>
              </a:spcAft>
            </a:pPr>
            <a:r>
              <a:rPr lang="en-US" altLang="en-US" sz="2000"/>
              <a:t>IQR=27.5 minutes</a:t>
            </a:r>
          </a:p>
          <a:p>
            <a:pPr>
              <a:lnSpc>
                <a:spcPct val="150000"/>
              </a:lnSpc>
              <a:spcAft>
                <a:spcPts val="600"/>
              </a:spcAft>
            </a:pPr>
            <a:r>
              <a:rPr lang="en-US" altLang="en-US" sz="2000"/>
              <a:t>For these data, 1.5 x IQR = 41.25</a:t>
            </a:r>
          </a:p>
        </p:txBody>
      </p:sp>
      <p:sp>
        <p:nvSpPr>
          <p:cNvPr id="9" name="矩形 8"/>
          <p:cNvSpPr>
            <a:spLocks noChangeArrowheads="1"/>
          </p:cNvSpPr>
          <p:nvPr/>
        </p:nvSpPr>
        <p:spPr bwMode="auto">
          <a:xfrm>
            <a:off x="3962400" y="3960814"/>
            <a:ext cx="47244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lnSpc>
                <a:spcPct val="150000"/>
              </a:lnSpc>
              <a:spcAft>
                <a:spcPts val="600"/>
              </a:spcAft>
            </a:pPr>
            <a:r>
              <a:rPr lang="en-US" altLang="en-US" sz="2000"/>
              <a:t>Q1- 1.5 x IQR = 15 – 41.25 = </a:t>
            </a:r>
            <a:r>
              <a:rPr lang="en-US" altLang="en-US" sz="2000" b="1"/>
              <a:t>-26.25</a:t>
            </a:r>
          </a:p>
          <a:p>
            <a:pPr algn="ctr">
              <a:lnSpc>
                <a:spcPct val="150000"/>
              </a:lnSpc>
              <a:spcAft>
                <a:spcPts val="600"/>
              </a:spcAft>
            </a:pPr>
            <a:r>
              <a:rPr lang="en-US" altLang="en-US" sz="2000"/>
              <a:t>Q3+ 1.5 x IQR = 42.5 + 41.25 = </a:t>
            </a:r>
            <a:r>
              <a:rPr lang="en-US" altLang="en-US" sz="2000" b="1"/>
              <a:t>83.75</a:t>
            </a:r>
          </a:p>
        </p:txBody>
      </p:sp>
      <p:sp>
        <p:nvSpPr>
          <p:cNvPr id="10" name="矩形 9"/>
          <p:cNvSpPr>
            <a:spLocks noChangeArrowheads="1"/>
          </p:cNvSpPr>
          <p:nvPr/>
        </p:nvSpPr>
        <p:spPr bwMode="auto">
          <a:xfrm>
            <a:off x="2305050" y="5121276"/>
            <a:ext cx="7829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400">
                <a:solidFill>
                  <a:srgbClr val="FF0000"/>
                </a:solidFill>
              </a:rPr>
              <a:t>Any travel time shorter  than -26.25 minutes or longer than 83.75 minutes is considered an outlier.</a:t>
            </a:r>
          </a:p>
        </p:txBody>
      </p:sp>
      <p:sp>
        <p:nvSpPr>
          <p:cNvPr id="11" name="矩形 10"/>
          <p:cNvSpPr/>
          <p:nvPr/>
        </p:nvSpPr>
        <p:spPr>
          <a:xfrm>
            <a:off x="2362200" y="3505200"/>
            <a:ext cx="121920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4150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47107" name="矩形 3"/>
          <p:cNvSpPr>
            <a:spLocks noChangeArrowheads="1"/>
          </p:cNvSpPr>
          <p:nvPr/>
        </p:nvSpPr>
        <p:spPr bwMode="auto">
          <a:xfrm>
            <a:off x="961127" y="566531"/>
            <a:ext cx="10568263"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3200" b="1" dirty="0">
                <a:solidFill>
                  <a:srgbClr val="3C78BB"/>
                </a:solidFill>
                <a:latin typeface="HelveticaNeueLTStd-MdIt"/>
              </a:rPr>
              <a:t>Check your understanding:</a:t>
            </a:r>
            <a:r>
              <a:rPr lang="en-US" altLang="zh-CN" sz="3200" dirty="0">
                <a:solidFill>
                  <a:srgbClr val="3C78BB"/>
                </a:solidFill>
                <a:latin typeface="HelveticaNeueLTStd-MdIt"/>
              </a:rPr>
              <a:t/>
            </a:r>
            <a:br>
              <a:rPr lang="en-US" altLang="zh-CN" sz="3200" dirty="0">
                <a:solidFill>
                  <a:srgbClr val="3C78BB"/>
                </a:solidFill>
                <a:latin typeface="HelveticaNeueLTStd-MdIt"/>
              </a:rPr>
            </a:br>
            <a:r>
              <a:rPr lang="en-US" altLang="zh-CN" sz="2400" dirty="0">
                <a:solidFill>
                  <a:srgbClr val="242021"/>
                </a:solidFill>
                <a:latin typeface="ElectraLH-Regular"/>
              </a:rPr>
              <a:t>Earlier, we noted the influence of one long travel time of 60 minutes in our sample of 15 North Carolina workers</a:t>
            </a:r>
            <a:r>
              <a:rPr lang="en-US" altLang="zh-CN" sz="2400" dirty="0" smtClean="0">
                <a:solidFill>
                  <a:srgbClr val="242021"/>
                </a:solidFill>
                <a:latin typeface="ElectraLH-Regular"/>
              </a:rPr>
              <a:t>.</a:t>
            </a:r>
          </a:p>
          <a:p>
            <a:pPr>
              <a:lnSpc>
                <a:spcPct val="150000"/>
              </a:lnSpc>
            </a:pPr>
            <a:r>
              <a:rPr lang="en-US" altLang="zh-CN" sz="2400" dirty="0">
                <a:latin typeface="Arial" panose="020B0604020202020204" pitchFamily="34" charset="0"/>
                <a:cs typeface="Arial" panose="020B0604020202020204" pitchFamily="34" charset="0"/>
              </a:rPr>
              <a:t>Problem: </a:t>
            </a:r>
            <a:r>
              <a:rPr lang="en-US" altLang="zh-CN" sz="2400" dirty="0">
                <a:solidFill>
                  <a:srgbClr val="242021"/>
                </a:solidFill>
                <a:latin typeface="Arial" panose="020B0604020202020204" pitchFamily="34" charset="0"/>
                <a:cs typeface="Arial" panose="020B0604020202020204" pitchFamily="34" charset="0"/>
              </a:rPr>
              <a:t>Determine whether this value is an outlier</a:t>
            </a:r>
            <a:endParaRPr lang="en-US" altLang="zh-CN" sz="2400" dirty="0">
              <a:latin typeface="Arial" panose="020B0604020202020204" pitchFamily="34" charset="0"/>
              <a:cs typeface="Arial" panose="020B0604020202020204" pitchFamily="34" charset="0"/>
            </a:endParaRPr>
          </a:p>
          <a:p>
            <a:pPr>
              <a:lnSpc>
                <a:spcPct val="150000"/>
              </a:lnSpc>
            </a:pPr>
            <a:endParaRPr lang="en-US" altLang="zh-CN" sz="2400" dirty="0">
              <a:solidFill>
                <a:srgbClr val="242021"/>
              </a:solidFill>
              <a:latin typeface="ElectraLH-Regular"/>
            </a:endParaRPr>
          </a:p>
          <a:p>
            <a:pPr>
              <a:lnSpc>
                <a:spcPct val="150000"/>
              </a:lnSpc>
            </a:pPr>
            <a:r>
              <a:rPr lang="en-US" altLang="zh-CN" sz="2400" dirty="0">
                <a:solidFill>
                  <a:srgbClr val="242021"/>
                </a:solidFill>
                <a:latin typeface="ElectraLH-Regular"/>
              </a:rPr>
              <a:t/>
            </a:r>
            <a:br>
              <a:rPr lang="en-US" altLang="zh-CN" sz="2400" dirty="0">
                <a:solidFill>
                  <a:srgbClr val="242021"/>
                </a:solidFill>
                <a:latin typeface="ElectraLH-Regular"/>
              </a:rPr>
            </a:br>
            <a:endParaRPr lang="en-US" altLang="zh-CN" sz="2400" dirty="0"/>
          </a:p>
        </p:txBody>
      </p:sp>
      <p:pic>
        <p:nvPicPr>
          <p:cNvPr id="4710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1127" y="3240196"/>
            <a:ext cx="5083288" cy="2693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0"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Tree>
    <p:extLst>
      <p:ext uri="{BB962C8B-B14F-4D97-AF65-F5344CB8AC3E}">
        <p14:creationId xmlns:p14="http://schemas.microsoft.com/office/powerpoint/2010/main" val="33827518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pic>
        <p:nvPicPr>
          <p:cNvPr id="4813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3550" y="220040"/>
            <a:ext cx="4625354" cy="245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48134" name="矩形 8"/>
          <p:cNvSpPr>
            <a:spLocks noChangeArrowheads="1"/>
          </p:cNvSpPr>
          <p:nvPr/>
        </p:nvSpPr>
        <p:spPr bwMode="auto">
          <a:xfrm>
            <a:off x="533125" y="782166"/>
            <a:ext cx="962232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000" dirty="0">
                <a:solidFill>
                  <a:srgbClr val="242021"/>
                </a:solidFill>
                <a:latin typeface="Arial" panose="020B0604020202020204" pitchFamily="34" charset="0"/>
                <a:cs typeface="Arial" panose="020B0604020202020204" pitchFamily="34" charset="0"/>
              </a:rPr>
              <a:t>We found that Q1 = 10 minutes, </a:t>
            </a:r>
          </a:p>
          <a:p>
            <a:pPr>
              <a:lnSpc>
                <a:spcPct val="150000"/>
              </a:lnSpc>
            </a:pPr>
            <a:r>
              <a:rPr lang="en-US" altLang="zh-CN" sz="2000" dirty="0">
                <a:solidFill>
                  <a:srgbClr val="242021"/>
                </a:solidFill>
                <a:latin typeface="Arial" panose="020B0604020202020204" pitchFamily="34" charset="0"/>
                <a:cs typeface="Arial" panose="020B0604020202020204" pitchFamily="34" charset="0"/>
              </a:rPr>
              <a:t>Q3 = 30 minutes, </a:t>
            </a:r>
          </a:p>
          <a:p>
            <a:pPr>
              <a:lnSpc>
                <a:spcPct val="150000"/>
              </a:lnSpc>
            </a:pPr>
            <a:r>
              <a:rPr lang="en-US" altLang="zh-CN" sz="2000" dirty="0">
                <a:solidFill>
                  <a:srgbClr val="242021"/>
                </a:solidFill>
                <a:latin typeface="Arial" panose="020B0604020202020204" pitchFamily="34" charset="0"/>
                <a:cs typeface="Arial" panose="020B0604020202020204" pitchFamily="34" charset="0"/>
              </a:rPr>
              <a:t>and IQR = 20 minutes. </a:t>
            </a:r>
          </a:p>
          <a:p>
            <a:pPr>
              <a:lnSpc>
                <a:spcPct val="150000"/>
              </a:lnSpc>
            </a:pPr>
            <a:r>
              <a:rPr lang="en-US" altLang="zh-CN" sz="2000" dirty="0">
                <a:solidFill>
                  <a:srgbClr val="242021"/>
                </a:solidFill>
                <a:latin typeface="Arial" panose="020B0604020202020204" pitchFamily="34" charset="0"/>
                <a:cs typeface="Arial" panose="020B0604020202020204" pitchFamily="34" charset="0"/>
              </a:rPr>
              <a:t>Then, we have 1.5 × IQR = 1.5(20) = 30 </a:t>
            </a:r>
            <a:endParaRPr lang="en-US" altLang="zh-CN" sz="2000" dirty="0" smtClean="0">
              <a:solidFill>
                <a:srgbClr val="242021"/>
              </a:solidFill>
              <a:latin typeface="Arial" panose="020B0604020202020204" pitchFamily="34" charset="0"/>
              <a:cs typeface="Arial" panose="020B0604020202020204" pitchFamily="34" charset="0"/>
            </a:endParaRPr>
          </a:p>
          <a:p>
            <a:pPr>
              <a:lnSpc>
                <a:spcPct val="150000"/>
              </a:lnSpc>
            </a:pPr>
            <a:r>
              <a:rPr lang="en-US" altLang="zh-CN" sz="2000" dirty="0" smtClean="0">
                <a:solidFill>
                  <a:srgbClr val="242021"/>
                </a:solidFill>
                <a:latin typeface="Arial" panose="020B0604020202020204" pitchFamily="34" charset="0"/>
                <a:cs typeface="Arial" panose="020B0604020202020204" pitchFamily="34" charset="0"/>
              </a:rPr>
              <a:t>By </a:t>
            </a:r>
            <a:r>
              <a:rPr lang="en-US" altLang="zh-CN" sz="2000" dirty="0">
                <a:solidFill>
                  <a:srgbClr val="242021"/>
                </a:solidFill>
                <a:latin typeface="Arial" panose="020B0604020202020204" pitchFamily="34" charset="0"/>
                <a:cs typeface="Arial" panose="020B0604020202020204" pitchFamily="34" charset="0"/>
              </a:rPr>
              <a:t>the 1.5 × IQR rule, any value greater than Q3 + 1.5 × IQR = 30 + 30 = 60</a:t>
            </a:r>
            <a:br>
              <a:rPr lang="en-US" altLang="zh-CN" sz="2000" dirty="0">
                <a:solidFill>
                  <a:srgbClr val="242021"/>
                </a:solidFill>
                <a:latin typeface="Arial" panose="020B0604020202020204" pitchFamily="34" charset="0"/>
                <a:cs typeface="Arial" panose="020B0604020202020204" pitchFamily="34" charset="0"/>
              </a:rPr>
            </a:br>
            <a:r>
              <a:rPr lang="en-US" altLang="zh-CN" sz="2000" dirty="0">
                <a:solidFill>
                  <a:srgbClr val="242021"/>
                </a:solidFill>
                <a:latin typeface="Arial" panose="020B0604020202020204" pitchFamily="34" charset="0"/>
                <a:cs typeface="Arial" panose="020B0604020202020204" pitchFamily="34" charset="0"/>
              </a:rPr>
              <a:t>or less than Q1 - 1.5 × IQR = 10 - 30 = -20 would be classified as an outlier. </a:t>
            </a:r>
          </a:p>
          <a:p>
            <a:pPr>
              <a:lnSpc>
                <a:spcPct val="150000"/>
              </a:lnSpc>
            </a:pPr>
            <a:r>
              <a:rPr lang="en-US" altLang="zh-CN" sz="2000" dirty="0">
                <a:solidFill>
                  <a:srgbClr val="242021"/>
                </a:solidFill>
                <a:latin typeface="Arial" panose="020B0604020202020204" pitchFamily="34" charset="0"/>
                <a:cs typeface="Arial" panose="020B0604020202020204" pitchFamily="34" charset="0"/>
              </a:rPr>
              <a:t>The maximum value of 60 minutes is not quite large enough to be an outlier because it falls right on the upper cutoff </a:t>
            </a:r>
            <a:r>
              <a:rPr lang="en-US" altLang="zh-CN" sz="2000" dirty="0" smtClean="0">
                <a:solidFill>
                  <a:srgbClr val="242021"/>
                </a:solidFill>
                <a:latin typeface="Arial" panose="020B0604020202020204" pitchFamily="34" charset="0"/>
                <a:cs typeface="Arial" panose="020B0604020202020204" pitchFamily="34" charset="0"/>
              </a:rPr>
              <a:t>value</a:t>
            </a:r>
            <a:endParaRPr lang="en-US" altLang="zh-CN" sz="2000" dirty="0">
              <a:latin typeface="Arial" panose="020B0604020202020204" pitchFamily="34" charset="0"/>
              <a:cs typeface="Arial" panose="020B0604020202020204" pitchFamily="34" charset="0"/>
            </a:endParaRPr>
          </a:p>
        </p:txBody>
      </p:sp>
      <p:sp>
        <p:nvSpPr>
          <p:cNvPr id="2" name="矩形 1"/>
          <p:cNvSpPr>
            <a:spLocks noChangeArrowheads="1"/>
          </p:cNvSpPr>
          <p:nvPr/>
        </p:nvSpPr>
        <p:spPr bwMode="auto">
          <a:xfrm>
            <a:off x="627340" y="5072089"/>
            <a:ext cx="10981564" cy="1477328"/>
          </a:xfrm>
          <a:prstGeom prst="rect">
            <a:avLst/>
          </a:prstGeom>
          <a:solidFill>
            <a:srgbClr val="FF99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EXAM TIP:</a:t>
            </a:r>
          </a:p>
          <a:p>
            <a:pPr>
              <a:lnSpc>
                <a:spcPct val="150000"/>
              </a:lnSpc>
            </a:pPr>
            <a:r>
              <a:rPr lang="en-US" altLang="zh-CN" sz="2000" dirty="0">
                <a:solidFill>
                  <a:schemeClr val="bg1"/>
                </a:solidFill>
                <a:latin typeface="Arial" panose="020B0604020202020204" pitchFamily="34" charset="0"/>
                <a:cs typeface="Arial" panose="020B0604020202020204" pitchFamily="34" charset="0"/>
              </a:rPr>
              <a:t>You may be asked to determine whether a quantitative data set has any outliers. </a:t>
            </a:r>
            <a:endParaRPr lang="en-US" altLang="zh-CN" sz="2000" dirty="0" smtClean="0">
              <a:solidFill>
                <a:schemeClr val="bg1"/>
              </a:solidFill>
              <a:latin typeface="Arial" panose="020B0604020202020204" pitchFamily="34" charset="0"/>
              <a:cs typeface="Arial" panose="020B0604020202020204" pitchFamily="34" charset="0"/>
            </a:endParaRPr>
          </a:p>
          <a:p>
            <a:pPr>
              <a:lnSpc>
                <a:spcPct val="150000"/>
              </a:lnSpc>
            </a:pPr>
            <a:r>
              <a:rPr lang="en-US" altLang="zh-CN" sz="2000" dirty="0" smtClean="0">
                <a:solidFill>
                  <a:schemeClr val="bg1"/>
                </a:solidFill>
                <a:latin typeface="Arial" panose="020B0604020202020204" pitchFamily="34" charset="0"/>
                <a:cs typeface="Arial" panose="020B0604020202020204" pitchFamily="34" charset="0"/>
              </a:rPr>
              <a:t>Be </a:t>
            </a:r>
            <a:r>
              <a:rPr lang="en-US" altLang="zh-CN" sz="2000" dirty="0">
                <a:solidFill>
                  <a:schemeClr val="bg1"/>
                </a:solidFill>
                <a:latin typeface="Arial" panose="020B0604020202020204" pitchFamily="34" charset="0"/>
                <a:cs typeface="Arial" panose="020B0604020202020204" pitchFamily="34" charset="0"/>
              </a:rPr>
              <a:t>prepared to </a:t>
            </a:r>
            <a:r>
              <a:rPr lang="en-US" altLang="zh-CN" sz="2000" b="1" u="sng" dirty="0">
                <a:solidFill>
                  <a:schemeClr val="bg1"/>
                </a:solidFill>
                <a:latin typeface="Arial" panose="020B0604020202020204" pitchFamily="34" charset="0"/>
                <a:cs typeface="Arial" panose="020B0604020202020204" pitchFamily="34" charset="0"/>
              </a:rPr>
              <a:t>state</a:t>
            </a:r>
            <a:r>
              <a:rPr lang="en-US" altLang="zh-CN" sz="2000" dirty="0">
                <a:solidFill>
                  <a:schemeClr val="bg1"/>
                </a:solidFill>
                <a:latin typeface="Arial" panose="020B0604020202020204" pitchFamily="34" charset="0"/>
                <a:cs typeface="Arial" panose="020B0604020202020204" pitchFamily="34" charset="0"/>
              </a:rPr>
              <a:t> and </a:t>
            </a:r>
            <a:r>
              <a:rPr lang="en-US" altLang="zh-CN" sz="2000" b="1" u="sng" dirty="0">
                <a:solidFill>
                  <a:schemeClr val="bg1"/>
                </a:solidFill>
                <a:latin typeface="Arial" panose="020B0604020202020204" pitchFamily="34" charset="0"/>
                <a:cs typeface="Arial" panose="020B0604020202020204" pitchFamily="34" charset="0"/>
              </a:rPr>
              <a:t>use the rule </a:t>
            </a:r>
            <a:r>
              <a:rPr lang="en-US" altLang="zh-CN" sz="2000" dirty="0">
                <a:solidFill>
                  <a:schemeClr val="bg1"/>
                </a:solidFill>
                <a:latin typeface="Arial" panose="020B0604020202020204" pitchFamily="34" charset="0"/>
                <a:cs typeface="Arial" panose="020B0604020202020204" pitchFamily="34" charset="0"/>
              </a:rPr>
              <a:t>for identifying outliers.</a:t>
            </a:r>
            <a:endParaRPr lang="zh-CN" alt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069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13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13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13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矩形 1"/>
          <p:cNvSpPr>
            <a:spLocks noChangeArrowheads="1"/>
          </p:cNvSpPr>
          <p:nvPr/>
        </p:nvSpPr>
        <p:spPr bwMode="auto">
          <a:xfrm>
            <a:off x="586407" y="619540"/>
            <a:ext cx="10893287" cy="4124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200000"/>
              </a:lnSpc>
            </a:pPr>
            <a:r>
              <a:rPr lang="en-US" altLang="en-US" sz="2400" b="1" dirty="0">
                <a:solidFill>
                  <a:srgbClr val="000000"/>
                </a:solidFill>
              </a:rPr>
              <a:t>The Five-Number Summary</a:t>
            </a:r>
          </a:p>
          <a:p>
            <a:pPr eaLnBrk="1" hangingPunct="1">
              <a:lnSpc>
                <a:spcPct val="200000"/>
              </a:lnSpc>
            </a:pPr>
            <a:endParaRPr lang="en-US" altLang="en-US" sz="300" b="1" dirty="0">
              <a:solidFill>
                <a:srgbClr val="000000"/>
              </a:solidFill>
            </a:endParaRPr>
          </a:p>
          <a:p>
            <a:pPr eaLnBrk="1" hangingPunct="1">
              <a:lnSpc>
                <a:spcPct val="200000"/>
              </a:lnSpc>
              <a:buFont typeface="Wingdings" panose="05000000000000000000" pitchFamily="2" charset="2"/>
              <a:buChar char="Ø"/>
            </a:pPr>
            <a:r>
              <a:rPr lang="en-US" altLang="en-US" sz="2400" dirty="0">
                <a:solidFill>
                  <a:srgbClr val="000000"/>
                </a:solidFill>
              </a:rPr>
              <a:t>The minimum and maximum </a:t>
            </a:r>
            <a:r>
              <a:rPr lang="en-US" altLang="en-US" sz="2400" dirty="0" smtClean="0">
                <a:solidFill>
                  <a:srgbClr val="000000"/>
                </a:solidFill>
              </a:rPr>
              <a:t>values </a:t>
            </a:r>
            <a:r>
              <a:rPr lang="en-US" altLang="en-US" sz="2400" dirty="0">
                <a:solidFill>
                  <a:srgbClr val="000000"/>
                </a:solidFill>
              </a:rPr>
              <a:t>tell us </a:t>
            </a:r>
            <a:r>
              <a:rPr lang="en-US" altLang="en-US" sz="2400" dirty="0" smtClean="0">
                <a:solidFill>
                  <a:srgbClr val="000000"/>
                </a:solidFill>
              </a:rPr>
              <a:t>about </a:t>
            </a:r>
            <a:r>
              <a:rPr lang="en-US" altLang="en-US" sz="2400" dirty="0">
                <a:solidFill>
                  <a:srgbClr val="000000"/>
                </a:solidFill>
              </a:rPr>
              <a:t>the distribution as a whole.  </a:t>
            </a:r>
          </a:p>
          <a:p>
            <a:pPr eaLnBrk="1" hangingPunct="1">
              <a:lnSpc>
                <a:spcPct val="200000"/>
              </a:lnSpc>
              <a:buFont typeface="Wingdings" panose="05000000000000000000" pitchFamily="2" charset="2"/>
              <a:buChar char="Ø"/>
            </a:pPr>
            <a:r>
              <a:rPr lang="en-US" altLang="en-US" sz="2400" dirty="0">
                <a:solidFill>
                  <a:srgbClr val="000000"/>
                </a:solidFill>
              </a:rPr>
              <a:t>The median and quartiles tell </a:t>
            </a:r>
            <a:r>
              <a:rPr lang="en-US" altLang="en-US" sz="2400" dirty="0" smtClean="0">
                <a:solidFill>
                  <a:srgbClr val="000000"/>
                </a:solidFill>
              </a:rPr>
              <a:t>us </a:t>
            </a:r>
            <a:r>
              <a:rPr lang="en-US" altLang="en-US" sz="2400" dirty="0">
                <a:solidFill>
                  <a:srgbClr val="000000"/>
                </a:solidFill>
              </a:rPr>
              <a:t>about the tails of a distribution.  </a:t>
            </a:r>
          </a:p>
          <a:p>
            <a:pPr eaLnBrk="1" hangingPunct="1">
              <a:lnSpc>
                <a:spcPct val="200000"/>
              </a:lnSpc>
              <a:buFont typeface="Wingdings" panose="05000000000000000000" pitchFamily="2" charset="2"/>
              <a:buChar char="Ø"/>
            </a:pPr>
            <a:r>
              <a:rPr lang="en-US" altLang="en-US" sz="2400" dirty="0"/>
              <a:t>To get a quick summary of both center and spread, </a:t>
            </a:r>
            <a:endParaRPr lang="en-US" altLang="en-US" sz="2400" dirty="0" smtClean="0"/>
          </a:p>
          <a:p>
            <a:pPr algn="ctr" eaLnBrk="1" hangingPunct="1">
              <a:lnSpc>
                <a:spcPct val="200000"/>
              </a:lnSpc>
            </a:pPr>
            <a:r>
              <a:rPr lang="en-US" altLang="en-US" sz="3200" dirty="0" smtClean="0">
                <a:solidFill>
                  <a:srgbClr val="FF0000"/>
                </a:solidFill>
              </a:rPr>
              <a:t>combine </a:t>
            </a:r>
            <a:r>
              <a:rPr lang="en-US" altLang="en-US" sz="3200" dirty="0">
                <a:solidFill>
                  <a:srgbClr val="FF0000"/>
                </a:solidFill>
              </a:rPr>
              <a:t>all five </a:t>
            </a:r>
            <a:r>
              <a:rPr lang="en-US" altLang="en-US" sz="3200" dirty="0" smtClean="0">
                <a:solidFill>
                  <a:srgbClr val="FF0000"/>
                </a:solidFill>
              </a:rPr>
              <a:t>numbers</a:t>
            </a:r>
            <a:r>
              <a:rPr lang="zh-CN" altLang="en-US" sz="3200" dirty="0" smtClean="0">
                <a:solidFill>
                  <a:srgbClr val="FF0000"/>
                </a:solidFill>
              </a:rPr>
              <a:t>！</a:t>
            </a:r>
            <a:endParaRPr lang="en-US" altLang="en-US" sz="3200" dirty="0">
              <a:solidFill>
                <a:srgbClr val="FF0000"/>
              </a:solidFill>
            </a:endParaRPr>
          </a:p>
        </p:txBody>
      </p:sp>
    </p:spTree>
    <p:extLst>
      <p:ext uri="{BB962C8B-B14F-4D97-AF65-F5344CB8AC3E}">
        <p14:creationId xmlns:p14="http://schemas.microsoft.com/office/powerpoint/2010/main" val="4248273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15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15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矩形 1"/>
          <p:cNvSpPr>
            <a:spLocks noChangeArrowheads="1"/>
          </p:cNvSpPr>
          <p:nvPr/>
        </p:nvSpPr>
        <p:spPr bwMode="auto">
          <a:xfrm>
            <a:off x="1017103" y="669235"/>
            <a:ext cx="10512287"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2400" b="1" u="sng" dirty="0">
                <a:solidFill>
                  <a:srgbClr val="E81F30"/>
                </a:solidFill>
                <a:latin typeface="Arial" panose="020B0604020202020204" pitchFamily="34" charset="0"/>
              </a:rPr>
              <a:t>Definition:</a:t>
            </a:r>
          </a:p>
          <a:p>
            <a:endParaRPr lang="en-US" altLang="en-US" sz="2400" b="1" u="sng" dirty="0">
              <a:solidFill>
                <a:srgbClr val="E81F30"/>
              </a:solidFill>
              <a:latin typeface="Arial" panose="020B0604020202020204" pitchFamily="34" charset="0"/>
            </a:endParaRPr>
          </a:p>
          <a:p>
            <a:pPr>
              <a:spcAft>
                <a:spcPts val="1200"/>
              </a:spcAft>
            </a:pPr>
            <a:r>
              <a:rPr lang="en-US" altLang="en-US" sz="2400" dirty="0">
                <a:latin typeface="Arial" panose="020B0604020202020204" pitchFamily="34" charset="0"/>
              </a:rPr>
              <a:t>The </a:t>
            </a:r>
            <a:r>
              <a:rPr lang="en-US" altLang="en-US" sz="2400" b="1" dirty="0">
                <a:latin typeface="Arial" panose="020B0604020202020204" pitchFamily="34" charset="0"/>
              </a:rPr>
              <a:t>five-number summary</a:t>
            </a:r>
            <a:r>
              <a:rPr lang="en-US" altLang="en-US" sz="2400" dirty="0">
                <a:latin typeface="Arial" panose="020B0604020202020204" pitchFamily="34" charset="0"/>
              </a:rPr>
              <a:t> of a distribution consists of the smallest observation, the first quartile, the median, the third quartile, and the largest observation, written in order from smallest to largest.</a:t>
            </a:r>
          </a:p>
          <a:p>
            <a:pPr algn="ctr">
              <a:spcAft>
                <a:spcPts val="1200"/>
              </a:spcAft>
            </a:pPr>
            <a:r>
              <a:rPr lang="en-US" altLang="en-US" sz="2400" b="1" dirty="0">
                <a:solidFill>
                  <a:srgbClr val="FF0000"/>
                </a:solidFill>
                <a:latin typeface="Arial" panose="020B0604020202020204" pitchFamily="34" charset="0"/>
              </a:rPr>
              <a:t>Minimum     Q</a:t>
            </a:r>
            <a:r>
              <a:rPr lang="en-US" altLang="en-US" sz="2400" b="1" baseline="-25000" dirty="0">
                <a:solidFill>
                  <a:srgbClr val="FF0000"/>
                </a:solidFill>
                <a:latin typeface="Arial" panose="020B0604020202020204" pitchFamily="34" charset="0"/>
              </a:rPr>
              <a:t>1</a:t>
            </a:r>
            <a:r>
              <a:rPr lang="en-US" altLang="en-US" sz="2400" b="1" dirty="0">
                <a:solidFill>
                  <a:srgbClr val="FF0000"/>
                </a:solidFill>
                <a:latin typeface="Arial" panose="020B0604020202020204" pitchFamily="34" charset="0"/>
              </a:rPr>
              <a:t>     M     Q</a:t>
            </a:r>
            <a:r>
              <a:rPr lang="en-US" altLang="en-US" sz="2400" b="1" baseline="-25000" dirty="0">
                <a:solidFill>
                  <a:srgbClr val="FF0000"/>
                </a:solidFill>
                <a:latin typeface="Arial" panose="020B0604020202020204" pitchFamily="34" charset="0"/>
              </a:rPr>
              <a:t>3</a:t>
            </a:r>
            <a:r>
              <a:rPr lang="en-US" altLang="en-US" sz="2400" b="1" dirty="0">
                <a:solidFill>
                  <a:srgbClr val="FF0000"/>
                </a:solidFill>
                <a:latin typeface="Arial" panose="020B0604020202020204" pitchFamily="34" charset="0"/>
              </a:rPr>
              <a:t>     Maximum</a:t>
            </a:r>
          </a:p>
        </p:txBody>
      </p:sp>
    </p:spTree>
    <p:extLst>
      <p:ext uri="{BB962C8B-B14F-4D97-AF65-F5344CB8AC3E}">
        <p14:creationId xmlns:p14="http://schemas.microsoft.com/office/powerpoint/2010/main" val="3266237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31"/>
          <p:cNvGraphicFramePr>
            <a:graphicFrameLocks noGrp="1"/>
          </p:cNvGraphicFramePr>
          <p:nvPr>
            <p:extLst>
              <p:ext uri="{D42A27DB-BD31-4B8C-83A1-F6EECF244321}">
                <p14:modId xmlns:p14="http://schemas.microsoft.com/office/powerpoint/2010/main" val="1585148667"/>
              </p:ext>
            </p:extLst>
          </p:nvPr>
        </p:nvGraphicFramePr>
        <p:xfrm>
          <a:off x="1941581" y="2676387"/>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5" name="Table 5"/>
          <p:cNvGraphicFramePr>
            <a:graphicFrameLocks noGrp="1"/>
          </p:cNvGraphicFramePr>
          <p:nvPr>
            <p:extLst>
              <p:ext uri="{D42A27DB-BD31-4B8C-83A1-F6EECF244321}">
                <p14:modId xmlns:p14="http://schemas.microsoft.com/office/powerpoint/2010/main" val="360515996"/>
              </p:ext>
            </p:extLst>
          </p:nvPr>
        </p:nvGraphicFramePr>
        <p:xfrm>
          <a:off x="1944756" y="1858825"/>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charset="0"/>
                          <a:ea typeface="ＭＳ Ｐゴシック" charset="-128"/>
                        </a:rPr>
                        <a:t>10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6" name="TextBox 28"/>
          <p:cNvSpPr txBox="1">
            <a:spLocks noChangeArrowheads="1"/>
          </p:cNvSpPr>
          <p:nvPr/>
        </p:nvSpPr>
        <p:spPr bwMode="auto">
          <a:xfrm>
            <a:off x="1944757" y="1520687"/>
            <a:ext cx="64754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spcAft>
                <a:spcPts val="600"/>
              </a:spcAft>
            </a:pPr>
            <a:r>
              <a:rPr lang="en-US" altLang="en-US" sz="1600"/>
              <a:t>Travel times to work for 20 randomly selected New Yorkers</a:t>
            </a:r>
          </a:p>
        </p:txBody>
      </p:sp>
      <p:graphicFrame>
        <p:nvGraphicFramePr>
          <p:cNvPr id="27" name="Table 14"/>
          <p:cNvGraphicFramePr>
            <a:graphicFrameLocks noGrp="1"/>
          </p:cNvGraphicFramePr>
          <p:nvPr>
            <p:extLst>
              <p:ext uri="{D42A27DB-BD31-4B8C-83A1-F6EECF244321}">
                <p14:modId xmlns:p14="http://schemas.microsoft.com/office/powerpoint/2010/main" val="1175041280"/>
              </p:ext>
            </p:extLst>
          </p:nvPr>
        </p:nvGraphicFramePr>
        <p:xfrm>
          <a:off x="1944756" y="2676387"/>
          <a:ext cx="7666038" cy="304800"/>
        </p:xfrm>
        <a:graphic>
          <a:graphicData uri="http://schemas.openxmlformats.org/drawingml/2006/table">
            <a:tbl>
              <a:tblPr/>
              <a:tblGrid>
                <a:gridCol w="382588">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7">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8">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7">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8">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7">
                  <a:extLst>
                    <a:ext uri="{9D8B030D-6E8A-4147-A177-3AD203B41FA5}">
                      <a16:colId xmlns:a16="http://schemas.microsoft.com/office/drawing/2014/main" val="20010"/>
                    </a:ext>
                  </a:extLst>
                </a:gridCol>
                <a:gridCol w="382588">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7">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8">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7">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8">
                  <a:extLst>
                    <a:ext uri="{9D8B030D-6E8A-4147-A177-3AD203B41FA5}">
                      <a16:colId xmlns:a16="http://schemas.microsoft.com/office/drawing/2014/main" val="20019"/>
                    </a:ext>
                  </a:extLst>
                </a:gridCol>
              </a:tblGrid>
              <a:tr h="0">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smtClean="0">
                          <a:ln>
                            <a:noFill/>
                          </a:ln>
                          <a:solidFill>
                            <a:schemeClr val="tx1"/>
                          </a:solidFill>
                          <a:effectLst/>
                          <a:latin typeface="Arial" charset="0"/>
                          <a:ea typeface="ＭＳ Ｐゴシック" charset="-128"/>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2000"/>
                        </a:spcBef>
                        <a:buClr>
                          <a:schemeClr val="accent1"/>
                        </a:buClr>
                        <a:buSzPct val="75000"/>
                        <a:buFont typeface="Wingdings" charset="2"/>
                        <a:defRPr>
                          <a:solidFill>
                            <a:srgbClr val="595959"/>
                          </a:solidFill>
                          <a:latin typeface="Arial" charset="0"/>
                          <a:ea typeface="ＭＳ Ｐゴシック" charset="-128"/>
                        </a:defRPr>
                      </a:lvl1pPr>
                      <a:lvl2pPr marL="37931725" indent="-37474525">
                        <a:spcBef>
                          <a:spcPts val="600"/>
                        </a:spcBef>
                        <a:buClr>
                          <a:srgbClr val="C7EEEC"/>
                        </a:buClr>
                        <a:buSzPct val="75000"/>
                        <a:buFont typeface="Wingdings" charset="2"/>
                        <a:defRPr sz="2400">
                          <a:solidFill>
                            <a:srgbClr val="595959"/>
                          </a:solidFill>
                          <a:latin typeface="Arial" charset="0"/>
                          <a:ea typeface="ＭＳ Ｐゴシック" charset="-128"/>
                        </a:defRPr>
                      </a:lvl2pPr>
                      <a:lvl3pPr>
                        <a:spcBef>
                          <a:spcPts val="600"/>
                        </a:spcBef>
                        <a:defRPr sz="2000">
                          <a:solidFill>
                            <a:srgbClr val="595959"/>
                          </a:solidFill>
                          <a:latin typeface="Arial" charset="0"/>
                          <a:ea typeface="ＭＳ Ｐゴシック" charset="-128"/>
                        </a:defRPr>
                      </a:lvl3pPr>
                      <a:lvl4pPr>
                        <a:spcBef>
                          <a:spcPts val="600"/>
                        </a:spcBef>
                        <a:defRPr>
                          <a:solidFill>
                            <a:srgbClr val="595959"/>
                          </a:solidFill>
                          <a:latin typeface="Arial" charset="0"/>
                          <a:ea typeface="ＭＳ Ｐゴシック" charset="-128"/>
                        </a:defRPr>
                      </a:lvl4pPr>
                      <a:lvl5pPr>
                        <a:spcBef>
                          <a:spcPts val="600"/>
                        </a:spcBef>
                        <a:defRPr>
                          <a:solidFill>
                            <a:srgbClr val="595959"/>
                          </a:solidFill>
                          <a:latin typeface="Arial" charset="0"/>
                          <a:ea typeface="ＭＳ Ｐゴシック" charset="-128"/>
                        </a:defRPr>
                      </a:lvl5pPr>
                      <a:lvl6pPr marL="457200" eaLnBrk="0" fontAlgn="base" hangingPunct="0">
                        <a:spcBef>
                          <a:spcPts val="600"/>
                        </a:spcBef>
                        <a:spcAft>
                          <a:spcPct val="0"/>
                        </a:spcAft>
                        <a:defRPr>
                          <a:solidFill>
                            <a:srgbClr val="595959"/>
                          </a:solidFill>
                          <a:latin typeface="Arial" charset="0"/>
                          <a:ea typeface="ＭＳ Ｐゴシック" charset="-128"/>
                        </a:defRPr>
                      </a:lvl6pPr>
                      <a:lvl7pPr marL="914400" eaLnBrk="0" fontAlgn="base" hangingPunct="0">
                        <a:spcBef>
                          <a:spcPts val="600"/>
                        </a:spcBef>
                        <a:spcAft>
                          <a:spcPct val="0"/>
                        </a:spcAft>
                        <a:defRPr>
                          <a:solidFill>
                            <a:srgbClr val="595959"/>
                          </a:solidFill>
                          <a:latin typeface="Arial" charset="0"/>
                          <a:ea typeface="ＭＳ Ｐゴシック" charset="-128"/>
                        </a:defRPr>
                      </a:lvl7pPr>
                      <a:lvl8pPr marL="1371600" eaLnBrk="0" fontAlgn="base" hangingPunct="0">
                        <a:spcBef>
                          <a:spcPts val="600"/>
                        </a:spcBef>
                        <a:spcAft>
                          <a:spcPct val="0"/>
                        </a:spcAft>
                        <a:defRPr>
                          <a:solidFill>
                            <a:srgbClr val="595959"/>
                          </a:solidFill>
                          <a:latin typeface="Arial" charset="0"/>
                          <a:ea typeface="ＭＳ Ｐゴシック" charset="-128"/>
                        </a:defRPr>
                      </a:lvl8pPr>
                      <a:lvl9pPr marL="1828800" eaLnBrk="0" fontAlgn="base" hangingPunct="0">
                        <a:spcBef>
                          <a:spcPts val="600"/>
                        </a:spcBef>
                        <a:spcAft>
                          <a:spcPct val="0"/>
                        </a:spcAft>
                        <a:defRPr>
                          <a:solidFill>
                            <a:srgbClr val="595959"/>
                          </a:solidFill>
                          <a:latin typeface="Arial" charset="0"/>
                          <a:ea typeface="ＭＳ Ｐゴシック"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smtClean="0">
                          <a:ln>
                            <a:noFill/>
                          </a:ln>
                          <a:solidFill>
                            <a:schemeClr val="tx1"/>
                          </a:solidFill>
                          <a:effectLst/>
                          <a:latin typeface="Arial" charset="0"/>
                          <a:ea typeface="ＭＳ Ｐゴシック" charset="-128"/>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28" name="Group 22"/>
          <p:cNvGrpSpPr>
            <a:grpSpLocks/>
          </p:cNvGrpSpPr>
          <p:nvPr/>
        </p:nvGrpSpPr>
        <p:grpSpPr bwMode="auto">
          <a:xfrm>
            <a:off x="5231014" y="2970076"/>
            <a:ext cx="1088760" cy="868451"/>
            <a:chOff x="3616199" y="2770994"/>
            <a:chExt cx="1089417" cy="868660"/>
          </a:xfrm>
        </p:grpSpPr>
        <p:cxnSp>
          <p:nvCxnSpPr>
            <p:cNvPr id="29" name="Straight Arrow Connector 16"/>
            <p:cNvCxnSpPr/>
            <p:nvPr/>
          </p:nvCxnSpPr>
          <p:spPr>
            <a:xfrm rot="5400000" flipH="1" flipV="1">
              <a:off x="3890174" y="3040139"/>
              <a:ext cx="539880" cy="158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0" name="TextBox 17"/>
            <p:cNvSpPr txBox="1"/>
            <p:nvPr/>
          </p:nvSpPr>
          <p:spPr>
            <a:xfrm>
              <a:off x="3616199" y="3270233"/>
              <a:ext cx="1089417" cy="369421"/>
            </a:xfrm>
            <a:prstGeom prst="rect">
              <a:avLst/>
            </a:prstGeom>
          </p:spPr>
          <p:style>
            <a:lnRef idx="1">
              <a:schemeClr val="accent5"/>
            </a:lnRef>
            <a:fillRef idx="3">
              <a:schemeClr val="accent5"/>
            </a:fillRef>
            <a:effectRef idx="2">
              <a:schemeClr val="accent5"/>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M </a:t>
              </a:r>
              <a:r>
                <a:rPr lang="en-US" altLang="en-US">
                  <a:solidFill>
                    <a:srgbClr val="000000"/>
                  </a:solidFill>
                  <a:latin typeface="Arial" panose="020B0604020202020204" pitchFamily="34" charset="0"/>
                </a:rPr>
                <a:t>= 22.5</a:t>
              </a:r>
              <a:endParaRPr lang="en-US" altLang="en-US" i="1">
                <a:solidFill>
                  <a:srgbClr val="000000"/>
                </a:solidFill>
                <a:latin typeface="Arial" panose="020B0604020202020204" pitchFamily="34" charset="0"/>
              </a:endParaRPr>
            </a:p>
          </p:txBody>
        </p:sp>
      </p:grpSp>
      <p:grpSp>
        <p:nvGrpSpPr>
          <p:cNvPr id="31" name="Group 21"/>
          <p:cNvGrpSpPr>
            <a:grpSpLocks/>
          </p:cNvGrpSpPr>
          <p:nvPr/>
        </p:nvGrpSpPr>
        <p:grpSpPr bwMode="auto">
          <a:xfrm>
            <a:off x="3495744" y="2206488"/>
            <a:ext cx="4487862" cy="422275"/>
            <a:chOff x="1881098" y="1965741"/>
            <a:chExt cx="4488029" cy="421860"/>
          </a:xfrm>
        </p:grpSpPr>
        <p:sp>
          <p:nvSpPr>
            <p:cNvPr id="32" name="Down Arrow 18"/>
            <p:cNvSpPr/>
            <p:nvPr/>
          </p:nvSpPr>
          <p:spPr>
            <a:xfrm>
              <a:off x="4071949"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sp>
          <p:nvSpPr>
            <p:cNvPr id="33" name="Down Arrow 19"/>
            <p:cNvSpPr/>
            <p:nvPr/>
          </p:nvSpPr>
          <p:spPr>
            <a:xfrm>
              <a:off x="6160168"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sp>
          <p:nvSpPr>
            <p:cNvPr id="34" name="Down Arrow 20"/>
            <p:cNvSpPr/>
            <p:nvPr/>
          </p:nvSpPr>
          <p:spPr>
            <a:xfrm>
              <a:off x="1881098" y="1965741"/>
              <a:ext cx="208959" cy="421860"/>
            </a:xfrm>
            <a:prstGeom prst="downArrow">
              <a:avLst/>
            </a:prstGeom>
          </p:spPr>
          <p:style>
            <a:lnRef idx="1">
              <a:schemeClr val="accent4"/>
            </a:lnRef>
            <a:fillRef idx="3">
              <a:schemeClr val="accent4"/>
            </a:fillRef>
            <a:effectRef idx="2">
              <a:schemeClr val="accent4"/>
            </a:effectRef>
            <a:fontRef idx="minor">
              <a:schemeClr val="lt1"/>
            </a:fontRef>
          </p:style>
          <p:txBody>
            <a:bodyPr anchor="ct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endParaRPr lang="en-US" altLang="en-US">
                <a:solidFill>
                  <a:srgbClr val="FFFFFF"/>
                </a:solidFill>
                <a:latin typeface="Arial" panose="020B0604020202020204" pitchFamily="34" charset="0"/>
              </a:endParaRPr>
            </a:p>
          </p:txBody>
        </p:sp>
      </p:grpSp>
      <p:grpSp>
        <p:nvGrpSpPr>
          <p:cNvPr id="35" name="Group 23"/>
          <p:cNvGrpSpPr>
            <a:grpSpLocks/>
          </p:cNvGrpSpPr>
          <p:nvPr/>
        </p:nvGrpSpPr>
        <p:grpSpPr bwMode="auto">
          <a:xfrm>
            <a:off x="7185984" y="2970076"/>
            <a:ext cx="1096775" cy="868451"/>
            <a:chOff x="3642357" y="2770994"/>
            <a:chExt cx="1097161" cy="868660"/>
          </a:xfrm>
        </p:grpSpPr>
        <p:cxnSp>
          <p:nvCxnSpPr>
            <p:cNvPr id="36" name="Straight Arrow Connector 24"/>
            <p:cNvCxnSpPr/>
            <p:nvPr/>
          </p:nvCxnSpPr>
          <p:spPr>
            <a:xfrm rot="5400000" flipH="1" flipV="1">
              <a:off x="3890031" y="3040140"/>
              <a:ext cx="539880"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7" name="TextBox 25"/>
            <p:cNvSpPr txBox="1"/>
            <p:nvPr/>
          </p:nvSpPr>
          <p:spPr>
            <a:xfrm>
              <a:off x="3642357" y="3270233"/>
              <a:ext cx="1097161" cy="369421"/>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Q</a:t>
              </a:r>
              <a:r>
                <a:rPr lang="en-US" altLang="en-US" i="1" baseline="-25000">
                  <a:solidFill>
                    <a:srgbClr val="000000"/>
                  </a:solidFill>
                  <a:latin typeface="Arial" panose="020B0604020202020204" pitchFamily="34" charset="0"/>
                </a:rPr>
                <a:t>3</a:t>
              </a:r>
              <a:r>
                <a:rPr lang="en-US" altLang="en-US">
                  <a:solidFill>
                    <a:srgbClr val="000000"/>
                  </a:solidFill>
                  <a:latin typeface="Arial" panose="020B0604020202020204" pitchFamily="34" charset="0"/>
                </a:rPr>
                <a:t>= 42.5</a:t>
              </a:r>
              <a:endParaRPr lang="en-US" altLang="en-US" i="1">
                <a:solidFill>
                  <a:srgbClr val="000000"/>
                </a:solidFill>
                <a:latin typeface="Arial" panose="020B0604020202020204" pitchFamily="34" charset="0"/>
              </a:endParaRPr>
            </a:p>
          </p:txBody>
        </p:sp>
      </p:grpSp>
      <p:grpSp>
        <p:nvGrpSpPr>
          <p:cNvPr id="38" name="Group 26"/>
          <p:cNvGrpSpPr>
            <a:grpSpLocks/>
          </p:cNvGrpSpPr>
          <p:nvPr/>
        </p:nvGrpSpPr>
        <p:grpSpPr bwMode="auto">
          <a:xfrm>
            <a:off x="3436928" y="2981186"/>
            <a:ext cx="968535" cy="868452"/>
            <a:chOff x="3735428" y="2770993"/>
            <a:chExt cx="968727" cy="868660"/>
          </a:xfrm>
        </p:grpSpPr>
        <p:cxnSp>
          <p:nvCxnSpPr>
            <p:cNvPr id="39" name="Straight Arrow Connector 27"/>
            <p:cNvCxnSpPr/>
            <p:nvPr/>
          </p:nvCxnSpPr>
          <p:spPr>
            <a:xfrm rot="5400000" flipH="1" flipV="1">
              <a:off x="3890310" y="3040139"/>
              <a:ext cx="539879" cy="15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0" name="TextBox 28"/>
            <p:cNvSpPr txBox="1"/>
            <p:nvPr/>
          </p:nvSpPr>
          <p:spPr>
            <a:xfrm>
              <a:off x="3735428" y="3270233"/>
              <a:ext cx="968727" cy="369420"/>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defRPr/>
              </a:pPr>
              <a:r>
                <a:rPr lang="en-US" altLang="en-US" i="1">
                  <a:solidFill>
                    <a:srgbClr val="000000"/>
                  </a:solidFill>
                  <a:latin typeface="Arial" panose="020B0604020202020204" pitchFamily="34" charset="0"/>
                </a:rPr>
                <a:t>Q</a:t>
              </a:r>
              <a:r>
                <a:rPr lang="en-US" altLang="en-US" i="1" baseline="-25000">
                  <a:solidFill>
                    <a:srgbClr val="000000"/>
                  </a:solidFill>
                  <a:latin typeface="Arial" panose="020B0604020202020204" pitchFamily="34" charset="0"/>
                </a:rPr>
                <a:t>1</a:t>
              </a:r>
              <a:r>
                <a:rPr lang="en-US" altLang="en-US" i="1">
                  <a:solidFill>
                    <a:srgbClr val="000000"/>
                  </a:solidFill>
                  <a:latin typeface="Arial" panose="020B0604020202020204" pitchFamily="34" charset="0"/>
                </a:rPr>
                <a:t> </a:t>
              </a:r>
              <a:r>
                <a:rPr lang="en-US" altLang="en-US">
                  <a:solidFill>
                    <a:srgbClr val="000000"/>
                  </a:solidFill>
                  <a:latin typeface="Arial" panose="020B0604020202020204" pitchFamily="34" charset="0"/>
                </a:rPr>
                <a:t>= 15</a:t>
              </a:r>
              <a:endParaRPr lang="en-US" altLang="en-US" i="1">
                <a:solidFill>
                  <a:srgbClr val="000000"/>
                </a:solidFill>
                <a:latin typeface="Arial" panose="020B0604020202020204" pitchFamily="34" charset="0"/>
              </a:endParaRPr>
            </a:p>
          </p:txBody>
        </p:sp>
      </p:grpSp>
      <p:sp>
        <p:nvSpPr>
          <p:cNvPr id="41" name="TextBox 29"/>
          <p:cNvSpPr txBox="1">
            <a:spLocks noChangeArrowheads="1"/>
          </p:cNvSpPr>
          <p:nvPr/>
        </p:nvSpPr>
        <p:spPr bwMode="auto">
          <a:xfrm>
            <a:off x="3978344" y="4186101"/>
            <a:ext cx="47933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2800" b="1" i="1"/>
              <a:t>IQR</a:t>
            </a:r>
            <a:r>
              <a:rPr lang="en-US" altLang="en-US" sz="2800" b="1"/>
              <a:t>	= </a:t>
            </a:r>
            <a:r>
              <a:rPr lang="en-US" altLang="en-US" sz="2800" b="1" i="1"/>
              <a:t>Q</a:t>
            </a:r>
            <a:r>
              <a:rPr lang="en-US" altLang="en-US" sz="2800" b="1" i="1" baseline="-25000"/>
              <a:t>3</a:t>
            </a:r>
            <a:r>
              <a:rPr lang="en-US" altLang="en-US" sz="2800" b="1" i="1"/>
              <a:t> – Q</a:t>
            </a:r>
            <a:r>
              <a:rPr lang="en-US" altLang="en-US" sz="2800" b="1" i="1" baseline="-25000"/>
              <a:t>1</a:t>
            </a:r>
          </a:p>
          <a:p>
            <a:r>
              <a:rPr lang="en-US" altLang="en-US" sz="2800" b="1"/>
              <a:t>		= </a:t>
            </a:r>
            <a:r>
              <a:rPr lang="en-US" altLang="en-US" sz="2800" b="1">
                <a:solidFill>
                  <a:srgbClr val="1A847F"/>
                </a:solidFill>
              </a:rPr>
              <a:t>42.5 </a:t>
            </a:r>
            <a:r>
              <a:rPr lang="en-US" altLang="en-US" sz="2800" b="1"/>
              <a:t>– </a:t>
            </a:r>
            <a:r>
              <a:rPr lang="en-US" altLang="en-US" sz="2800" b="1">
                <a:solidFill>
                  <a:srgbClr val="B31220"/>
                </a:solidFill>
              </a:rPr>
              <a:t>15</a:t>
            </a:r>
          </a:p>
          <a:p>
            <a:r>
              <a:rPr lang="en-US" altLang="en-US" sz="2800" b="1"/>
              <a:t>		= 27.5 minutes</a:t>
            </a:r>
          </a:p>
        </p:txBody>
      </p:sp>
    </p:spTree>
    <p:extLst>
      <p:ext uri="{BB962C8B-B14F-4D97-AF65-F5344CB8AC3E}">
        <p14:creationId xmlns:p14="http://schemas.microsoft.com/office/powerpoint/2010/main" val="2246532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10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10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1000"/>
                                        <p:tgtEl>
                                          <p:spTgt spid="28"/>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1000"/>
                                        <p:tgtEl>
                                          <p:spTgt spid="38"/>
                                        </p:tgtEl>
                                      </p:cBhvr>
                                    </p:animEffect>
                                  </p:childTnLst>
                                </p:cTn>
                              </p:par>
                            </p:childTnLst>
                          </p:cTn>
                        </p:par>
                        <p:par>
                          <p:cTn id="25" fill="hold">
                            <p:stCondLst>
                              <p:cond delay="2000"/>
                            </p:stCondLst>
                            <p:childTnLst>
                              <p:par>
                                <p:cTn id="26" presetID="10" presetClass="entr" presetSubtype="0" fill="hold" nodeType="afterEffect">
                                  <p:stCondLst>
                                    <p:cond delay="0"/>
                                  </p:stCondLst>
                                  <p:childTnLst>
                                    <p:set>
                                      <p:cBhvr>
                                        <p:cTn id="27" dur="1" fill="hold">
                                          <p:stCondLst>
                                            <p:cond delay="0"/>
                                          </p:stCondLst>
                                        </p:cTn>
                                        <p:tgtEl>
                                          <p:spTgt spid="35"/>
                                        </p:tgtEl>
                                        <p:attrNameLst>
                                          <p:attrName>style.visibility</p:attrName>
                                        </p:attrNameLst>
                                      </p:cBhvr>
                                      <p:to>
                                        <p:strVal val="visible"/>
                                      </p:to>
                                    </p:set>
                                    <p:animEffect transition="in" filter="fade">
                                      <p:cBhvr>
                                        <p:cTn id="28" dur="1000"/>
                                        <p:tgtEl>
                                          <p:spTgt spid="3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fade">
                                      <p:cBhvr>
                                        <p:cTn id="33"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3"/>
          <p:cNvSpPr txBox="1">
            <a:spLocks/>
          </p:cNvSpPr>
          <p:nvPr/>
        </p:nvSpPr>
        <p:spPr bwMode="auto">
          <a:xfrm>
            <a:off x="895419" y="602974"/>
            <a:ext cx="8229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latin typeface="Helvetica Neue Light" charset="0"/>
              </a:rPr>
              <a:t>Boxplots (Box-and-Whisker Plots)</a:t>
            </a:r>
            <a:br>
              <a:rPr lang="en-US" altLang="en-US" sz="2800" dirty="0">
                <a:latin typeface="Helvetica Neue Light" charset="0"/>
              </a:rPr>
            </a:br>
            <a:endParaRPr lang="en-US" altLang="en-US" sz="2800" dirty="0">
              <a:latin typeface="Helvetica Neue Light" charset="0"/>
            </a:endParaRPr>
          </a:p>
        </p:txBody>
      </p:sp>
      <p:sp>
        <p:nvSpPr>
          <p:cNvPr id="51203" name="TextBox 7"/>
          <p:cNvSpPr txBox="1">
            <a:spLocks noChangeArrowheads="1"/>
          </p:cNvSpPr>
          <p:nvPr/>
        </p:nvSpPr>
        <p:spPr bwMode="auto">
          <a:xfrm>
            <a:off x="1464365" y="1560801"/>
            <a:ext cx="993581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dirty="0">
                <a:solidFill>
                  <a:srgbClr val="000000"/>
                </a:solidFill>
                <a:latin typeface="Arial" panose="020B0604020202020204" pitchFamily="34" charset="0"/>
                <a:cs typeface="Helvetica Neue" charset="0"/>
              </a:rPr>
              <a:t>The five-number summary divides the distribution roughly into quarters. This leads to a new way to display quantitative data, the </a:t>
            </a:r>
            <a:r>
              <a:rPr lang="en-US" altLang="en-US" b="1" dirty="0">
                <a:solidFill>
                  <a:srgbClr val="000000"/>
                </a:solidFill>
                <a:latin typeface="Arial" panose="020B0604020202020204" pitchFamily="34" charset="0"/>
                <a:cs typeface="Helvetica Neue" charset="0"/>
              </a:rPr>
              <a:t>boxplot</a:t>
            </a:r>
            <a:r>
              <a:rPr lang="en-US" altLang="en-US" dirty="0">
                <a:solidFill>
                  <a:srgbClr val="000000"/>
                </a:solidFill>
                <a:latin typeface="Arial" panose="020B0604020202020204" pitchFamily="34" charset="0"/>
                <a:cs typeface="Helvetica Neue" charset="0"/>
              </a:rPr>
              <a:t>.</a:t>
            </a:r>
          </a:p>
        </p:txBody>
      </p:sp>
      <p:sp>
        <p:nvSpPr>
          <p:cNvPr id="4" name="Rectangle 19"/>
          <p:cNvSpPr>
            <a:spLocks noChangeArrowheads="1"/>
          </p:cNvSpPr>
          <p:nvPr/>
        </p:nvSpPr>
        <p:spPr bwMode="auto">
          <a:xfrm>
            <a:off x="596347" y="2879725"/>
            <a:ext cx="11092070" cy="3554819"/>
          </a:xfrm>
          <a:prstGeom prst="rect">
            <a:avLst/>
          </a:prstGeom>
          <a:solidFill>
            <a:srgbClr val="F8EAB9"/>
          </a:solidFill>
          <a:ln>
            <a:noFill/>
          </a:ln>
          <a:effectLst>
            <a:outerShdw blurRad="50800" dist="38100" dir="2700000" algn="tl" rotWithShape="0">
              <a:srgbClr val="80808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lnSpc>
                <a:spcPct val="150000"/>
              </a:lnSpc>
              <a:defRPr/>
            </a:pPr>
            <a:r>
              <a:rPr lang="en-US" altLang="zh-CN" sz="2000" b="1" dirty="0">
                <a:solidFill>
                  <a:srgbClr val="1C2861"/>
                </a:solidFill>
                <a:latin typeface="Arial" panose="020B0604020202020204" pitchFamily="34" charset="0"/>
              </a:rPr>
              <a:t>How To Make A Boxplot:</a:t>
            </a:r>
          </a:p>
          <a:p>
            <a:pPr eaLnBrk="1" hangingPunct="1">
              <a:lnSpc>
                <a:spcPct val="150000"/>
              </a:lnSpc>
              <a:defRPr/>
            </a:pPr>
            <a:endParaRPr lang="en-US" altLang="zh-CN" sz="2000" b="1" dirty="0">
              <a:solidFill>
                <a:srgbClr val="800000"/>
              </a:solidFill>
              <a:latin typeface="Arial" panose="020B0604020202020204" pitchFamily="34" charset="0"/>
            </a:endParaRPr>
          </a:p>
          <a:p>
            <a:pPr>
              <a:lnSpc>
                <a:spcPct val="150000"/>
              </a:lnSpc>
              <a:spcAft>
                <a:spcPts val="600"/>
              </a:spcAft>
              <a:buFont typeface="Wingdings" panose="05000000000000000000" pitchFamily="2" charset="2"/>
              <a:buChar char="Ø"/>
              <a:defRPr/>
            </a:pPr>
            <a:r>
              <a:rPr lang="en-US" altLang="zh-CN" sz="2000" dirty="0">
                <a:solidFill>
                  <a:srgbClr val="000000"/>
                </a:solidFill>
                <a:latin typeface="Arial" panose="020B0604020202020204" pitchFamily="34" charset="0"/>
              </a:rPr>
              <a:t>A central box is drawn from the first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1</a:t>
            </a:r>
            <a:r>
              <a:rPr lang="en-US" altLang="zh-CN" sz="2000" dirty="0">
                <a:solidFill>
                  <a:srgbClr val="000000"/>
                </a:solidFill>
                <a:latin typeface="Arial" panose="020B0604020202020204" pitchFamily="34" charset="0"/>
              </a:rPr>
              <a:t>) to the third quartile (</a:t>
            </a:r>
            <a:r>
              <a:rPr lang="en-US" altLang="zh-CN" sz="2000" i="1" dirty="0">
                <a:solidFill>
                  <a:srgbClr val="000000"/>
                </a:solidFill>
                <a:latin typeface="Arial" panose="020B0604020202020204" pitchFamily="34" charset="0"/>
              </a:rPr>
              <a:t>Q</a:t>
            </a:r>
            <a:r>
              <a:rPr lang="en-US" altLang="zh-CN" sz="2000" i="1" baseline="-25000" dirty="0">
                <a:solidFill>
                  <a:srgbClr val="000000"/>
                </a:solidFill>
                <a:latin typeface="Arial" panose="020B0604020202020204" pitchFamily="34" charset="0"/>
              </a:rPr>
              <a:t>3</a:t>
            </a:r>
            <a:r>
              <a:rPr lang="en-US" altLang="zh-CN" sz="2000" dirty="0">
                <a:solidFill>
                  <a:srgbClr val="000000"/>
                </a:solidFill>
                <a:latin typeface="Arial" panose="020B0604020202020204" pitchFamily="34" charset="0"/>
              </a:rPr>
              <a:t>).</a:t>
            </a:r>
          </a:p>
          <a:p>
            <a:pPr>
              <a:lnSpc>
                <a:spcPct val="150000"/>
              </a:lnSpc>
              <a:spcAft>
                <a:spcPts val="600"/>
              </a:spcAft>
              <a:buFont typeface="Wingdings" panose="05000000000000000000" pitchFamily="2" charset="2"/>
              <a:buChar char="Ø"/>
              <a:defRPr/>
            </a:pPr>
            <a:r>
              <a:rPr lang="en-US" altLang="zh-CN" sz="2000" dirty="0">
                <a:solidFill>
                  <a:srgbClr val="000000"/>
                </a:solidFill>
                <a:latin typeface="Arial" panose="020B0604020202020204" pitchFamily="34" charset="0"/>
              </a:rPr>
              <a:t>A line in the box marks the median.</a:t>
            </a:r>
          </a:p>
          <a:p>
            <a:pPr>
              <a:lnSpc>
                <a:spcPct val="150000"/>
              </a:lnSpc>
              <a:spcAft>
                <a:spcPts val="600"/>
              </a:spcAft>
              <a:buFont typeface="Wingdings" panose="05000000000000000000" pitchFamily="2" charset="2"/>
              <a:buChar char="Ø"/>
              <a:defRPr/>
            </a:pPr>
            <a:r>
              <a:rPr lang="en-US" altLang="zh-CN" sz="2000" dirty="0">
                <a:solidFill>
                  <a:srgbClr val="000000"/>
                </a:solidFill>
                <a:latin typeface="Arial" panose="020B0604020202020204" pitchFamily="34" charset="0"/>
              </a:rPr>
              <a:t>Lines (called whiskers) extend from the box out to the smallest and largest observations that are not outliers.</a:t>
            </a:r>
          </a:p>
          <a:p>
            <a:pPr>
              <a:lnSpc>
                <a:spcPct val="150000"/>
              </a:lnSpc>
              <a:spcAft>
                <a:spcPts val="600"/>
              </a:spcAft>
              <a:buFont typeface="Wingdings" panose="05000000000000000000" pitchFamily="2" charset="2"/>
              <a:buChar char="Ø"/>
              <a:defRPr/>
            </a:pPr>
            <a:r>
              <a:rPr lang="en-US" altLang="zh-CN" sz="2000" dirty="0">
                <a:solidFill>
                  <a:srgbClr val="000000"/>
                </a:solidFill>
                <a:latin typeface="Arial" panose="020B0604020202020204" pitchFamily="34" charset="0"/>
              </a:rPr>
              <a:t>Outliers are marked with a special symbol such as an asterisk (*).</a:t>
            </a:r>
          </a:p>
        </p:txBody>
      </p:sp>
    </p:spTree>
    <p:extLst>
      <p:ext uri="{BB962C8B-B14F-4D97-AF65-F5344CB8AC3E}">
        <p14:creationId xmlns:p14="http://schemas.microsoft.com/office/powerpoint/2010/main" val="6519600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52227" name="矩形 3"/>
          <p:cNvSpPr>
            <a:spLocks noChangeArrowheads="1"/>
          </p:cNvSpPr>
          <p:nvPr/>
        </p:nvSpPr>
        <p:spPr bwMode="auto">
          <a:xfrm>
            <a:off x="447262" y="1538771"/>
            <a:ext cx="1145981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400" dirty="0">
                <a:solidFill>
                  <a:srgbClr val="242021"/>
                </a:solidFill>
                <a:latin typeface="+mn-lt"/>
                <a:cs typeface="Arial" panose="020B0604020202020204" pitchFamily="34" charset="0"/>
              </a:rPr>
              <a:t>Barry Bonds set the major league record by hitting 73 home runs in a single season in 2001. On August 7, 2007, Bonds hit his 756th career home run, which broke Hank Aaron’s longstanding record of 755. By the end of the 2007 season when Bonds retired, he had increased the total to 762. Here are data on </a:t>
            </a:r>
            <a:r>
              <a:rPr lang="en-US" altLang="zh-CN" sz="2400" u="sng" dirty="0">
                <a:solidFill>
                  <a:srgbClr val="242021"/>
                </a:solidFill>
                <a:latin typeface="+mn-lt"/>
                <a:cs typeface="Arial" panose="020B0604020202020204" pitchFamily="34" charset="0"/>
              </a:rPr>
              <a:t>the number of home runs</a:t>
            </a:r>
            <a:r>
              <a:rPr lang="en-US" altLang="zh-CN" sz="2400" dirty="0">
                <a:solidFill>
                  <a:srgbClr val="242021"/>
                </a:solidFill>
                <a:latin typeface="+mn-lt"/>
                <a:cs typeface="Arial" panose="020B0604020202020204" pitchFamily="34" charset="0"/>
              </a:rPr>
              <a:t> that Bonds hit in each of his 21 complete seasons:</a:t>
            </a:r>
            <a:br>
              <a:rPr lang="en-US" altLang="zh-CN" sz="2400" dirty="0">
                <a:solidFill>
                  <a:srgbClr val="242021"/>
                </a:solidFill>
                <a:latin typeface="+mn-lt"/>
                <a:cs typeface="Arial" panose="020B0604020202020204" pitchFamily="34" charset="0"/>
              </a:rPr>
            </a:br>
            <a:r>
              <a:rPr lang="en-US" altLang="zh-CN" sz="2400" dirty="0">
                <a:solidFill>
                  <a:srgbClr val="242021"/>
                </a:solidFill>
                <a:latin typeface="+mn-lt"/>
                <a:cs typeface="Arial" panose="020B0604020202020204" pitchFamily="34" charset="0"/>
              </a:rPr>
              <a:t>16   25   24  19   33   25   34   46   37   33   42</a:t>
            </a:r>
            <a:br>
              <a:rPr lang="en-US" altLang="zh-CN" sz="2400" dirty="0">
                <a:solidFill>
                  <a:srgbClr val="242021"/>
                </a:solidFill>
                <a:latin typeface="+mn-lt"/>
                <a:cs typeface="Arial" panose="020B0604020202020204" pitchFamily="34" charset="0"/>
              </a:rPr>
            </a:br>
            <a:r>
              <a:rPr lang="en-US" altLang="zh-CN" sz="2400" dirty="0">
                <a:solidFill>
                  <a:srgbClr val="242021"/>
                </a:solidFill>
                <a:latin typeface="+mn-lt"/>
                <a:cs typeface="Arial" panose="020B0604020202020204" pitchFamily="34" charset="0"/>
              </a:rPr>
              <a:t>40   37   34  49   73   46   45   45   26   28</a:t>
            </a:r>
          </a:p>
          <a:p>
            <a:pPr>
              <a:lnSpc>
                <a:spcPct val="150000"/>
              </a:lnSpc>
            </a:pPr>
            <a:r>
              <a:rPr lang="en-US" altLang="zh-CN" sz="2400" dirty="0">
                <a:solidFill>
                  <a:srgbClr val="242021"/>
                </a:solidFill>
                <a:latin typeface="+mn-lt"/>
                <a:cs typeface="Arial" panose="020B0604020202020204" pitchFamily="34" charset="0"/>
              </a:rPr>
              <a:t>Problem: Make a boxplot for these data</a:t>
            </a:r>
          </a:p>
        </p:txBody>
      </p:sp>
      <p:sp>
        <p:nvSpPr>
          <p:cNvPr id="52228" name="标题 1"/>
          <p:cNvSpPr txBox="1">
            <a:spLocks/>
          </p:cNvSpPr>
          <p:nvPr/>
        </p:nvSpPr>
        <p:spPr bwMode="auto">
          <a:xfrm>
            <a:off x="798444" y="492196"/>
            <a:ext cx="23622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200150" indent="-28575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543050" indent="-17145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00250" indent="-17145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4574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146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3718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29050" indent="-17145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zh-CN" sz="4000">
                <a:ea typeface="方正舒体" panose="02010601030101010101" pitchFamily="2" charset="-122"/>
                <a:cs typeface="MS PGothic" panose="020B0600070205080204" pitchFamily="34" charset="-128"/>
              </a:rPr>
              <a:t>Example</a:t>
            </a:r>
            <a:endParaRPr lang="zh-CN" altLang="en-US" sz="4000">
              <a:ea typeface="方正舒体" panose="02010601030101010101" pitchFamily="2" charset="-122"/>
              <a:cs typeface="MS PGothic" panose="020B0600070205080204" pitchFamily="34" charset="-128"/>
            </a:endParaRPr>
          </a:p>
        </p:txBody>
      </p:sp>
      <p:sp>
        <p:nvSpPr>
          <p:cNvPr id="52229" name="矩形 5"/>
          <p:cNvSpPr>
            <a:spLocks noChangeArrowheads="1"/>
          </p:cNvSpPr>
          <p:nvPr/>
        </p:nvSpPr>
        <p:spPr bwMode="auto">
          <a:xfrm>
            <a:off x="2441576" y="5562601"/>
            <a:ext cx="68548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Tree>
    <p:extLst>
      <p:ext uri="{BB962C8B-B14F-4D97-AF65-F5344CB8AC3E}">
        <p14:creationId xmlns:p14="http://schemas.microsoft.com/office/powerpoint/2010/main" val="2235010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
          <p:cNvSpPr>
            <a:spLocks noChangeArrowheads="1"/>
          </p:cNvSpPr>
          <p:nvPr/>
        </p:nvSpPr>
        <p:spPr bwMode="auto">
          <a:xfrm>
            <a:off x="4354514" y="2839136"/>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53251" name="矩形 3"/>
          <p:cNvSpPr>
            <a:spLocks noChangeArrowheads="1"/>
          </p:cNvSpPr>
          <p:nvPr/>
        </p:nvSpPr>
        <p:spPr bwMode="auto">
          <a:xfrm>
            <a:off x="2033588" y="609601"/>
            <a:ext cx="83058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a:solidFill>
                  <a:srgbClr val="242021"/>
                </a:solidFill>
                <a:latin typeface="Book Antiqua" panose="02040602050305030304" pitchFamily="18" charset="0"/>
                <a:cs typeface="Arial" panose="020B0604020202020204" pitchFamily="34" charset="0"/>
              </a:rPr>
              <a:t>16  25   24  19   33   25   34   46   37   33   42  40   37   34  49   73   46   45   45   26   28</a:t>
            </a:r>
          </a:p>
          <a:p>
            <a:pPr>
              <a:lnSpc>
                <a:spcPct val="150000"/>
              </a:lnSpc>
            </a:pPr>
            <a:r>
              <a:rPr lang="en-US" altLang="zh-CN" sz="2000" b="1">
                <a:solidFill>
                  <a:srgbClr val="242021"/>
                </a:solidFill>
                <a:latin typeface="Book Antiqua" panose="02040602050305030304" pitchFamily="18" charset="0"/>
                <a:cs typeface="Arial" panose="020B0604020202020204" pitchFamily="34" charset="0"/>
              </a:rPr>
              <a:t>Problem: </a:t>
            </a:r>
            <a:r>
              <a:rPr lang="en-US" altLang="zh-CN" sz="2000">
                <a:solidFill>
                  <a:srgbClr val="242021"/>
                </a:solidFill>
                <a:latin typeface="Book Antiqua" panose="02040602050305030304" pitchFamily="18" charset="0"/>
                <a:cs typeface="Arial" panose="020B0604020202020204" pitchFamily="34" charset="0"/>
              </a:rPr>
              <a:t>Make a boxplot for these data</a:t>
            </a:r>
          </a:p>
        </p:txBody>
      </p:sp>
      <p:sp>
        <p:nvSpPr>
          <p:cNvPr id="53252" name="矩形 5"/>
          <p:cNvSpPr>
            <a:spLocks noChangeArrowheads="1"/>
          </p:cNvSpPr>
          <p:nvPr/>
        </p:nvSpPr>
        <p:spPr bwMode="auto">
          <a:xfrm>
            <a:off x="2441576" y="4519613"/>
            <a:ext cx="68548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zh-CN" altLang="en-US"/>
          </a:p>
        </p:txBody>
      </p:sp>
      <p:sp>
        <p:nvSpPr>
          <p:cNvPr id="2" name="矩形 1"/>
          <p:cNvSpPr>
            <a:spLocks noChangeArrowheads="1"/>
          </p:cNvSpPr>
          <p:nvPr/>
        </p:nvSpPr>
        <p:spPr bwMode="auto">
          <a:xfrm>
            <a:off x="2441576" y="1817688"/>
            <a:ext cx="74898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buFontTx/>
              <a:buAutoNum type="arabicPeriod"/>
            </a:pPr>
            <a:r>
              <a:rPr lang="en-US" altLang="zh-CN" b="1">
                <a:solidFill>
                  <a:srgbClr val="242021"/>
                </a:solidFill>
                <a:latin typeface="Arial" panose="020B0604020202020204" pitchFamily="34" charset="0"/>
                <a:cs typeface="Arial" panose="020B0604020202020204" pitchFamily="34" charset="0"/>
              </a:rPr>
              <a:t>Find the five-number summary ( by ordering the data values )</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l="1053" t="-5611" r="2104" b="17442"/>
          <a:stretch>
            <a:fillRect/>
          </a:stretch>
        </p:blipFill>
        <p:spPr bwMode="auto">
          <a:xfrm>
            <a:off x="2133601" y="2346326"/>
            <a:ext cx="7866063"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1912938" y="3230564"/>
            <a:ext cx="83058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4025"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Tx/>
              <a:buNone/>
            </a:pPr>
            <a:r>
              <a:rPr lang="en-US" altLang="zh-CN" sz="1800" b="1">
                <a:solidFill>
                  <a:srgbClr val="000000"/>
                </a:solidFill>
                <a:latin typeface="Arial" panose="020B0604020202020204" pitchFamily="34" charset="0"/>
              </a:rPr>
              <a:t>2. Check for outliers. </a:t>
            </a:r>
          </a:p>
          <a:p>
            <a:pPr eaLnBrk="1" hangingPunct="1">
              <a:lnSpc>
                <a:spcPct val="150000"/>
              </a:lnSpc>
              <a:spcBef>
                <a:spcPct val="0"/>
              </a:spcBef>
              <a:buClrTx/>
              <a:buSzTx/>
              <a:buFontTx/>
              <a:buNone/>
            </a:pPr>
            <a:r>
              <a:rPr lang="en-US" altLang="zh-CN" sz="1800">
                <a:solidFill>
                  <a:srgbClr val="000000"/>
                </a:solidFill>
                <a:latin typeface="Arial" panose="020B0604020202020204" pitchFamily="34" charset="0"/>
              </a:rPr>
              <a:t>Since IQR = 45 - 25.5 = 19.5, by the 1.5 × IQR rule, any value greater than Q3 + 1.5 × IQR = 74.25 or less than Q1 - 1.5 × IQR = -3.75 would be classified as an outlier. </a:t>
            </a:r>
          </a:p>
          <a:p>
            <a:pPr eaLnBrk="1" hangingPunct="1">
              <a:lnSpc>
                <a:spcPct val="150000"/>
              </a:lnSpc>
              <a:spcBef>
                <a:spcPct val="0"/>
              </a:spcBef>
              <a:buClrTx/>
              <a:buSzTx/>
              <a:buFontTx/>
              <a:buNone/>
            </a:pPr>
            <a:r>
              <a:rPr lang="en-US" altLang="zh-CN" sz="1800">
                <a:solidFill>
                  <a:srgbClr val="000000"/>
                </a:solidFill>
                <a:latin typeface="Arial" panose="020B0604020202020204" pitchFamily="34" charset="0"/>
              </a:rPr>
              <a:t>So there are no outliers in this data set. </a:t>
            </a:r>
          </a:p>
          <a:p>
            <a:pPr eaLnBrk="1" hangingPunct="1">
              <a:lnSpc>
                <a:spcPct val="150000"/>
              </a:lnSpc>
              <a:spcBef>
                <a:spcPct val="0"/>
              </a:spcBef>
              <a:buClrTx/>
              <a:buSzTx/>
              <a:buFontTx/>
              <a:buNone/>
            </a:pPr>
            <a:r>
              <a:rPr lang="en-US" altLang="zh-CN" sz="1800" b="1">
                <a:solidFill>
                  <a:srgbClr val="000000"/>
                </a:solidFill>
                <a:latin typeface="Arial" panose="020B0604020202020204" pitchFamily="34" charset="0"/>
              </a:rPr>
              <a:t>3. Make a boxplot !</a:t>
            </a:r>
          </a:p>
        </p:txBody>
      </p:sp>
    </p:spTree>
    <p:extLst>
      <p:ext uri="{BB962C8B-B14F-4D97-AF65-F5344CB8AC3E}">
        <p14:creationId xmlns:p14="http://schemas.microsoft.com/office/powerpoint/2010/main" val="42533371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a:spLocks noChangeArrowheads="1"/>
          </p:cNvSpPr>
          <p:nvPr/>
        </p:nvSpPr>
        <p:spPr bwMode="auto">
          <a:xfrm>
            <a:off x="1905000" y="1476376"/>
            <a:ext cx="83058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39775"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tabLst>
                <a:tab pos="519113" algn="l"/>
                <a:tab pos="7662863" algn="l"/>
              </a:tabLst>
              <a:defRPr sz="1400">
                <a:solidFill>
                  <a:srgbClr val="262626"/>
                </a:solidFill>
                <a:latin typeface="Garamond" panose="02020404030301010803" pitchFamily="18" charset="0"/>
              </a:defRPr>
            </a:lvl9pPr>
          </a:lstStyle>
          <a:p>
            <a:pPr eaLnBrk="1" hangingPunct="1">
              <a:lnSpc>
                <a:spcPct val="150000"/>
              </a:lnSpc>
              <a:spcBef>
                <a:spcPct val="0"/>
              </a:spcBef>
              <a:buClrTx/>
              <a:buSzTx/>
              <a:buFont typeface="Wingdings" panose="05000000000000000000" pitchFamily="2" charset="2"/>
              <a:buChar char="Ø"/>
            </a:pPr>
            <a:r>
              <a:rPr lang="en-US" altLang="zh-CN" sz="1800">
                <a:solidFill>
                  <a:srgbClr val="000000"/>
                </a:solidFill>
                <a:latin typeface="Arial" panose="020B0604020202020204" pitchFamily="34" charset="0"/>
              </a:rPr>
              <a:t>A central box is drawn from the first quartile (</a:t>
            </a:r>
            <a:r>
              <a:rPr lang="en-US" altLang="zh-CN" sz="1800" i="1">
                <a:solidFill>
                  <a:srgbClr val="000000"/>
                </a:solidFill>
                <a:latin typeface="Arial" panose="020B0604020202020204" pitchFamily="34" charset="0"/>
              </a:rPr>
              <a:t>Q</a:t>
            </a:r>
            <a:r>
              <a:rPr lang="en-US" altLang="zh-CN" sz="1800" i="1" baseline="-25000">
                <a:solidFill>
                  <a:srgbClr val="000000"/>
                </a:solidFill>
                <a:latin typeface="Arial" panose="020B0604020202020204" pitchFamily="34" charset="0"/>
              </a:rPr>
              <a:t>1</a:t>
            </a:r>
            <a:r>
              <a:rPr lang="en-US" altLang="zh-CN" sz="1800">
                <a:solidFill>
                  <a:srgbClr val="000000"/>
                </a:solidFill>
                <a:latin typeface="Arial" panose="020B0604020202020204" pitchFamily="34" charset="0"/>
              </a:rPr>
              <a:t>) to the third quartile (</a:t>
            </a:r>
            <a:r>
              <a:rPr lang="en-US" altLang="zh-CN" sz="1800" i="1">
                <a:solidFill>
                  <a:srgbClr val="000000"/>
                </a:solidFill>
                <a:latin typeface="Arial" panose="020B0604020202020204" pitchFamily="34" charset="0"/>
              </a:rPr>
              <a:t>Q</a:t>
            </a:r>
            <a:r>
              <a:rPr lang="en-US" altLang="zh-CN" sz="1800" i="1" baseline="-25000">
                <a:solidFill>
                  <a:srgbClr val="000000"/>
                </a:solidFill>
                <a:latin typeface="Arial" panose="020B0604020202020204" pitchFamily="34" charset="0"/>
              </a:rPr>
              <a:t>3</a:t>
            </a:r>
            <a:r>
              <a:rPr lang="en-US" altLang="zh-CN" sz="1800">
                <a:solidFill>
                  <a:srgbClr val="000000"/>
                </a:solidFill>
                <a:latin typeface="Arial" panose="020B0604020202020204" pitchFamily="34" charset="0"/>
              </a:rPr>
              <a:t>).</a:t>
            </a:r>
          </a:p>
          <a:p>
            <a:pPr eaLnBrk="1" hangingPunct="1">
              <a:lnSpc>
                <a:spcPct val="150000"/>
              </a:lnSpc>
              <a:spcBef>
                <a:spcPct val="0"/>
              </a:spcBef>
              <a:buClrTx/>
              <a:buSzTx/>
              <a:buFont typeface="Wingdings" panose="05000000000000000000" pitchFamily="2" charset="2"/>
              <a:buChar char="Ø"/>
            </a:pPr>
            <a:r>
              <a:rPr lang="en-US" altLang="zh-CN" sz="1800">
                <a:solidFill>
                  <a:srgbClr val="000000"/>
                </a:solidFill>
                <a:latin typeface="Arial" panose="020B0604020202020204" pitchFamily="34" charset="0"/>
              </a:rPr>
              <a:t>A line in the box marks the median.</a:t>
            </a:r>
          </a:p>
          <a:p>
            <a:pPr eaLnBrk="1" hangingPunct="1">
              <a:lnSpc>
                <a:spcPct val="150000"/>
              </a:lnSpc>
              <a:spcBef>
                <a:spcPct val="0"/>
              </a:spcBef>
              <a:buClrTx/>
              <a:buSzTx/>
              <a:buFont typeface="Wingdings" panose="05000000000000000000" pitchFamily="2" charset="2"/>
              <a:buChar char="Ø"/>
            </a:pPr>
            <a:r>
              <a:rPr lang="en-US" altLang="zh-CN" sz="1800">
                <a:solidFill>
                  <a:srgbClr val="000000"/>
                </a:solidFill>
                <a:latin typeface="Arial" panose="020B0604020202020204" pitchFamily="34" charset="0"/>
              </a:rPr>
              <a:t>Lines (called whiskers) extend from the box out to the smallest and largest observations that are not outliers.</a:t>
            </a:r>
          </a:p>
          <a:p>
            <a:pPr eaLnBrk="1" hangingPunct="1">
              <a:lnSpc>
                <a:spcPct val="150000"/>
              </a:lnSpc>
              <a:spcBef>
                <a:spcPct val="0"/>
              </a:spcBef>
              <a:buClrTx/>
              <a:buSzTx/>
              <a:buFont typeface="Wingdings" panose="05000000000000000000" pitchFamily="2" charset="2"/>
              <a:buChar char="Ø"/>
            </a:pPr>
            <a:r>
              <a:rPr lang="en-US" altLang="zh-CN" sz="1800">
                <a:solidFill>
                  <a:srgbClr val="000000"/>
                </a:solidFill>
                <a:latin typeface="Arial" panose="020B0604020202020204" pitchFamily="34" charset="0"/>
              </a:rPr>
              <a:t>Outliers are marked with a special symbol such as an asterisk (*).</a:t>
            </a:r>
            <a:endParaRPr lang="en-US" altLang="zh-CN" sz="1800" b="1">
              <a:solidFill>
                <a:srgbClr val="242021"/>
              </a:solidFill>
              <a:latin typeface="TektonPro-BoldCond"/>
            </a:endParaRPr>
          </a:p>
        </p:txBody>
      </p:sp>
      <p:sp>
        <p:nvSpPr>
          <p:cNvPr id="54275" name="文本框 4"/>
          <p:cNvSpPr txBox="1">
            <a:spLocks noChangeArrowheads="1"/>
          </p:cNvSpPr>
          <p:nvPr/>
        </p:nvSpPr>
        <p:spPr bwMode="auto">
          <a:xfrm>
            <a:off x="2590800" y="976314"/>
            <a:ext cx="7031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Min = 16     Q1 = 25.5     Median = 34      Q3 = 45     Max = 73 </a:t>
            </a:r>
            <a:endParaRPr lang="zh-CN" altLang="en-US"/>
          </a:p>
        </p:txBody>
      </p:sp>
      <p:pic>
        <p:nvPicPr>
          <p:cNvPr id="54276"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05025" y="3838576"/>
            <a:ext cx="8001000" cy="248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3933825" y="4533900"/>
            <a:ext cx="2209800" cy="40005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endParaRPr lang="zh-CN" altLang="en-US"/>
          </a:p>
        </p:txBody>
      </p:sp>
      <p:cxnSp>
        <p:nvCxnSpPr>
          <p:cNvPr id="10" name="直接连接符 9"/>
          <p:cNvCxnSpPr/>
          <p:nvPr/>
        </p:nvCxnSpPr>
        <p:spPr>
          <a:xfrm>
            <a:off x="4924425" y="4533900"/>
            <a:ext cx="0" cy="40005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777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rcRect l="9210" t="23572" r="2206"/>
          <a:stretch>
            <a:fillRect/>
          </a:stretch>
        </p:blipFill>
        <p:spPr bwMode="auto">
          <a:xfrm>
            <a:off x="2389188" y="4817146"/>
            <a:ext cx="7675562"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2" name="TextBox 7"/>
          <p:cNvSpPr txBox="1">
            <a:spLocks noChangeArrowheads="1"/>
          </p:cNvSpPr>
          <p:nvPr/>
        </p:nvSpPr>
        <p:spPr bwMode="auto">
          <a:xfrm>
            <a:off x="2133600" y="1075624"/>
            <a:ext cx="9601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en-US" sz="2800" dirty="0">
                <a:solidFill>
                  <a:srgbClr val="000000"/>
                </a:solidFill>
                <a:latin typeface="Arial" panose="020B0604020202020204" pitchFamily="34" charset="0"/>
                <a:cs typeface="Helvetica Neue" charset="0"/>
              </a:rPr>
              <a:t>Consider our New York travel time data:</a:t>
            </a:r>
          </a:p>
        </p:txBody>
      </p:sp>
      <p:grpSp>
        <p:nvGrpSpPr>
          <p:cNvPr id="56324" name="Group 28"/>
          <p:cNvGrpSpPr>
            <a:grpSpLocks/>
          </p:cNvGrpSpPr>
          <p:nvPr/>
        </p:nvGrpSpPr>
        <p:grpSpPr bwMode="auto">
          <a:xfrm>
            <a:off x="3800476" y="2070771"/>
            <a:ext cx="4487863" cy="422275"/>
            <a:chOff x="1881098" y="1965741"/>
            <a:chExt cx="4488029" cy="421860"/>
          </a:xfrm>
        </p:grpSpPr>
        <p:sp>
          <p:nvSpPr>
            <p:cNvPr id="7" name="Down Arrow 6"/>
            <p:cNvSpPr>
              <a:spLocks noChangeArrowheads="1"/>
            </p:cNvSpPr>
            <p:nvPr/>
          </p:nvSpPr>
          <p:spPr bwMode="auto">
            <a:xfrm>
              <a:off x="407192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8" name="Down Arrow 7"/>
            <p:cNvSpPr>
              <a:spLocks noChangeArrowheads="1"/>
            </p:cNvSpPr>
            <p:nvPr/>
          </p:nvSpPr>
          <p:spPr bwMode="auto">
            <a:xfrm>
              <a:off x="6159569"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sp>
          <p:nvSpPr>
            <p:cNvPr id="9" name="Down Arrow 8"/>
            <p:cNvSpPr>
              <a:spLocks noChangeArrowheads="1"/>
            </p:cNvSpPr>
            <p:nvPr/>
          </p:nvSpPr>
          <p:spPr bwMode="auto">
            <a:xfrm>
              <a:off x="1881098" y="1965741"/>
              <a:ext cx="209558" cy="421860"/>
            </a:xfrm>
            <a:prstGeom prst="downArrow">
              <a:avLst>
                <a:gd name="adj1" fmla="val 50000"/>
                <a:gd name="adj2" fmla="val 50004"/>
              </a:avLst>
            </a:prstGeom>
            <a:gradFill rotWithShape="1">
              <a:gsLst>
                <a:gs pos="0">
                  <a:srgbClr val="A1B3FB"/>
                </a:gs>
                <a:gs pos="100000">
                  <a:srgbClr val="3B60BB"/>
                </a:gs>
              </a:gsLst>
              <a:lin ang="5400000"/>
            </a:gradFill>
            <a:ln w="9525">
              <a:solidFill>
                <a:srgbClr val="4663AA"/>
              </a:solidFill>
              <a:miter lim="800000"/>
              <a:headEnd/>
              <a:tailEnd/>
            </a:ln>
            <a:effectLst>
              <a:outerShdw blurRad="40000" dist="23000" dir="5400000" rotWithShape="0">
                <a:srgbClr val="808080">
                  <a:alpha val="34999"/>
                </a:srgbClr>
              </a:outerShdw>
            </a:effectLst>
          </p:spPr>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Calibri" panose="020F0502020204030204" pitchFamily="34" charset="0"/>
              </a:endParaRPr>
            </a:p>
          </p:txBody>
        </p:sp>
      </p:grpSp>
      <p:grpSp>
        <p:nvGrpSpPr>
          <p:cNvPr id="10" name="Group 32"/>
          <p:cNvGrpSpPr>
            <a:grpSpLocks/>
          </p:cNvGrpSpPr>
          <p:nvPr/>
        </p:nvGrpSpPr>
        <p:grpSpPr bwMode="auto">
          <a:xfrm>
            <a:off x="5232400" y="2904208"/>
            <a:ext cx="1708150" cy="868363"/>
            <a:chOff x="3306446" y="2770992"/>
            <a:chExt cx="1708933" cy="868699"/>
          </a:xfrm>
        </p:grpSpPr>
        <p:cxnSp>
          <p:nvCxnSpPr>
            <p:cNvPr id="12" name="Straight Arrow Connector 11"/>
            <p:cNvCxnSpPr>
              <a:cxnSpLocks noChangeShapeType="1"/>
            </p:cNvCxnSpPr>
            <p:nvPr/>
          </p:nvCxnSpPr>
          <p:spPr bwMode="auto">
            <a:xfrm rot="5400000" flipH="1" flipV="1">
              <a:off x="3890140" y="3040177"/>
              <a:ext cx="539959"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3306446" y="3269660"/>
              <a:ext cx="1708933" cy="370031"/>
            </a:xfrm>
            <a:prstGeom prst="rect">
              <a:avLst/>
            </a:prstGeom>
            <a:gradFill rotWithShape="1">
              <a:gsLst>
                <a:gs pos="0">
                  <a:srgbClr val="A6EAF9"/>
                </a:gs>
                <a:gs pos="100000">
                  <a:srgbClr val="4DABBB"/>
                </a:gs>
              </a:gsLst>
              <a:lin ang="5400000"/>
            </a:gradFill>
            <a:ln w="9525">
              <a:solidFill>
                <a:srgbClr val="56A0AC"/>
              </a:solidFill>
              <a:miter lim="800000"/>
              <a:headEnd/>
              <a:tailEnd/>
            </a:ln>
            <a:effectLst>
              <a:outerShdw blurRad="40000" dist="23000" dir="5400000" rotWithShape="0">
                <a:srgbClr val="808080">
                  <a:alpha val="34999"/>
                </a:srgbClr>
              </a:outerShdw>
            </a:effectLst>
          </p:spPr>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Median </a:t>
              </a:r>
              <a:r>
                <a:rPr lang="en-US" altLang="zh-CN">
                  <a:solidFill>
                    <a:srgbClr val="000000"/>
                  </a:solidFill>
                  <a:latin typeface="Arial" panose="020B0604020202020204" pitchFamily="34" charset="0"/>
                </a:rPr>
                <a:t>= 22.5</a:t>
              </a:r>
              <a:endParaRPr lang="en-US" altLang="zh-CN" i="1">
                <a:solidFill>
                  <a:srgbClr val="000000"/>
                </a:solidFill>
                <a:latin typeface="Arial" panose="020B0604020202020204" pitchFamily="34" charset="0"/>
              </a:endParaRPr>
            </a:p>
          </p:txBody>
        </p:sp>
      </p:grpSp>
      <p:grpSp>
        <p:nvGrpSpPr>
          <p:cNvPr id="14" name="Group 35"/>
          <p:cNvGrpSpPr>
            <a:grpSpLocks/>
          </p:cNvGrpSpPr>
          <p:nvPr/>
        </p:nvGrpSpPr>
        <p:grpSpPr bwMode="auto">
          <a:xfrm>
            <a:off x="7235919" y="2904208"/>
            <a:ext cx="1096774" cy="868401"/>
            <a:chOff x="3407385" y="2770994"/>
            <a:chExt cx="1096445" cy="868698"/>
          </a:xfrm>
        </p:grpSpPr>
        <p:cxnSp>
          <p:nvCxnSpPr>
            <p:cNvPr id="15" name="Straight Arrow Connector 14"/>
            <p:cNvCxnSpPr>
              <a:cxnSpLocks noChangeShapeType="1"/>
            </p:cNvCxnSpPr>
            <p:nvPr/>
          </p:nvCxnSpPr>
          <p:spPr bwMode="auto">
            <a:xfrm rot="5400000" flipH="1" flipV="1">
              <a:off x="3890366" y="3040168"/>
              <a:ext cx="539935"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6" name="TextBox 15"/>
            <p:cNvSpPr txBox="1"/>
            <p:nvPr/>
          </p:nvSpPr>
          <p:spPr>
            <a:xfrm>
              <a:off x="3407385" y="3270234"/>
              <a:ext cx="1096445" cy="369458"/>
            </a:xfrm>
            <a:prstGeom prst="rect">
              <a:avLst/>
            </a:prstGeom>
          </p:spPr>
          <p:style>
            <a:lnRef idx="0">
              <a:schemeClr val="accent1"/>
            </a:lnRef>
            <a:fillRef idx="3">
              <a:schemeClr val="accent1"/>
            </a:fillRef>
            <a:effectRef idx="3">
              <a:schemeClr val="accent1"/>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3</a:t>
              </a:r>
              <a:r>
                <a:rPr lang="en-US" altLang="zh-CN">
                  <a:solidFill>
                    <a:srgbClr val="000000"/>
                  </a:solidFill>
                  <a:latin typeface="Arial" panose="020B0604020202020204" pitchFamily="34" charset="0"/>
                </a:rPr>
                <a:t>= 42.5</a:t>
              </a:r>
              <a:endParaRPr lang="en-US" altLang="zh-CN" i="1">
                <a:solidFill>
                  <a:srgbClr val="000000"/>
                </a:solidFill>
                <a:latin typeface="Arial" panose="020B0604020202020204" pitchFamily="34" charset="0"/>
              </a:endParaRPr>
            </a:p>
          </p:txBody>
        </p:sp>
      </p:grpSp>
      <p:grpSp>
        <p:nvGrpSpPr>
          <p:cNvPr id="17" name="Group 38"/>
          <p:cNvGrpSpPr>
            <a:grpSpLocks/>
          </p:cNvGrpSpPr>
          <p:nvPr/>
        </p:nvGrpSpPr>
        <p:grpSpPr bwMode="auto">
          <a:xfrm>
            <a:off x="3741657" y="2904208"/>
            <a:ext cx="968535" cy="868401"/>
            <a:chOff x="3735181" y="2770994"/>
            <a:chExt cx="969223" cy="868697"/>
          </a:xfrm>
        </p:grpSpPr>
        <p:cxnSp>
          <p:nvCxnSpPr>
            <p:cNvPr id="18" name="Straight Arrow Connector 17"/>
            <p:cNvCxnSpPr>
              <a:cxnSpLocks noChangeShapeType="1"/>
            </p:cNvCxnSpPr>
            <p:nvPr/>
          </p:nvCxnSpPr>
          <p:spPr bwMode="auto">
            <a:xfrm rot="5400000" flipH="1" flipV="1">
              <a:off x="3890251" y="3040166"/>
              <a:ext cx="539934" cy="1589"/>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19" name="TextBox 18"/>
            <p:cNvSpPr txBox="1"/>
            <p:nvPr/>
          </p:nvSpPr>
          <p:spPr>
            <a:xfrm>
              <a:off x="3735181" y="3270233"/>
              <a:ext cx="969223" cy="369458"/>
            </a:xfrm>
            <a:prstGeom prst="rect">
              <a:avLst/>
            </a:prstGeom>
          </p:spPr>
          <p:style>
            <a:lnRef idx="0">
              <a:schemeClr val="accent3"/>
            </a:lnRef>
            <a:fillRef idx="3">
              <a:schemeClr val="accent3"/>
            </a:fillRef>
            <a:effectRef idx="3">
              <a:schemeClr val="accent3"/>
            </a:effectRef>
            <a:fontRef idx="minor">
              <a:schemeClr val="lt1"/>
            </a:fontRef>
          </p:style>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i="1">
                  <a:solidFill>
                    <a:srgbClr val="000000"/>
                  </a:solidFill>
                  <a:latin typeface="Arial" panose="020B0604020202020204" pitchFamily="34" charset="0"/>
                </a:rPr>
                <a:t>Q</a:t>
              </a:r>
              <a:r>
                <a:rPr lang="en-US" altLang="zh-CN" i="1" baseline="-25000">
                  <a:solidFill>
                    <a:srgbClr val="000000"/>
                  </a:solidFill>
                  <a:latin typeface="Arial" panose="020B0604020202020204" pitchFamily="34" charset="0"/>
                </a:rPr>
                <a:t>1</a:t>
              </a:r>
              <a:r>
                <a:rPr lang="en-US" altLang="zh-CN" i="1">
                  <a:solidFill>
                    <a:srgbClr val="000000"/>
                  </a:solidFill>
                  <a:latin typeface="Arial" panose="020B0604020202020204" pitchFamily="34" charset="0"/>
                </a:rPr>
                <a:t> </a:t>
              </a:r>
              <a:r>
                <a:rPr lang="en-US" altLang="zh-CN">
                  <a:solidFill>
                    <a:srgbClr val="000000"/>
                  </a:solidFill>
                  <a:latin typeface="Arial" panose="020B0604020202020204" pitchFamily="34" charset="0"/>
                </a:rPr>
                <a:t>= 15</a:t>
              </a:r>
              <a:endParaRPr lang="en-US" altLang="zh-CN" i="1">
                <a:solidFill>
                  <a:srgbClr val="000000"/>
                </a:solidFill>
                <a:latin typeface="Arial" panose="020B0604020202020204" pitchFamily="34" charset="0"/>
              </a:endParaRPr>
            </a:p>
          </p:txBody>
        </p:sp>
      </p:grpSp>
      <p:grpSp>
        <p:nvGrpSpPr>
          <p:cNvPr id="20" name="Group 42"/>
          <p:cNvGrpSpPr>
            <a:grpSpLocks/>
          </p:cNvGrpSpPr>
          <p:nvPr/>
        </p:nvGrpSpPr>
        <p:grpSpPr bwMode="auto">
          <a:xfrm>
            <a:off x="2387599" y="2904207"/>
            <a:ext cx="826252" cy="868401"/>
            <a:chOff x="3782639" y="2770993"/>
            <a:chExt cx="827367" cy="868698"/>
          </a:xfrm>
        </p:grpSpPr>
        <p:cxnSp>
          <p:nvCxnSpPr>
            <p:cNvPr id="21" name="Straight Arrow Connector 20"/>
            <p:cNvCxnSpPr>
              <a:cxnSpLocks noChangeShapeType="1"/>
            </p:cNvCxnSpPr>
            <p:nvPr/>
          </p:nvCxnSpPr>
          <p:spPr bwMode="auto">
            <a:xfrm rot="5400000" flipH="1" flipV="1">
              <a:off x="3513466" y="3040166"/>
              <a:ext cx="539935" cy="1590"/>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2" name="TextBox 21"/>
            <p:cNvSpPr txBox="1"/>
            <p:nvPr/>
          </p:nvSpPr>
          <p:spPr>
            <a:xfrm>
              <a:off x="3829574" y="3270233"/>
              <a:ext cx="780432" cy="369458"/>
            </a:xfrm>
            <a:prstGeom prst="rect">
              <a:avLst/>
            </a:prstGeom>
          </p:spPr>
          <p:style>
            <a:lnRef idx="0">
              <a:schemeClr val="accent2"/>
            </a:lnRef>
            <a:fillRef idx="3">
              <a:schemeClr val="accent2"/>
            </a:fillRef>
            <a:effectRef idx="3">
              <a:schemeClr val="accent2"/>
            </a:effectRef>
            <a:fontRef idx="minor">
              <a:schemeClr val="lt1"/>
            </a:fontRef>
          </p:style>
          <p:txBody>
            <a:bodyPr wrap="none">
              <a:spAutoFit/>
            </a:bodyPr>
            <a:lstStyle/>
            <a:p>
              <a:pPr algn="ctr">
                <a:defRPr/>
              </a:pPr>
              <a:r>
                <a:rPr lang="en-US" i="1">
                  <a:solidFill>
                    <a:srgbClr val="000000"/>
                  </a:solidFill>
                  <a:ea typeface="ＭＳ Ｐゴシック" pitchFamily="-111" charset="-128"/>
                  <a:cs typeface="ＭＳ Ｐゴシック" pitchFamily="-111" charset="-128"/>
                </a:rPr>
                <a:t>Min=5</a:t>
              </a:r>
            </a:p>
          </p:txBody>
        </p:sp>
      </p:grpSp>
      <p:grpSp>
        <p:nvGrpSpPr>
          <p:cNvPr id="23" name="Group 63"/>
          <p:cNvGrpSpPr>
            <a:grpSpLocks/>
          </p:cNvGrpSpPr>
          <p:nvPr/>
        </p:nvGrpSpPr>
        <p:grpSpPr bwMode="auto">
          <a:xfrm>
            <a:off x="3819525" y="3772571"/>
            <a:ext cx="3963988" cy="1131887"/>
            <a:chOff x="1781178" y="3770619"/>
            <a:chExt cx="3964184" cy="1131582"/>
          </a:xfrm>
        </p:grpSpPr>
        <p:cxnSp>
          <p:nvCxnSpPr>
            <p:cNvPr id="24" name="Straight Arrow Connector 23"/>
            <p:cNvCxnSpPr>
              <a:cxnSpLocks noChangeShapeType="1"/>
            </p:cNvCxnSpPr>
            <p:nvPr/>
          </p:nvCxnSpPr>
          <p:spPr bwMode="auto">
            <a:xfrm rot="5400000">
              <a:off x="1418597" y="4133200"/>
              <a:ext cx="1131582" cy="40642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5" name="Straight Arrow Connector 24"/>
            <p:cNvCxnSpPr>
              <a:cxnSpLocks noChangeShapeType="1"/>
            </p:cNvCxnSpPr>
            <p:nvPr/>
          </p:nvCxnSpPr>
          <p:spPr bwMode="auto">
            <a:xfrm rot="5400000">
              <a:off x="2653733" y="3507695"/>
              <a:ext cx="1131582" cy="1657432"/>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26" name="Straight Arrow Connector 25"/>
            <p:cNvCxnSpPr>
              <a:cxnSpLocks noChangeShapeType="1"/>
            </p:cNvCxnSpPr>
            <p:nvPr/>
          </p:nvCxnSpPr>
          <p:spPr bwMode="auto">
            <a:xfrm rot="5400000">
              <a:off x="4330217" y="3487056"/>
              <a:ext cx="1131582" cy="1698709"/>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sp>
        <p:nvSpPr>
          <p:cNvPr id="27" name="Rectangle 26"/>
          <p:cNvSpPr/>
          <p:nvPr/>
        </p:nvSpPr>
        <p:spPr>
          <a:xfrm>
            <a:off x="2370139" y="5206082"/>
            <a:ext cx="1449387" cy="7112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8" name="Rectangle 27"/>
          <p:cNvSpPr/>
          <p:nvPr/>
        </p:nvSpPr>
        <p:spPr>
          <a:xfrm>
            <a:off x="3819525" y="4944145"/>
            <a:ext cx="2235200" cy="825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sp>
        <p:nvSpPr>
          <p:cNvPr id="29" name="Rectangle 28"/>
          <p:cNvSpPr/>
          <p:nvPr/>
        </p:nvSpPr>
        <p:spPr>
          <a:xfrm>
            <a:off x="6065838" y="5368007"/>
            <a:ext cx="2201862" cy="274638"/>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cxnSp>
        <p:nvCxnSpPr>
          <p:cNvPr id="30" name="Straight Arrow Connector 29"/>
          <p:cNvCxnSpPr>
            <a:cxnSpLocks noChangeShapeType="1"/>
          </p:cNvCxnSpPr>
          <p:nvPr/>
        </p:nvCxnSpPr>
        <p:spPr bwMode="auto">
          <a:xfrm rot="16200000" flipH="1">
            <a:off x="2170908" y="4425827"/>
            <a:ext cx="1550987" cy="24447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1" name="Straight Arrow Connector 30"/>
          <p:cNvCxnSpPr>
            <a:cxnSpLocks noChangeShapeType="1"/>
          </p:cNvCxnSpPr>
          <p:nvPr/>
        </p:nvCxnSpPr>
        <p:spPr bwMode="auto">
          <a:xfrm rot="16200000" flipH="1">
            <a:off x="8980489" y="4821908"/>
            <a:ext cx="746125" cy="22225"/>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aphicFrame>
        <p:nvGraphicFramePr>
          <p:cNvPr id="32" name="Table 31"/>
          <p:cNvGraphicFramePr>
            <a:graphicFrameLocks noGrp="1"/>
          </p:cNvGraphicFramePr>
          <p:nvPr/>
        </p:nvGraphicFramePr>
        <p:xfrm>
          <a:off x="2252664" y="1723107"/>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3" name="Table 32"/>
          <p:cNvGraphicFramePr>
            <a:graphicFrameLocks noGrp="1"/>
          </p:cNvGraphicFramePr>
          <p:nvPr/>
        </p:nvGraphicFramePr>
        <p:xfrm>
          <a:off x="2252664" y="2599407"/>
          <a:ext cx="7666037" cy="304800"/>
        </p:xfrm>
        <a:graphic>
          <a:graphicData uri="http://schemas.openxmlformats.org/drawingml/2006/table">
            <a:tbl>
              <a:tblPr/>
              <a:tblGrid>
                <a:gridCol w="382587">
                  <a:extLst>
                    <a:ext uri="{9D8B030D-6E8A-4147-A177-3AD203B41FA5}">
                      <a16:colId xmlns:a16="http://schemas.microsoft.com/office/drawing/2014/main" val="20000"/>
                    </a:ext>
                  </a:extLst>
                </a:gridCol>
                <a:gridCol w="384175">
                  <a:extLst>
                    <a:ext uri="{9D8B030D-6E8A-4147-A177-3AD203B41FA5}">
                      <a16:colId xmlns:a16="http://schemas.microsoft.com/office/drawing/2014/main" val="20001"/>
                    </a:ext>
                  </a:extLst>
                </a:gridCol>
                <a:gridCol w="382588">
                  <a:extLst>
                    <a:ext uri="{9D8B030D-6E8A-4147-A177-3AD203B41FA5}">
                      <a16:colId xmlns:a16="http://schemas.microsoft.com/office/drawing/2014/main" val="20002"/>
                    </a:ext>
                  </a:extLst>
                </a:gridCol>
                <a:gridCol w="384175">
                  <a:extLst>
                    <a:ext uri="{9D8B030D-6E8A-4147-A177-3AD203B41FA5}">
                      <a16:colId xmlns:a16="http://schemas.microsoft.com/office/drawing/2014/main" val="20003"/>
                    </a:ext>
                  </a:extLst>
                </a:gridCol>
                <a:gridCol w="382587">
                  <a:extLst>
                    <a:ext uri="{9D8B030D-6E8A-4147-A177-3AD203B41FA5}">
                      <a16:colId xmlns:a16="http://schemas.microsoft.com/office/drawing/2014/main" val="20004"/>
                    </a:ext>
                  </a:extLst>
                </a:gridCol>
                <a:gridCol w="384175">
                  <a:extLst>
                    <a:ext uri="{9D8B030D-6E8A-4147-A177-3AD203B41FA5}">
                      <a16:colId xmlns:a16="http://schemas.microsoft.com/office/drawing/2014/main" val="20005"/>
                    </a:ext>
                  </a:extLst>
                </a:gridCol>
                <a:gridCol w="382588">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82587">
                  <a:extLst>
                    <a:ext uri="{9D8B030D-6E8A-4147-A177-3AD203B41FA5}">
                      <a16:colId xmlns:a16="http://schemas.microsoft.com/office/drawing/2014/main" val="20008"/>
                    </a:ext>
                  </a:extLst>
                </a:gridCol>
                <a:gridCol w="384175">
                  <a:extLst>
                    <a:ext uri="{9D8B030D-6E8A-4147-A177-3AD203B41FA5}">
                      <a16:colId xmlns:a16="http://schemas.microsoft.com/office/drawing/2014/main" val="20009"/>
                    </a:ext>
                  </a:extLst>
                </a:gridCol>
                <a:gridCol w="382588">
                  <a:extLst>
                    <a:ext uri="{9D8B030D-6E8A-4147-A177-3AD203B41FA5}">
                      <a16:colId xmlns:a16="http://schemas.microsoft.com/office/drawing/2014/main" val="20010"/>
                    </a:ext>
                  </a:extLst>
                </a:gridCol>
                <a:gridCol w="382587">
                  <a:extLst>
                    <a:ext uri="{9D8B030D-6E8A-4147-A177-3AD203B41FA5}">
                      <a16:colId xmlns:a16="http://schemas.microsoft.com/office/drawing/2014/main" val="20011"/>
                    </a:ext>
                  </a:extLst>
                </a:gridCol>
                <a:gridCol w="384175">
                  <a:extLst>
                    <a:ext uri="{9D8B030D-6E8A-4147-A177-3AD203B41FA5}">
                      <a16:colId xmlns:a16="http://schemas.microsoft.com/office/drawing/2014/main" val="20012"/>
                    </a:ext>
                  </a:extLst>
                </a:gridCol>
                <a:gridCol w="382588">
                  <a:extLst>
                    <a:ext uri="{9D8B030D-6E8A-4147-A177-3AD203B41FA5}">
                      <a16:colId xmlns:a16="http://schemas.microsoft.com/office/drawing/2014/main" val="20013"/>
                    </a:ext>
                  </a:extLst>
                </a:gridCol>
                <a:gridCol w="384175">
                  <a:extLst>
                    <a:ext uri="{9D8B030D-6E8A-4147-A177-3AD203B41FA5}">
                      <a16:colId xmlns:a16="http://schemas.microsoft.com/office/drawing/2014/main" val="20014"/>
                    </a:ext>
                  </a:extLst>
                </a:gridCol>
                <a:gridCol w="382587">
                  <a:extLst>
                    <a:ext uri="{9D8B030D-6E8A-4147-A177-3AD203B41FA5}">
                      <a16:colId xmlns:a16="http://schemas.microsoft.com/office/drawing/2014/main" val="20015"/>
                    </a:ext>
                  </a:extLst>
                </a:gridCol>
                <a:gridCol w="384175">
                  <a:extLst>
                    <a:ext uri="{9D8B030D-6E8A-4147-A177-3AD203B41FA5}">
                      <a16:colId xmlns:a16="http://schemas.microsoft.com/office/drawing/2014/main" val="20016"/>
                    </a:ext>
                  </a:extLst>
                </a:gridCol>
                <a:gridCol w="382588">
                  <a:extLst>
                    <a:ext uri="{9D8B030D-6E8A-4147-A177-3AD203B41FA5}">
                      <a16:colId xmlns:a16="http://schemas.microsoft.com/office/drawing/2014/main" val="20017"/>
                    </a:ext>
                  </a:extLst>
                </a:gridCol>
                <a:gridCol w="384175">
                  <a:extLst>
                    <a:ext uri="{9D8B030D-6E8A-4147-A177-3AD203B41FA5}">
                      <a16:colId xmlns:a16="http://schemas.microsoft.com/office/drawing/2014/main" val="20018"/>
                    </a:ext>
                  </a:extLst>
                </a:gridCol>
                <a:gridCol w="382587">
                  <a:extLst>
                    <a:ext uri="{9D8B030D-6E8A-4147-A177-3AD203B41FA5}">
                      <a16:colId xmlns:a16="http://schemas.microsoft.com/office/drawing/2014/main" val="20019"/>
                    </a:ext>
                  </a:extLst>
                </a:gridCol>
              </a:tblGrid>
              <a:tr h="3048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6A5A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CD3A5"/>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Arial" charset="0"/>
                          <a:ea typeface="ＭＳ Ｐゴシック" charset="0"/>
                          <a:cs typeface="ＭＳ Ｐゴシック" charset="0"/>
                        </a:rPr>
                        <a:t>45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9BEBE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65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Arial" charset="0"/>
                          <a:ea typeface="ＭＳ Ｐゴシック" charset="0"/>
                          <a:cs typeface="ＭＳ Ｐゴシック" charset="0"/>
                        </a:rPr>
                        <a:t>85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34" name="Straight Arrow Connector 33"/>
          <p:cNvCxnSpPr>
            <a:cxnSpLocks noChangeShapeType="1"/>
          </p:cNvCxnSpPr>
          <p:nvPr/>
        </p:nvCxnSpPr>
        <p:spPr bwMode="auto">
          <a:xfrm rot="5400000">
            <a:off x="7342188" y="3345532"/>
            <a:ext cx="2419350" cy="1536700"/>
          </a:xfrm>
          <a:prstGeom prst="straightConnector1">
            <a:avLst/>
          </a:prstGeom>
          <a:noFill/>
          <a:ln w="47625">
            <a:solidFill>
              <a:srgbClr val="7F8FA9"/>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Rectangle 34"/>
          <p:cNvSpPr/>
          <p:nvPr/>
        </p:nvSpPr>
        <p:spPr>
          <a:xfrm>
            <a:off x="9021764" y="5236246"/>
            <a:ext cx="598487" cy="274637"/>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lvl1pPr defTabSz="457200">
              <a:defRPr>
                <a:solidFill>
                  <a:schemeClr val="tx1"/>
                </a:solidFill>
                <a:latin typeface="Tahoma" panose="020B0604030504040204" pitchFamily="34" charset="0"/>
                <a:ea typeface="MS PGothic" panose="020B0600070205080204" pitchFamily="34" charset="-128"/>
              </a:defRPr>
            </a:lvl1pPr>
            <a:lvl2pPr marL="742950" indent="-285750"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US" altLang="zh-CN">
              <a:solidFill>
                <a:srgbClr val="FFFFFF"/>
              </a:solidFill>
              <a:latin typeface="Garamond" panose="02020404030301010803" pitchFamily="18" charset="0"/>
            </a:endParaRPr>
          </a:p>
        </p:txBody>
      </p:sp>
      <p:grpSp>
        <p:nvGrpSpPr>
          <p:cNvPr id="36" name="Group 45"/>
          <p:cNvGrpSpPr>
            <a:grpSpLocks/>
          </p:cNvGrpSpPr>
          <p:nvPr/>
        </p:nvGrpSpPr>
        <p:grpSpPr bwMode="auto">
          <a:xfrm>
            <a:off x="8605838" y="2904207"/>
            <a:ext cx="1473200" cy="1555750"/>
            <a:chOff x="4116885" y="2730358"/>
            <a:chExt cx="1472508" cy="1555763"/>
          </a:xfrm>
        </p:grpSpPr>
        <p:cxnSp>
          <p:nvCxnSpPr>
            <p:cNvPr id="37" name="Straight Arrow Connector 36"/>
            <p:cNvCxnSpPr>
              <a:cxnSpLocks noChangeShapeType="1"/>
            </p:cNvCxnSpPr>
            <p:nvPr/>
          </p:nvCxnSpPr>
          <p:spPr bwMode="auto">
            <a:xfrm rot="5400000" flipH="1" flipV="1">
              <a:off x="5009306" y="2999442"/>
              <a:ext cx="539755" cy="1586"/>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8" name="TextBox 37"/>
            <p:cNvSpPr txBox="1"/>
            <p:nvPr/>
          </p:nvSpPr>
          <p:spPr>
            <a:xfrm>
              <a:off x="4116885" y="3270230"/>
              <a:ext cx="1472508" cy="1015891"/>
            </a:xfrm>
            <a:prstGeom prst="rect">
              <a:avLst/>
            </a:prstGeom>
          </p:spPr>
          <p:style>
            <a:lnRef idx="0">
              <a:schemeClr val="accent2"/>
            </a:lnRef>
            <a:fillRef idx="3">
              <a:schemeClr val="accent2"/>
            </a:fillRef>
            <a:effectRef idx="3">
              <a:schemeClr val="accent2"/>
            </a:effectRef>
            <a:fontRef idx="minor">
              <a:schemeClr val="lt1"/>
            </a:fontRef>
          </p:style>
          <p:txBody>
            <a:bodyPr>
              <a:spAutoFit/>
            </a:bodyPr>
            <a:lstStyle/>
            <a:p>
              <a:pPr algn="ctr">
                <a:defRPr/>
              </a:pPr>
              <a:r>
                <a:rPr lang="en-US" i="1">
                  <a:solidFill>
                    <a:srgbClr val="000000"/>
                  </a:solidFill>
                  <a:ea typeface="ＭＳ Ｐゴシック" pitchFamily="-111" charset="-128"/>
                  <a:cs typeface="ＭＳ Ｐゴシック" pitchFamily="-111" charset="-128"/>
                </a:rPr>
                <a:t>Max=85</a:t>
              </a:r>
            </a:p>
            <a:p>
              <a:pPr algn="ctr">
                <a:defRPr/>
              </a:pPr>
              <a:r>
                <a:rPr lang="en-US" sz="1400" i="1">
                  <a:solidFill>
                    <a:srgbClr val="000000"/>
                  </a:solidFill>
                  <a:ea typeface="ＭＳ Ｐゴシック" pitchFamily="-111" charset="-128"/>
                  <a:cs typeface="ＭＳ Ｐゴシック" pitchFamily="-111" charset="-128"/>
                </a:rPr>
                <a:t>Recall, this is an outlier by the </a:t>
              </a:r>
            </a:p>
            <a:p>
              <a:pPr algn="ctr">
                <a:defRPr/>
              </a:pPr>
              <a:r>
                <a:rPr lang="en-US" sz="1400" i="1">
                  <a:solidFill>
                    <a:srgbClr val="000000"/>
                  </a:solidFill>
                  <a:ea typeface="ＭＳ Ｐゴシック" pitchFamily="-111" charset="-128"/>
                  <a:cs typeface="ＭＳ Ｐゴシック" pitchFamily="-111" charset="-128"/>
                </a:rPr>
                <a:t>1.5 x IQR rule</a:t>
              </a:r>
            </a:p>
          </p:txBody>
        </p:sp>
      </p:grpSp>
      <p:sp>
        <p:nvSpPr>
          <p:cNvPr id="39" name="TextBox 7"/>
          <p:cNvSpPr txBox="1">
            <a:spLocks noChangeArrowheads="1"/>
          </p:cNvSpPr>
          <p:nvPr/>
        </p:nvSpPr>
        <p:spPr bwMode="auto">
          <a:xfrm>
            <a:off x="514255" y="337918"/>
            <a:ext cx="7818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r>
              <a:rPr lang="en-US" altLang="zh-CN" sz="3600" dirty="0" smtClean="0">
                <a:solidFill>
                  <a:srgbClr val="000000"/>
                </a:solidFill>
                <a:latin typeface="Arial" panose="020B0604020202020204" pitchFamily="34" charset="0"/>
                <a:cs typeface="Helvetica Neue" charset="0"/>
              </a:rPr>
              <a:t>Practice</a:t>
            </a:r>
            <a:endParaRPr lang="en-US" altLang="en-US" sz="3600" dirty="0">
              <a:solidFill>
                <a:srgbClr val="000000"/>
              </a:solidFill>
              <a:latin typeface="Arial" panose="020B0604020202020204" pitchFamily="34" charset="0"/>
              <a:cs typeface="Helvetica Neue" charset="0"/>
            </a:endParaRPr>
          </a:p>
        </p:txBody>
      </p:sp>
    </p:spTree>
    <p:extLst>
      <p:ext uri="{BB962C8B-B14F-4D97-AF65-F5344CB8AC3E}">
        <p14:creationId xmlns:p14="http://schemas.microsoft.com/office/powerpoint/2010/main" val="379372394"/>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par>
                                <p:cTn id="12" presetID="1" presetClass="entr" presetSubtype="0" fill="hold" grpId="1" nodeType="with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par>
                                <p:cTn id="14" presetID="1" presetClass="entr" presetSubtype="0" fill="hold" grpId="1" nodeType="withEffect">
                                  <p:stCondLst>
                                    <p:cond delay="0"/>
                                  </p:stCondLst>
                                  <p:childTnLst>
                                    <p:set>
                                      <p:cBhvr>
                                        <p:cTn id="15" dur="1" fill="hold">
                                          <p:stCondLst>
                                            <p:cond delay="0"/>
                                          </p:stCondLst>
                                        </p:cTn>
                                        <p:tgtEl>
                                          <p:spTgt spid="27"/>
                                        </p:tgtEl>
                                        <p:attrNameLst>
                                          <p:attrName>style.visibility</p:attrName>
                                        </p:attrNameLst>
                                      </p:cBhvr>
                                      <p:to>
                                        <p:strVal val="visible"/>
                                      </p:to>
                                    </p:set>
                                  </p:childTnLst>
                                </p:cTn>
                              </p:par>
                              <p:par>
                                <p:cTn id="16" presetID="1" presetClass="entr" presetSubtype="0" fill="hold" grpId="1" nodeType="withEffect">
                                  <p:stCondLst>
                                    <p:cond delay="0"/>
                                  </p:stCondLst>
                                  <p:childTnLst>
                                    <p:set>
                                      <p:cBhvr>
                                        <p:cTn id="17" dur="1" fill="hold">
                                          <p:stCondLst>
                                            <p:cond delay="0"/>
                                          </p:stCondLst>
                                        </p:cTn>
                                        <p:tgtEl>
                                          <p:spTgt spid="29"/>
                                        </p:tgtEl>
                                        <p:attrNameLst>
                                          <p:attrName>style.visibility</p:attrName>
                                        </p:attrNameLst>
                                      </p:cBhvr>
                                      <p:to>
                                        <p:strVal val="visible"/>
                                      </p:to>
                                    </p:set>
                                  </p:childTnLst>
                                </p:cTn>
                              </p:par>
                              <p:par>
                                <p:cTn id="18" presetID="1" presetClass="entr" presetSubtype="0" fill="hold" grpId="1" nodeType="withEffect">
                                  <p:stCondLst>
                                    <p:cond delay="0"/>
                                  </p:stCondLst>
                                  <p:childTnLst>
                                    <p:set>
                                      <p:cBhvr>
                                        <p:cTn id="19" dur="1" fill="hold">
                                          <p:stCondLst>
                                            <p:cond delay="0"/>
                                          </p:stCondLst>
                                        </p:cTn>
                                        <p:tgtEl>
                                          <p:spTgt spid="35"/>
                                        </p:tgtEl>
                                        <p:attrNameLst>
                                          <p:attrName>style.visibility</p:attrName>
                                        </p:attrNameLst>
                                      </p:cBhvr>
                                      <p:to>
                                        <p:strVal val="visible"/>
                                      </p:to>
                                    </p:se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childTnLst>
                                </p:cTn>
                              </p:par>
                            </p:childTnLst>
                          </p:cTn>
                        </p:par>
                        <p:par>
                          <p:cTn id="23" fill="hold" nodeType="afterGroup">
                            <p:stCondLst>
                              <p:cond delay="1000"/>
                            </p:stCondLst>
                            <p:childTnLst>
                              <p:par>
                                <p:cTn id="24" presetID="10" presetClass="entr" presetSubtype="0"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childTnLst>
                                </p:cTn>
                              </p:par>
                            </p:childTnLst>
                          </p:cTn>
                        </p:par>
                        <p:par>
                          <p:cTn id="27" fill="hold" nodeType="afterGroup">
                            <p:stCondLst>
                              <p:cond delay="2000"/>
                            </p:stCondLst>
                            <p:childTnLst>
                              <p:par>
                                <p:cTn id="28" presetID="10" presetClass="entr" presetSubtype="0" fill="hold" nodeType="after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1000"/>
                                        <p:tgtEl>
                                          <p:spTgt spid="14"/>
                                        </p:tgtEl>
                                      </p:cBhvr>
                                    </p:animEffect>
                                  </p:childTnLst>
                                </p:cTn>
                              </p:par>
                            </p:childTnLst>
                          </p:cTn>
                        </p:par>
                        <p:par>
                          <p:cTn id="31" fill="hold" nodeType="afterGroup">
                            <p:stCondLst>
                              <p:cond delay="3000"/>
                            </p:stCondLst>
                            <p:childTnLst>
                              <p:par>
                                <p:cTn id="32" presetID="10" presetClass="entr" presetSubtype="0" fill="hold"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1000"/>
                                        <p:tgtEl>
                                          <p:spTgt spid="20"/>
                                        </p:tgtEl>
                                      </p:cBhvr>
                                    </p:animEffect>
                                  </p:childTnLst>
                                </p:cTn>
                              </p:par>
                            </p:childTnLst>
                          </p:cTn>
                        </p:par>
                        <p:par>
                          <p:cTn id="35" fill="hold" nodeType="afterGroup">
                            <p:stCondLst>
                              <p:cond delay="4000"/>
                            </p:stCondLst>
                            <p:childTnLst>
                              <p:par>
                                <p:cTn id="36" presetID="10" presetClass="entr" presetSubtype="0" fill="hold" nodeType="after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1000"/>
                                        <p:tgtEl>
                                          <p:spTgt spid="3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childTnLst>
                                </p:cTn>
                              </p:par>
                            </p:childTnLst>
                          </p:cTn>
                        </p:par>
                        <p:par>
                          <p:cTn id="44" fill="hold" nodeType="afterGroup">
                            <p:stCondLst>
                              <p:cond delay="1000"/>
                            </p:stCondLst>
                            <p:childTnLst>
                              <p:par>
                                <p:cTn id="45" presetID="9" presetClass="exit" presetSubtype="0" fill="hold" grpId="0" nodeType="afterEffect">
                                  <p:stCondLst>
                                    <p:cond delay="0"/>
                                  </p:stCondLst>
                                  <p:childTnLst>
                                    <p:animEffect transition="out" filter="dissolve">
                                      <p:cBhvr>
                                        <p:cTn id="46" dur="1000"/>
                                        <p:tgtEl>
                                          <p:spTgt spid="28"/>
                                        </p:tgtEl>
                                      </p:cBhvr>
                                    </p:animEffect>
                                    <p:set>
                                      <p:cBhvr>
                                        <p:cTn id="47" dur="1" fill="hold">
                                          <p:stCondLst>
                                            <p:cond delay="999"/>
                                          </p:stCondLst>
                                        </p:cTn>
                                        <p:tgtEl>
                                          <p:spTgt spid="28"/>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30"/>
                                        </p:tgtEl>
                                        <p:attrNameLst>
                                          <p:attrName>style.visibility</p:attrName>
                                        </p:attrNameLst>
                                      </p:cBhvr>
                                      <p:to>
                                        <p:strVal val="visible"/>
                                      </p:to>
                                    </p:set>
                                    <p:animEffect transition="in" filter="fade">
                                      <p:cBhvr>
                                        <p:cTn id="52" dur="1000"/>
                                        <p:tgtEl>
                                          <p:spTgt spid="30"/>
                                        </p:tgtEl>
                                      </p:cBhvr>
                                    </p:animEffect>
                                  </p:childTnLst>
                                </p:cTn>
                              </p:par>
                            </p:childTnLst>
                          </p:cTn>
                        </p:par>
                        <p:par>
                          <p:cTn id="53" fill="hold" nodeType="afterGroup">
                            <p:stCondLst>
                              <p:cond delay="1000"/>
                            </p:stCondLst>
                            <p:childTnLst>
                              <p:par>
                                <p:cTn id="54" presetID="10" presetClass="exit" presetSubtype="0" fill="hold" grpId="0" nodeType="afterEffect">
                                  <p:stCondLst>
                                    <p:cond delay="0"/>
                                  </p:stCondLst>
                                  <p:childTnLst>
                                    <p:animEffect transition="out" filter="fade">
                                      <p:cBhvr>
                                        <p:cTn id="55" dur="1000"/>
                                        <p:tgtEl>
                                          <p:spTgt spid="27"/>
                                        </p:tgtEl>
                                      </p:cBhvr>
                                    </p:animEffect>
                                    <p:set>
                                      <p:cBhvr>
                                        <p:cTn id="56" dur="1" fill="hold">
                                          <p:stCondLst>
                                            <p:cond delay="999"/>
                                          </p:stCondLst>
                                        </p:cTn>
                                        <p:tgtEl>
                                          <p:spTgt spid="27"/>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0" presetClass="entr" presetSubtype="0" fill="hold" nodeType="clickEffect">
                                  <p:stCondLst>
                                    <p:cond delay="0"/>
                                  </p:stCondLst>
                                  <p:childTnLst>
                                    <p:set>
                                      <p:cBhvr>
                                        <p:cTn id="60" dur="1" fill="hold">
                                          <p:stCondLst>
                                            <p:cond delay="0"/>
                                          </p:stCondLst>
                                        </p:cTn>
                                        <p:tgtEl>
                                          <p:spTgt spid="34"/>
                                        </p:tgtEl>
                                        <p:attrNameLst>
                                          <p:attrName>style.visibility</p:attrName>
                                        </p:attrNameLst>
                                      </p:cBhvr>
                                      <p:to>
                                        <p:strVal val="visible"/>
                                      </p:to>
                                    </p:set>
                                    <p:animEffect transition="in" filter="fade">
                                      <p:cBhvr>
                                        <p:cTn id="61" dur="1000"/>
                                        <p:tgtEl>
                                          <p:spTgt spid="34"/>
                                        </p:tgtEl>
                                      </p:cBhvr>
                                    </p:animEffect>
                                  </p:childTnLst>
                                </p:cTn>
                              </p:par>
                            </p:childTnLst>
                          </p:cTn>
                        </p:par>
                        <p:par>
                          <p:cTn id="62" fill="hold" nodeType="afterGroup">
                            <p:stCondLst>
                              <p:cond delay="1000"/>
                            </p:stCondLst>
                            <p:childTnLst>
                              <p:par>
                                <p:cTn id="63" presetID="10" presetClass="exit" presetSubtype="0" fill="hold" grpId="0" nodeType="afterEffect">
                                  <p:stCondLst>
                                    <p:cond delay="0"/>
                                  </p:stCondLst>
                                  <p:childTnLst>
                                    <p:animEffect transition="out" filter="fade">
                                      <p:cBhvr>
                                        <p:cTn id="64" dur="1000"/>
                                        <p:tgtEl>
                                          <p:spTgt spid="29"/>
                                        </p:tgtEl>
                                      </p:cBhvr>
                                    </p:animEffect>
                                    <p:set>
                                      <p:cBhvr>
                                        <p:cTn id="65" dur="1" fill="hold">
                                          <p:stCondLst>
                                            <p:cond delay="999"/>
                                          </p:stCondLst>
                                        </p:cTn>
                                        <p:tgtEl>
                                          <p:spTgt spid="29"/>
                                        </p:tgtEl>
                                        <p:attrNameLst>
                                          <p:attrName>style.visibility</p:attrName>
                                        </p:attrNameLst>
                                      </p:cBhvr>
                                      <p:to>
                                        <p:strVal val="hidden"/>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1000"/>
                                        <p:tgtEl>
                                          <p:spTgt spid="31"/>
                                        </p:tgtEl>
                                      </p:cBhvr>
                                    </p:animEffect>
                                  </p:childTnLst>
                                </p:cTn>
                              </p:par>
                            </p:childTnLst>
                          </p:cTn>
                        </p:par>
                        <p:par>
                          <p:cTn id="71" fill="hold" nodeType="afterGroup">
                            <p:stCondLst>
                              <p:cond delay="1000"/>
                            </p:stCondLst>
                            <p:childTnLst>
                              <p:par>
                                <p:cTn id="72" presetID="10" presetClass="exit" presetSubtype="0" fill="hold" grpId="0" nodeType="afterEffect">
                                  <p:stCondLst>
                                    <p:cond delay="0"/>
                                  </p:stCondLst>
                                  <p:childTnLst>
                                    <p:animEffect transition="out" filter="fade">
                                      <p:cBhvr>
                                        <p:cTn id="73" dur="1000"/>
                                        <p:tgtEl>
                                          <p:spTgt spid="35"/>
                                        </p:tgtEl>
                                      </p:cBhvr>
                                    </p:animEffect>
                                    <p:set>
                                      <p:cBhvr>
                                        <p:cTn id="74" dur="1" fill="hold">
                                          <p:stCondLst>
                                            <p:cond delay="999"/>
                                          </p:stCondLst>
                                        </p:cTn>
                                        <p:tgtEl>
                                          <p:spTgt spid="35"/>
                                        </p:tgtEl>
                                        <p:attrNameLst>
                                          <p:attrName>style.visibility</p:attrName>
                                        </p:attrNameLst>
                                      </p:cBhvr>
                                      <p:to>
                                        <p:strVal val="hidden"/>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7" grpId="1" animBg="1"/>
      <p:bldP spid="28" grpId="0" animBg="1"/>
      <p:bldP spid="28" grpId="1" animBg="1"/>
      <p:bldP spid="29" grpId="0" animBg="1"/>
      <p:bldP spid="29" grpId="1" animBg="1"/>
      <p:bldP spid="35" grpId="0" animBg="1"/>
      <p:bldP spid="35"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3"/>
          <p:cNvSpPr>
            <a:spLocks noGrp="1"/>
          </p:cNvSpPr>
          <p:nvPr>
            <p:ph type="title"/>
          </p:nvPr>
        </p:nvSpPr>
        <p:spPr>
          <a:xfrm>
            <a:off x="300038" y="273606"/>
            <a:ext cx="6347505" cy="564594"/>
          </a:xfrm>
          <a:extLst/>
        </p:spPr>
        <p:txBody>
          <a:bodyPr anchor="t">
            <a:noAutofit/>
          </a:bodyPr>
          <a:lstStyle/>
          <a:p>
            <a:pPr eaLnBrk="1" hangingPunct="1">
              <a:defRPr/>
            </a:pPr>
            <a:r>
              <a:rPr lang="en-US" altLang="en-US" sz="2400" dirty="0">
                <a:latin typeface="Helvetica Neue Light" charset="0"/>
                <a:ea typeface="MS PGothic" panose="020B0600070205080204" pitchFamily="34" charset="-128"/>
              </a:rPr>
              <a:t>Measuring Spread: </a:t>
            </a:r>
            <a:r>
              <a:rPr lang="en-US" altLang="en-US" sz="2400" dirty="0" smtClean="0">
                <a:latin typeface="Helvetica Neue Light" charset="0"/>
                <a:ea typeface="MS PGothic" panose="020B0600070205080204" pitchFamily="34" charset="-128"/>
              </a:rPr>
              <a:t>Deviation</a:t>
            </a:r>
            <a:r>
              <a:rPr lang="en-US" altLang="en-US" sz="2400" dirty="0">
                <a:latin typeface="Helvetica Neue Light" charset="0"/>
                <a:ea typeface="MS PGothic" panose="020B0600070205080204" pitchFamily="34" charset="-128"/>
              </a:rPr>
              <a:t/>
            </a:r>
            <a:br>
              <a:rPr lang="en-US" altLang="en-US" sz="2400" dirty="0">
                <a:latin typeface="Helvetica Neue Light" charset="0"/>
                <a:ea typeface="MS PGothic" panose="020B0600070205080204" pitchFamily="34" charset="-128"/>
              </a:rPr>
            </a:br>
            <a:endParaRPr lang="en-US" altLang="en-US" sz="2400" dirty="0">
              <a:latin typeface="Helvetica Neue Light" charset="0"/>
              <a:ea typeface="MS PGothic" panose="020B0600070205080204" pitchFamily="34" charset="-128"/>
            </a:endParaRPr>
          </a:p>
        </p:txBody>
      </p:sp>
      <mc:AlternateContent xmlns:mc="http://schemas.openxmlformats.org/markup-compatibility/2006">
        <mc:Choice xmlns:a14="http://schemas.microsoft.com/office/drawing/2010/main" Requires="a14">
          <p:sp>
            <p:nvSpPr>
              <p:cNvPr id="83971" name="Vertical Text Placeholder 2"/>
              <p:cNvSpPr>
                <a:spLocks noGrp="1"/>
              </p:cNvSpPr>
              <p:nvPr>
                <p:ph idx="1"/>
              </p:nvPr>
            </p:nvSpPr>
            <p:spPr>
              <a:xfrm>
                <a:off x="300038" y="995373"/>
                <a:ext cx="11500076" cy="1720850"/>
              </a:xfrm>
            </p:spPr>
            <p:txBody>
              <a:bodyPr rtlCol="0">
                <a:noAutofit/>
              </a:bodyPr>
              <a:lstStyle/>
              <a:p>
                <a:pPr marL="0" indent="0">
                  <a:lnSpc>
                    <a:spcPct val="150000"/>
                  </a:lnSpc>
                  <a:buNone/>
                  <a:defRPr/>
                </a:pPr>
                <a:r>
                  <a:rPr lang="en-US" altLang="zh-CN" sz="3600" dirty="0" smtClean="0">
                    <a:solidFill>
                      <a:srgbClr val="000000"/>
                    </a:solidFill>
                    <a:latin typeface="Bell MT" panose="02020503060305020303" pitchFamily="18" charset="0"/>
                    <a:ea typeface="ＭＳ Ｐゴシック" panose="020B0600070205080204" pitchFamily="34" charset="-128"/>
                    <a:cs typeface="Helvetica Neue" charset="0"/>
                  </a:rPr>
                  <a:t>The n deviations from the mean are the differences </a:t>
                </a:r>
              </a:p>
              <a:p>
                <a:pPr marL="0" indent="0">
                  <a:lnSpc>
                    <a:spcPct val="150000"/>
                  </a:lnSpc>
                  <a:buNone/>
                  <a:defRPr/>
                </a:pPr>
                <a14:m>
                  <m:oMathPara xmlns:m="http://schemas.openxmlformats.org/officeDocument/2006/math">
                    <m:oMathParaPr>
                      <m:jc m:val="centerGroup"/>
                    </m:oMathParaPr>
                    <m:oMath xmlns:m="http://schemas.openxmlformats.org/officeDocument/2006/math">
                      <m:sSub>
                        <m:sSubPr>
                          <m:ctrlPr>
                            <a:rPr lang="en-US" altLang="en-US" sz="3600" i="1">
                              <a:solidFill>
                                <a:srgbClr val="000000"/>
                              </a:solidFill>
                              <a:latin typeface="Cambria Math" panose="02040503050406030204" pitchFamily="18" charset="0"/>
                              <a:ea typeface="ＭＳ Ｐゴシック" panose="020B0600070205080204" pitchFamily="34" charset="-128"/>
                            </a:rPr>
                          </m:ctrlPr>
                        </m:sSubPr>
                        <m:e>
                          <m:r>
                            <a:rPr lang="en-US" altLang="en-US" sz="3600" i="1">
                              <a:solidFill>
                                <a:srgbClr val="000000"/>
                              </a:solidFill>
                              <a:latin typeface="Cambria Math" panose="02040503050406030204" pitchFamily="18" charset="0"/>
                              <a:ea typeface="ＭＳ Ｐゴシック" panose="020B0600070205080204" pitchFamily="34" charset="-128"/>
                            </a:rPr>
                            <m:t>𝑥</m:t>
                          </m:r>
                        </m:e>
                        <m:sub>
                          <m:r>
                            <a:rPr lang="en-US" altLang="en-US" sz="3600" i="1">
                              <a:solidFill>
                                <a:srgbClr val="000000"/>
                              </a:solidFill>
                              <a:latin typeface="Cambria Math" panose="02040503050406030204" pitchFamily="18" charset="0"/>
                              <a:ea typeface="ＭＳ Ｐゴシック" panose="020B0600070205080204" pitchFamily="34" charset="-128"/>
                            </a:rPr>
                            <m:t>1</m:t>
                          </m:r>
                        </m:sub>
                      </m:sSub>
                      <m:r>
                        <a:rPr lang="en-US" altLang="en-US" sz="3600" i="1">
                          <a:solidFill>
                            <a:srgbClr val="000000"/>
                          </a:solidFill>
                          <a:latin typeface="Cambria Math" panose="02040503050406030204" pitchFamily="18" charset="0"/>
                          <a:ea typeface="ＭＳ Ｐゴシック" panose="020B0600070205080204" pitchFamily="34" charset="-128"/>
                        </a:rPr>
                        <m:t>−</m:t>
                      </m:r>
                      <m:acc>
                        <m:accPr>
                          <m:chr m:val="̅"/>
                          <m:ctrlPr>
                            <a:rPr lang="en-US" altLang="en-US" sz="3600" i="1">
                              <a:solidFill>
                                <a:srgbClr val="000000"/>
                              </a:solidFill>
                              <a:latin typeface="Cambria Math" panose="02040503050406030204" pitchFamily="18" charset="0"/>
                              <a:ea typeface="ＭＳ Ｐゴシック" panose="020B0600070205080204" pitchFamily="34" charset="-128"/>
                            </a:rPr>
                          </m:ctrlPr>
                        </m:accPr>
                        <m:e>
                          <m:r>
                            <a:rPr lang="en-US" altLang="en-US" sz="3600" i="1">
                              <a:solidFill>
                                <a:srgbClr val="000000"/>
                              </a:solidFill>
                              <a:latin typeface="Cambria Math" panose="02040503050406030204" pitchFamily="18" charset="0"/>
                              <a:ea typeface="ＭＳ Ｐゴシック" panose="020B0600070205080204" pitchFamily="34" charset="-128"/>
                            </a:rPr>
                            <m:t>𝑥</m:t>
                          </m:r>
                        </m:e>
                      </m:acc>
                      <m:r>
                        <a:rPr lang="en-US" altLang="en-US" sz="3600" i="1">
                          <a:solidFill>
                            <a:srgbClr val="000000"/>
                          </a:solidFill>
                          <a:latin typeface="Cambria Math" panose="02040503050406030204" pitchFamily="18" charset="0"/>
                          <a:ea typeface="ＭＳ Ｐゴシック" panose="020B0600070205080204" pitchFamily="34" charset="-128"/>
                        </a:rPr>
                        <m:t>, </m:t>
                      </m:r>
                      <m:sSub>
                        <m:sSubPr>
                          <m:ctrlPr>
                            <a:rPr lang="en-US" altLang="en-US" sz="3600" i="1">
                              <a:solidFill>
                                <a:srgbClr val="000000"/>
                              </a:solidFill>
                              <a:latin typeface="Cambria Math" panose="02040503050406030204" pitchFamily="18" charset="0"/>
                              <a:ea typeface="ＭＳ Ｐゴシック" panose="020B0600070205080204" pitchFamily="34" charset="-128"/>
                            </a:rPr>
                          </m:ctrlPr>
                        </m:sSubPr>
                        <m:e>
                          <m:r>
                            <a:rPr lang="en-US" altLang="en-US" sz="3600" i="1">
                              <a:solidFill>
                                <a:srgbClr val="000000"/>
                              </a:solidFill>
                              <a:latin typeface="Cambria Math" panose="02040503050406030204" pitchFamily="18" charset="0"/>
                              <a:ea typeface="ＭＳ Ｐゴシック" panose="020B0600070205080204" pitchFamily="34" charset="-128"/>
                            </a:rPr>
                            <m:t>𝑥</m:t>
                          </m:r>
                        </m:e>
                        <m:sub>
                          <m:r>
                            <a:rPr lang="en-US" altLang="en-US" sz="3600" b="0" i="1" smtClean="0">
                              <a:solidFill>
                                <a:srgbClr val="000000"/>
                              </a:solidFill>
                              <a:latin typeface="Cambria Math" panose="02040503050406030204" pitchFamily="18" charset="0"/>
                              <a:ea typeface="ＭＳ Ｐゴシック" panose="020B0600070205080204" pitchFamily="34" charset="-128"/>
                            </a:rPr>
                            <m:t>2</m:t>
                          </m:r>
                        </m:sub>
                      </m:sSub>
                      <m:r>
                        <a:rPr lang="en-US" altLang="en-US" sz="3600" i="1">
                          <a:solidFill>
                            <a:srgbClr val="000000"/>
                          </a:solidFill>
                          <a:latin typeface="Cambria Math" panose="02040503050406030204" pitchFamily="18" charset="0"/>
                          <a:ea typeface="ＭＳ Ｐゴシック" panose="020B0600070205080204" pitchFamily="34" charset="-128"/>
                        </a:rPr>
                        <m:t>−</m:t>
                      </m:r>
                      <m:acc>
                        <m:accPr>
                          <m:chr m:val="̅"/>
                          <m:ctrlPr>
                            <a:rPr lang="en-US" altLang="en-US" sz="3600" i="1">
                              <a:solidFill>
                                <a:srgbClr val="000000"/>
                              </a:solidFill>
                              <a:latin typeface="Cambria Math" panose="02040503050406030204" pitchFamily="18" charset="0"/>
                              <a:ea typeface="ＭＳ Ｐゴシック" panose="020B0600070205080204" pitchFamily="34" charset="-128"/>
                            </a:rPr>
                          </m:ctrlPr>
                        </m:accPr>
                        <m:e>
                          <m:r>
                            <a:rPr lang="en-US" altLang="en-US" sz="3600" i="1">
                              <a:solidFill>
                                <a:srgbClr val="000000"/>
                              </a:solidFill>
                              <a:latin typeface="Cambria Math" panose="02040503050406030204" pitchFamily="18" charset="0"/>
                              <a:ea typeface="ＭＳ Ｐゴシック" panose="020B0600070205080204" pitchFamily="34" charset="-128"/>
                            </a:rPr>
                            <m:t>𝑥</m:t>
                          </m:r>
                        </m:e>
                      </m:acc>
                      <m:r>
                        <a:rPr lang="en-US" altLang="en-US" sz="3600" i="1">
                          <a:solidFill>
                            <a:srgbClr val="000000"/>
                          </a:solidFill>
                          <a:latin typeface="Cambria Math" panose="02040503050406030204" pitchFamily="18" charset="0"/>
                          <a:ea typeface="ＭＳ Ｐゴシック" panose="020B0600070205080204" pitchFamily="34" charset="-128"/>
                        </a:rPr>
                        <m:t>, </m:t>
                      </m:r>
                      <m:r>
                        <a:rPr lang="en-US" altLang="en-US" sz="3600" b="0" i="0" smtClean="0">
                          <a:solidFill>
                            <a:srgbClr val="000000"/>
                          </a:solidFill>
                          <a:latin typeface="Cambria Math" panose="02040503050406030204" pitchFamily="18" charset="0"/>
                          <a:ea typeface="ＭＳ Ｐゴシック" panose="020B0600070205080204" pitchFamily="34" charset="-128"/>
                        </a:rPr>
                        <m:t>…, </m:t>
                      </m:r>
                      <m:sSub>
                        <m:sSubPr>
                          <m:ctrlPr>
                            <a:rPr lang="en-US" altLang="en-US" sz="3600" i="1">
                              <a:solidFill>
                                <a:srgbClr val="000000"/>
                              </a:solidFill>
                              <a:latin typeface="Cambria Math" panose="02040503050406030204" pitchFamily="18" charset="0"/>
                              <a:ea typeface="ＭＳ Ｐゴシック" panose="020B0600070205080204" pitchFamily="34" charset="-128"/>
                            </a:rPr>
                          </m:ctrlPr>
                        </m:sSubPr>
                        <m:e>
                          <m:r>
                            <a:rPr lang="en-US" altLang="en-US" sz="3600" i="1">
                              <a:solidFill>
                                <a:srgbClr val="000000"/>
                              </a:solidFill>
                              <a:latin typeface="Cambria Math" panose="02040503050406030204" pitchFamily="18" charset="0"/>
                              <a:ea typeface="ＭＳ Ｐゴシック" panose="020B0600070205080204" pitchFamily="34" charset="-128"/>
                            </a:rPr>
                            <m:t>𝑥</m:t>
                          </m:r>
                        </m:e>
                        <m:sub>
                          <m:r>
                            <a:rPr lang="en-US" altLang="en-US" sz="3600" b="0" i="1" smtClean="0">
                              <a:solidFill>
                                <a:srgbClr val="000000"/>
                              </a:solidFill>
                              <a:latin typeface="Cambria Math" panose="02040503050406030204" pitchFamily="18" charset="0"/>
                              <a:ea typeface="ＭＳ Ｐゴシック" panose="020B0600070205080204" pitchFamily="34" charset="-128"/>
                            </a:rPr>
                            <m:t>𝑛</m:t>
                          </m:r>
                        </m:sub>
                      </m:sSub>
                      <m:r>
                        <a:rPr lang="en-US" altLang="en-US" sz="3600" i="1">
                          <a:solidFill>
                            <a:srgbClr val="000000"/>
                          </a:solidFill>
                          <a:latin typeface="Cambria Math" panose="02040503050406030204" pitchFamily="18" charset="0"/>
                          <a:ea typeface="ＭＳ Ｐゴシック" panose="020B0600070205080204" pitchFamily="34" charset="-128"/>
                        </a:rPr>
                        <m:t>−</m:t>
                      </m:r>
                      <m:acc>
                        <m:accPr>
                          <m:chr m:val="̅"/>
                          <m:ctrlPr>
                            <a:rPr lang="en-US" altLang="en-US" sz="3600" i="1">
                              <a:solidFill>
                                <a:srgbClr val="000000"/>
                              </a:solidFill>
                              <a:latin typeface="Cambria Math" panose="02040503050406030204" pitchFamily="18" charset="0"/>
                              <a:ea typeface="ＭＳ Ｐゴシック" panose="020B0600070205080204" pitchFamily="34" charset="-128"/>
                            </a:rPr>
                          </m:ctrlPr>
                        </m:accPr>
                        <m:e>
                          <m:r>
                            <a:rPr lang="en-US" altLang="en-US" sz="3600" i="1">
                              <a:solidFill>
                                <a:srgbClr val="000000"/>
                              </a:solidFill>
                              <a:latin typeface="Cambria Math" panose="02040503050406030204" pitchFamily="18" charset="0"/>
                              <a:ea typeface="ＭＳ Ｐゴシック" panose="020B0600070205080204" pitchFamily="34" charset="-128"/>
                            </a:rPr>
                            <m:t>𝑥</m:t>
                          </m:r>
                        </m:e>
                      </m:acc>
                      <m:r>
                        <a:rPr lang="en-US" altLang="en-US" sz="3600" i="1">
                          <a:solidFill>
                            <a:srgbClr val="000000"/>
                          </a:solidFill>
                          <a:latin typeface="Cambria Math" panose="02040503050406030204" pitchFamily="18" charset="0"/>
                          <a:ea typeface="ＭＳ Ｐゴシック" panose="020B0600070205080204" pitchFamily="34" charset="-128"/>
                        </a:rPr>
                        <m:t>, </m:t>
                      </m:r>
                    </m:oMath>
                  </m:oMathPara>
                </a14:m>
                <a:endParaRPr lang="en-US" altLang="en-US" sz="3600" dirty="0">
                  <a:solidFill>
                    <a:srgbClr val="000000"/>
                  </a:solidFill>
                  <a:latin typeface="Bell MT" panose="02020503060305020303" pitchFamily="18" charset="0"/>
                  <a:ea typeface="ＭＳ Ｐゴシック" panose="020B0600070205080204" pitchFamily="34" charset="-128"/>
                  <a:cs typeface="Helvetica Neue" charset="0"/>
                </a:endParaRPr>
              </a:p>
              <a:p>
                <a:pPr marL="0" indent="0">
                  <a:lnSpc>
                    <a:spcPct val="150000"/>
                  </a:lnSpc>
                  <a:buNone/>
                  <a:defRPr/>
                </a:pPr>
                <a:endParaRPr lang="en-US" altLang="en-US" sz="3600" dirty="0">
                  <a:solidFill>
                    <a:srgbClr val="000000"/>
                  </a:solidFill>
                  <a:latin typeface="Bell MT" panose="02020503060305020303" pitchFamily="18" charset="0"/>
                  <a:ea typeface="ＭＳ Ｐゴシック" panose="020B0600070205080204" pitchFamily="34" charset="-128"/>
                  <a:cs typeface="Helvetica Neue" charset="0"/>
                </a:endParaRPr>
              </a:p>
            </p:txBody>
          </p:sp>
        </mc:Choice>
        <mc:Fallback>
          <p:sp>
            <p:nvSpPr>
              <p:cNvPr id="83971" name="Vertical Text Placeholder 2"/>
              <p:cNvSpPr>
                <a:spLocks noGrp="1" noRot="1" noChangeAspect="1" noMove="1" noResize="1" noEditPoints="1" noAdjustHandles="1" noChangeArrowheads="1" noChangeShapeType="1" noTextEdit="1"/>
              </p:cNvSpPr>
              <p:nvPr>
                <p:ph idx="1"/>
              </p:nvPr>
            </p:nvSpPr>
            <p:spPr>
              <a:xfrm>
                <a:off x="300038" y="995373"/>
                <a:ext cx="11500076" cy="1720850"/>
              </a:xfrm>
              <a:blipFill>
                <a:blip r:embed="rId4"/>
                <a:stretch>
                  <a:fillRect l="-1590"/>
                </a:stretch>
              </a:blipFill>
            </p:spPr>
            <p:txBody>
              <a:bodyPr/>
              <a:lstStyle/>
              <a:p>
                <a:r>
                  <a:rPr lang="zh-CN" altLang="en-US">
                    <a:noFill/>
                  </a:rPr>
                  <a:t> </a:t>
                </a:r>
              </a:p>
            </p:txBody>
          </p:sp>
        </mc:Fallback>
      </mc:AlternateContent>
      <p:pic>
        <p:nvPicPr>
          <p:cNvPr id="18" name="Picture 13"/>
          <p:cNvPicPr>
            <a:picLocks noChangeAspect="1"/>
          </p:cNvPicPr>
          <p:nvPr/>
        </p:nvPicPr>
        <p:blipFill>
          <a:blip r:embed="rId5">
            <a:extLst>
              <a:ext uri="{28A0092B-C50C-407E-A947-70E740481C1C}">
                <a14:useLocalDpi xmlns:a14="http://schemas.microsoft.com/office/drawing/2010/main" val="0"/>
              </a:ext>
            </a:extLst>
          </a:blip>
          <a:srcRect l="8676" t="44292" r="7045"/>
          <a:stretch>
            <a:fillRect/>
          </a:stretch>
        </p:blipFill>
        <p:spPr bwMode="auto">
          <a:xfrm>
            <a:off x="1831294" y="3636610"/>
            <a:ext cx="8790570" cy="2020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3" name="Group 21"/>
          <p:cNvGrpSpPr>
            <a:grpSpLocks/>
          </p:cNvGrpSpPr>
          <p:nvPr/>
        </p:nvGrpSpPr>
        <p:grpSpPr bwMode="auto">
          <a:xfrm>
            <a:off x="5940920" y="4531686"/>
            <a:ext cx="1221809" cy="2048485"/>
            <a:chOff x="5410512" y="3850780"/>
            <a:chExt cx="837577" cy="1173983"/>
          </a:xfrm>
        </p:grpSpPr>
        <p:grpSp>
          <p:nvGrpSpPr>
            <p:cNvPr id="26" name="Group 17"/>
            <p:cNvGrpSpPr>
              <a:grpSpLocks/>
            </p:cNvGrpSpPr>
            <p:nvPr/>
          </p:nvGrpSpPr>
          <p:grpSpPr bwMode="auto">
            <a:xfrm>
              <a:off x="5410512" y="3850780"/>
              <a:ext cx="837577" cy="1173983"/>
              <a:chOff x="3742120" y="2432131"/>
              <a:chExt cx="837577" cy="1173983"/>
            </a:xfrm>
          </p:grpSpPr>
          <p:cxnSp>
            <p:nvCxnSpPr>
              <p:cNvPr id="28" name="Straight Arrow Connector 18"/>
              <p:cNvCxnSpPr>
                <a:cxnSpLocks noChangeShapeType="1"/>
              </p:cNvCxnSpPr>
              <p:nvPr/>
            </p:nvCxnSpPr>
            <p:spPr bwMode="auto">
              <a:xfrm rot="5400000" flipH="1" flipV="1">
                <a:off x="3720038" y="2870621"/>
                <a:ext cx="878567" cy="1588"/>
              </a:xfrm>
              <a:prstGeom prst="straightConnector1">
                <a:avLst/>
              </a:prstGeom>
              <a:noFill/>
              <a:ln w="25400">
                <a:solidFill>
                  <a:schemeClr val="tx1"/>
                </a:solidFill>
                <a:round/>
                <a:headEn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29" name="TextBox 19"/>
              <p:cNvSpPr txBox="1">
                <a:spLocks noChangeArrowheads="1"/>
              </p:cNvSpPr>
              <p:nvPr/>
            </p:nvSpPr>
            <p:spPr bwMode="auto">
              <a:xfrm>
                <a:off x="3742120" y="3270980"/>
                <a:ext cx="837577" cy="335134"/>
              </a:xfrm>
              <a:prstGeom prst="rect">
                <a:avLst/>
              </a:prstGeom>
              <a:gradFill rotWithShape="1">
                <a:gsLst>
                  <a:gs pos="0">
                    <a:srgbClr val="A6EAF9"/>
                  </a:gs>
                  <a:gs pos="100000">
                    <a:srgbClr val="4DABBB"/>
                  </a:gs>
                </a:gsLst>
                <a:lin ang="5400000"/>
              </a:gradFill>
              <a:ln w="9525">
                <a:solidFill>
                  <a:srgbClr val="56A0AC"/>
                </a:solidFill>
                <a:miter lim="800000"/>
                <a:headEnd/>
                <a:tailEnd/>
              </a:ln>
              <a:effectLst>
                <a:outerShdw blurRad="40000" dist="23000" dir="5400000" rotWithShape="0">
                  <a:srgbClr val="808080">
                    <a:alpha val="34999"/>
                  </a:srgbClr>
                </a:outerShdw>
              </a:effectLst>
            </p:spPr>
            <p:txBody>
              <a:bodyPr wrap="none">
                <a:spAutoFit/>
              </a:bodyPr>
              <a:lstStyle>
                <a:lvl1pPr defTabSz="457200">
                  <a:defRPr>
                    <a:solidFill>
                      <a:schemeClr val="tx1"/>
                    </a:solidFill>
                    <a:latin typeface="Tahoma" panose="020B0604030504040204" pitchFamily="34" charset="0"/>
                    <a:ea typeface="MS PGothic" panose="020B0600070205080204" pitchFamily="34" charset="-128"/>
                  </a:defRPr>
                </a:lvl1pPr>
                <a:lvl2pPr marL="37931725" indent="-37474525" defTabSz="457200">
                  <a:defRPr>
                    <a:solidFill>
                      <a:schemeClr val="tx1"/>
                    </a:solidFill>
                    <a:latin typeface="Tahoma" panose="020B0604030504040204" pitchFamily="34" charset="0"/>
                    <a:ea typeface="MS PGothic" panose="020B0600070205080204" pitchFamily="34" charset="-128"/>
                  </a:defRPr>
                </a:lvl2pPr>
                <a:lvl3pPr marL="1143000" indent="-228600" defTabSz="457200">
                  <a:defRPr>
                    <a:solidFill>
                      <a:schemeClr val="tx1"/>
                    </a:solidFill>
                    <a:latin typeface="Tahoma" panose="020B0604030504040204" pitchFamily="34" charset="0"/>
                    <a:ea typeface="MS PGothic" panose="020B0600070205080204" pitchFamily="34" charset="-128"/>
                  </a:defRPr>
                </a:lvl3pPr>
                <a:lvl4pPr marL="1600200" indent="-228600" defTabSz="457200">
                  <a:defRPr>
                    <a:solidFill>
                      <a:schemeClr val="tx1"/>
                    </a:solidFill>
                    <a:latin typeface="Tahoma" panose="020B0604030504040204" pitchFamily="34" charset="0"/>
                    <a:ea typeface="MS PGothic" panose="020B0600070205080204" pitchFamily="34" charset="-128"/>
                  </a:defRPr>
                </a:lvl4pPr>
                <a:lvl5pPr marL="2057400" indent="-228600" defTabSz="457200">
                  <a:defRPr>
                    <a:solidFill>
                      <a:schemeClr val="tx1"/>
                    </a:solidFill>
                    <a:latin typeface="Tahoma" panose="020B060403050404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eaLnBrk="1" hangingPunct="1">
                  <a:defRPr/>
                </a:pPr>
                <a:r>
                  <a:rPr lang="en-US" altLang="zh-CN" sz="3200" i="1" dirty="0">
                    <a:solidFill>
                      <a:srgbClr val="000000"/>
                    </a:solidFill>
                    <a:latin typeface="Arial" panose="020B0604020202020204" pitchFamily="34" charset="0"/>
                  </a:rPr>
                  <a:t>    </a:t>
                </a:r>
                <a:r>
                  <a:rPr lang="en-US" altLang="zh-CN" sz="3200" dirty="0">
                    <a:solidFill>
                      <a:srgbClr val="000000"/>
                    </a:solidFill>
                    <a:latin typeface="Arial" panose="020B0604020202020204" pitchFamily="34" charset="0"/>
                  </a:rPr>
                  <a:t>= 5</a:t>
                </a:r>
                <a:endParaRPr lang="en-US" altLang="zh-CN" sz="3200" i="1" dirty="0">
                  <a:solidFill>
                    <a:srgbClr val="000000"/>
                  </a:solidFill>
                  <a:latin typeface="Arial" panose="020B0604020202020204" pitchFamily="34" charset="0"/>
                </a:endParaRPr>
              </a:p>
            </p:txBody>
          </p:sp>
        </p:grpSp>
        <p:graphicFrame>
          <p:nvGraphicFramePr>
            <p:cNvPr id="27" name="Object 2"/>
            <p:cNvGraphicFramePr>
              <a:graphicFrameLocks noChangeAspect="1"/>
            </p:cNvGraphicFramePr>
            <p:nvPr/>
          </p:nvGraphicFramePr>
          <p:xfrm>
            <a:off x="5497511" y="4704284"/>
            <a:ext cx="279400" cy="279400"/>
          </p:xfrm>
          <a:graphic>
            <a:graphicData uri="http://schemas.openxmlformats.org/presentationml/2006/ole">
              <mc:AlternateContent xmlns:mc="http://schemas.openxmlformats.org/markup-compatibility/2006">
                <mc:Choice xmlns:v="urn:schemas-microsoft-com:vml" Requires="v">
                  <p:oleObj spid="_x0000_s1027" name="Equation" r:id="rId6" imgW="127000" imgH="127000" progId="Equation.3">
                    <p:embed/>
                  </p:oleObj>
                </mc:Choice>
                <mc:Fallback>
                  <p:oleObj name="Equation" r:id="rId6" imgW="127000" imgH="127000" progId="Equation.3">
                    <p:embed/>
                    <p:pic>
                      <p:nvPicPr>
                        <p:cNvPr id="27"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97511" y="4704284"/>
                          <a:ext cx="279400"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cxnSp>
        <p:nvCxnSpPr>
          <p:cNvPr id="31" name="Straight Arrow Connector 21"/>
          <p:cNvCxnSpPr>
            <a:cxnSpLocks noChangeShapeType="1"/>
          </p:cNvCxnSpPr>
          <p:nvPr/>
        </p:nvCxnSpPr>
        <p:spPr bwMode="auto">
          <a:xfrm flipV="1">
            <a:off x="2989943" y="3512864"/>
            <a:ext cx="3558408" cy="28999"/>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grpSp>
        <p:nvGrpSpPr>
          <p:cNvPr id="33" name="Group 26"/>
          <p:cNvGrpSpPr>
            <a:grpSpLocks/>
          </p:cNvGrpSpPr>
          <p:nvPr/>
        </p:nvGrpSpPr>
        <p:grpSpPr bwMode="auto">
          <a:xfrm>
            <a:off x="6548351" y="3486494"/>
            <a:ext cx="3597135" cy="643145"/>
            <a:chOff x="3809999" y="2743757"/>
            <a:chExt cx="1523550" cy="368778"/>
          </a:xfrm>
        </p:grpSpPr>
        <p:cxnSp>
          <p:nvCxnSpPr>
            <p:cNvPr id="34" name="Straight Arrow Connector 24"/>
            <p:cNvCxnSpPr>
              <a:cxnSpLocks noChangeShapeType="1"/>
            </p:cNvCxnSpPr>
            <p:nvPr/>
          </p:nvCxnSpPr>
          <p:spPr bwMode="auto">
            <a:xfrm>
              <a:off x="3809999" y="3110945"/>
              <a:ext cx="1523550" cy="1590"/>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
          <p:nvSpPr>
            <p:cNvPr id="35" name="TextBox 28"/>
            <p:cNvSpPr txBox="1">
              <a:spLocks noChangeArrowheads="1"/>
            </p:cNvSpPr>
            <p:nvPr/>
          </p:nvSpPr>
          <p:spPr bwMode="auto">
            <a:xfrm>
              <a:off x="3809999" y="2743757"/>
              <a:ext cx="105895" cy="300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457200">
                <a:spcBef>
                  <a:spcPct val="20000"/>
                </a:spcBef>
                <a:spcAft>
                  <a:spcPts val="600"/>
                </a:spcAft>
                <a:buClr>
                  <a:schemeClr val="accent1"/>
                </a:buClr>
                <a:buSzPct val="115000"/>
                <a:buFont typeface="Arial" panose="020B0604020202020204" pitchFamily="34" charset="0"/>
                <a:buChar char="•"/>
                <a:defRPr sz="2400">
                  <a:solidFill>
                    <a:srgbClr val="262626"/>
                  </a:solidFill>
                  <a:latin typeface="Garamond" panose="02020404030301010803" pitchFamily="18" charset="0"/>
                </a:defRPr>
              </a:lvl1pPr>
              <a:lvl2pPr marL="742950" indent="-285750" defTabSz="457200">
                <a:spcBef>
                  <a:spcPct val="20000"/>
                </a:spcBef>
                <a:spcAft>
                  <a:spcPts val="600"/>
                </a:spcAft>
                <a:buClr>
                  <a:schemeClr val="accent1"/>
                </a:buClr>
                <a:buSzPct val="115000"/>
                <a:buFont typeface="Arial" panose="020B0604020202020204" pitchFamily="34" charset="0"/>
                <a:buChar char="•"/>
                <a:defRPr sz="2000">
                  <a:solidFill>
                    <a:srgbClr val="262626"/>
                  </a:solidFill>
                  <a:latin typeface="Garamond" panose="02020404030301010803" pitchFamily="18" charset="0"/>
                </a:defRPr>
              </a:lvl2pPr>
              <a:lvl3pPr marL="1143000" indent="-228600" defTabSz="457200">
                <a:spcBef>
                  <a:spcPct val="20000"/>
                </a:spcBef>
                <a:spcAft>
                  <a:spcPts val="600"/>
                </a:spcAft>
                <a:buClr>
                  <a:schemeClr val="accent1"/>
                </a:buClr>
                <a:buSzPct val="115000"/>
                <a:buFont typeface="Arial" panose="020B0604020202020204" pitchFamily="34" charset="0"/>
                <a:buChar char="•"/>
                <a:defRPr>
                  <a:solidFill>
                    <a:srgbClr val="262626"/>
                  </a:solidFill>
                  <a:latin typeface="Garamond" panose="02020404030301010803" pitchFamily="18" charset="0"/>
                </a:defRPr>
              </a:lvl3pPr>
              <a:lvl4pPr marL="1600200" indent="-228600" defTabSz="457200">
                <a:spcBef>
                  <a:spcPct val="20000"/>
                </a:spcBef>
                <a:spcAft>
                  <a:spcPts val="600"/>
                </a:spcAft>
                <a:buClr>
                  <a:schemeClr val="accent1"/>
                </a:buClr>
                <a:buSzPct val="115000"/>
                <a:buFont typeface="Arial" panose="020B0604020202020204" pitchFamily="34" charset="0"/>
                <a:buChar char="•"/>
                <a:defRPr sz="1600">
                  <a:solidFill>
                    <a:srgbClr val="262626"/>
                  </a:solidFill>
                  <a:latin typeface="Garamond" panose="02020404030301010803" pitchFamily="18" charset="0"/>
                </a:defRPr>
              </a:lvl4pPr>
              <a:lvl5pPr marL="2057400" indent="-228600" defTabSz="45720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5pPr>
              <a:lvl6pPr marL="25146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6pPr>
              <a:lvl7pPr marL="29718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7pPr>
              <a:lvl8pPr marL="34290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8pPr>
              <a:lvl9pPr marL="3886200" indent="-228600" defTabSz="457200" eaLnBrk="0" fontAlgn="base" hangingPunct="0">
                <a:spcBef>
                  <a:spcPct val="20000"/>
                </a:spcBef>
                <a:spcAft>
                  <a:spcPts val="600"/>
                </a:spcAft>
                <a:buClr>
                  <a:schemeClr val="accent1"/>
                </a:buClr>
                <a:buSzPct val="115000"/>
                <a:buFont typeface="Arial" panose="020B0604020202020204" pitchFamily="34" charset="0"/>
                <a:buChar char="•"/>
                <a:defRPr sz="1400">
                  <a:solidFill>
                    <a:srgbClr val="262626"/>
                  </a:solidFill>
                  <a:latin typeface="Garamond" panose="02020404030301010803" pitchFamily="18" charset="0"/>
                </a:defRPr>
              </a:lvl9pPr>
            </a:lstStyle>
            <a:p>
              <a:pPr eaLnBrk="1" hangingPunct="1">
                <a:spcBef>
                  <a:spcPct val="0"/>
                </a:spcBef>
                <a:spcAft>
                  <a:spcPct val="0"/>
                </a:spcAft>
                <a:buClrTx/>
                <a:buSzTx/>
                <a:buFontTx/>
                <a:buNone/>
              </a:pPr>
              <a:endParaRPr lang="en-US" altLang="en-US" sz="2800" dirty="0">
                <a:solidFill>
                  <a:srgbClr val="000000"/>
                </a:solidFill>
                <a:latin typeface="Arial" panose="020B0604020202020204" pitchFamily="34" charset="0"/>
                <a:cs typeface="Helvetica Neue" charset="0"/>
              </a:endParaRPr>
            </a:p>
          </p:txBody>
        </p:sp>
      </p:grpSp>
      <p:cxnSp>
        <p:nvCxnSpPr>
          <p:cNvPr id="36" name="Straight Arrow Connector 21"/>
          <p:cNvCxnSpPr>
            <a:cxnSpLocks noChangeShapeType="1"/>
          </p:cNvCxnSpPr>
          <p:nvPr/>
        </p:nvCxnSpPr>
        <p:spPr bwMode="auto">
          <a:xfrm flipV="1">
            <a:off x="4678696" y="3864177"/>
            <a:ext cx="1869655" cy="25652"/>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7" name="Straight Arrow Connector 21"/>
          <p:cNvCxnSpPr>
            <a:cxnSpLocks noChangeShapeType="1"/>
          </p:cNvCxnSpPr>
          <p:nvPr/>
        </p:nvCxnSpPr>
        <p:spPr bwMode="auto">
          <a:xfrm flipV="1">
            <a:off x="5762171" y="4129639"/>
            <a:ext cx="786180" cy="16540"/>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8" name="Straight Arrow Connector 21"/>
          <p:cNvCxnSpPr>
            <a:cxnSpLocks noChangeShapeType="1"/>
          </p:cNvCxnSpPr>
          <p:nvPr/>
        </p:nvCxnSpPr>
        <p:spPr bwMode="auto">
          <a:xfrm>
            <a:off x="6548351" y="3872664"/>
            <a:ext cx="1798567" cy="4339"/>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cxnSp>
        <p:nvCxnSpPr>
          <p:cNvPr id="39" name="Straight Arrow Connector 21"/>
          <p:cNvCxnSpPr>
            <a:cxnSpLocks noChangeShapeType="1"/>
          </p:cNvCxnSpPr>
          <p:nvPr/>
        </p:nvCxnSpPr>
        <p:spPr bwMode="auto">
          <a:xfrm flipV="1">
            <a:off x="6587136" y="3466291"/>
            <a:ext cx="2556864" cy="24982"/>
          </a:xfrm>
          <a:prstGeom prst="straightConnector1">
            <a:avLst/>
          </a:prstGeom>
          <a:noFill/>
          <a:ln w="25400">
            <a:solidFill>
              <a:srgbClr val="800000"/>
            </a:solidFill>
            <a:round/>
            <a:headEnd type="arrow" w="med" len="med"/>
            <a:tailEnd type="arrow" w="med" len="me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567658485"/>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normAutofit/>
          </a:bodyPr>
          <a:lstStyle/>
          <a:p>
            <a:pPr marL="0" indent="0">
              <a:buNone/>
            </a:pPr>
            <a:r>
              <a:rPr lang="en-US" altLang="zh-CN" sz="5400" dirty="0" smtClean="0"/>
              <a:t>P199</a:t>
            </a:r>
          </a:p>
          <a:p>
            <a:pPr marL="0" indent="0">
              <a:buNone/>
            </a:pPr>
            <a:r>
              <a:rPr lang="en-US" altLang="zh-CN" sz="5400" dirty="0" smtClean="0"/>
              <a:t>4.33    4.35</a:t>
            </a:r>
            <a:endParaRPr lang="zh-CN" altLang="en-US" sz="5400" dirty="0"/>
          </a:p>
        </p:txBody>
      </p:sp>
    </p:spTree>
    <p:extLst>
      <p:ext uri="{BB962C8B-B14F-4D97-AF65-F5344CB8AC3E}">
        <p14:creationId xmlns:p14="http://schemas.microsoft.com/office/powerpoint/2010/main" val="1020775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矩形 1"/>
          <p:cNvSpPr>
            <a:spLocks noChangeArrowheads="1"/>
          </p:cNvSpPr>
          <p:nvPr/>
        </p:nvSpPr>
        <p:spPr bwMode="auto">
          <a:xfrm>
            <a:off x="955342" y="499279"/>
            <a:ext cx="10385947"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eaLnBrk="1" hangingPunct="1"/>
            <a:r>
              <a:rPr lang="en-US" altLang="en-US" sz="3200" b="1" dirty="0">
                <a:solidFill>
                  <a:srgbClr val="000000"/>
                </a:solidFill>
              </a:rPr>
              <a:t>Identifying Outliers</a:t>
            </a:r>
            <a:endParaRPr lang="en-US" altLang="en-US" sz="3200" dirty="0">
              <a:solidFill>
                <a:srgbClr val="000000"/>
              </a:solidFill>
            </a:endParaRPr>
          </a:p>
          <a:p>
            <a:pPr lvl="1" eaLnBrk="1" hangingPunct="1"/>
            <a:r>
              <a:rPr lang="en-US" altLang="en-US" sz="2800" dirty="0">
                <a:solidFill>
                  <a:srgbClr val="000000"/>
                </a:solidFill>
              </a:rPr>
              <a:t>In addition to serving as a measure of </a:t>
            </a:r>
            <a:r>
              <a:rPr lang="en-US" altLang="en-US" sz="2800" b="1" dirty="0">
                <a:solidFill>
                  <a:srgbClr val="000000"/>
                </a:solidFill>
              </a:rPr>
              <a:t>spread</a:t>
            </a:r>
            <a:r>
              <a:rPr lang="en-US" altLang="en-US" sz="2800" dirty="0">
                <a:solidFill>
                  <a:srgbClr val="000000"/>
                </a:solidFill>
              </a:rPr>
              <a:t>, the interquartile range (IQR) is used as part of a rule </a:t>
            </a:r>
            <a:r>
              <a:rPr lang="en-US" altLang="en-US" sz="2800" dirty="0" smtClean="0">
                <a:solidFill>
                  <a:srgbClr val="000000"/>
                </a:solidFill>
              </a:rPr>
              <a:t>of thumb </a:t>
            </a:r>
            <a:r>
              <a:rPr lang="en-US" altLang="en-US" sz="2800" dirty="0">
                <a:solidFill>
                  <a:srgbClr val="000000"/>
                </a:solidFill>
              </a:rPr>
              <a:t>for </a:t>
            </a:r>
            <a:r>
              <a:rPr lang="en-US" altLang="en-US" sz="2800" b="1" dirty="0">
                <a:solidFill>
                  <a:srgbClr val="000000"/>
                </a:solidFill>
              </a:rPr>
              <a:t>identifying outliers</a:t>
            </a:r>
            <a:r>
              <a:rPr lang="en-US" altLang="en-US" sz="2800" dirty="0">
                <a:solidFill>
                  <a:srgbClr val="000000"/>
                </a:solidFill>
              </a:rPr>
              <a:t>.</a:t>
            </a:r>
          </a:p>
        </p:txBody>
      </p:sp>
      <p:sp>
        <p:nvSpPr>
          <p:cNvPr id="21507" name="矩形 2"/>
          <p:cNvSpPr>
            <a:spLocks noChangeArrowheads="1"/>
          </p:cNvSpPr>
          <p:nvPr/>
        </p:nvSpPr>
        <p:spPr bwMode="auto">
          <a:xfrm>
            <a:off x="763988" y="2716500"/>
            <a:ext cx="10768654" cy="2354491"/>
          </a:xfrm>
          <a:prstGeom prst="rect">
            <a:avLst/>
          </a:prstGeom>
          <a:solidFill>
            <a:srgbClr val="E2C087"/>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en-US" sz="3200" b="1" u="sng" dirty="0">
                <a:solidFill>
                  <a:srgbClr val="E81F30"/>
                </a:solidFill>
                <a:latin typeface="Arial" panose="020B0604020202020204" pitchFamily="34" charset="0"/>
              </a:rPr>
              <a:t>Definition:</a:t>
            </a:r>
          </a:p>
          <a:p>
            <a:endParaRPr lang="en-US" altLang="en-US" sz="900" b="1" u="sng" dirty="0">
              <a:solidFill>
                <a:srgbClr val="E81F30"/>
              </a:solidFill>
              <a:latin typeface="Arial" panose="020B0604020202020204" pitchFamily="34" charset="0"/>
            </a:endParaRPr>
          </a:p>
          <a:p>
            <a:pPr>
              <a:spcAft>
                <a:spcPts val="1200"/>
              </a:spcAft>
            </a:pPr>
            <a:r>
              <a:rPr lang="en-US" altLang="en-US" sz="3200" b="1" dirty="0">
                <a:latin typeface="Arial" panose="020B0604020202020204" pitchFamily="34" charset="0"/>
              </a:rPr>
              <a:t>The 1.5 x IQR Rule for Outliers</a:t>
            </a:r>
          </a:p>
          <a:p>
            <a:pPr>
              <a:spcAft>
                <a:spcPts val="1200"/>
              </a:spcAft>
            </a:pPr>
            <a:r>
              <a:rPr lang="en-US" altLang="en-US" sz="3200" dirty="0">
                <a:latin typeface="Arial" panose="020B0604020202020204" pitchFamily="34" charset="0"/>
              </a:rPr>
              <a:t>Call an observation an outlier if it </a:t>
            </a:r>
            <a:r>
              <a:rPr lang="en-US" altLang="en-US" sz="3200" dirty="0" smtClean="0">
                <a:latin typeface="Arial" panose="020B0604020202020204" pitchFamily="34" charset="0"/>
              </a:rPr>
              <a:t>falls outside the interval [Q1-1.5 </a:t>
            </a:r>
            <a:r>
              <a:rPr lang="en-US" altLang="en-US" sz="3200" dirty="0">
                <a:latin typeface="Arial" panose="020B0604020202020204" pitchFamily="34" charset="0"/>
              </a:rPr>
              <a:t>x </a:t>
            </a:r>
            <a:r>
              <a:rPr lang="en-US" altLang="en-US" sz="3200" dirty="0" smtClean="0">
                <a:latin typeface="Arial" panose="020B0604020202020204" pitchFamily="34" charset="0"/>
              </a:rPr>
              <a:t>IQR , Q3+1.5 x IQR].</a:t>
            </a:r>
            <a:endParaRPr lang="en-US" altLang="en-US" sz="3200" dirty="0">
              <a:latin typeface="Arial" panose="020B0604020202020204" pitchFamily="34" charset="0"/>
            </a:endParaRPr>
          </a:p>
        </p:txBody>
      </p:sp>
    </p:spTree>
    <p:extLst>
      <p:ext uri="{BB962C8B-B14F-4D97-AF65-F5344CB8AC3E}">
        <p14:creationId xmlns:p14="http://schemas.microsoft.com/office/powerpoint/2010/main" val="39450779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310" y="573295"/>
            <a:ext cx="11204812" cy="8956298"/>
          </a:xfrm>
          <a:prstGeom prst="rect">
            <a:avLst/>
          </a:prstGeom>
        </p:spPr>
        <p:txBody>
          <a:bodyPr wrap="square">
            <a:spAutoFit/>
          </a:bodyPr>
          <a:lstStyle/>
          <a:p>
            <a:pPr>
              <a:lnSpc>
                <a:spcPct val="200000"/>
              </a:lnSpc>
              <a:defRPr/>
            </a:pPr>
            <a:r>
              <a:rPr lang="en-US" altLang="zh-CN" sz="3600" dirty="0">
                <a:solidFill>
                  <a:srgbClr val="000000"/>
                </a:solidFill>
                <a:latin typeface="Arial" panose="020B0604020202020204" pitchFamily="34" charset="0"/>
                <a:cs typeface="Arial" panose="020B0604020202020204" pitchFamily="34" charset="0"/>
              </a:rPr>
              <a:t>Why we use </a:t>
            </a:r>
            <a:r>
              <a:rPr lang="en-US" altLang="zh-CN" sz="3600" dirty="0" smtClean="0">
                <a:solidFill>
                  <a:srgbClr val="000000"/>
                </a:solidFill>
                <a:latin typeface="Arial" panose="020B0604020202020204" pitchFamily="34" charset="0"/>
                <a:cs typeface="Arial" panose="020B0604020202020204" pitchFamily="34" charset="0"/>
              </a:rPr>
              <a:t>1.5*IQR</a:t>
            </a:r>
            <a:r>
              <a:rPr lang="en-US" altLang="zh-CN" sz="3600" dirty="0">
                <a:solidFill>
                  <a:srgbClr val="000000"/>
                </a:solidFill>
                <a:latin typeface="Arial" panose="020B0604020202020204" pitchFamily="34" charset="0"/>
                <a:cs typeface="Arial" panose="020B0604020202020204" pitchFamily="34" charset="0"/>
              </a:rPr>
              <a:t>:</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20%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 [Q1-0.5*IQR , Q3+0.5*IQR]</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5</a:t>
            </a:r>
            <a:r>
              <a:rPr lang="en-US" altLang="zh-CN" sz="2800" dirty="0" smtClean="0">
                <a:latin typeface="Arial" panose="020B0604020202020204" pitchFamily="34" charset="0"/>
                <a:cs typeface="Arial" panose="020B0604020202020204" pitchFamily="34" charset="0"/>
              </a:rPr>
              <a:t>% of all measurements are outside </a:t>
            </a:r>
            <a:r>
              <a:rPr lang="en-US" altLang="zh-CN" sz="2800" dirty="0">
                <a:latin typeface="Arial" panose="020B0604020202020204" pitchFamily="34" charset="0"/>
                <a:cs typeface="Arial" panose="020B0604020202020204" pitchFamily="34" charset="0"/>
              </a:rPr>
              <a:t>[</a:t>
            </a:r>
            <a:r>
              <a:rPr lang="en-US" altLang="zh-CN" sz="2800" dirty="0" smtClean="0">
                <a:latin typeface="Arial" panose="020B0604020202020204" pitchFamily="34" charset="0"/>
                <a:cs typeface="Arial" panose="020B0604020202020204" pitchFamily="34" charset="0"/>
              </a:rPr>
              <a:t>Q1-IQR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Q3+IQR]</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0.8%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 </a:t>
            </a:r>
            <a:r>
              <a:rPr lang="en-US" altLang="zh-CN" sz="2800" dirty="0">
                <a:latin typeface="Arial" panose="020B0604020202020204" pitchFamily="34" charset="0"/>
                <a:cs typeface="Arial" panose="020B0604020202020204" pitchFamily="34" charset="0"/>
              </a:rPr>
              <a:t>[</a:t>
            </a:r>
            <a:r>
              <a:rPr lang="en-US" altLang="zh-CN" sz="2800" dirty="0" smtClean="0">
                <a:latin typeface="Arial" panose="020B0604020202020204" pitchFamily="34" charset="0"/>
                <a:cs typeface="Arial" panose="020B0604020202020204" pitchFamily="34" charset="0"/>
              </a:rPr>
              <a:t>Q1-1.5*IQR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Q3+1.5*IQR] </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0.08% </a:t>
            </a:r>
            <a:r>
              <a:rPr lang="en-US" altLang="zh-CN" sz="2800" dirty="0">
                <a:latin typeface="Arial" panose="020B0604020202020204" pitchFamily="34" charset="0"/>
                <a:cs typeface="Arial" panose="020B0604020202020204" pitchFamily="34" charset="0"/>
              </a:rPr>
              <a:t>of all measurements are </a:t>
            </a:r>
            <a:r>
              <a:rPr lang="en-US" altLang="zh-CN" sz="2800" dirty="0" smtClean="0">
                <a:latin typeface="Arial" panose="020B0604020202020204" pitchFamily="34" charset="0"/>
                <a:cs typeface="Arial" panose="020B0604020202020204" pitchFamily="34" charset="0"/>
              </a:rPr>
              <a:t>outside[Q1-2*IQR </a:t>
            </a:r>
            <a:r>
              <a:rPr lang="en-US" altLang="zh-CN" sz="2800" dirty="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Q3+2*IQR</a:t>
            </a:r>
            <a:r>
              <a:rPr lang="en-US" altLang="zh-CN" sz="2800" dirty="0">
                <a:latin typeface="Arial" panose="020B0604020202020204" pitchFamily="34" charset="0"/>
                <a:cs typeface="Arial" panose="020B0604020202020204" pitchFamily="34" charset="0"/>
              </a:rPr>
              <a:t>]</a:t>
            </a: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1915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7310" y="573295"/>
            <a:ext cx="11204812" cy="9571851"/>
          </a:xfrm>
          <a:prstGeom prst="rect">
            <a:avLst/>
          </a:prstGeom>
        </p:spPr>
        <p:txBody>
          <a:bodyPr wrap="square">
            <a:spAutoFit/>
          </a:bodyPr>
          <a:lstStyle/>
          <a:p>
            <a:pPr>
              <a:lnSpc>
                <a:spcPct val="200000"/>
              </a:lnSpc>
              <a:defRPr/>
            </a:pPr>
            <a:r>
              <a:rPr lang="en-US" altLang="zh-CN" sz="2800" dirty="0">
                <a:solidFill>
                  <a:srgbClr val="000000"/>
                </a:solidFill>
                <a:latin typeface="Arial" panose="020B0604020202020204" pitchFamily="34" charset="0"/>
                <a:cs typeface="Arial" panose="020B0604020202020204" pitchFamily="34" charset="0"/>
              </a:rPr>
              <a:t>Why we use </a:t>
            </a:r>
            <a:r>
              <a:rPr lang="en-US" altLang="zh-CN" sz="2800" dirty="0" smtClean="0">
                <a:solidFill>
                  <a:srgbClr val="000000"/>
                </a:solidFill>
                <a:latin typeface="Arial" panose="020B0604020202020204" pitchFamily="34" charset="0"/>
                <a:cs typeface="Arial" panose="020B0604020202020204" pitchFamily="34" charset="0"/>
              </a:rPr>
              <a:t>1.5*IQR</a:t>
            </a:r>
            <a:r>
              <a:rPr lang="en-US" altLang="zh-CN" sz="2800" dirty="0">
                <a:solidFill>
                  <a:srgbClr val="000000"/>
                </a:solidFill>
                <a:latin typeface="Arial" panose="020B0604020202020204" pitchFamily="34" charset="0"/>
                <a:cs typeface="Arial" panose="020B0604020202020204" pitchFamily="34" charset="0"/>
              </a:rPr>
              <a:t>:</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5% of all measurements are outside [Q1-IQR , Q3+IQR]</a:t>
            </a:r>
          </a:p>
          <a:p>
            <a:pPr marL="1371600" lvl="2" indent="-457200">
              <a:lnSpc>
                <a:spcPct val="200000"/>
              </a:lnSpc>
              <a:buFont typeface="Arial" panose="020B0604020202020204" pitchFamily="34" charset="0"/>
              <a:buChar char="•"/>
              <a:defRPr/>
            </a:pPr>
            <a:r>
              <a:rPr lang="en-US" altLang="zh-CN" sz="2800" dirty="0" smtClean="0">
                <a:latin typeface="Arial" panose="020B0604020202020204" pitchFamily="34" charset="0"/>
                <a:cs typeface="Arial" panose="020B0604020202020204" pitchFamily="34" charset="0"/>
              </a:rPr>
              <a:t>making too many outliers</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0.8% of all measurements are outside [Q1-1.5*IQR , Q3+1.5*IQR] </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0.08% of all measurements are outside[Q1-2*IQR , Q3+2*IQR]</a:t>
            </a:r>
          </a:p>
          <a:p>
            <a:pPr marL="1371600" lvl="2" indent="-457200">
              <a:lnSpc>
                <a:spcPct val="200000"/>
              </a:lnSpc>
              <a:buFont typeface="Arial" panose="020B0604020202020204" pitchFamily="34" charset="0"/>
              <a:buChar char="•"/>
              <a:defRPr/>
            </a:pPr>
            <a:r>
              <a:rPr lang="en-US" altLang="zh-CN" sz="2800" dirty="0" smtClean="0">
                <a:latin typeface="Arial" panose="020B0604020202020204" pitchFamily="34" charset="0"/>
                <a:cs typeface="Arial" panose="020B0604020202020204" pitchFamily="34" charset="0"/>
              </a:rPr>
              <a:t>turning many </a:t>
            </a:r>
            <a:r>
              <a:rPr lang="en-US" altLang="zh-CN" sz="2800" dirty="0">
                <a:latin typeface="Arial" panose="020B0604020202020204" pitchFamily="34" charset="0"/>
                <a:cs typeface="Arial" panose="020B0604020202020204" pitchFamily="34" charset="0"/>
              </a:rPr>
              <a:t>quite extreme measurements into non-outliers</a:t>
            </a:r>
            <a:endParaRPr lang="zh-CN" altLang="en-US" sz="2800" dirty="0"/>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173218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0232" y="473972"/>
            <a:ext cx="11204812" cy="8710077"/>
          </a:xfrm>
          <a:prstGeom prst="rect">
            <a:avLst/>
          </a:prstGeom>
        </p:spPr>
        <p:txBody>
          <a:bodyPr wrap="square">
            <a:spAutoFit/>
          </a:bodyPr>
          <a:lstStyle/>
          <a:p>
            <a:pPr marL="342900" indent="-342900">
              <a:lnSpc>
                <a:spcPct val="200000"/>
              </a:lnSpc>
              <a:buFont typeface="Wingdings" panose="05000000000000000000" pitchFamily="2" charset="2"/>
              <a:buChar char="Ø"/>
              <a:defRPr/>
            </a:pPr>
            <a:r>
              <a:rPr lang="en-US" altLang="zh-CN" sz="2800" dirty="0">
                <a:solidFill>
                  <a:srgbClr val="000000"/>
                </a:solidFill>
                <a:latin typeface="Arial" panose="020B0604020202020204" pitchFamily="34" charset="0"/>
                <a:cs typeface="Arial" panose="020B0604020202020204" pitchFamily="34" charset="0"/>
              </a:rPr>
              <a:t>Why we use </a:t>
            </a:r>
            <a:r>
              <a:rPr lang="en-US" altLang="zh-CN" sz="2800" dirty="0" smtClean="0">
                <a:solidFill>
                  <a:srgbClr val="000000"/>
                </a:solidFill>
                <a:latin typeface="Arial" panose="020B0604020202020204" pitchFamily="34" charset="0"/>
                <a:cs typeface="Arial" panose="020B0604020202020204" pitchFamily="34" charset="0"/>
              </a:rPr>
              <a:t>1.5*IQR:</a:t>
            </a:r>
          </a:p>
          <a:p>
            <a:pPr marL="342900" indent="-342900">
              <a:lnSpc>
                <a:spcPct val="200000"/>
              </a:lnSpc>
              <a:buFont typeface="Wingdings" panose="05000000000000000000" pitchFamily="2" charset="2"/>
              <a:buChar char="Ø"/>
              <a:defRPr/>
            </a:pPr>
            <a:r>
              <a:rPr lang="en-US" altLang="zh-CN" sz="2800" dirty="0" smtClean="0">
                <a:latin typeface="Arial" panose="020B0604020202020204" pitchFamily="34" charset="0"/>
                <a:cs typeface="Arial" panose="020B0604020202020204" pitchFamily="34" charset="0"/>
              </a:rPr>
              <a:t>5</a:t>
            </a:r>
            <a:r>
              <a:rPr lang="en-US" altLang="zh-CN" sz="2800" dirty="0">
                <a:latin typeface="Arial" panose="020B0604020202020204" pitchFamily="34" charset="0"/>
                <a:cs typeface="Arial" panose="020B0604020202020204" pitchFamily="34" charset="0"/>
              </a:rPr>
              <a:t>% of all measurements are outside [Q1-IQR , Q3+IQR]</a:t>
            </a:r>
          </a:p>
          <a:p>
            <a:pPr marL="1371600" lvl="2" indent="-457200">
              <a:lnSpc>
                <a:spcPct val="200000"/>
              </a:lnSpc>
              <a:buFont typeface="Arial" panose="020B0604020202020204" pitchFamily="34" charset="0"/>
              <a:buChar char="•"/>
              <a:defRPr/>
            </a:pPr>
            <a:r>
              <a:rPr lang="en-US" altLang="zh-CN" sz="2800" dirty="0">
                <a:latin typeface="Arial" panose="020B0604020202020204" pitchFamily="34" charset="0"/>
                <a:cs typeface="Arial" panose="020B0604020202020204" pitchFamily="34" charset="0"/>
              </a:rPr>
              <a:t>making too many outliers</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0.8% of all measurements are outside [Q1-1.5*IQR , Q3+1.5*IQR] </a:t>
            </a:r>
          </a:p>
          <a:p>
            <a:pPr marL="342900" indent="-342900">
              <a:lnSpc>
                <a:spcPct val="200000"/>
              </a:lnSpc>
              <a:buFont typeface="Wingdings" panose="05000000000000000000" pitchFamily="2" charset="2"/>
              <a:buChar char="Ø"/>
              <a:defRPr/>
            </a:pPr>
            <a:r>
              <a:rPr lang="en-US" altLang="zh-CN" sz="2800" dirty="0">
                <a:latin typeface="Arial" panose="020B0604020202020204" pitchFamily="34" charset="0"/>
                <a:cs typeface="Arial" panose="020B0604020202020204" pitchFamily="34" charset="0"/>
              </a:rPr>
              <a:t>0.08% of all measurements are outside[Q1-2*IQR , Q3+2*IQR]</a:t>
            </a:r>
          </a:p>
          <a:p>
            <a:pPr marL="1371600" lvl="2" indent="-457200">
              <a:lnSpc>
                <a:spcPct val="200000"/>
              </a:lnSpc>
              <a:buFont typeface="Arial" panose="020B0604020202020204" pitchFamily="34" charset="0"/>
              <a:buChar char="•"/>
              <a:defRPr/>
            </a:pPr>
            <a:r>
              <a:rPr lang="en-US" altLang="zh-CN" sz="2800" dirty="0">
                <a:latin typeface="Arial" panose="020B0604020202020204" pitchFamily="34" charset="0"/>
                <a:cs typeface="Arial" panose="020B0604020202020204" pitchFamily="34" charset="0"/>
              </a:rPr>
              <a:t>turning many quite extreme measurements into non-outliers</a:t>
            </a:r>
            <a:endParaRPr lang="zh-CN" altLang="en-US" sz="2800" dirty="0"/>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endParaRPr lang="en-US" altLang="zh-CN" sz="2800" dirty="0">
              <a:latin typeface="Arial" panose="020B0604020202020204" pitchFamily="34" charset="0"/>
              <a:cs typeface="Arial" panose="020B0604020202020204" pitchFamily="34" charset="0"/>
            </a:endParaRPr>
          </a:p>
          <a:p>
            <a:pPr>
              <a:lnSpc>
                <a:spcPct val="200000"/>
              </a:lnSpc>
              <a:defRPr/>
            </a:pPr>
            <a:r>
              <a:rPr lang="en-US" altLang="zh-CN" sz="2800" dirty="0">
                <a:latin typeface="Arial" panose="020B0604020202020204" pitchFamily="34" charset="0"/>
                <a:cs typeface="Arial" panose="020B0604020202020204" pitchFamily="34" charset="0"/>
              </a:rPr>
              <a:t> </a:t>
            </a:r>
          </a:p>
        </p:txBody>
      </p:sp>
      <p:sp>
        <p:nvSpPr>
          <p:cNvPr id="3" name="AutoShape 2" descr="你真棒表情包图片- 求表情网,斗图从此不求人!"/>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你真棒表情包图片- 求表情网,斗图从此不求人!"/>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l="40905" b="17777"/>
          <a:stretch/>
        </p:blipFill>
        <p:spPr bwMode="auto">
          <a:xfrm>
            <a:off x="-14384" y="3977095"/>
            <a:ext cx="1407215" cy="195794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1392832" y="3999070"/>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3774082" y="3999070"/>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6155332" y="3977095"/>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8536582" y="3977095"/>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r="46491" b="17777"/>
          <a:stretch/>
        </p:blipFill>
        <p:spPr bwMode="auto">
          <a:xfrm>
            <a:off x="10896823" y="3977095"/>
            <a:ext cx="1274168"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l="40905" b="17777"/>
          <a:stretch/>
        </p:blipFill>
        <p:spPr bwMode="auto">
          <a:xfrm>
            <a:off x="6625" y="1380686"/>
            <a:ext cx="1407215"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1413841" y="1402661"/>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3795091" y="1402661"/>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6176341" y="1380686"/>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b="17777"/>
          <a:stretch/>
        </p:blipFill>
        <p:spPr bwMode="auto">
          <a:xfrm>
            <a:off x="8557591" y="1380686"/>
            <a:ext cx="2381250" cy="19579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你真棒表情包图片- 求表情网,斗图从此不求人!"/>
          <p:cNvPicPr>
            <a:picLocks noChangeAspect="1" noChangeArrowheads="1"/>
          </p:cNvPicPr>
          <p:nvPr/>
        </p:nvPicPr>
        <p:blipFill rotWithShape="1">
          <a:blip r:embed="rId2">
            <a:extLst>
              <a:ext uri="{28A0092B-C50C-407E-A947-70E740481C1C}">
                <a14:useLocalDpi xmlns:a14="http://schemas.microsoft.com/office/drawing/2010/main" val="0"/>
              </a:ext>
            </a:extLst>
          </a:blip>
          <a:srcRect r="46491" b="17777"/>
          <a:stretch/>
        </p:blipFill>
        <p:spPr bwMode="auto">
          <a:xfrm>
            <a:off x="10917832" y="1380686"/>
            <a:ext cx="1274168" cy="1957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410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8"/>
          <p:cNvSpPr txBox="1">
            <a:spLocks noChangeArrowheads="1"/>
          </p:cNvSpPr>
          <p:nvPr/>
        </p:nvSpPr>
        <p:spPr bwMode="auto">
          <a:xfrm>
            <a:off x="864704" y="764094"/>
            <a:ext cx="7620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37931725" indent="-37474525">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spcAft>
                <a:spcPts val="600"/>
              </a:spcAft>
            </a:pPr>
            <a:r>
              <a:rPr lang="en-US" altLang="en-US" sz="2400" dirty="0"/>
              <a:t>In the New York travel time data:</a:t>
            </a: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4694" y="1268115"/>
            <a:ext cx="3489325"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a:spLocks noChangeArrowheads="1"/>
          </p:cNvSpPr>
          <p:nvPr/>
        </p:nvSpPr>
        <p:spPr bwMode="auto">
          <a:xfrm>
            <a:off x="5562600" y="1611452"/>
            <a:ext cx="4572000"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000" dirty="0"/>
              <a:t>Q1=15 minutes</a:t>
            </a:r>
          </a:p>
          <a:p>
            <a:pPr>
              <a:lnSpc>
                <a:spcPct val="150000"/>
              </a:lnSpc>
              <a:spcAft>
                <a:spcPts val="600"/>
              </a:spcAft>
            </a:pPr>
            <a:r>
              <a:rPr lang="en-US" altLang="en-US" sz="2000" dirty="0"/>
              <a:t>Q3=42.5 minutes</a:t>
            </a:r>
          </a:p>
          <a:p>
            <a:pPr>
              <a:lnSpc>
                <a:spcPct val="150000"/>
              </a:lnSpc>
              <a:spcAft>
                <a:spcPts val="600"/>
              </a:spcAft>
            </a:pPr>
            <a:r>
              <a:rPr lang="en-US" altLang="en-US" sz="2000" dirty="0"/>
              <a:t>IQR=27.5 minutes</a:t>
            </a:r>
          </a:p>
          <a:p>
            <a:pPr>
              <a:lnSpc>
                <a:spcPct val="150000"/>
              </a:lnSpc>
              <a:spcAft>
                <a:spcPts val="600"/>
              </a:spcAft>
            </a:pPr>
            <a:r>
              <a:rPr lang="en-US" altLang="en-US" sz="2000" dirty="0"/>
              <a:t>For these data, 1.5 x IQR = 41.25</a:t>
            </a:r>
          </a:p>
        </p:txBody>
      </p:sp>
      <p:sp>
        <p:nvSpPr>
          <p:cNvPr id="9" name="矩形 8"/>
          <p:cNvSpPr>
            <a:spLocks noChangeArrowheads="1"/>
          </p:cNvSpPr>
          <p:nvPr/>
        </p:nvSpPr>
        <p:spPr bwMode="auto">
          <a:xfrm>
            <a:off x="3760304" y="4209350"/>
            <a:ext cx="47244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gn="ctr">
              <a:lnSpc>
                <a:spcPct val="150000"/>
              </a:lnSpc>
              <a:spcAft>
                <a:spcPts val="600"/>
              </a:spcAft>
            </a:pPr>
            <a:r>
              <a:rPr lang="en-US" altLang="en-US" sz="2000" dirty="0"/>
              <a:t>Q1- 1.5 x IQR = 15 – 41.25 = </a:t>
            </a:r>
            <a:r>
              <a:rPr lang="en-US" altLang="en-US" sz="2000" b="1" dirty="0"/>
              <a:t>-26.25</a:t>
            </a:r>
          </a:p>
          <a:p>
            <a:pPr algn="ctr">
              <a:lnSpc>
                <a:spcPct val="150000"/>
              </a:lnSpc>
              <a:spcAft>
                <a:spcPts val="600"/>
              </a:spcAft>
            </a:pPr>
            <a:r>
              <a:rPr lang="en-US" altLang="en-US" sz="2000" dirty="0"/>
              <a:t>Q3+ 1.5 x IQR = 42.5 + 41.25 = </a:t>
            </a:r>
            <a:r>
              <a:rPr lang="en-US" altLang="en-US" sz="2000" b="1" dirty="0"/>
              <a:t>83.75</a:t>
            </a:r>
          </a:p>
        </p:txBody>
      </p:sp>
      <p:sp>
        <p:nvSpPr>
          <p:cNvPr id="10" name="矩形 9"/>
          <p:cNvSpPr>
            <a:spLocks noChangeArrowheads="1"/>
          </p:cNvSpPr>
          <p:nvPr/>
        </p:nvSpPr>
        <p:spPr bwMode="auto">
          <a:xfrm>
            <a:off x="864704" y="5221703"/>
            <a:ext cx="108137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spcAft>
                <a:spcPts val="600"/>
              </a:spcAft>
            </a:pPr>
            <a:r>
              <a:rPr lang="en-US" altLang="en-US" sz="2400" dirty="0" smtClean="0">
                <a:solidFill>
                  <a:srgbClr val="FF0000"/>
                </a:solidFill>
              </a:rPr>
              <a:t>According to the 1.5 * IQR rule, any </a:t>
            </a:r>
            <a:r>
              <a:rPr lang="en-US" altLang="en-US" sz="2400" dirty="0">
                <a:solidFill>
                  <a:srgbClr val="FF0000"/>
                </a:solidFill>
              </a:rPr>
              <a:t>travel time shorter  than -26.25 minutes or longer than 83.75 minutes is considered an outlier.</a:t>
            </a:r>
          </a:p>
        </p:txBody>
      </p:sp>
      <p:sp>
        <p:nvSpPr>
          <p:cNvPr id="11" name="矩形 10"/>
          <p:cNvSpPr/>
          <p:nvPr/>
        </p:nvSpPr>
        <p:spPr>
          <a:xfrm>
            <a:off x="1331844" y="3557184"/>
            <a:ext cx="1219200" cy="3048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Tree>
    <p:extLst>
      <p:ext uri="{BB962C8B-B14F-4D97-AF65-F5344CB8AC3E}">
        <p14:creationId xmlns:p14="http://schemas.microsoft.com/office/powerpoint/2010/main" val="1346234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9" grpId="0"/>
      <p:bldP spid="10"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
          <p:cNvSpPr>
            <a:spLocks noChangeArrowheads="1"/>
          </p:cNvSpPr>
          <p:nvPr/>
        </p:nvSpPr>
        <p:spPr bwMode="auto">
          <a:xfrm>
            <a:off x="4354514" y="3310624"/>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
        <p:nvSpPr>
          <p:cNvPr id="27651" name="矩形 3"/>
          <p:cNvSpPr>
            <a:spLocks noChangeArrowheads="1"/>
          </p:cNvSpPr>
          <p:nvPr/>
        </p:nvSpPr>
        <p:spPr bwMode="auto">
          <a:xfrm>
            <a:off x="593381" y="366785"/>
            <a:ext cx="11383272" cy="2971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3200" b="1" dirty="0">
                <a:solidFill>
                  <a:srgbClr val="3C78BB"/>
                </a:solidFill>
                <a:latin typeface="HelveticaNeueLTStd-MdIt"/>
              </a:rPr>
              <a:t>Check your understanding:</a:t>
            </a:r>
            <a:r>
              <a:rPr lang="en-US" altLang="zh-CN" sz="3200" dirty="0">
                <a:solidFill>
                  <a:srgbClr val="3C78BB"/>
                </a:solidFill>
                <a:latin typeface="HelveticaNeueLTStd-MdIt"/>
              </a:rPr>
              <a:t/>
            </a:r>
            <a:br>
              <a:rPr lang="en-US" altLang="zh-CN" sz="3200" dirty="0">
                <a:solidFill>
                  <a:srgbClr val="3C78BB"/>
                </a:solidFill>
                <a:latin typeface="HelveticaNeueLTStd-MdIt"/>
              </a:rPr>
            </a:br>
            <a:r>
              <a:rPr lang="en-US" altLang="zh-CN" sz="2400" dirty="0">
                <a:solidFill>
                  <a:srgbClr val="242021"/>
                </a:solidFill>
                <a:latin typeface="ElectraLH-Regular"/>
              </a:rPr>
              <a:t>Earlier, we noted the influence of one long travel time of 60 minutes in our sample of 15 North Carolina workers.</a:t>
            </a:r>
          </a:p>
          <a:p>
            <a:pPr>
              <a:lnSpc>
                <a:spcPct val="150000"/>
              </a:lnSpc>
            </a:pPr>
            <a:r>
              <a:rPr lang="en-US" altLang="zh-CN" sz="2400" dirty="0">
                <a:solidFill>
                  <a:srgbClr val="242021"/>
                </a:solidFill>
                <a:latin typeface="ElectraLH-Regular"/>
              </a:rPr>
              <a:t/>
            </a:r>
            <a:br>
              <a:rPr lang="en-US" altLang="zh-CN" sz="2400" dirty="0">
                <a:solidFill>
                  <a:srgbClr val="242021"/>
                </a:solidFill>
                <a:latin typeface="ElectraLH-Regular"/>
              </a:rPr>
            </a:br>
            <a:endParaRPr lang="en-US" altLang="zh-CN" sz="2400" dirty="0"/>
          </a:p>
        </p:txBody>
      </p:sp>
      <p:pic>
        <p:nvPicPr>
          <p:cNvPr id="27652"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89922" y="2780506"/>
            <a:ext cx="5725751" cy="3033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矩形 5"/>
          <p:cNvSpPr>
            <a:spLocks noChangeArrowheads="1"/>
          </p:cNvSpPr>
          <p:nvPr/>
        </p:nvSpPr>
        <p:spPr bwMode="auto">
          <a:xfrm>
            <a:off x="7363114" y="3560411"/>
            <a:ext cx="432530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pPr>
              <a:lnSpc>
                <a:spcPct val="150000"/>
              </a:lnSpc>
            </a:pPr>
            <a:r>
              <a:rPr lang="en-US" altLang="zh-CN" sz="2400" dirty="0">
                <a:latin typeface="Arial" panose="020B0604020202020204" pitchFamily="34" charset="0"/>
                <a:cs typeface="Arial" panose="020B0604020202020204" pitchFamily="34" charset="0"/>
              </a:rPr>
              <a:t>Problem: </a:t>
            </a:r>
            <a:r>
              <a:rPr lang="en-US" altLang="zh-CN" sz="2400" dirty="0">
                <a:solidFill>
                  <a:srgbClr val="242021"/>
                </a:solidFill>
                <a:latin typeface="Arial" panose="020B0604020202020204" pitchFamily="34" charset="0"/>
                <a:cs typeface="Arial" panose="020B0604020202020204" pitchFamily="34" charset="0"/>
              </a:rPr>
              <a:t>Determine whether </a:t>
            </a:r>
            <a:r>
              <a:rPr lang="en-US" altLang="zh-CN" sz="2400" dirty="0" smtClean="0">
                <a:solidFill>
                  <a:srgbClr val="242021"/>
                </a:solidFill>
                <a:latin typeface="Arial" panose="020B0604020202020204" pitchFamily="34" charset="0"/>
                <a:cs typeface="Arial" panose="020B0604020202020204" pitchFamily="34" charset="0"/>
              </a:rPr>
              <a:t>there are outliers</a:t>
            </a:r>
            <a:r>
              <a:rPr lang="en-US" altLang="zh-CN" sz="2400" dirty="0">
                <a:solidFill>
                  <a:srgbClr val="242021"/>
                </a:solidFill>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p:sp>
        <p:nvSpPr>
          <p:cNvPr id="27654" name="Rectangle 2"/>
          <p:cNvSpPr>
            <a:spLocks noChangeArrowheads="1"/>
          </p:cNvSpPr>
          <p:nvPr/>
        </p:nvSpPr>
        <p:spPr bwMode="auto">
          <a:xfrm>
            <a:off x="4354514" y="2670861"/>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Tahoma" panose="020B0604030504040204" pitchFamily="34" charset="0"/>
                <a:ea typeface="MS PGothic" panose="020B0600070205080204" pitchFamily="34" charset="-128"/>
              </a:defRPr>
            </a:lvl1pPr>
            <a:lvl2pPr marL="742950" indent="-285750">
              <a:defRPr>
                <a:solidFill>
                  <a:schemeClr val="tx1"/>
                </a:solidFill>
                <a:latin typeface="Tahoma" panose="020B0604030504040204" pitchFamily="34" charset="0"/>
                <a:ea typeface="MS PGothic" panose="020B0600070205080204" pitchFamily="34" charset="-128"/>
              </a:defRPr>
            </a:lvl2pPr>
            <a:lvl3pPr marL="1143000" indent="-228600">
              <a:defRPr>
                <a:solidFill>
                  <a:schemeClr val="tx1"/>
                </a:solidFill>
                <a:latin typeface="Tahoma" panose="020B0604030504040204" pitchFamily="34" charset="0"/>
                <a:ea typeface="MS PGothic" panose="020B0600070205080204" pitchFamily="34" charset="-128"/>
              </a:defRPr>
            </a:lvl3pPr>
            <a:lvl4pPr marL="1600200" indent="-228600">
              <a:defRPr>
                <a:solidFill>
                  <a:schemeClr val="tx1"/>
                </a:solidFill>
                <a:latin typeface="Tahoma" panose="020B0604030504040204" pitchFamily="34" charset="0"/>
                <a:ea typeface="MS PGothic" panose="020B0600070205080204" pitchFamily="34" charset="-128"/>
              </a:defRPr>
            </a:lvl4pPr>
            <a:lvl5pPr marL="2057400" indent="-228600">
              <a:defRPr>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Tahoma" panose="020B0604030504040204" pitchFamily="34" charset="0"/>
                <a:ea typeface="MS PGothic" panose="020B0600070205080204" pitchFamily="34" charset="-128"/>
              </a:defRPr>
            </a:lvl9pPr>
          </a:lstStyle>
          <a:p>
            <a:r>
              <a:rPr lang="en-US" altLang="zh-CN"/>
              <a:t/>
            </a:r>
            <a:br>
              <a:rPr lang="en-US" altLang="zh-CN"/>
            </a:br>
            <a:endParaRPr lang="en-US" altLang="zh-CN"/>
          </a:p>
        </p:txBody>
      </p:sp>
    </p:spTree>
    <p:extLst>
      <p:ext uri="{BB962C8B-B14F-4D97-AF65-F5344CB8AC3E}">
        <p14:creationId xmlns:p14="http://schemas.microsoft.com/office/powerpoint/2010/main" val="1438965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TotalTime>
  <Words>2564</Words>
  <Application>Microsoft Office PowerPoint</Application>
  <PresentationFormat>宽屏</PresentationFormat>
  <Paragraphs>394</Paragraphs>
  <Slides>36</Slides>
  <Notes>8</Notes>
  <HiddenSlides>0</HiddenSlides>
  <MMClips>0</MMClips>
  <ScaleCrop>false</ScaleCrop>
  <HeadingPairs>
    <vt:vector size="8" baseType="variant">
      <vt:variant>
        <vt:lpstr>已用的字体</vt:lpstr>
      </vt:variant>
      <vt:variant>
        <vt:i4>21</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59" baseType="lpstr">
      <vt:lpstr>Malgun Gothic</vt:lpstr>
      <vt:lpstr>MS PGothic</vt:lpstr>
      <vt:lpstr>MS PGothic</vt:lpstr>
      <vt:lpstr>等线</vt:lpstr>
      <vt:lpstr>等线 Light</vt:lpstr>
      <vt:lpstr>方正舒体</vt:lpstr>
      <vt:lpstr>Arial</vt:lpstr>
      <vt:lpstr>Bell MT</vt:lpstr>
      <vt:lpstr>Book Antiqua</vt:lpstr>
      <vt:lpstr>Bradley Hand ITC</vt:lpstr>
      <vt:lpstr>Calibri</vt:lpstr>
      <vt:lpstr>Cambria Math</vt:lpstr>
      <vt:lpstr>ElectraLH-Regular</vt:lpstr>
      <vt:lpstr>Garamond</vt:lpstr>
      <vt:lpstr>Helvetica Neue</vt:lpstr>
      <vt:lpstr>Helvetica Neue Light</vt:lpstr>
      <vt:lpstr>HelveticaNeueLTStd-MdIt</vt:lpstr>
      <vt:lpstr>Tahoma</vt:lpstr>
      <vt:lpstr>TektonPro-BoldCond</vt:lpstr>
      <vt:lpstr>Times New Roman</vt:lpstr>
      <vt:lpstr>Wingdings</vt:lpstr>
      <vt:lpstr>Office 主题​​</vt:lpstr>
      <vt:lpstr>Microsoft Equation</vt:lpstr>
      <vt:lpstr>Lecture 7 Describe Quantitative Data with Numbers (ctns) Identify outliers &amp; Boxplot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Good   Job！！</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Measuring Spread: Deviation </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 Describe Quantitative Data with Numbers (ctns)                             -- Identify outliers &amp; Boxplot</dc:title>
  <dc:creator>X13 Yoga</dc:creator>
  <cp:lastModifiedBy>X13 Yoga</cp:lastModifiedBy>
  <cp:revision>43</cp:revision>
  <dcterms:created xsi:type="dcterms:W3CDTF">2021-09-08T12:50:03Z</dcterms:created>
  <dcterms:modified xsi:type="dcterms:W3CDTF">2022-09-13T14:42:46Z</dcterms:modified>
</cp:coreProperties>
</file>