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8"/>
  </p:notesMasterIdLst>
  <p:sldIdLst>
    <p:sldId id="256" r:id="rId2"/>
    <p:sldId id="266" r:id="rId3"/>
    <p:sldId id="263" r:id="rId4"/>
    <p:sldId id="268" r:id="rId5"/>
    <p:sldId id="270" r:id="rId6"/>
    <p:sldId id="269" r:id="rId7"/>
    <p:sldId id="296" r:id="rId8"/>
    <p:sldId id="282" r:id="rId9"/>
    <p:sldId id="283" r:id="rId10"/>
    <p:sldId id="287" r:id="rId11"/>
    <p:sldId id="286" r:id="rId12"/>
    <p:sldId id="294" r:id="rId13"/>
    <p:sldId id="288" r:id="rId14"/>
    <p:sldId id="285" r:id="rId15"/>
    <p:sldId id="290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5" autoAdjust="0"/>
    <p:restoredTop sz="78652" autoAdjust="0"/>
  </p:normalViewPr>
  <p:slideViewPr>
    <p:cSldViewPr snapToGrid="0">
      <p:cViewPr varScale="1">
        <p:scale>
          <a:sx n="50" d="100"/>
          <a:sy n="50" d="100"/>
        </p:scale>
        <p:origin x="13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sz="1586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altLang="zh-CN"/>
              <a:t>Chance of being wealthy by age 30</a:t>
            </a:r>
          </a:p>
        </c:rich>
      </c:tx>
      <c:layout/>
      <c:overlay val="0"/>
      <c:spPr>
        <a:noFill/>
        <a:ln w="25217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0475648877223707"/>
          <c:y val="0.20447879481442305"/>
          <c:w val="0.74017094017093998"/>
          <c:h val="0.54258014928177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 Power Preference</c:v>
                </c:pt>
              </c:strCache>
            </c:strRef>
          </c:tx>
          <c:spPr>
            <a:solidFill>
              <a:srgbClr val="629DD1"/>
            </a:solidFill>
            <a:ln w="3152">
              <a:solidFill>
                <a:srgbClr val="666699"/>
              </a:solidFill>
              <a:prstDash val="solid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Almost none</c:v>
                </c:pt>
                <c:pt idx="1">
                  <c:v>Some chance</c:v>
                </c:pt>
                <c:pt idx="2">
                  <c:v>50-50 chance</c:v>
                </c:pt>
                <c:pt idx="3">
                  <c:v>Good chance</c:v>
                </c:pt>
                <c:pt idx="4">
                  <c:v>Almost certain</c:v>
                </c:pt>
              </c:strCache>
            </c:strRef>
          </c:cat>
          <c:val>
            <c:numRef>
              <c:f>Sheet1!$B$2:$B$6</c:f>
              <c:numCache>
                <c:formatCode>g/"通""用""格""式"</c:formatCode>
                <c:ptCount val="5"/>
                <c:pt idx="0">
                  <c:v>4</c:v>
                </c:pt>
                <c:pt idx="1">
                  <c:v>14.8</c:v>
                </c:pt>
                <c:pt idx="2">
                  <c:v>29.3</c:v>
                </c:pt>
                <c:pt idx="3">
                  <c:v>29.4</c:v>
                </c:pt>
                <c:pt idx="4">
                  <c:v>22.4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7-4FF3-AA39-95F6CE0E8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2715375"/>
        <c:axId val="1"/>
      </c:barChart>
      <c:catAx>
        <c:axId val="154271537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372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altLang="zh-CN"/>
                  <a:t>Survey Response</a:t>
                </a:r>
              </a:p>
            </c:rich>
          </c:tx>
          <c:layout/>
          <c:overlay val="0"/>
          <c:spPr>
            <a:noFill/>
            <a:ln w="25217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52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197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52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372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altLang="zh-CN"/>
                  <a:t>Percent</a:t>
                </a:r>
              </a:p>
            </c:rich>
          </c:tx>
          <c:layout/>
          <c:overlay val="0"/>
          <c:spPr>
            <a:noFill/>
            <a:ln w="25217">
              <a:noFill/>
            </a:ln>
          </c:spPr>
        </c:title>
        <c:numFmt formatCode="#,##0.00_ " sourceLinked="0"/>
        <c:majorTickMark val="out"/>
        <c:minorTickMark val="none"/>
        <c:tickLblPos val="nextTo"/>
        <c:spPr>
          <a:ln w="3152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392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CN"/>
          </a:p>
        </c:txPr>
        <c:crossAx val="1542715375"/>
        <c:crosses val="autoZero"/>
        <c:crossBetween val="between"/>
      </c:valAx>
      <c:spPr>
        <a:solidFill>
          <a:srgbClr val="E7E7E7"/>
        </a:solidFill>
        <a:ln w="25217">
          <a:noFill/>
        </a:ln>
      </c:spPr>
    </c:plotArea>
    <c:plotVisOnly val="1"/>
    <c:dispBlanksAs val="gap"/>
    <c:showDLblsOverMax val="0"/>
  </c:chart>
  <c:spPr>
    <a:solidFill>
      <a:srgbClr val="FFFFFF"/>
    </a:solidFill>
    <a:ln w="3152">
      <a:solidFill>
        <a:srgbClr val="808080"/>
      </a:solidFill>
      <a:prstDash val="solid"/>
    </a:ln>
  </c:spPr>
  <c:txPr>
    <a:bodyPr/>
    <a:lstStyle/>
    <a:p>
      <a:pPr>
        <a:defRPr sz="1786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36BDE-F380-4006-A394-5716D920529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93C0-6ACA-48C1-BB5B-7B3BC77D7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3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93C0-6ACA-48C1-BB5B-7B3BC77D7A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4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3501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93C0-6ACA-48C1-BB5B-7B3BC77D7A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9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93C0-6ACA-48C1-BB5B-7B3BC77D7A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7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如果已知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，   这个等价于   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是一个条件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93C0-6ACA-48C1-BB5B-7B3BC77D7A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8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0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0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6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8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8152E9-6B40-46E1-B7AD-CB8ADE1029EF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70E743-5E26-4789-9921-602D15EFE8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037997" y="1761865"/>
            <a:ext cx="8825658" cy="332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0771" y="1070517"/>
            <a:ext cx="11270511" cy="525222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Lecture 2</a:t>
            </a:r>
          </a:p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Displaying Categorical </a:t>
            </a: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</a:p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                           </a:t>
            </a:r>
            <a:endParaRPr lang="en-US" altLang="zh-CN" sz="5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4576" y="1954213"/>
            <a:ext cx="11197653" cy="1200329"/>
          </a:xfrm>
          <a:prstGeom prst="rect">
            <a:avLst/>
          </a:prstGeom>
          <a:solidFill>
            <a:srgbClr val="D7E9CB"/>
          </a:solidFill>
          <a:ln w="9525">
            <a:solidFill>
              <a:srgbClr val="7B8BA6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800000"/>
                </a:solidFill>
              </a:rPr>
              <a:t>marginal distribution </a:t>
            </a:r>
            <a:r>
              <a:rPr lang="en-US" dirty="0"/>
              <a:t>of one of the categorical variables in a two-way table of counts is the distribution of values of that variable among all individuals described by the table.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098551" y="1017978"/>
            <a:ext cx="7775626" cy="3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altLang="en-US" sz="4800" b="1" dirty="0" smtClean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Marginal </a:t>
            </a:r>
            <a:r>
              <a:rPr altLang="en-US" sz="4800" b="1" dirty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Distributions</a:t>
            </a:r>
          </a:p>
        </p:txBody>
      </p:sp>
      <p:graphicFrame>
        <p:nvGraphicFramePr>
          <p:cNvPr id="6" name="Table 17"/>
          <p:cNvGraphicFramePr>
            <a:graphicFrameLocks noGrp="1"/>
          </p:cNvGraphicFramePr>
          <p:nvPr/>
        </p:nvGraphicFramePr>
        <p:xfrm>
          <a:off x="1858779" y="3200400"/>
          <a:ext cx="8004748" cy="3657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Young adults by gender and chance of getting rich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Female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286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696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1416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663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597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1083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2367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2459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4826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79" y="4125568"/>
            <a:ext cx="8004748" cy="22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30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 bwMode="auto">
          <a:xfrm>
            <a:off x="1098551" y="568277"/>
            <a:ext cx="7775626" cy="3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altLang="en-US" sz="4800" b="1" dirty="0" smtClean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Marginal </a:t>
            </a:r>
            <a:r>
              <a:rPr altLang="en-US" sz="4800" b="1" dirty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Distributions</a:t>
            </a:r>
          </a:p>
        </p:txBody>
      </p:sp>
      <p:graphicFrame>
        <p:nvGraphicFramePr>
          <p:cNvPr id="6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33265"/>
              </p:ext>
            </p:extLst>
          </p:nvPr>
        </p:nvGraphicFramePr>
        <p:xfrm>
          <a:off x="194870" y="1462221"/>
          <a:ext cx="5600190" cy="3200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Frequency Table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1416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1083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4826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64674"/>
              </p:ext>
            </p:extLst>
          </p:nvPr>
        </p:nvGraphicFramePr>
        <p:xfrm>
          <a:off x="6525716" y="1462221"/>
          <a:ext cx="5600190" cy="3200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Relative Frequency Table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0.040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0.148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0.293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0.394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0.224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2466" y="5052859"/>
            <a:ext cx="121395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LiberationSerif"/>
              </a:rPr>
              <a:t>These </a:t>
            </a:r>
            <a:r>
              <a:rPr lang="en-US" altLang="zh-CN" sz="3200" dirty="0" err="1">
                <a:solidFill>
                  <a:srgbClr val="000000"/>
                </a:solidFill>
                <a:latin typeface="LiberationSerif"/>
              </a:rPr>
              <a:t>percents</a:t>
            </a:r>
            <a:r>
              <a:rPr lang="en-US" altLang="zh-CN" sz="3200" dirty="0">
                <a:solidFill>
                  <a:srgbClr val="000000"/>
                </a:solidFill>
                <a:latin typeface="LiberationSerif"/>
              </a:rPr>
              <a:t> or proportions are known as </a:t>
            </a:r>
            <a:r>
              <a:rPr lang="en-US" altLang="zh-CN" sz="3200" b="1" dirty="0">
                <a:solidFill>
                  <a:srgbClr val="0000EE"/>
                </a:solidFill>
                <a:latin typeface="LiberationSerif-Bold"/>
              </a:rPr>
              <a:t>marginal relative frequencies </a:t>
            </a:r>
            <a:r>
              <a:rPr lang="en-US" altLang="zh-CN" sz="3200" dirty="0">
                <a:solidFill>
                  <a:srgbClr val="000000"/>
                </a:solidFill>
                <a:latin typeface="LiberationSerif"/>
              </a:rPr>
              <a:t>because </a:t>
            </a:r>
            <a:r>
              <a:rPr lang="en-US" altLang="zh-CN" sz="3200" dirty="0" smtClean="0">
                <a:solidFill>
                  <a:srgbClr val="000000"/>
                </a:solidFill>
                <a:latin typeface="LiberationSerif"/>
              </a:rPr>
              <a:t>they are </a:t>
            </a:r>
            <a:r>
              <a:rPr lang="en-US" altLang="zh-CN" sz="3200" dirty="0">
                <a:solidFill>
                  <a:srgbClr val="000000"/>
                </a:solidFill>
                <a:latin typeface="LiberationSerif"/>
              </a:rPr>
              <a:t>calculated using values in the margins of the two-way table.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1271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0" y="465576"/>
            <a:ext cx="7803336" cy="2067762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07233" y="3427937"/>
            <a:ext cx="115099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u="sng" dirty="0"/>
              <a:t>Note</a:t>
            </a:r>
            <a:r>
              <a:rPr lang="en-US" altLang="en-US" sz="3600" dirty="0"/>
              <a:t>: Percentages are often more informative than counts, especially when comparing groups of different sizes.</a:t>
            </a:r>
          </a:p>
        </p:txBody>
      </p:sp>
    </p:spTree>
    <p:extLst>
      <p:ext uri="{BB962C8B-B14F-4D97-AF65-F5344CB8AC3E}">
        <p14:creationId xmlns:p14="http://schemas.microsoft.com/office/powerpoint/2010/main" val="28549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0964" y="385411"/>
            <a:ext cx="11931036" cy="2154436"/>
          </a:xfrm>
          <a:prstGeom prst="rect">
            <a:avLst/>
          </a:prstGeom>
          <a:solidFill>
            <a:srgbClr val="F8EAB9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1C2861"/>
                </a:solidFill>
              </a:rPr>
              <a:t>How to examine a marginal distribution:</a:t>
            </a:r>
          </a:p>
          <a:p>
            <a:pPr eaLnBrk="1" hangingPunct="1">
              <a:defRPr/>
            </a:pPr>
            <a:endParaRPr lang="en-US" altLang="zh-CN" sz="1100" b="1" dirty="0">
              <a:solidFill>
                <a:srgbClr val="800000"/>
              </a:solidFill>
            </a:endParaRPr>
          </a:p>
          <a:p>
            <a:pPr eaLnBrk="1" hangingPunct="1">
              <a:buFontTx/>
              <a:buAutoNum type="arabicParenR"/>
              <a:defRPr/>
            </a:pPr>
            <a:r>
              <a:rPr lang="en-US" altLang="zh-CN" sz="2800" dirty="0"/>
              <a:t>Use the data in the table to calculate the marginal distribution (</a:t>
            </a:r>
            <a:r>
              <a:rPr lang="en-US" altLang="zh-CN" sz="2800" dirty="0" smtClean="0"/>
              <a:t>in %) </a:t>
            </a:r>
            <a:r>
              <a:rPr lang="en-US" altLang="zh-CN" sz="2800" dirty="0"/>
              <a:t>of the row or column totals.</a:t>
            </a:r>
          </a:p>
          <a:p>
            <a:pPr eaLnBrk="1" hangingPunct="1">
              <a:buFontTx/>
              <a:buAutoNum type="arabicParenR"/>
              <a:defRPr/>
            </a:pPr>
            <a:endParaRPr lang="en-US" altLang="zh-CN" sz="1100" dirty="0"/>
          </a:p>
          <a:p>
            <a:pPr eaLnBrk="1" hangingPunct="1">
              <a:buFontTx/>
              <a:buAutoNum type="arabicParenR"/>
              <a:defRPr/>
            </a:pPr>
            <a:r>
              <a:rPr lang="en-US" altLang="zh-CN" sz="2800" dirty="0"/>
              <a:t>Make a graph to display the marginal distribution.</a:t>
            </a:r>
          </a:p>
        </p:txBody>
      </p:sp>
      <p:graphicFrame>
        <p:nvGraphicFramePr>
          <p:cNvPr id="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5495"/>
              </p:ext>
            </p:extLst>
          </p:nvPr>
        </p:nvGraphicFramePr>
        <p:xfrm>
          <a:off x="260964" y="2736378"/>
          <a:ext cx="5600190" cy="3200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Frequency Table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1416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1083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4826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66664"/>
              </p:ext>
            </p:extLst>
          </p:nvPr>
        </p:nvGraphicFramePr>
        <p:xfrm>
          <a:off x="260964" y="2736378"/>
          <a:ext cx="5600190" cy="3200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Relative Frequency Table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0.040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0.148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0.293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0.294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0.224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8692"/>
              </p:ext>
            </p:extLst>
          </p:nvPr>
        </p:nvGraphicFramePr>
        <p:xfrm>
          <a:off x="6468464" y="2736378"/>
          <a:ext cx="5575300" cy="404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rved Down Arrow 11"/>
          <p:cNvSpPr>
            <a:spLocks noChangeArrowheads="1"/>
          </p:cNvSpPr>
          <p:nvPr/>
        </p:nvSpPr>
        <p:spPr bwMode="auto">
          <a:xfrm rot="10496658" flipH="1">
            <a:off x="5030892" y="5629595"/>
            <a:ext cx="1660525" cy="614363"/>
          </a:xfrm>
          <a:prstGeom prst="curvedDownArrow">
            <a:avLst>
              <a:gd name="adj1" fmla="val 25001"/>
              <a:gd name="adj2" fmla="val 50003"/>
              <a:gd name="adj3" fmla="val 28505"/>
            </a:avLst>
          </a:prstGeom>
          <a:gradFill rotWithShape="1">
            <a:gsLst>
              <a:gs pos="0">
                <a:srgbClr val="A1B3FB"/>
              </a:gs>
              <a:gs pos="100000">
                <a:srgbClr val="3B60BB"/>
              </a:gs>
            </a:gsLst>
            <a:lin ang="5400000"/>
          </a:gradFill>
          <a:ln w="9525">
            <a:solidFill>
              <a:srgbClr val="4663AA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zh-CN">
              <a:latin typeface="Century Gothic" panose="020B0502020202020204" pitchFamily="34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603948" y="884239"/>
            <a:ext cx="10058400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cs typeface="Arial" panose="020B0604020202020204" pitchFamily="34" charset="0"/>
              </a:rPr>
              <a:t>Examine the marginal distribution of chance of getting rich</a:t>
            </a:r>
            <a:r>
              <a:rPr lang="en-US" altLang="en-US" sz="3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US" alt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32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1038590" y="921904"/>
            <a:ext cx="7775626" cy="3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altLang="en-US" sz="4800" b="1" dirty="0" smtClean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Conditional </a:t>
            </a:r>
            <a:r>
              <a:rPr altLang="en-US" sz="4800" b="1" dirty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Distributions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AF5C1DF-B36D-4D3E-9CF3-6F865622E7C6}"/>
              </a:ext>
            </a:extLst>
          </p:cNvPr>
          <p:cNvSpPr txBox="1"/>
          <p:nvPr/>
        </p:nvSpPr>
        <p:spPr>
          <a:xfrm>
            <a:off x="8166748" y="1938556"/>
            <a:ext cx="4025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-Condition = ‘given</a:t>
            </a:r>
            <a:r>
              <a:rPr lang="en-US" sz="3000" dirty="0" smtClean="0"/>
              <a:t>’</a:t>
            </a:r>
          </a:p>
          <a:p>
            <a:endParaRPr lang="en-US" sz="3000" dirty="0"/>
          </a:p>
          <a:p>
            <a:r>
              <a:rPr lang="en-US" sz="3000" dirty="0"/>
              <a:t>-What percent of </a:t>
            </a:r>
            <a:r>
              <a:rPr lang="en-US" sz="3000" dirty="0" smtClean="0"/>
              <a:t>people</a:t>
            </a:r>
          </a:p>
          <a:p>
            <a:r>
              <a:rPr lang="en-US" sz="3000" dirty="0" smtClean="0"/>
              <a:t> “almost certain”, </a:t>
            </a:r>
          </a:p>
          <a:p>
            <a:r>
              <a:rPr lang="en-US" sz="3000" dirty="0" smtClean="0"/>
              <a:t>given they are female?</a:t>
            </a:r>
          </a:p>
          <a:p>
            <a:r>
              <a:rPr lang="en-US" sz="3000" dirty="0" smtClean="0"/>
              <a:t>Given they are male?</a:t>
            </a:r>
            <a:endParaRPr lang="en-US" sz="3000" dirty="0"/>
          </a:p>
        </p:txBody>
      </p:sp>
      <p:graphicFrame>
        <p:nvGraphicFramePr>
          <p:cNvPr id="6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3714"/>
              </p:ext>
            </p:extLst>
          </p:nvPr>
        </p:nvGraphicFramePr>
        <p:xfrm>
          <a:off x="119921" y="1922514"/>
          <a:ext cx="8004748" cy="3657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Young adults by gender and chance of getting rich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Female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286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696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1416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663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597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1083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2367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2459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4826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74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99374"/>
              </p:ext>
            </p:extLst>
          </p:nvPr>
        </p:nvGraphicFramePr>
        <p:xfrm>
          <a:off x="-74950" y="2466330"/>
          <a:ext cx="2758477" cy="3662649"/>
        </p:xfrm>
        <a:graphic>
          <a:graphicData uri="http://schemas.openxmlformats.org/drawingml/2006/table">
            <a:tbl>
              <a:tblPr/>
              <a:tblGrid>
                <a:gridCol w="2758477">
                  <a:extLst>
                    <a:ext uri="{9D8B030D-6E8A-4147-A177-3AD203B41FA5}">
                      <a16:colId xmlns:a16="http://schemas.microsoft.com/office/drawing/2014/main" val="3749823053"/>
                    </a:ext>
                  </a:extLst>
                </a:gridCol>
              </a:tblGrid>
              <a:tr h="413030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Response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687" marB="4568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41392"/>
                  </a:ext>
                </a:extLst>
              </a:tr>
              <a:tr h="624082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Almost no chance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687" marB="4568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13855"/>
                  </a:ext>
                </a:extLst>
              </a:tr>
              <a:tr h="624082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Some chance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687" marB="4568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7984"/>
                  </a:ext>
                </a:extLst>
              </a:tr>
              <a:tr h="624082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 50-50 chance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687" marB="4568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98626"/>
                  </a:ext>
                </a:extLst>
              </a:tr>
              <a:tr h="624082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 good chance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687" marB="4568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93569"/>
                  </a:ext>
                </a:extLst>
              </a:tr>
              <a:tr h="648227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Almost certain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687" marB="45687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52000"/>
                  </a:ext>
                </a:extLst>
              </a:tr>
            </a:tbl>
          </a:graphicData>
        </a:graphic>
      </p:graphicFrame>
      <p:sp>
        <p:nvSpPr>
          <p:cNvPr id="14" name="Curved Down Arrow 13"/>
          <p:cNvSpPr>
            <a:spLocks noChangeArrowheads="1"/>
          </p:cNvSpPr>
          <p:nvPr/>
        </p:nvSpPr>
        <p:spPr bwMode="auto">
          <a:xfrm rot="20393259" flipH="1">
            <a:off x="3172527" y="960083"/>
            <a:ext cx="2986087" cy="717550"/>
          </a:xfrm>
          <a:prstGeom prst="curvedDownArrow">
            <a:avLst>
              <a:gd name="adj1" fmla="val 24988"/>
              <a:gd name="adj2" fmla="val 49996"/>
              <a:gd name="adj3" fmla="val 28505"/>
            </a:avLst>
          </a:prstGeom>
          <a:gradFill rotWithShape="1">
            <a:gsLst>
              <a:gs pos="0">
                <a:srgbClr val="A1B3FB"/>
              </a:gs>
              <a:gs pos="100000">
                <a:srgbClr val="3B60BB"/>
              </a:gs>
            </a:gsLst>
            <a:lin ang="5400000"/>
          </a:gradFill>
          <a:ln w="9525">
            <a:solidFill>
              <a:srgbClr val="4663AA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zh-CN">
              <a:latin typeface="Century Gothic" panose="020B0502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72266"/>
              </p:ext>
            </p:extLst>
          </p:nvPr>
        </p:nvGraphicFramePr>
        <p:xfrm>
          <a:off x="6190938" y="310546"/>
          <a:ext cx="6001061" cy="375178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9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41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Young adults by gender and chance of getting rich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Female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Male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194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286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712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758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1421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597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1083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2367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2459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4826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43643"/>
              </p:ext>
            </p:extLst>
          </p:nvPr>
        </p:nvGraphicFramePr>
        <p:xfrm>
          <a:off x="2670032" y="2466328"/>
          <a:ext cx="3238282" cy="3672494"/>
        </p:xfrm>
        <a:graphic>
          <a:graphicData uri="http://schemas.openxmlformats.org/drawingml/2006/table">
            <a:tbl>
              <a:tblPr/>
              <a:tblGrid>
                <a:gridCol w="3238282">
                  <a:extLst>
                    <a:ext uri="{9D8B030D-6E8A-4147-A177-3AD203B41FA5}">
                      <a16:colId xmlns:a16="http://schemas.microsoft.com/office/drawing/2014/main" val="3980623265"/>
                    </a:ext>
                  </a:extLst>
                </a:gridCol>
              </a:tblGrid>
              <a:tr h="412873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Female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37231"/>
                  </a:ext>
                </a:extLst>
              </a:tr>
              <a:tr h="62392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96/2367 = 4.1%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042033"/>
                  </a:ext>
                </a:extLst>
              </a:tr>
              <a:tr h="62392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426/2367 = 18.0%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07805"/>
                  </a:ext>
                </a:extLst>
              </a:tr>
              <a:tr h="62392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696/2367 = 29.4%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13610"/>
                  </a:ext>
                </a:extLst>
              </a:tr>
              <a:tr h="626956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663/2367 = 28.0%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99636"/>
                  </a:ext>
                </a:extLst>
              </a:tr>
              <a:tr h="655627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262626"/>
                        </a:buClr>
                        <a:buFont typeface="Garamond" panose="02020404030301010803" pitchFamily="18" charset="0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486/2367 = 20.5%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780591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600" y="695829"/>
            <a:ext cx="1723400" cy="33215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50505" y="4549676"/>
            <a:ext cx="2803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0000"/>
                </a:solidFill>
                <a:latin typeface="LiberationSans-Bold"/>
              </a:rPr>
              <a:t>Conditional relative frequency</a:t>
            </a:r>
            <a:r>
              <a:rPr lang="en-US" altLang="zh-CN" sz="3600" dirty="0"/>
              <a:t> 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46360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0800" y="1003300"/>
            <a:ext cx="732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Homework</a:t>
            </a:r>
            <a:endParaRPr lang="zh-CN" altLang="en-US" sz="4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09700" y="2451100"/>
            <a:ext cx="732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870480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556" y="2306529"/>
            <a:ext cx="10504917" cy="40233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 Make and interpret frequency table, relative frequency table and two-way table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Calculate </a:t>
            </a:r>
            <a:r>
              <a:rPr lang="en-US" altLang="zh-CN" sz="2800" dirty="0" smtClean="0"/>
              <a:t>marginal </a:t>
            </a:r>
            <a:r>
              <a:rPr lang="en-US" altLang="zh-CN" sz="2800" dirty="0"/>
              <a:t>and </a:t>
            </a:r>
            <a:r>
              <a:rPr lang="en-US" altLang="zh-CN" sz="2800" dirty="0" smtClean="0"/>
              <a:t>joint </a:t>
            </a:r>
            <a:r>
              <a:rPr lang="en-US" altLang="zh-CN" sz="2800" dirty="0"/>
              <a:t>relative frequencies from a two-way </a:t>
            </a:r>
            <a:r>
              <a:rPr lang="en-US" altLang="zh-CN" sz="2800" dirty="0" smtClean="0"/>
              <a:t>table</a:t>
            </a:r>
            <a:endParaRPr lang="en-US" altLang="zh-CN" sz="28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 Calculate </a:t>
            </a:r>
            <a:r>
              <a:rPr lang="en-US" altLang="zh-CN" sz="2800" dirty="0"/>
              <a:t>conditional relative frequencies from a two-way </a:t>
            </a:r>
            <a:r>
              <a:rPr lang="en-US" altLang="zh-CN" sz="2800" dirty="0" smtClean="0"/>
              <a:t>table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9098" y="944380"/>
            <a:ext cx="1027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By the end of this section, you should be able to: </a:t>
            </a:r>
            <a:endParaRPr lang="zh-CN" altLang="en-US" sz="4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2008" y="2495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89163" y="774700"/>
            <a:ext cx="8985250" cy="585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3200" b="1">
                <a:solidFill>
                  <a:srgbClr val="487B78"/>
                </a:solidFill>
              </a:rPr>
              <a:t>How to measure categorical variables?</a:t>
            </a:r>
            <a:endParaRPr lang="zh-CN" altLang="en-US" sz="3200" b="1">
              <a:solidFill>
                <a:srgbClr val="487B78"/>
              </a:solidFill>
            </a:endParaRPr>
          </a:p>
        </p:txBody>
      </p:sp>
      <p:pic>
        <p:nvPicPr>
          <p:cNvPr id="16387" name="Picture 2" descr="A table in which the rows represent patients and each column represents a variable. For example, the third row is for Patient #3, and each cell in the row is in a particular column. The first column is Gender, and Patient #3's gender is female, so there is a 'F' in the first column of the third row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6" y="1987550"/>
            <a:ext cx="771366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标注 4"/>
          <p:cNvSpPr/>
          <p:nvPr/>
        </p:nvSpPr>
        <p:spPr>
          <a:xfrm>
            <a:off x="3989389" y="1506538"/>
            <a:ext cx="1698625" cy="963612"/>
          </a:xfrm>
          <a:prstGeom prst="downArrowCallout">
            <a:avLst>
              <a:gd name="adj1" fmla="val 10567"/>
              <a:gd name="adj2" fmla="val 26031"/>
              <a:gd name="adj3" fmla="val 25000"/>
              <a:gd name="adj4" fmla="val 41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/>
              <a:t>categorical</a:t>
            </a:r>
            <a:endParaRPr lang="zh-CN" altLang="en-US" b="1" dirty="0"/>
          </a:p>
        </p:txBody>
      </p:sp>
      <p:sp>
        <p:nvSpPr>
          <p:cNvPr id="11" name="下箭头标注 10"/>
          <p:cNvSpPr/>
          <p:nvPr/>
        </p:nvSpPr>
        <p:spPr>
          <a:xfrm>
            <a:off x="7480301" y="1506538"/>
            <a:ext cx="1700213" cy="963612"/>
          </a:xfrm>
          <a:prstGeom prst="downArrowCallout">
            <a:avLst>
              <a:gd name="adj1" fmla="val 10567"/>
              <a:gd name="adj2" fmla="val 26031"/>
              <a:gd name="adj3" fmla="val 25000"/>
              <a:gd name="adj4" fmla="val 412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/>
              <a:t>categorical</a:t>
            </a:r>
            <a:endParaRPr lang="zh-CN" altLang="en-US" b="1" dirty="0"/>
          </a:p>
        </p:txBody>
      </p:sp>
      <p:sp>
        <p:nvSpPr>
          <p:cNvPr id="12" name="下箭头标注 11"/>
          <p:cNvSpPr/>
          <p:nvPr/>
        </p:nvSpPr>
        <p:spPr>
          <a:xfrm>
            <a:off x="8507413" y="1841500"/>
            <a:ext cx="1700212" cy="628650"/>
          </a:xfrm>
          <a:prstGeom prst="downArrowCallout">
            <a:avLst>
              <a:gd name="adj1" fmla="val 10567"/>
              <a:gd name="adj2" fmla="val 26031"/>
              <a:gd name="adj3" fmla="val 25000"/>
              <a:gd name="adj4" fmla="val 595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/>
              <a:t>categorical</a:t>
            </a:r>
            <a:endParaRPr lang="zh-CN" altLang="en-US" b="1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273426" y="4154489"/>
            <a:ext cx="6678613" cy="1570037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Frequency (counts)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Relative Frequency (percentage/proportion)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2711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1" grpId="0" animBg="1"/>
      <p:bldP spid="12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6" y="693238"/>
            <a:ext cx="11373180" cy="21698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8346" y="3402051"/>
            <a:ext cx="11054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Some people use the terms frequency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table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 relative frequency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table instead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1386" y="274537"/>
            <a:ext cx="11876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Census At School is an international project that collects data about 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and secondary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students using surveys. Hundreds of thousands of students 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Australia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Canada, Ireland, Japan, New Zealand, South Africa, South Korea, the 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Kingdom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the United States have taken part in the project. Data from the surveys 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available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online. We used the site’s “Random Data Selector” to </a:t>
            </a:r>
            <a:r>
              <a:rPr lang="en-US" altLang="zh-CN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10 Canadian </a:t>
            </a:r>
            <a:r>
              <a:rPr lang="en-US" altLang="zh-CN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the survey in a recent year. </a:t>
            </a:r>
            <a:r>
              <a:rPr lang="en-US" altLang="zh-CN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table displays the data.</a:t>
            </a:r>
            <a:r>
              <a:rPr lang="en-US" altLang="zh-CN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7" y="2241017"/>
            <a:ext cx="10229916" cy="45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73" y="1085651"/>
            <a:ext cx="2373294" cy="55192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1481" y="274537"/>
            <a:ext cx="11692327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LiberationSerif-Bold"/>
              </a:rPr>
              <a:t>Note that the frequencies and relative frequencies listed in these tables are </a:t>
            </a:r>
            <a:r>
              <a:rPr lang="en-US" altLang="zh-CN" sz="3600" b="1" dirty="0" smtClean="0">
                <a:solidFill>
                  <a:schemeClr val="bg1"/>
                </a:solidFill>
                <a:latin typeface="LiberationSerif-Bold"/>
              </a:rPr>
              <a:t>not data !!!!!!!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53929"/>
              </p:ext>
            </p:extLst>
          </p:nvPr>
        </p:nvGraphicFramePr>
        <p:xfrm>
          <a:off x="3521032" y="1496118"/>
          <a:ext cx="8274571" cy="5126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706913">
                  <a:extLst>
                    <a:ext uri="{9D8B030D-6E8A-4147-A177-3AD203B41FA5}">
                      <a16:colId xmlns:a16="http://schemas.microsoft.com/office/drawing/2014/main" val="1270680955"/>
                    </a:ext>
                  </a:extLst>
                </a:gridCol>
                <a:gridCol w="3567658">
                  <a:extLst>
                    <a:ext uri="{9D8B030D-6E8A-4147-A177-3AD203B41FA5}">
                      <a16:colId xmlns:a16="http://schemas.microsoft.com/office/drawing/2014/main" val="1956593511"/>
                    </a:ext>
                  </a:extLst>
                </a:gridCol>
              </a:tblGrid>
              <a:tr h="99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Preferred Communication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Frequency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11747"/>
                  </a:ext>
                </a:extLst>
              </a:tr>
              <a:tr h="997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In</a:t>
                      </a:r>
                      <a:r>
                        <a:rPr lang="en-US" altLang="zh-CN" sz="3200" baseline="0" dirty="0" smtClean="0"/>
                        <a:t> Person</a:t>
                      </a: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36981"/>
                  </a:ext>
                </a:extLst>
              </a:tr>
              <a:tr h="997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Facebook</a:t>
                      </a:r>
                      <a:endParaRPr lang="zh-CN" alt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41767"/>
                  </a:ext>
                </a:extLst>
              </a:tr>
              <a:tr h="997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Cell Phone</a:t>
                      </a:r>
                      <a:endParaRPr lang="zh-CN" alt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48546"/>
                  </a:ext>
                </a:extLst>
              </a:tr>
              <a:tr h="997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Text Messaging</a:t>
                      </a: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5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1145611"/>
            <a:ext cx="2373294" cy="55192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1481" y="274537"/>
            <a:ext cx="11692327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LiberationSerif-Bold"/>
              </a:rPr>
              <a:t>Note that the frequencies and relative frequencies listed in these tables are </a:t>
            </a:r>
            <a:r>
              <a:rPr lang="en-US" altLang="zh-CN" sz="3600" b="1" dirty="0" smtClean="0">
                <a:solidFill>
                  <a:schemeClr val="bg1"/>
                </a:solidFill>
                <a:latin typeface="LiberationSerif-Bold"/>
              </a:rPr>
              <a:t>not data !!!!!!!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18876"/>
              </p:ext>
            </p:extLst>
          </p:nvPr>
        </p:nvGraphicFramePr>
        <p:xfrm>
          <a:off x="1437279" y="1506790"/>
          <a:ext cx="4886792" cy="51581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78110">
                  <a:extLst>
                    <a:ext uri="{9D8B030D-6E8A-4147-A177-3AD203B41FA5}">
                      <a16:colId xmlns:a16="http://schemas.microsoft.com/office/drawing/2014/main" val="1270680955"/>
                    </a:ext>
                  </a:extLst>
                </a:gridCol>
                <a:gridCol w="2008682">
                  <a:extLst>
                    <a:ext uri="{9D8B030D-6E8A-4147-A177-3AD203B41FA5}">
                      <a16:colId xmlns:a16="http://schemas.microsoft.com/office/drawing/2014/main" val="1956593511"/>
                    </a:ext>
                  </a:extLst>
                </a:gridCol>
              </a:tblGrid>
              <a:tr h="10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Preferred Communication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Frequency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11747"/>
                  </a:ext>
                </a:extLst>
              </a:tr>
              <a:tr h="9788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In</a:t>
                      </a:r>
                      <a:r>
                        <a:rPr lang="en-US" altLang="zh-CN" sz="3200" baseline="0" dirty="0" smtClean="0"/>
                        <a:t> Person</a:t>
                      </a: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36981"/>
                  </a:ext>
                </a:extLst>
              </a:tr>
              <a:tr h="105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Facebook</a:t>
                      </a:r>
                      <a:endParaRPr lang="zh-CN" alt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41767"/>
                  </a:ext>
                </a:extLst>
              </a:tr>
              <a:tr h="1050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Cell Phone</a:t>
                      </a:r>
                      <a:endParaRPr lang="zh-CN" alt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48546"/>
                  </a:ext>
                </a:extLst>
              </a:tr>
              <a:tr h="9788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Text Messaging</a:t>
                      </a:r>
                      <a:endParaRPr lang="zh-CN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552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69528"/>
              </p:ext>
            </p:extLst>
          </p:nvPr>
        </p:nvGraphicFramePr>
        <p:xfrm>
          <a:off x="6475749" y="1506790"/>
          <a:ext cx="5528058" cy="51088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64029">
                  <a:extLst>
                    <a:ext uri="{9D8B030D-6E8A-4147-A177-3AD203B41FA5}">
                      <a16:colId xmlns:a16="http://schemas.microsoft.com/office/drawing/2014/main" val="1493774767"/>
                    </a:ext>
                  </a:extLst>
                </a:gridCol>
                <a:gridCol w="2764029">
                  <a:extLst>
                    <a:ext uri="{9D8B030D-6E8A-4147-A177-3AD203B41FA5}">
                      <a16:colId xmlns:a16="http://schemas.microsoft.com/office/drawing/2014/main" val="1618149217"/>
                    </a:ext>
                  </a:extLst>
                </a:gridCol>
              </a:tblGrid>
              <a:tr h="10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Relative Frequency</a:t>
                      </a:r>
                    </a:p>
                    <a:p>
                      <a:pPr algn="ctr"/>
                      <a:r>
                        <a:rPr lang="en-US" altLang="zh-CN" sz="3200" dirty="0" smtClean="0"/>
                        <a:t>Proportion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Relative Frequency</a:t>
                      </a:r>
                    </a:p>
                    <a:p>
                      <a:pPr algn="ctr"/>
                      <a:r>
                        <a:rPr lang="en-US" altLang="zh-CN" sz="3200" dirty="0" smtClean="0"/>
                        <a:t>Percent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54789"/>
                  </a:ext>
                </a:extLst>
              </a:tr>
              <a:tr h="978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62376"/>
                  </a:ext>
                </a:extLst>
              </a:tr>
              <a:tr h="10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50138"/>
                  </a:ext>
                </a:extLst>
              </a:tr>
              <a:tr h="10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00134"/>
                  </a:ext>
                </a:extLst>
              </a:tr>
              <a:tr h="978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1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960347" y="1019995"/>
            <a:ext cx="11016794" cy="908050"/>
          </a:xfrm>
          <a:extLst/>
        </p:spPr>
        <p:txBody>
          <a:bodyPr rtlCol="0" anchor="t">
            <a:normAutofit/>
          </a:bodyPr>
          <a:lstStyle/>
          <a:p>
            <a:pPr>
              <a:defRPr/>
            </a:pPr>
            <a:r>
              <a:rPr altLang="en-US" sz="4400" b="1" dirty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Two-Way </a:t>
            </a:r>
            <a:r>
              <a:rPr altLang="en-US" sz="4400" b="1" dirty="0" smtClean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Table</a:t>
            </a:r>
            <a:endParaRPr altLang="en-US" sz="4400" b="1" dirty="0">
              <a:solidFill>
                <a:schemeClr val="accent6">
                  <a:lumMod val="75000"/>
                </a:schemeClr>
              </a:solidFill>
              <a:latin typeface="Helvetica Neue Light" charset="0"/>
              <a:ea typeface="ＭＳ Ｐゴシック" panose="020B0600070205080204" pitchFamily="34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4861" y="1909599"/>
            <a:ext cx="11783107" cy="1071691"/>
          </a:xfrm>
          <a:prstGeom prst="rect">
            <a:avLst/>
          </a:prstGeom>
          <a:solidFill>
            <a:srgbClr val="D7E9CB"/>
          </a:solidFill>
          <a:ln w="9525">
            <a:solidFill>
              <a:srgbClr val="7B8BA6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 sz="3200" dirty="0"/>
              <a:t>A</a:t>
            </a:r>
            <a:r>
              <a:rPr lang="en-US" altLang="zh-CN" sz="3200" b="1" dirty="0">
                <a:solidFill>
                  <a:srgbClr val="800000"/>
                </a:solidFill>
              </a:rPr>
              <a:t> two-way table</a:t>
            </a:r>
            <a:r>
              <a:rPr lang="en-US" altLang="zh-CN" sz="3200" dirty="0"/>
              <a:t> describes two categorical variables, organizing counts according to a </a:t>
            </a:r>
            <a:r>
              <a:rPr lang="en-US" altLang="zh-CN" sz="3200" b="1" dirty="0"/>
              <a:t>row variable </a:t>
            </a:r>
            <a:r>
              <a:rPr lang="en-US" altLang="zh-CN" sz="3200" dirty="0"/>
              <a:t>and a </a:t>
            </a:r>
            <a:r>
              <a:rPr lang="en-US" altLang="zh-CN" sz="3200" b="1" dirty="0"/>
              <a:t>column variable</a:t>
            </a:r>
            <a:r>
              <a:rPr lang="en-US" altLang="zh-CN" sz="3200" dirty="0"/>
              <a:t>.</a:t>
            </a:r>
            <a:endParaRPr lang="en-US" altLang="zh-CN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80618"/>
              </p:ext>
            </p:extLst>
          </p:nvPr>
        </p:nvGraphicFramePr>
        <p:xfrm>
          <a:off x="209861" y="3121727"/>
          <a:ext cx="8004748" cy="3657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Young adults by gender and chance of getting rich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Female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286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696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1416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663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597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1083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2367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2459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4826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104839" y="4258029"/>
            <a:ext cx="40871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What are the variables described by this</a:t>
            </a:r>
          </a:p>
          <a:p>
            <a:pPr algn="ctr" eaLnBrk="1" hangingPunct="1"/>
            <a:r>
              <a:rPr lang="en-US" altLang="en-US" sz="2800" dirty="0">
                <a:cs typeface="Arial" panose="020B0604020202020204" pitchFamily="34" charset="0"/>
              </a:rPr>
              <a:t>two-way table?</a:t>
            </a:r>
          </a:p>
        </p:txBody>
      </p:sp>
      <p:sp>
        <p:nvSpPr>
          <p:cNvPr id="3" name="矩形 2"/>
          <p:cNvSpPr/>
          <p:nvPr/>
        </p:nvSpPr>
        <p:spPr>
          <a:xfrm>
            <a:off x="283786" y="2162280"/>
            <a:ext cx="11645255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two-way table is sometimes called a contingency table.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9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7414" y="1700917"/>
            <a:ext cx="12064586" cy="1200329"/>
          </a:xfrm>
          <a:prstGeom prst="rect">
            <a:avLst/>
          </a:prstGeom>
          <a:solidFill>
            <a:srgbClr val="D7E9CB"/>
          </a:solidFill>
          <a:ln w="9525">
            <a:solidFill>
              <a:srgbClr val="7B8BA6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800000"/>
                </a:solidFill>
              </a:rPr>
              <a:t>marginal distribution </a:t>
            </a:r>
            <a:r>
              <a:rPr lang="en-US" dirty="0"/>
              <a:t>of one of </a:t>
            </a:r>
            <a:r>
              <a:rPr lang="en-US" b="1" dirty="0">
                <a:solidFill>
                  <a:srgbClr val="00B050"/>
                </a:solidFill>
              </a:rPr>
              <a:t>the categorical variables</a:t>
            </a:r>
            <a:r>
              <a:rPr lang="en-US" dirty="0"/>
              <a:t> in a two-way table of counts is the distribution of values of </a:t>
            </a:r>
            <a:r>
              <a:rPr lang="en-US" b="1" dirty="0">
                <a:solidFill>
                  <a:srgbClr val="00B050"/>
                </a:solidFill>
              </a:rPr>
              <a:t>that variable </a:t>
            </a:r>
            <a:r>
              <a:rPr lang="en-US" dirty="0"/>
              <a:t>among all individuals described by the table.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098551" y="1017978"/>
            <a:ext cx="7775626" cy="3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altLang="en-US" sz="4800" b="1" dirty="0" smtClean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Marginal </a:t>
            </a:r>
            <a:r>
              <a:rPr altLang="en-US" sz="4800" b="1" dirty="0">
                <a:solidFill>
                  <a:schemeClr val="accent6">
                    <a:lumMod val="7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Distributions</a:t>
            </a:r>
          </a:p>
        </p:txBody>
      </p:sp>
      <p:graphicFrame>
        <p:nvGraphicFramePr>
          <p:cNvPr id="6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6789"/>
              </p:ext>
            </p:extLst>
          </p:nvPr>
        </p:nvGraphicFramePr>
        <p:xfrm>
          <a:off x="1858779" y="3200400"/>
          <a:ext cx="8004748" cy="3657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29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85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Young adults by gender and chance of getting rich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Female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no chance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194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Some chance, but probably not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286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712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50-50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696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1416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 good chance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663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758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1421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Almost certain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597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1083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Total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2367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2459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/>
                          <a:cs typeface="Arial"/>
                        </a:rPr>
                        <a:t>4826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9" y="3706992"/>
            <a:ext cx="2398427" cy="3151008"/>
          </a:xfrm>
          <a:prstGeom prst="rect">
            <a:avLst/>
          </a:prstGeom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127414" y="186981"/>
            <a:ext cx="11929674" cy="830997"/>
          </a:xfrm>
          <a:prstGeom prst="rect">
            <a:avLst/>
          </a:prstGeom>
          <a:solidFill>
            <a:srgbClr val="D7E9CB"/>
          </a:solidFill>
          <a:ln w="9525">
            <a:solidFill>
              <a:srgbClr val="7B8BA6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u="sng" dirty="0"/>
              <a:t>The </a:t>
            </a:r>
            <a:r>
              <a:rPr lang="en-US" b="1" u="sng" dirty="0">
                <a:solidFill>
                  <a:srgbClr val="800000"/>
                </a:solidFill>
              </a:rPr>
              <a:t>marginal distribution </a:t>
            </a:r>
            <a:r>
              <a:rPr lang="en-US" u="sng" dirty="0"/>
              <a:t>of one of  </a:t>
            </a:r>
            <a:r>
              <a:rPr lang="en-US" altLang="zh-CN" b="1" u="sng" dirty="0" smtClean="0">
                <a:solidFill>
                  <a:srgbClr val="00B050"/>
                </a:solidFill>
              </a:rPr>
              <a:t>responses </a:t>
            </a:r>
            <a:r>
              <a:rPr lang="en-US" u="sng" dirty="0" smtClean="0"/>
              <a:t>in </a:t>
            </a:r>
            <a:r>
              <a:rPr lang="en-US" u="sng" dirty="0"/>
              <a:t>a two-way table of counts </a:t>
            </a:r>
            <a:r>
              <a:rPr lang="en-US" dirty="0"/>
              <a:t>is </a:t>
            </a:r>
            <a:r>
              <a:rPr lang="en-US" u="sng" dirty="0"/>
              <a:t>the distribution of values of </a:t>
            </a:r>
            <a:r>
              <a:rPr lang="en-US" altLang="zh-CN" b="1" u="sng" dirty="0">
                <a:solidFill>
                  <a:srgbClr val="00B050"/>
                </a:solidFill>
              </a:rPr>
              <a:t>responses</a:t>
            </a:r>
            <a:r>
              <a:rPr lang="en-US" u="sng" dirty="0" smtClean="0"/>
              <a:t> </a:t>
            </a:r>
            <a:r>
              <a:rPr lang="en-US" u="sng" dirty="0"/>
              <a:t>among all individuals described by the table.</a:t>
            </a:r>
          </a:p>
        </p:txBody>
      </p:sp>
    </p:spTree>
    <p:extLst>
      <p:ext uri="{BB962C8B-B14F-4D97-AF65-F5344CB8AC3E}">
        <p14:creationId xmlns:p14="http://schemas.microsoft.com/office/powerpoint/2010/main" val="106480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8362</TotalTime>
  <Words>929</Words>
  <Application>Microsoft Office PowerPoint</Application>
  <PresentationFormat>宽屏</PresentationFormat>
  <Paragraphs>291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LiberationSans-Bold</vt:lpstr>
      <vt:lpstr>MS PGothic</vt:lpstr>
      <vt:lpstr>MS PGothic</vt:lpstr>
      <vt:lpstr>等线</vt:lpstr>
      <vt:lpstr>华文仿宋</vt:lpstr>
      <vt:lpstr>Arial</vt:lpstr>
      <vt:lpstr>Calibri</vt:lpstr>
      <vt:lpstr>Century Gothic</vt:lpstr>
      <vt:lpstr>Helvetica Neue Light</vt:lpstr>
      <vt:lpstr>LiberationSerif</vt:lpstr>
      <vt:lpstr>LiberationSerif-Bold</vt:lpstr>
      <vt:lpstr>Tw Cen MT</vt:lpstr>
      <vt:lpstr>Tw Cen MT Condensed</vt:lpstr>
      <vt:lpstr>Wingdings</vt:lpstr>
      <vt:lpstr>Wingdings 3</vt:lpstr>
      <vt:lpstr>积分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Two-Way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X13 Yoga</dc:creator>
  <cp:lastModifiedBy>X13 Yoga</cp:lastModifiedBy>
  <cp:revision>56</cp:revision>
  <dcterms:created xsi:type="dcterms:W3CDTF">2021-08-24T01:02:45Z</dcterms:created>
  <dcterms:modified xsi:type="dcterms:W3CDTF">2022-09-01T05:17:11Z</dcterms:modified>
</cp:coreProperties>
</file>