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82" r:id="rId1"/>
  </p:sldMasterIdLst>
  <p:notesMasterIdLst>
    <p:notesMasterId r:id="rId20"/>
  </p:notesMasterIdLst>
  <p:handoutMasterIdLst>
    <p:handoutMasterId r:id="rId21"/>
  </p:handoutMasterIdLst>
  <p:sldIdLst>
    <p:sldId id="307" r:id="rId2"/>
    <p:sldId id="305" r:id="rId3"/>
    <p:sldId id="278" r:id="rId4"/>
    <p:sldId id="291" r:id="rId5"/>
    <p:sldId id="282" r:id="rId6"/>
    <p:sldId id="283" r:id="rId7"/>
    <p:sldId id="308" r:id="rId8"/>
    <p:sldId id="284" r:id="rId9"/>
    <p:sldId id="292" r:id="rId10"/>
    <p:sldId id="309" r:id="rId11"/>
    <p:sldId id="293" r:id="rId12"/>
    <p:sldId id="310" r:id="rId13"/>
    <p:sldId id="295" r:id="rId14"/>
    <p:sldId id="302" r:id="rId15"/>
    <p:sldId id="304" r:id="rId16"/>
    <p:sldId id="297" r:id="rId17"/>
    <p:sldId id="298" r:id="rId18"/>
    <p:sldId id="311" r:id="rId19"/>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C136"/>
    <a:srgbClr val="D33724"/>
    <a:srgbClr val="CC0000"/>
    <a:srgbClr val="E2F2F1"/>
    <a:srgbClr val="5DB9B5"/>
    <a:srgbClr val="82BF5F"/>
    <a:srgbClr val="65597E"/>
    <a:srgbClr val="1C28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01" autoAdjust="0"/>
    <p:restoredTop sz="76653" autoAdjust="0"/>
  </p:normalViewPr>
  <p:slideViewPr>
    <p:cSldViewPr snapToGrid="0" snapToObjects="1">
      <p:cViewPr varScale="1">
        <p:scale>
          <a:sx n="49" d="100"/>
          <a:sy n="49" d="100"/>
        </p:scale>
        <p:origin x="1992" y="44"/>
      </p:cViewPr>
      <p:guideLst>
        <p:guide orient="horz" pos="2160"/>
        <p:guide pos="2880"/>
      </p:guideLst>
    </p:cSldViewPr>
  </p:slideViewPr>
  <p:outlineViewPr>
    <p:cViewPr>
      <p:scale>
        <a:sx n="33" d="100"/>
        <a:sy n="33" d="100"/>
      </p:scale>
      <p:origin x="0" y="-8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8"/>
    </mc:Choice>
    <mc:Fallback>
      <c:style val="38"/>
    </mc:Fallback>
  </mc:AlternateContent>
  <c:chart>
    <c:autoTitleDeleted val="1"/>
    <c:plotArea>
      <c:layout/>
      <c:barChart>
        <c:barDir val="col"/>
        <c:grouping val="clustered"/>
        <c:varyColors val="0"/>
        <c:ser>
          <c:idx val="0"/>
          <c:order val="0"/>
          <c:tx>
            <c:strRef>
              <c:f>Sheet1!$B$1</c:f>
              <c:strCache>
                <c:ptCount val="1"/>
                <c:pt idx="0">
                  <c:v>Percent of Stations</c:v>
                </c:pt>
              </c:strCache>
            </c:strRef>
          </c:tx>
          <c:spPr>
            <a:solidFill>
              <a:srgbClr val="4A66AC"/>
            </a:solidFill>
            <a:ln w="3142">
              <a:solidFill>
                <a:srgbClr val="333399"/>
              </a:solidFill>
              <a:prstDash val="solid"/>
            </a:ln>
          </c:spPr>
          <c:invertIfNegative val="0"/>
          <c:cat>
            <c:strRef>
              <c:f>Sheet1!$A$2:$A$11</c:f>
              <c:strCache>
                <c:ptCount val="10"/>
                <c:pt idx="0">
                  <c:v>Adult Contemporary</c:v>
                </c:pt>
                <c:pt idx="1">
                  <c:v>Adult Standards</c:v>
                </c:pt>
                <c:pt idx="2">
                  <c:v>Contemporary hit</c:v>
                </c:pt>
                <c:pt idx="3">
                  <c:v>Country</c:v>
                </c:pt>
                <c:pt idx="4">
                  <c:v>News/Talk</c:v>
                </c:pt>
                <c:pt idx="5">
                  <c:v>Oldies</c:v>
                </c:pt>
                <c:pt idx="6">
                  <c:v>Religious</c:v>
                </c:pt>
                <c:pt idx="7">
                  <c:v>Rock</c:v>
                </c:pt>
                <c:pt idx="8">
                  <c:v>Spanish</c:v>
                </c:pt>
                <c:pt idx="9">
                  <c:v>Other</c:v>
                </c:pt>
              </c:strCache>
            </c:strRef>
          </c:cat>
          <c:val>
            <c:numRef>
              <c:f>Sheet1!$B$2:$B$11</c:f>
              <c:numCache>
                <c:formatCode>g/"通""用""格""式"</c:formatCode>
                <c:ptCount val="10"/>
                <c:pt idx="0">
                  <c:v>1556</c:v>
                </c:pt>
                <c:pt idx="1">
                  <c:v>1196</c:v>
                </c:pt>
                <c:pt idx="2">
                  <c:v>569</c:v>
                </c:pt>
                <c:pt idx="3">
                  <c:v>2066</c:v>
                </c:pt>
                <c:pt idx="4">
                  <c:v>2179</c:v>
                </c:pt>
                <c:pt idx="5">
                  <c:v>1060</c:v>
                </c:pt>
                <c:pt idx="6">
                  <c:v>2014</c:v>
                </c:pt>
                <c:pt idx="7">
                  <c:v>869</c:v>
                </c:pt>
                <c:pt idx="8">
                  <c:v>750</c:v>
                </c:pt>
                <c:pt idx="9">
                  <c:v>1579</c:v>
                </c:pt>
              </c:numCache>
            </c:numRef>
          </c:val>
          <c:extLst>
            <c:ext xmlns:c16="http://schemas.microsoft.com/office/drawing/2014/chart" uri="{C3380CC4-5D6E-409C-BE32-E72D297353CC}">
              <c16:uniqueId val="{00000000-1633-4971-9F63-ADA05F2A3A6C}"/>
            </c:ext>
          </c:extLst>
        </c:ser>
        <c:dLbls>
          <c:showLegendKey val="0"/>
          <c:showVal val="0"/>
          <c:showCatName val="0"/>
          <c:showSerName val="0"/>
          <c:showPercent val="0"/>
          <c:showBubbleSize val="0"/>
        </c:dLbls>
        <c:gapWidth val="100"/>
        <c:axId val="1087800176"/>
        <c:axId val="1"/>
      </c:barChart>
      <c:catAx>
        <c:axId val="1087800176"/>
        <c:scaling>
          <c:orientation val="minMax"/>
        </c:scaling>
        <c:delete val="0"/>
        <c:axPos val="b"/>
        <c:numFmt formatCode="General" sourceLinked="1"/>
        <c:majorTickMark val="out"/>
        <c:minorTickMark val="none"/>
        <c:tickLblPos val="nextTo"/>
        <c:spPr>
          <a:ln w="3142">
            <a:solidFill>
              <a:srgbClr val="808080"/>
            </a:solidFill>
            <a:prstDash val="solid"/>
          </a:ln>
        </c:spPr>
        <c:txPr>
          <a:bodyPr rot="-2700000" vert="horz"/>
          <a:lstStyle/>
          <a:p>
            <a:pPr>
              <a:defRPr sz="1598" b="0" i="0" u="none" strike="noStrike" baseline="0">
                <a:solidFill>
                  <a:srgbClr val="000000"/>
                </a:solidFill>
                <a:latin typeface="Calibri"/>
                <a:ea typeface="Calibri"/>
                <a:cs typeface="Calibri"/>
              </a:defRPr>
            </a:pPr>
            <a:endParaRPr lang="zh-CN"/>
          </a:p>
        </c:txPr>
        <c:crossAx val="1"/>
        <c:crosses val="autoZero"/>
        <c:auto val="1"/>
        <c:lblAlgn val="ctr"/>
        <c:lblOffset val="100"/>
        <c:noMultiLvlLbl val="0"/>
      </c:catAx>
      <c:valAx>
        <c:axId val="1"/>
        <c:scaling>
          <c:orientation val="minMax"/>
        </c:scaling>
        <c:delete val="0"/>
        <c:axPos val="l"/>
        <c:majorGridlines>
          <c:spPr>
            <a:ln w="3142">
              <a:solidFill>
                <a:srgbClr val="808080"/>
              </a:solidFill>
              <a:prstDash val="solid"/>
            </a:ln>
          </c:spPr>
        </c:majorGridlines>
        <c:numFmt formatCode="#,##0.00_);[Red]\(#,##0.00\)" sourceLinked="0"/>
        <c:majorTickMark val="out"/>
        <c:minorTickMark val="none"/>
        <c:tickLblPos val="nextTo"/>
        <c:crossAx val="1087800176"/>
        <c:crosses val="autoZero"/>
        <c:crossBetween val="between"/>
      </c:valAx>
      <c:spPr>
        <a:solidFill>
          <a:srgbClr val="E9EAF1"/>
        </a:solidFill>
        <a:ln w="25132">
          <a:noFill/>
        </a:ln>
      </c:spPr>
    </c:plotArea>
    <c:plotVisOnly val="1"/>
    <c:dispBlanksAs val="gap"/>
    <c:showDLblsOverMax val="0"/>
  </c:chart>
  <c:spPr>
    <a:solidFill>
      <a:srgbClr val="FFFFFF"/>
    </a:solidFill>
    <a:ln w="3142">
      <a:solidFill>
        <a:srgbClr val="808080"/>
      </a:solidFill>
      <a:prstDash val="solid"/>
    </a:ln>
  </c:spPr>
  <c:txPr>
    <a:bodyPr/>
    <a:lstStyle/>
    <a:p>
      <a:pPr>
        <a:defRPr sz="1483" b="0" i="0" u="none" strike="noStrike" baseline="0">
          <a:solidFill>
            <a:srgbClr val="000000"/>
          </a:solidFill>
          <a:latin typeface="Calibri"/>
          <a:ea typeface="Calibri"/>
          <a:cs typeface="Calibri"/>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2.2495916479906206E-2"/>
          <c:y val="0.19875546168973804"/>
          <c:w val="0.60816067109053507"/>
          <c:h val="0.70144333999066388"/>
        </c:manualLayout>
      </c:layout>
      <c:pieChart>
        <c:varyColors val="1"/>
        <c:ser>
          <c:idx val="0"/>
          <c:order val="0"/>
          <c:tx>
            <c:strRef>
              <c:f>Sheet1!$B$1</c:f>
              <c:strCache>
                <c:ptCount val="1"/>
                <c:pt idx="0">
                  <c:v>Percent of Stations</c:v>
                </c:pt>
              </c:strCache>
            </c:strRef>
          </c:tx>
          <c:spPr>
            <a:solidFill>
              <a:srgbClr val="629DD1"/>
            </a:solidFill>
            <a:ln w="3142">
              <a:solidFill>
                <a:srgbClr val="666699"/>
              </a:solidFill>
              <a:prstDash val="solid"/>
            </a:ln>
          </c:spPr>
          <c:dPt>
            <c:idx val="0"/>
            <c:bubble3D val="0"/>
            <c:spPr>
              <a:solidFill>
                <a:srgbClr val="568BB9"/>
              </a:solidFill>
              <a:ln w="3142">
                <a:solidFill>
                  <a:srgbClr val="666699"/>
                </a:solidFill>
                <a:prstDash val="solid"/>
              </a:ln>
            </c:spPr>
            <c:extLst>
              <c:ext xmlns:c16="http://schemas.microsoft.com/office/drawing/2014/chart" uri="{C3380CC4-5D6E-409C-BE32-E72D297353CC}">
                <c16:uniqueId val="{00000000-8327-4A30-9C82-5D88C1A39331}"/>
              </c:ext>
            </c:extLst>
          </c:dPt>
          <c:dPt>
            <c:idx val="1"/>
            <c:bubble3D val="0"/>
            <c:spPr>
              <a:solidFill>
                <a:srgbClr val="2370BC"/>
              </a:solidFill>
              <a:ln w="3142">
                <a:solidFill>
                  <a:srgbClr val="333399"/>
                </a:solidFill>
                <a:prstDash val="solid"/>
              </a:ln>
            </c:spPr>
            <c:extLst>
              <c:ext xmlns:c16="http://schemas.microsoft.com/office/drawing/2014/chart" uri="{C3380CC4-5D6E-409C-BE32-E72D297353CC}">
                <c16:uniqueId val="{00000001-8327-4A30-9C82-5D88C1A39331}"/>
              </c:ext>
            </c:extLst>
          </c:dPt>
          <c:dPt>
            <c:idx val="2"/>
            <c:bubble3D val="0"/>
            <c:spPr>
              <a:solidFill>
                <a:srgbClr val="707E95"/>
              </a:solidFill>
              <a:ln w="3142">
                <a:solidFill>
                  <a:srgbClr val="666699"/>
                </a:solidFill>
                <a:prstDash val="solid"/>
              </a:ln>
            </c:spPr>
            <c:extLst>
              <c:ext xmlns:c16="http://schemas.microsoft.com/office/drawing/2014/chart" uri="{C3380CC4-5D6E-409C-BE32-E72D297353CC}">
                <c16:uniqueId val="{00000002-8327-4A30-9C82-5D88C1A39331}"/>
              </c:ext>
            </c:extLst>
          </c:dPt>
          <c:dPt>
            <c:idx val="3"/>
            <c:bubble3D val="0"/>
            <c:spPr>
              <a:solidFill>
                <a:srgbClr val="405998"/>
              </a:solidFill>
              <a:ln w="3142">
                <a:solidFill>
                  <a:srgbClr val="003366"/>
                </a:solidFill>
                <a:prstDash val="solid"/>
              </a:ln>
            </c:spPr>
            <c:extLst>
              <c:ext xmlns:c16="http://schemas.microsoft.com/office/drawing/2014/chart" uri="{C3380CC4-5D6E-409C-BE32-E72D297353CC}">
                <c16:uniqueId val="{00000003-8327-4A30-9C82-5D88C1A39331}"/>
              </c:ext>
            </c:extLst>
          </c:dPt>
          <c:dPt>
            <c:idx val="4"/>
            <c:bubble3D val="0"/>
            <c:spPr>
              <a:solidFill>
                <a:srgbClr val="4F8F9A"/>
              </a:solidFill>
              <a:ln w="3142">
                <a:solidFill>
                  <a:srgbClr val="339966"/>
                </a:solidFill>
                <a:prstDash val="solid"/>
              </a:ln>
            </c:spPr>
            <c:extLst>
              <c:ext xmlns:c16="http://schemas.microsoft.com/office/drawing/2014/chart" uri="{C3380CC4-5D6E-409C-BE32-E72D297353CC}">
                <c16:uniqueId val="{00000004-8327-4A30-9C82-5D88C1A39331}"/>
              </c:ext>
            </c:extLst>
          </c:dPt>
          <c:dPt>
            <c:idx val="5"/>
            <c:bubble3D val="0"/>
            <c:spPr>
              <a:solidFill>
                <a:srgbClr val="8B7F8D"/>
              </a:solidFill>
              <a:ln w="3142">
                <a:solidFill>
                  <a:srgbClr val="865357"/>
                </a:solidFill>
                <a:prstDash val="solid"/>
              </a:ln>
            </c:spPr>
            <c:extLst>
              <c:ext xmlns:c16="http://schemas.microsoft.com/office/drawing/2014/chart" uri="{C3380CC4-5D6E-409C-BE32-E72D297353CC}">
                <c16:uniqueId val="{00000005-8327-4A30-9C82-5D88C1A39331}"/>
              </c:ext>
            </c:extLst>
          </c:dPt>
          <c:dPt>
            <c:idx val="6"/>
            <c:bubble3D val="0"/>
            <c:spPr>
              <a:solidFill>
                <a:srgbClr val="9ABADD"/>
              </a:solidFill>
              <a:ln w="3142">
                <a:solidFill>
                  <a:srgbClr val="A2BD90"/>
                </a:solidFill>
                <a:prstDash val="solid"/>
              </a:ln>
            </c:spPr>
            <c:extLst>
              <c:ext xmlns:c16="http://schemas.microsoft.com/office/drawing/2014/chart" uri="{C3380CC4-5D6E-409C-BE32-E72D297353CC}">
                <c16:uniqueId val="{00000006-8327-4A30-9C82-5D88C1A39331}"/>
              </c:ext>
            </c:extLst>
          </c:dPt>
          <c:dPt>
            <c:idx val="7"/>
            <c:bubble3D val="0"/>
            <c:spPr>
              <a:solidFill>
                <a:srgbClr val="88A8E0"/>
              </a:solidFill>
              <a:ln w="3142">
                <a:solidFill>
                  <a:srgbClr val="666699"/>
                </a:solidFill>
                <a:prstDash val="solid"/>
              </a:ln>
            </c:spPr>
            <c:extLst>
              <c:ext xmlns:c16="http://schemas.microsoft.com/office/drawing/2014/chart" uri="{C3380CC4-5D6E-409C-BE32-E72D297353CC}">
                <c16:uniqueId val="{00000007-8327-4A30-9C82-5D88C1A39331}"/>
              </c:ext>
            </c:extLst>
          </c:dPt>
          <c:dPt>
            <c:idx val="8"/>
            <c:bubble3D val="0"/>
            <c:spPr>
              <a:solidFill>
                <a:srgbClr val="A8B1C1"/>
              </a:solidFill>
              <a:ln w="3142">
                <a:solidFill>
                  <a:srgbClr val="A2BD90"/>
                </a:solidFill>
                <a:prstDash val="solid"/>
              </a:ln>
            </c:spPr>
            <c:extLst>
              <c:ext xmlns:c16="http://schemas.microsoft.com/office/drawing/2014/chart" uri="{C3380CC4-5D6E-409C-BE32-E72D297353CC}">
                <c16:uniqueId val="{00000008-8327-4A30-9C82-5D88C1A39331}"/>
              </c:ext>
            </c:extLst>
          </c:dPt>
          <c:dPt>
            <c:idx val="9"/>
            <c:bubble3D val="0"/>
            <c:spPr>
              <a:solidFill>
                <a:srgbClr val="919CC3"/>
              </a:solidFill>
              <a:ln w="3142">
                <a:solidFill>
                  <a:srgbClr val="666699"/>
                </a:solidFill>
                <a:prstDash val="solid"/>
              </a:ln>
            </c:spPr>
            <c:extLst>
              <c:ext xmlns:c16="http://schemas.microsoft.com/office/drawing/2014/chart" uri="{C3380CC4-5D6E-409C-BE32-E72D297353CC}">
                <c16:uniqueId val="{00000009-8327-4A30-9C82-5D88C1A39331}"/>
              </c:ext>
            </c:extLst>
          </c:dPt>
          <c:dLbls>
            <c:spPr>
              <a:noFill/>
              <a:ln w="25138">
                <a:noFill/>
              </a:ln>
            </c:spPr>
            <c:txPr>
              <a:bodyPr wrap="square" lIns="38100" tIns="19050" rIns="38100" bIns="19050" anchor="ctr">
                <a:spAutoFit/>
              </a:bodyPr>
              <a:lstStyle/>
              <a:p>
                <a:pPr>
                  <a:defRPr sz="2188" b="1" i="0" u="none" strike="noStrike" baseline="0">
                    <a:solidFill>
                      <a:schemeClr val="bg1"/>
                    </a:solidFill>
                    <a:latin typeface="Calibri"/>
                    <a:ea typeface="Calibri"/>
                    <a:cs typeface="Calibri"/>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Sheet1!$A$2:$A$11</c:f>
              <c:strCache>
                <c:ptCount val="10"/>
                <c:pt idx="0">
                  <c:v>Adult Contemporary</c:v>
                </c:pt>
                <c:pt idx="1">
                  <c:v>Adult Standards</c:v>
                </c:pt>
                <c:pt idx="2">
                  <c:v>Contemporary hit</c:v>
                </c:pt>
                <c:pt idx="3">
                  <c:v>Country</c:v>
                </c:pt>
                <c:pt idx="4">
                  <c:v>News/Talk</c:v>
                </c:pt>
                <c:pt idx="5">
                  <c:v>Oldies</c:v>
                </c:pt>
                <c:pt idx="6">
                  <c:v>Religious</c:v>
                </c:pt>
                <c:pt idx="7">
                  <c:v>Rock</c:v>
                </c:pt>
                <c:pt idx="8">
                  <c:v>Spanish</c:v>
                </c:pt>
                <c:pt idx="9">
                  <c:v>Other</c:v>
                </c:pt>
              </c:strCache>
            </c:strRef>
          </c:cat>
          <c:val>
            <c:numRef>
              <c:f>Sheet1!$B$2:$B$11</c:f>
              <c:numCache>
                <c:formatCode>g/"通""用""格""式"</c:formatCode>
                <c:ptCount val="10"/>
                <c:pt idx="0">
                  <c:v>11.2</c:v>
                </c:pt>
                <c:pt idx="1">
                  <c:v>8.6</c:v>
                </c:pt>
                <c:pt idx="2">
                  <c:v>4.0999999999999996</c:v>
                </c:pt>
                <c:pt idx="3">
                  <c:v>14.9</c:v>
                </c:pt>
                <c:pt idx="4">
                  <c:v>15.7</c:v>
                </c:pt>
                <c:pt idx="5">
                  <c:v>7.7</c:v>
                </c:pt>
                <c:pt idx="6">
                  <c:v>14.6</c:v>
                </c:pt>
                <c:pt idx="7">
                  <c:v>6.3</c:v>
                </c:pt>
                <c:pt idx="8">
                  <c:v>5.4</c:v>
                </c:pt>
                <c:pt idx="9">
                  <c:v>11.4</c:v>
                </c:pt>
              </c:numCache>
            </c:numRef>
          </c:val>
          <c:extLst>
            <c:ext xmlns:c16="http://schemas.microsoft.com/office/drawing/2014/chart" uri="{C3380CC4-5D6E-409C-BE32-E72D297353CC}">
              <c16:uniqueId val="{0000000A-8327-4A30-9C82-5D88C1A39331}"/>
            </c:ext>
          </c:extLst>
        </c:ser>
        <c:dLbls>
          <c:showLegendKey val="0"/>
          <c:showVal val="0"/>
          <c:showCatName val="0"/>
          <c:showSerName val="0"/>
          <c:showPercent val="0"/>
          <c:showBubbleSize val="0"/>
          <c:showLeaderLines val="1"/>
        </c:dLbls>
        <c:firstSliceAng val="0"/>
      </c:pieChart>
      <c:spPr>
        <a:noFill/>
        <a:ln w="25369">
          <a:noFill/>
        </a:ln>
      </c:spPr>
    </c:plotArea>
    <c:legend>
      <c:legendPos val="r"/>
      <c:layout>
        <c:manualLayout>
          <c:xMode val="edge"/>
          <c:yMode val="edge"/>
          <c:x val="0.61222082194911298"/>
          <c:y val="5.9267801202269071E-2"/>
          <c:w val="0.38643182406296517"/>
          <c:h val="0.89234425535517747"/>
        </c:manualLayout>
      </c:layout>
      <c:overlay val="0"/>
      <c:spPr>
        <a:noFill/>
        <a:ln w="25138">
          <a:noFill/>
        </a:ln>
      </c:spPr>
      <c:txPr>
        <a:bodyPr/>
        <a:lstStyle/>
        <a:p>
          <a:pPr>
            <a:defRPr sz="1990" b="1" i="0" u="none" strike="noStrike" baseline="0">
              <a:solidFill>
                <a:srgbClr val="000000"/>
              </a:solidFill>
              <a:latin typeface="Calibri"/>
              <a:ea typeface="Calibri"/>
              <a:cs typeface="Calibri"/>
            </a:defRPr>
          </a:pPr>
          <a:endParaRPr lang="zh-CN"/>
        </a:p>
      </c:txPr>
    </c:legend>
    <c:plotVisOnly val="1"/>
    <c:dispBlanksAs val="zero"/>
    <c:showDLblsOverMax val="0"/>
  </c:chart>
  <c:spPr>
    <a:solidFill>
      <a:srgbClr val="FFFFFF"/>
    </a:solidFill>
    <a:ln w="3142">
      <a:solidFill>
        <a:srgbClr val="808080"/>
      </a:solidFill>
      <a:prstDash val="solid"/>
    </a:ln>
  </c:spPr>
  <c:txPr>
    <a:bodyPr/>
    <a:lstStyle/>
    <a:p>
      <a:pPr>
        <a:defRPr sz="1478" b="0" i="0" u="none" strike="noStrike" baseline="0">
          <a:solidFill>
            <a:srgbClr val="000000"/>
          </a:solidFill>
          <a:latin typeface="Calibri"/>
          <a:ea typeface="Calibri"/>
          <a:cs typeface="Calibri"/>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autoTitleDeleted val="1"/>
    <c:plotArea>
      <c:layout>
        <c:manualLayout>
          <c:layoutTarget val="inner"/>
          <c:xMode val="edge"/>
          <c:yMode val="edge"/>
          <c:x val="2.2495916479906206E-2"/>
          <c:y val="0.19875546168973804"/>
          <c:w val="0.60816067109053507"/>
          <c:h val="0.70144333999066388"/>
        </c:manualLayout>
      </c:layout>
      <c:pieChart>
        <c:varyColors val="1"/>
        <c:ser>
          <c:idx val="0"/>
          <c:order val="0"/>
          <c:tx>
            <c:strRef>
              <c:f>Sheet1!$B$1</c:f>
              <c:strCache>
                <c:ptCount val="1"/>
                <c:pt idx="0">
                  <c:v>Percent of Stations</c:v>
                </c:pt>
              </c:strCache>
            </c:strRef>
          </c:tx>
          <c:spPr>
            <a:solidFill>
              <a:srgbClr val="629DD1"/>
            </a:solidFill>
            <a:ln w="3138">
              <a:solidFill>
                <a:srgbClr val="666699"/>
              </a:solidFill>
              <a:prstDash val="solid"/>
            </a:ln>
          </c:spPr>
          <c:dPt>
            <c:idx val="0"/>
            <c:bubble3D val="0"/>
            <c:spPr>
              <a:solidFill>
                <a:srgbClr val="568BB9"/>
              </a:solidFill>
              <a:ln w="3138">
                <a:solidFill>
                  <a:srgbClr val="666699"/>
                </a:solidFill>
                <a:prstDash val="solid"/>
              </a:ln>
            </c:spPr>
            <c:extLst>
              <c:ext xmlns:c16="http://schemas.microsoft.com/office/drawing/2014/chart" uri="{C3380CC4-5D6E-409C-BE32-E72D297353CC}">
                <c16:uniqueId val="{00000000-D928-4FED-A76D-DDCAB8E00DB7}"/>
              </c:ext>
            </c:extLst>
          </c:dPt>
          <c:dPt>
            <c:idx val="1"/>
            <c:bubble3D val="0"/>
            <c:spPr>
              <a:solidFill>
                <a:srgbClr val="2370BC"/>
              </a:solidFill>
              <a:ln w="3138">
                <a:solidFill>
                  <a:srgbClr val="333399"/>
                </a:solidFill>
                <a:prstDash val="solid"/>
              </a:ln>
            </c:spPr>
            <c:extLst>
              <c:ext xmlns:c16="http://schemas.microsoft.com/office/drawing/2014/chart" uri="{C3380CC4-5D6E-409C-BE32-E72D297353CC}">
                <c16:uniqueId val="{00000001-D928-4FED-A76D-DDCAB8E00DB7}"/>
              </c:ext>
            </c:extLst>
          </c:dPt>
          <c:dPt>
            <c:idx val="2"/>
            <c:bubble3D val="0"/>
            <c:spPr>
              <a:solidFill>
                <a:srgbClr val="707E95"/>
              </a:solidFill>
              <a:ln w="3138">
                <a:solidFill>
                  <a:srgbClr val="666699"/>
                </a:solidFill>
                <a:prstDash val="solid"/>
              </a:ln>
            </c:spPr>
            <c:extLst>
              <c:ext xmlns:c16="http://schemas.microsoft.com/office/drawing/2014/chart" uri="{C3380CC4-5D6E-409C-BE32-E72D297353CC}">
                <c16:uniqueId val="{00000002-D928-4FED-A76D-DDCAB8E00DB7}"/>
              </c:ext>
            </c:extLst>
          </c:dPt>
          <c:dPt>
            <c:idx val="3"/>
            <c:bubble3D val="0"/>
            <c:spPr>
              <a:solidFill>
                <a:srgbClr val="405998"/>
              </a:solidFill>
              <a:ln w="3138">
                <a:solidFill>
                  <a:srgbClr val="003366"/>
                </a:solidFill>
                <a:prstDash val="solid"/>
              </a:ln>
            </c:spPr>
            <c:extLst>
              <c:ext xmlns:c16="http://schemas.microsoft.com/office/drawing/2014/chart" uri="{C3380CC4-5D6E-409C-BE32-E72D297353CC}">
                <c16:uniqueId val="{00000003-D928-4FED-A76D-DDCAB8E00DB7}"/>
              </c:ext>
            </c:extLst>
          </c:dPt>
          <c:dPt>
            <c:idx val="4"/>
            <c:bubble3D val="0"/>
            <c:spPr>
              <a:solidFill>
                <a:srgbClr val="4F8F9A"/>
              </a:solidFill>
              <a:ln w="3138">
                <a:solidFill>
                  <a:srgbClr val="339966"/>
                </a:solidFill>
                <a:prstDash val="solid"/>
              </a:ln>
            </c:spPr>
            <c:extLst>
              <c:ext xmlns:c16="http://schemas.microsoft.com/office/drawing/2014/chart" uri="{C3380CC4-5D6E-409C-BE32-E72D297353CC}">
                <c16:uniqueId val="{00000004-D928-4FED-A76D-DDCAB8E00DB7}"/>
              </c:ext>
            </c:extLst>
          </c:dPt>
          <c:dPt>
            <c:idx val="5"/>
            <c:bubble3D val="0"/>
            <c:spPr>
              <a:solidFill>
                <a:srgbClr val="8B7F8D"/>
              </a:solidFill>
              <a:ln w="3138">
                <a:solidFill>
                  <a:srgbClr val="865357"/>
                </a:solidFill>
                <a:prstDash val="solid"/>
              </a:ln>
            </c:spPr>
            <c:extLst>
              <c:ext xmlns:c16="http://schemas.microsoft.com/office/drawing/2014/chart" uri="{C3380CC4-5D6E-409C-BE32-E72D297353CC}">
                <c16:uniqueId val="{00000005-D928-4FED-A76D-DDCAB8E00DB7}"/>
              </c:ext>
            </c:extLst>
          </c:dPt>
          <c:dPt>
            <c:idx val="6"/>
            <c:bubble3D val="0"/>
            <c:spPr>
              <a:solidFill>
                <a:srgbClr val="9ABADD"/>
              </a:solidFill>
              <a:ln w="3138">
                <a:solidFill>
                  <a:srgbClr val="A2BD90"/>
                </a:solidFill>
                <a:prstDash val="solid"/>
              </a:ln>
            </c:spPr>
            <c:extLst>
              <c:ext xmlns:c16="http://schemas.microsoft.com/office/drawing/2014/chart" uri="{C3380CC4-5D6E-409C-BE32-E72D297353CC}">
                <c16:uniqueId val="{00000006-D928-4FED-A76D-DDCAB8E00DB7}"/>
              </c:ext>
            </c:extLst>
          </c:dPt>
          <c:dPt>
            <c:idx val="7"/>
            <c:bubble3D val="0"/>
            <c:spPr>
              <a:solidFill>
                <a:srgbClr val="88A8E0"/>
              </a:solidFill>
              <a:ln w="3138">
                <a:solidFill>
                  <a:srgbClr val="666699"/>
                </a:solidFill>
                <a:prstDash val="solid"/>
              </a:ln>
            </c:spPr>
            <c:extLst>
              <c:ext xmlns:c16="http://schemas.microsoft.com/office/drawing/2014/chart" uri="{C3380CC4-5D6E-409C-BE32-E72D297353CC}">
                <c16:uniqueId val="{00000007-D928-4FED-A76D-DDCAB8E00DB7}"/>
              </c:ext>
            </c:extLst>
          </c:dPt>
          <c:dPt>
            <c:idx val="8"/>
            <c:bubble3D val="0"/>
            <c:spPr>
              <a:solidFill>
                <a:srgbClr val="A8B1C1"/>
              </a:solidFill>
              <a:ln w="3138">
                <a:solidFill>
                  <a:srgbClr val="A2BD90"/>
                </a:solidFill>
                <a:prstDash val="solid"/>
              </a:ln>
            </c:spPr>
            <c:extLst>
              <c:ext xmlns:c16="http://schemas.microsoft.com/office/drawing/2014/chart" uri="{C3380CC4-5D6E-409C-BE32-E72D297353CC}">
                <c16:uniqueId val="{00000008-D928-4FED-A76D-DDCAB8E00DB7}"/>
              </c:ext>
            </c:extLst>
          </c:dPt>
          <c:dPt>
            <c:idx val="9"/>
            <c:bubble3D val="0"/>
            <c:spPr>
              <a:solidFill>
                <a:srgbClr val="919CC3"/>
              </a:solidFill>
              <a:ln w="3138">
                <a:solidFill>
                  <a:srgbClr val="666699"/>
                </a:solidFill>
                <a:prstDash val="solid"/>
              </a:ln>
            </c:spPr>
            <c:extLst>
              <c:ext xmlns:c16="http://schemas.microsoft.com/office/drawing/2014/chart" uri="{C3380CC4-5D6E-409C-BE32-E72D297353CC}">
                <c16:uniqueId val="{00000009-D928-4FED-A76D-DDCAB8E00DB7}"/>
              </c:ext>
            </c:extLst>
          </c:dPt>
          <c:dLbls>
            <c:spPr>
              <a:noFill/>
              <a:ln w="25107">
                <a:noFill/>
              </a:ln>
            </c:spPr>
            <c:txPr>
              <a:bodyPr wrap="square" lIns="38100" tIns="19050" rIns="38100" bIns="19050" anchor="ctr">
                <a:spAutoFit/>
              </a:bodyPr>
              <a:lstStyle/>
              <a:p>
                <a:pPr>
                  <a:defRPr sz="2185" b="1" i="0" u="none" strike="noStrike" baseline="0">
                    <a:solidFill>
                      <a:schemeClr val="bg1"/>
                    </a:solidFill>
                    <a:latin typeface="Calibri"/>
                    <a:ea typeface="Calibri"/>
                    <a:cs typeface="Calibri"/>
                  </a:defRPr>
                </a:pPr>
                <a:endParaRPr lang="zh-CN"/>
              </a:p>
            </c:txPr>
            <c:showLegendKey val="0"/>
            <c:showVal val="0"/>
            <c:showCatName val="0"/>
            <c:showSerName val="0"/>
            <c:showPercent val="1"/>
            <c:showBubbleSize val="0"/>
            <c:showLeaderLines val="1"/>
            <c:extLst>
              <c:ext xmlns:c15="http://schemas.microsoft.com/office/drawing/2012/chart" uri="{CE6537A1-D6FC-4f65-9D91-7224C49458BB}">
                <c15:layout/>
              </c:ext>
            </c:extLst>
          </c:dLbls>
          <c:cat>
            <c:strRef>
              <c:f>Sheet1!$A$2:$A$11</c:f>
              <c:strCache>
                <c:ptCount val="10"/>
                <c:pt idx="0">
                  <c:v>Adult Contemporary</c:v>
                </c:pt>
                <c:pt idx="1">
                  <c:v>Adult Standards</c:v>
                </c:pt>
                <c:pt idx="2">
                  <c:v>Contemporary hit</c:v>
                </c:pt>
                <c:pt idx="3">
                  <c:v>Country</c:v>
                </c:pt>
                <c:pt idx="4">
                  <c:v>News/Talk</c:v>
                </c:pt>
                <c:pt idx="5">
                  <c:v>Oldies</c:v>
                </c:pt>
                <c:pt idx="6">
                  <c:v>Religious</c:v>
                </c:pt>
                <c:pt idx="7">
                  <c:v>Rock</c:v>
                </c:pt>
                <c:pt idx="8">
                  <c:v>Spanish</c:v>
                </c:pt>
                <c:pt idx="9">
                  <c:v>Other</c:v>
                </c:pt>
              </c:strCache>
            </c:strRef>
          </c:cat>
          <c:val>
            <c:numRef>
              <c:f>Sheet1!$B$2:$B$11</c:f>
              <c:numCache>
                <c:formatCode>g/"通""用""格""式"</c:formatCode>
                <c:ptCount val="10"/>
                <c:pt idx="0">
                  <c:v>11.2</c:v>
                </c:pt>
                <c:pt idx="1">
                  <c:v>8.6</c:v>
                </c:pt>
                <c:pt idx="2">
                  <c:v>4.0999999999999996</c:v>
                </c:pt>
                <c:pt idx="3">
                  <c:v>14.9</c:v>
                </c:pt>
                <c:pt idx="4">
                  <c:v>15.7</c:v>
                </c:pt>
                <c:pt idx="5">
                  <c:v>7.7</c:v>
                </c:pt>
                <c:pt idx="6">
                  <c:v>14.6</c:v>
                </c:pt>
                <c:pt idx="7">
                  <c:v>6.3</c:v>
                </c:pt>
                <c:pt idx="8">
                  <c:v>5.4</c:v>
                </c:pt>
                <c:pt idx="9">
                  <c:v>11.4</c:v>
                </c:pt>
              </c:numCache>
            </c:numRef>
          </c:val>
          <c:extLst>
            <c:ext xmlns:c16="http://schemas.microsoft.com/office/drawing/2014/chart" uri="{C3380CC4-5D6E-409C-BE32-E72D297353CC}">
              <c16:uniqueId val="{0000000A-D928-4FED-A76D-DDCAB8E00DB7}"/>
            </c:ext>
          </c:extLst>
        </c:ser>
        <c:dLbls>
          <c:showLegendKey val="0"/>
          <c:showVal val="0"/>
          <c:showCatName val="0"/>
          <c:showSerName val="0"/>
          <c:showPercent val="0"/>
          <c:showBubbleSize val="0"/>
          <c:showLeaderLines val="1"/>
        </c:dLbls>
        <c:firstSliceAng val="0"/>
      </c:pieChart>
      <c:spPr>
        <a:noFill/>
        <a:ln w="25370">
          <a:noFill/>
        </a:ln>
      </c:spPr>
    </c:plotArea>
    <c:legend>
      <c:legendPos val="r"/>
      <c:layout>
        <c:manualLayout>
          <c:xMode val="edge"/>
          <c:yMode val="edge"/>
          <c:x val="0.61222080750544483"/>
          <c:y val="5.9267710842001588E-2"/>
          <c:w val="0.38643178645222542"/>
          <c:h val="0.89234427041522191"/>
        </c:manualLayout>
      </c:layout>
      <c:overlay val="0"/>
      <c:spPr>
        <a:noFill/>
        <a:ln w="25107">
          <a:noFill/>
        </a:ln>
      </c:spPr>
      <c:txPr>
        <a:bodyPr/>
        <a:lstStyle/>
        <a:p>
          <a:pPr>
            <a:defRPr sz="1988" b="1" i="0" u="none" strike="noStrike" baseline="0">
              <a:solidFill>
                <a:srgbClr val="000000"/>
              </a:solidFill>
              <a:latin typeface="Calibri"/>
              <a:ea typeface="Calibri"/>
              <a:cs typeface="Calibri"/>
            </a:defRPr>
          </a:pPr>
          <a:endParaRPr lang="zh-CN"/>
        </a:p>
      </c:txPr>
    </c:legend>
    <c:plotVisOnly val="1"/>
    <c:dispBlanksAs val="zero"/>
    <c:showDLblsOverMax val="0"/>
  </c:chart>
  <c:spPr>
    <a:solidFill>
      <a:srgbClr val="FFFFFF"/>
    </a:solidFill>
    <a:ln w="3138">
      <a:solidFill>
        <a:srgbClr val="808080"/>
      </a:solidFill>
      <a:prstDash val="solid"/>
    </a:ln>
  </c:spPr>
  <c:txPr>
    <a:bodyPr/>
    <a:lstStyle/>
    <a:p>
      <a:pPr>
        <a:defRPr sz="1473" b="0" i="0" u="none" strike="noStrike" baseline="0">
          <a:solidFill>
            <a:srgbClr val="000000"/>
          </a:solidFill>
          <a:latin typeface="Calibri"/>
          <a:ea typeface="Calibri"/>
          <a:cs typeface="Calibri"/>
        </a:defRPr>
      </a:pPr>
      <a:endParaRPr lang="zh-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34"/>
    </mc:Choice>
    <mc:Fallback>
      <c:style val="34"/>
    </mc:Fallback>
  </mc:AlternateContent>
  <c:chart>
    <c:title>
      <c:tx>
        <c:rich>
          <a:bodyPr/>
          <a:lstStyle/>
          <a:p>
            <a:pPr>
              <a:defRPr sz="2000" b="1" i="0" u="none" strike="noStrike" baseline="0">
                <a:solidFill>
                  <a:srgbClr val="000000"/>
                </a:solidFill>
                <a:latin typeface="Arial"/>
                <a:ea typeface="Arial"/>
                <a:cs typeface="Arial"/>
              </a:defRPr>
            </a:pPr>
            <a:r>
              <a:rPr lang="en-US" altLang="zh-CN" sz="2000"/>
              <a:t>Chance of being wealthy by age 30</a:t>
            </a:r>
          </a:p>
        </c:rich>
      </c:tx>
      <c:layout>
        <c:manualLayout>
          <c:xMode val="edge"/>
          <c:yMode val="edge"/>
          <c:x val="0.11142217245240761"/>
          <c:y val="5.3729226962675444E-2"/>
        </c:manualLayout>
      </c:layout>
      <c:overlay val="0"/>
      <c:spPr>
        <a:noFill/>
        <a:ln w="25102">
          <a:noFill/>
        </a:ln>
      </c:spPr>
    </c:title>
    <c:autoTitleDeleted val="0"/>
    <c:plotArea>
      <c:layout>
        <c:manualLayout>
          <c:layoutTarget val="inner"/>
          <c:xMode val="edge"/>
          <c:yMode val="edge"/>
          <c:x val="0.16172867583388001"/>
          <c:y val="0.19622080538030004"/>
          <c:w val="0.54901881620223503"/>
          <c:h val="0.62962461087712918"/>
        </c:manualLayout>
      </c:layout>
      <c:barChart>
        <c:barDir val="col"/>
        <c:grouping val="percentStacked"/>
        <c:varyColors val="0"/>
        <c:ser>
          <c:idx val="0"/>
          <c:order val="0"/>
          <c:tx>
            <c:strRef>
              <c:f>Sheet1!$A$2</c:f>
              <c:strCache>
                <c:ptCount val="1"/>
                <c:pt idx="0">
                  <c:v>Almost no chance</c:v>
                </c:pt>
              </c:strCache>
            </c:strRef>
          </c:tx>
          <c:spPr>
            <a:solidFill>
              <a:srgbClr val="5DB9B5"/>
            </a:solidFill>
            <a:ln w="3138">
              <a:solidFill>
                <a:srgbClr val="333399"/>
              </a:solidFill>
              <a:prstDash val="solid"/>
            </a:ln>
          </c:spPr>
          <c:invertIfNegative val="0"/>
          <c:cat>
            <c:strRef>
              <c:f>Sheet1!$B$1:$C$1</c:f>
              <c:strCache>
                <c:ptCount val="2"/>
                <c:pt idx="0">
                  <c:v>Males</c:v>
                </c:pt>
                <c:pt idx="1">
                  <c:v>Females</c:v>
                </c:pt>
              </c:strCache>
            </c:strRef>
          </c:cat>
          <c:val>
            <c:numRef>
              <c:f>Sheet1!$B$2:$C$2</c:f>
              <c:numCache>
                <c:formatCode>g/"通""用""格""式"</c:formatCode>
                <c:ptCount val="2"/>
                <c:pt idx="0">
                  <c:v>4</c:v>
                </c:pt>
                <c:pt idx="1">
                  <c:v>4.0999999999999996</c:v>
                </c:pt>
              </c:numCache>
            </c:numRef>
          </c:val>
          <c:extLst>
            <c:ext xmlns:c16="http://schemas.microsoft.com/office/drawing/2014/chart" uri="{C3380CC4-5D6E-409C-BE32-E72D297353CC}">
              <c16:uniqueId val="{00000000-5C76-42CD-A5CA-FD7239E3820A}"/>
            </c:ext>
          </c:extLst>
        </c:ser>
        <c:ser>
          <c:idx val="1"/>
          <c:order val="1"/>
          <c:tx>
            <c:strRef>
              <c:f>Sheet1!$A$3</c:f>
              <c:strCache>
                <c:ptCount val="1"/>
                <c:pt idx="0">
                  <c:v>Some chance</c:v>
                </c:pt>
              </c:strCache>
            </c:strRef>
          </c:tx>
          <c:spPr>
            <a:solidFill>
              <a:srgbClr val="82BF5F"/>
            </a:solidFill>
            <a:ln w="3138">
              <a:solidFill>
                <a:srgbClr val="865357"/>
              </a:solidFill>
              <a:prstDash val="solid"/>
            </a:ln>
          </c:spPr>
          <c:invertIfNegative val="0"/>
          <c:cat>
            <c:strRef>
              <c:f>Sheet1!$B$1:$C$1</c:f>
              <c:strCache>
                <c:ptCount val="2"/>
                <c:pt idx="0">
                  <c:v>Males</c:v>
                </c:pt>
                <c:pt idx="1">
                  <c:v>Females</c:v>
                </c:pt>
              </c:strCache>
            </c:strRef>
          </c:cat>
          <c:val>
            <c:numRef>
              <c:f>Sheet1!$B$3:$C$3</c:f>
              <c:numCache>
                <c:formatCode>g/"通""用""格""式"</c:formatCode>
                <c:ptCount val="2"/>
                <c:pt idx="0">
                  <c:v>11.6</c:v>
                </c:pt>
                <c:pt idx="1">
                  <c:v>18</c:v>
                </c:pt>
              </c:numCache>
            </c:numRef>
          </c:val>
          <c:extLst>
            <c:ext xmlns:c16="http://schemas.microsoft.com/office/drawing/2014/chart" uri="{C3380CC4-5D6E-409C-BE32-E72D297353CC}">
              <c16:uniqueId val="{00000001-5C76-42CD-A5CA-FD7239E3820A}"/>
            </c:ext>
          </c:extLst>
        </c:ser>
        <c:ser>
          <c:idx val="2"/>
          <c:order val="2"/>
          <c:tx>
            <c:strRef>
              <c:f>Sheet1!$A$4</c:f>
              <c:strCache>
                <c:ptCount val="1"/>
                <c:pt idx="0">
                  <c:v>50-50 chance</c:v>
                </c:pt>
              </c:strCache>
            </c:strRef>
          </c:tx>
          <c:spPr>
            <a:solidFill>
              <a:srgbClr val="E6C136"/>
            </a:solidFill>
            <a:ln w="3138">
              <a:solidFill>
                <a:srgbClr val="90713A"/>
              </a:solidFill>
              <a:prstDash val="solid"/>
            </a:ln>
          </c:spPr>
          <c:invertIfNegative val="0"/>
          <c:cat>
            <c:strRef>
              <c:f>Sheet1!$B$1:$C$1</c:f>
              <c:strCache>
                <c:ptCount val="2"/>
                <c:pt idx="0">
                  <c:v>Males</c:v>
                </c:pt>
                <c:pt idx="1">
                  <c:v>Females</c:v>
                </c:pt>
              </c:strCache>
            </c:strRef>
          </c:cat>
          <c:val>
            <c:numRef>
              <c:f>Sheet1!$B$4:$C$4</c:f>
              <c:numCache>
                <c:formatCode>g/"通""用""格""式"</c:formatCode>
                <c:ptCount val="2"/>
                <c:pt idx="0">
                  <c:v>29.3</c:v>
                </c:pt>
                <c:pt idx="1">
                  <c:v>29.4</c:v>
                </c:pt>
              </c:numCache>
            </c:numRef>
          </c:val>
          <c:extLst>
            <c:ext xmlns:c16="http://schemas.microsoft.com/office/drawing/2014/chart" uri="{C3380CC4-5D6E-409C-BE32-E72D297353CC}">
              <c16:uniqueId val="{00000002-5C76-42CD-A5CA-FD7239E3820A}"/>
            </c:ext>
          </c:extLst>
        </c:ser>
        <c:ser>
          <c:idx val="3"/>
          <c:order val="3"/>
          <c:tx>
            <c:strRef>
              <c:f>Sheet1!$A$5</c:f>
              <c:strCache>
                <c:ptCount val="1"/>
                <c:pt idx="0">
                  <c:v>Good chance</c:v>
                </c:pt>
              </c:strCache>
            </c:strRef>
          </c:tx>
          <c:spPr>
            <a:solidFill>
              <a:srgbClr val="D33724"/>
            </a:solidFill>
            <a:ln w="3138">
              <a:solidFill>
                <a:srgbClr val="666699"/>
              </a:solidFill>
              <a:prstDash val="solid"/>
            </a:ln>
          </c:spPr>
          <c:invertIfNegative val="0"/>
          <c:cat>
            <c:strRef>
              <c:f>Sheet1!$B$1:$C$1</c:f>
              <c:strCache>
                <c:ptCount val="2"/>
                <c:pt idx="0">
                  <c:v>Males</c:v>
                </c:pt>
                <c:pt idx="1">
                  <c:v>Females</c:v>
                </c:pt>
              </c:strCache>
            </c:strRef>
          </c:cat>
          <c:val>
            <c:numRef>
              <c:f>Sheet1!$B$5:$C$5</c:f>
              <c:numCache>
                <c:formatCode>g/"通""用""格""式"</c:formatCode>
                <c:ptCount val="2"/>
                <c:pt idx="0">
                  <c:v>30.8</c:v>
                </c:pt>
                <c:pt idx="1">
                  <c:v>28</c:v>
                </c:pt>
              </c:numCache>
            </c:numRef>
          </c:val>
          <c:extLst>
            <c:ext xmlns:c16="http://schemas.microsoft.com/office/drawing/2014/chart" uri="{C3380CC4-5D6E-409C-BE32-E72D297353CC}">
              <c16:uniqueId val="{00000003-5C76-42CD-A5CA-FD7239E3820A}"/>
            </c:ext>
          </c:extLst>
        </c:ser>
        <c:ser>
          <c:idx val="4"/>
          <c:order val="4"/>
          <c:tx>
            <c:strRef>
              <c:f>Sheet1!$A$6</c:f>
              <c:strCache>
                <c:ptCount val="1"/>
                <c:pt idx="0">
                  <c:v>Almost certain</c:v>
                </c:pt>
              </c:strCache>
            </c:strRef>
          </c:tx>
          <c:spPr>
            <a:solidFill>
              <a:srgbClr val="65597E"/>
            </a:solidFill>
            <a:ln w="3138">
              <a:solidFill>
                <a:srgbClr val="339966"/>
              </a:solidFill>
              <a:prstDash val="solid"/>
            </a:ln>
          </c:spPr>
          <c:invertIfNegative val="0"/>
          <c:cat>
            <c:strRef>
              <c:f>Sheet1!$B$1:$C$1</c:f>
              <c:strCache>
                <c:ptCount val="2"/>
                <c:pt idx="0">
                  <c:v>Males</c:v>
                </c:pt>
                <c:pt idx="1">
                  <c:v>Females</c:v>
                </c:pt>
              </c:strCache>
            </c:strRef>
          </c:cat>
          <c:val>
            <c:numRef>
              <c:f>Sheet1!$B$6:$C$6</c:f>
              <c:numCache>
                <c:formatCode>g/"通""用""格""式"</c:formatCode>
                <c:ptCount val="2"/>
                <c:pt idx="0">
                  <c:v>24.3</c:v>
                </c:pt>
                <c:pt idx="1">
                  <c:v>20.5</c:v>
                </c:pt>
              </c:numCache>
            </c:numRef>
          </c:val>
          <c:extLst>
            <c:ext xmlns:c16="http://schemas.microsoft.com/office/drawing/2014/chart" uri="{C3380CC4-5D6E-409C-BE32-E72D297353CC}">
              <c16:uniqueId val="{00000004-5C76-42CD-A5CA-FD7239E3820A}"/>
            </c:ext>
          </c:extLst>
        </c:ser>
        <c:dLbls>
          <c:showLegendKey val="0"/>
          <c:showVal val="0"/>
          <c:showCatName val="0"/>
          <c:showSerName val="0"/>
          <c:showPercent val="0"/>
          <c:showBubbleSize val="0"/>
        </c:dLbls>
        <c:gapWidth val="150"/>
        <c:overlap val="100"/>
        <c:axId val="1087801008"/>
        <c:axId val="1"/>
      </c:barChart>
      <c:catAx>
        <c:axId val="1087801008"/>
        <c:scaling>
          <c:orientation val="minMax"/>
        </c:scaling>
        <c:delete val="0"/>
        <c:axPos val="b"/>
        <c:numFmt formatCode="General" sourceLinked="1"/>
        <c:majorTickMark val="out"/>
        <c:minorTickMark val="none"/>
        <c:tickLblPos val="nextTo"/>
        <c:spPr>
          <a:ln w="3138">
            <a:solidFill>
              <a:srgbClr val="808080"/>
            </a:solidFill>
            <a:prstDash val="solid"/>
          </a:ln>
        </c:spPr>
        <c:txPr>
          <a:bodyPr rot="0" vert="horz"/>
          <a:lstStyle/>
          <a:p>
            <a:pPr>
              <a:defRPr sz="2000" b="0" i="0" u="none" strike="noStrike" baseline="0">
                <a:solidFill>
                  <a:srgbClr val="000000"/>
                </a:solidFill>
                <a:latin typeface="Arial"/>
                <a:ea typeface="Arial"/>
                <a:cs typeface="Arial"/>
              </a:defRPr>
            </a:pPr>
            <a:endParaRPr lang="zh-CN"/>
          </a:p>
        </c:txPr>
        <c:crossAx val="1"/>
        <c:crosses val="autoZero"/>
        <c:auto val="1"/>
        <c:lblAlgn val="ctr"/>
        <c:lblOffset val="100"/>
        <c:noMultiLvlLbl val="0"/>
      </c:catAx>
      <c:valAx>
        <c:axId val="1"/>
        <c:scaling>
          <c:orientation val="minMax"/>
        </c:scaling>
        <c:delete val="0"/>
        <c:axPos val="l"/>
        <c:majorGridlines>
          <c:spPr>
            <a:ln w="3138">
              <a:solidFill>
                <a:srgbClr val="80808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altLang="zh-CN" sz="1800"/>
                  <a:t>Percent</a:t>
                </a:r>
              </a:p>
            </c:rich>
          </c:tx>
          <c:layout/>
          <c:overlay val="0"/>
          <c:spPr>
            <a:noFill/>
            <a:ln w="25102">
              <a:noFill/>
            </a:ln>
          </c:spPr>
        </c:title>
        <c:numFmt formatCode="0%" sourceLinked="1"/>
        <c:majorTickMark val="out"/>
        <c:minorTickMark val="none"/>
        <c:tickLblPos val="nextTo"/>
        <c:spPr>
          <a:ln w="3138">
            <a:solidFill>
              <a:srgbClr val="808080"/>
            </a:solidFill>
            <a:prstDash val="solid"/>
          </a:ln>
        </c:spPr>
        <c:txPr>
          <a:bodyPr rot="0" vert="horz"/>
          <a:lstStyle/>
          <a:p>
            <a:pPr>
              <a:defRPr sz="1600" b="0" i="0" u="none" strike="noStrike" baseline="0">
                <a:solidFill>
                  <a:srgbClr val="000000"/>
                </a:solidFill>
                <a:latin typeface="Arial"/>
                <a:ea typeface="Arial"/>
                <a:cs typeface="Arial"/>
              </a:defRPr>
            </a:pPr>
            <a:endParaRPr lang="zh-CN"/>
          </a:p>
        </c:txPr>
        <c:crossAx val="1087801008"/>
        <c:crosses val="autoZero"/>
        <c:crossBetween val="between"/>
      </c:valAx>
      <c:spPr>
        <a:solidFill>
          <a:srgbClr val="E7E7E7"/>
        </a:solidFill>
        <a:ln w="25102">
          <a:noFill/>
        </a:ln>
      </c:spPr>
    </c:plotArea>
    <c:legend>
      <c:legendPos val="r"/>
      <c:layout>
        <c:manualLayout>
          <c:xMode val="edge"/>
          <c:yMode val="edge"/>
          <c:x val="0.71327743006483169"/>
          <c:y val="0.18017091681327252"/>
          <c:w val="0.28672256993516831"/>
          <c:h val="0.61892610495271594"/>
        </c:manualLayout>
      </c:layout>
      <c:overlay val="0"/>
      <c:spPr>
        <a:noFill/>
        <a:ln w="25102">
          <a:noFill/>
        </a:ln>
      </c:spPr>
      <c:txPr>
        <a:bodyPr/>
        <a:lstStyle/>
        <a:p>
          <a:pPr>
            <a:defRPr sz="1600" b="0" i="0" u="none" strike="noStrike" baseline="0">
              <a:solidFill>
                <a:srgbClr val="000000"/>
              </a:solidFill>
              <a:latin typeface="Arial"/>
              <a:ea typeface="Arial"/>
              <a:cs typeface="Arial"/>
            </a:defRPr>
          </a:pPr>
          <a:endParaRPr lang="zh-CN"/>
        </a:p>
      </c:txPr>
    </c:legend>
    <c:plotVisOnly val="1"/>
    <c:dispBlanksAs val="gap"/>
    <c:showDLblsOverMax val="0"/>
  </c:chart>
  <c:spPr>
    <a:solidFill>
      <a:srgbClr val="FFFFFF"/>
    </a:solidFill>
    <a:ln w="3138">
      <a:solidFill>
        <a:srgbClr val="808080"/>
      </a:solidFill>
      <a:prstDash val="solid"/>
    </a:ln>
  </c:spPr>
  <c:txPr>
    <a:bodyPr/>
    <a:lstStyle/>
    <a:p>
      <a:pPr>
        <a:defRPr sz="1772" b="0" i="0" u="none" strike="noStrike" baseline="0">
          <a:solidFill>
            <a:srgbClr val="000000"/>
          </a:solidFill>
          <a:latin typeface="Calibri"/>
          <a:ea typeface="Calibri"/>
          <a:cs typeface="Calibri"/>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902158A5-B10E-4472-BCB3-7912EEFBD838}" type="datetimeFigureOut">
              <a:rPr lang="zh-CN" altLang="en-US"/>
              <a:pPr>
                <a:defRPr/>
              </a:pPr>
              <a:t>2022/8/30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2FD0502C-B359-4517-8447-7C6B7F665A86}"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BF50615-F5C4-433B-9EEC-A70E60EE5A74}" type="datetimeFigureOut">
              <a:rPr lang="zh-CN" altLang="en-US"/>
              <a:pPr>
                <a:defRPr/>
              </a:pPr>
              <a:t>2022/8/30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B7A89224-F9FD-4FED-8D83-7E2BB66512C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10"/>
          <p:cNvSpPr/>
          <p:nvPr/>
        </p:nvSpPr>
        <p:spPr>
          <a:xfrm>
            <a:off x="1087438" y="1385888"/>
            <a:ext cx="6969125" cy="4086225"/>
          </a:xfrm>
          <a:prstGeom prst="rect">
            <a:avLst/>
          </a:prstGeom>
          <a:noFill/>
          <a:ln w="6350" cap="sq" cmpd="sng" algn="ctr">
            <a:solidFill>
              <a:schemeClr val="tx1">
                <a:lumMod val="75000"/>
                <a:lumOff val="25000"/>
              </a:schemeClr>
            </a:solidFill>
            <a:prstDash val="solid"/>
            <a:miter lim="800000"/>
          </a:ln>
          <a:effectLst/>
        </p:spPr>
      </p:sp>
      <p:sp>
        <p:nvSpPr>
          <p:cNvPr id="7" name="Rectangle 14"/>
          <p:cNvSpPr/>
          <p:nvPr/>
        </p:nvSpPr>
        <p:spPr>
          <a:xfrm>
            <a:off x="3794125" y="1268413"/>
            <a:ext cx="1555750" cy="6397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
          <p:cNvGrpSpPr>
            <a:grpSpLocks/>
          </p:cNvGrpSpPr>
          <p:nvPr/>
        </p:nvGrpSpPr>
        <p:grpSpPr bwMode="auto">
          <a:xfrm>
            <a:off x="3886200" y="1268413"/>
            <a:ext cx="1371600" cy="547687"/>
            <a:chOff x="5318306" y="1386268"/>
            <a:chExt cx="1567331" cy="645295"/>
          </a:xfrm>
        </p:grpSpPr>
        <p:cxnSp>
          <p:nvCxnSpPr>
            <p:cNvPr id="9" name="Straight Connector 16"/>
            <p:cNvCxnSpPr/>
            <p:nvPr/>
          </p:nvCxnSpPr>
          <p:spPr>
            <a:xfrm>
              <a:off x="5318306" y="1386268"/>
              <a:ext cx="0" cy="639684"/>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17"/>
            <p:cNvCxnSpPr/>
            <p:nvPr/>
          </p:nvCxnSpPr>
          <p:spPr>
            <a:xfrm>
              <a:off x="6885637" y="1386268"/>
              <a:ext cx="0" cy="639684"/>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单击以编辑母版副标题样式</a:t>
            </a:r>
            <a:endParaRPr lang="en-US" dirty="0"/>
          </a:p>
        </p:txBody>
      </p:sp>
      <p:sp>
        <p:nvSpPr>
          <p:cNvPr id="12" name="Date Placeholder 19"/>
          <p:cNvSpPr>
            <a:spLocks noGrp="1"/>
          </p:cNvSpPr>
          <p:nvPr>
            <p:ph type="dt" sz="half" idx="10"/>
          </p:nvPr>
        </p:nvSpPr>
        <p:spPr>
          <a:xfrm>
            <a:off x="3932238" y="1327150"/>
            <a:ext cx="1279525" cy="457200"/>
          </a:xfrm>
        </p:spPr>
        <p:txBody>
          <a:bodyPr/>
          <a:lstStyle>
            <a:lvl1pPr algn="ctr">
              <a:defRPr sz="1100">
                <a:solidFill>
                  <a:schemeClr val="tx1"/>
                </a:solidFill>
                <a:latin typeface="Century Gothic" panose="020B0502020202020204" pitchFamily="34" charset="0"/>
              </a:defRPr>
            </a:lvl1pPr>
          </a:lstStyle>
          <a:p>
            <a:pPr>
              <a:defRPr/>
            </a:pPr>
            <a:fld id="{5558CFB4-337D-43DE-B941-6921BF39151B}" type="datetimeFigureOut">
              <a:rPr lang="zh-CN" altLang="en-US"/>
              <a:pPr>
                <a:defRPr/>
              </a:pPr>
              <a:t>2022/8/30</a:t>
            </a:fld>
            <a:endParaRPr lang="zh-CN" altLang="en-US"/>
          </a:p>
        </p:txBody>
      </p:sp>
      <p:sp>
        <p:nvSpPr>
          <p:cNvPr id="13" name="Footer Placeholder 20"/>
          <p:cNvSpPr>
            <a:spLocks noGrp="1"/>
          </p:cNvSpPr>
          <p:nvPr>
            <p:ph type="ftr" sz="quarter" idx="11"/>
          </p:nvPr>
        </p:nvSpPr>
        <p:spPr>
          <a:xfrm>
            <a:off x="1104900" y="5211763"/>
            <a:ext cx="4429125" cy="228600"/>
          </a:xfrm>
        </p:spPr>
        <p:txBody>
          <a:bodyPr/>
          <a:lstStyle>
            <a:lvl1pPr algn="l">
              <a:defRPr/>
            </a:lvl1pPr>
          </a:lstStyle>
          <a:p>
            <a:pPr>
              <a:defRPr/>
            </a:pPr>
            <a:endParaRPr lang="zh-CN" altLang="en-US"/>
          </a:p>
        </p:txBody>
      </p:sp>
      <p:sp>
        <p:nvSpPr>
          <p:cNvPr id="14" name="Slide Number Placeholder 21"/>
          <p:cNvSpPr>
            <a:spLocks noGrp="1"/>
          </p:cNvSpPr>
          <p:nvPr>
            <p:ph type="sldNum" sz="quarter" idx="12"/>
          </p:nvPr>
        </p:nvSpPr>
        <p:spPr>
          <a:xfrm>
            <a:off x="6454775" y="5211763"/>
            <a:ext cx="1584325" cy="228600"/>
          </a:xfrm>
        </p:spPr>
        <p:txBody>
          <a:bodyPr/>
          <a:lstStyle>
            <a:lvl1pPr>
              <a:defRPr/>
            </a:lvl1pPr>
          </a:lstStyle>
          <a:p>
            <a:pPr>
              <a:defRPr/>
            </a:pPr>
            <a:fld id="{F3183F57-A1FF-44B1-B061-835578C70878}" type="slidenum">
              <a:rPr lang="zh-CN" altLang="en-US"/>
              <a:pPr>
                <a:defRPr/>
              </a:pPr>
              <a:t>‹#›</a:t>
            </a:fld>
            <a:endParaRPr lang="zh-CN" altLang="en-US"/>
          </a:p>
        </p:txBody>
      </p:sp>
    </p:spTree>
    <p:extLst>
      <p:ext uri="{BB962C8B-B14F-4D97-AF65-F5344CB8AC3E}">
        <p14:creationId xmlns:p14="http://schemas.microsoft.com/office/powerpoint/2010/main" val="23256713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A77B9CAA-5CF3-4640-8B27-2A64C2F99262}" type="datetimeFigureOut">
              <a:rPr lang="zh-CN" altLang="en-US"/>
              <a:pPr>
                <a:defRPr/>
              </a:pPr>
              <a:t>2022/8/30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C3B26490-808F-422C-9AC4-A5AAA6C66622}" type="slidenum">
              <a:rPr lang="zh-CN" altLang="en-US"/>
              <a:pPr>
                <a:defRPr/>
              </a:pPr>
              <a:t>‹#›</a:t>
            </a:fld>
            <a:endParaRPr lang="zh-CN" altLang="en-US"/>
          </a:p>
        </p:txBody>
      </p:sp>
    </p:spTree>
    <p:extLst>
      <p:ext uri="{BB962C8B-B14F-4D97-AF65-F5344CB8AC3E}">
        <p14:creationId xmlns:p14="http://schemas.microsoft.com/office/powerpoint/2010/main" val="339506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D1EA098C-2B72-4B87-88A0-E6837EC82C5D}" type="datetimeFigureOut">
              <a:rPr lang="zh-CN" altLang="en-US"/>
              <a:pPr>
                <a:defRPr/>
              </a:pPr>
              <a:t>2022/8/30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2AEFD8C3-7C64-4283-AF5B-E538B87193D8}" type="slidenum">
              <a:rPr lang="zh-CN" altLang="en-US"/>
              <a:pPr>
                <a:defRPr/>
              </a:pPr>
              <a:t>‹#›</a:t>
            </a:fld>
            <a:endParaRPr lang="zh-CN" altLang="en-US"/>
          </a:p>
        </p:txBody>
      </p:sp>
    </p:spTree>
    <p:extLst>
      <p:ext uri="{BB962C8B-B14F-4D97-AF65-F5344CB8AC3E}">
        <p14:creationId xmlns:p14="http://schemas.microsoft.com/office/powerpoint/2010/main" val="100954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905783"/>
            <a:ext cx="5470071" cy="1671658"/>
          </a:xfrm>
          <a:prstGeom prst="rect">
            <a:avLst/>
          </a:prstGeom>
        </p:spPr>
        <p:txBody>
          <a:bodyPr anchor="t"/>
          <a:lstStyle>
            <a:lvl1pPr algn="l">
              <a:lnSpc>
                <a:spcPct val="80000"/>
              </a:lnSpc>
              <a:defRPr b="0" i="0">
                <a:latin typeface="Helvetica Neue Bold Condensed"/>
                <a:cs typeface="Helvetica Neue Bold Condensed"/>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698500" y="2661491"/>
            <a:ext cx="5470525" cy="1942419"/>
          </a:xfrm>
        </p:spPr>
        <p:txBody>
          <a:bodyPr>
            <a:noAutofit/>
          </a:bodyPr>
          <a:lstStyle>
            <a:lvl1pPr marL="0" indent="0">
              <a:lnSpc>
                <a:spcPct val="80000"/>
              </a:lnSpc>
              <a:buNone/>
              <a:defRPr sz="3600" b="0" i="0">
                <a:solidFill>
                  <a:srgbClr val="FFFFFF"/>
                </a:solidFill>
                <a:effectLst>
                  <a:outerShdw blurRad="50800" dist="38100" dir="2700000" algn="tl" rotWithShape="0">
                    <a:prstClr val="black">
                      <a:alpha val="40000"/>
                    </a:prstClr>
                  </a:outerShdw>
                </a:effectLst>
                <a:latin typeface="Helvetica Neue Bold Condensed"/>
                <a:cs typeface="Helvetica Neue Bold Condensed"/>
              </a:defRPr>
            </a:lvl1pPr>
            <a:lvl2pPr marL="457200" indent="0">
              <a:buNone/>
              <a:defRPr sz="3600"/>
            </a:lvl2pPr>
            <a:lvl3pPr marL="914400" indent="0">
              <a:buNone/>
              <a:defRPr sz="3600"/>
            </a:lvl3pPr>
            <a:lvl4pPr marL="1371600" indent="0">
              <a:buNone/>
              <a:defRPr sz="3600"/>
            </a:lvl4pPr>
            <a:lvl5pPr marL="1828800" indent="0">
              <a:buNone/>
              <a:defRPr sz="3600"/>
            </a:lvl5pPr>
          </a:lstStyle>
          <a:p>
            <a:pPr lvl="0"/>
            <a:r>
              <a:rPr lang="en-US" dirty="0" smtClean="0"/>
              <a:t>Click to edit Master text styles</a:t>
            </a:r>
          </a:p>
        </p:txBody>
      </p:sp>
    </p:spTree>
    <p:extLst>
      <p:ext uri="{BB962C8B-B14F-4D97-AF65-F5344CB8AC3E}">
        <p14:creationId xmlns:p14="http://schemas.microsoft.com/office/powerpoint/2010/main" val="184813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oking Ahead">
    <p:spTree>
      <p:nvGrpSpPr>
        <p:cNvPr id="1" name=""/>
        <p:cNvGrpSpPr/>
        <p:nvPr/>
      </p:nvGrpSpPr>
      <p:grpSpPr>
        <a:xfrm>
          <a:off x="0" y="0"/>
          <a:ext cx="0" cy="0"/>
          <a:chOff x="0" y="0"/>
          <a:chExt cx="0" cy="0"/>
        </a:xfrm>
      </p:grpSpPr>
      <p:grpSp>
        <p:nvGrpSpPr>
          <p:cNvPr id="4" name="Group 2"/>
          <p:cNvGrpSpPr>
            <a:grpSpLocks/>
          </p:cNvGrpSpPr>
          <p:nvPr/>
        </p:nvGrpSpPr>
        <p:grpSpPr bwMode="auto">
          <a:xfrm>
            <a:off x="565150" y="1443038"/>
            <a:ext cx="4330700" cy="400050"/>
            <a:chOff x="457551" y="1666473"/>
            <a:chExt cx="4330477" cy="400110"/>
          </a:xfrm>
        </p:grpSpPr>
        <p:pic>
          <p:nvPicPr>
            <p:cNvPr id="5" name="Picture 3" descr="blue-paper-cardstock-texture.jpe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552" y="1715195"/>
              <a:ext cx="4330476" cy="33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userDrawn="1"/>
          </p:nvSpPr>
          <p:spPr bwMode="auto">
            <a:xfrm>
              <a:off x="457551" y="1666473"/>
              <a:ext cx="236366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2000" smtClean="0">
                  <a:solidFill>
                    <a:srgbClr val="FFFFFF"/>
                  </a:solidFill>
                  <a:effectLst>
                    <a:outerShdw blurRad="38100" dist="38100" dir="2700000" algn="tl">
                      <a:srgbClr val="C0C0C0"/>
                    </a:outerShdw>
                  </a:effectLst>
                  <a:latin typeface="Helvetica Neue Bold Condensed" charset="0"/>
                </a:rPr>
                <a:t>In the Next Section…</a:t>
              </a:r>
            </a:p>
          </p:txBody>
        </p:sp>
      </p:grpSp>
      <p:cxnSp>
        <p:nvCxnSpPr>
          <p:cNvPr id="7" name="Straight Connector 5"/>
          <p:cNvCxnSpPr>
            <a:cxnSpLocks noChangeShapeType="1"/>
          </p:cNvCxnSpPr>
          <p:nvPr/>
        </p:nvCxnSpPr>
        <p:spPr bwMode="auto">
          <a:xfrm>
            <a:off x="457200" y="744538"/>
            <a:ext cx="8229600" cy="0"/>
          </a:xfrm>
          <a:prstGeom prst="line">
            <a:avLst/>
          </a:prstGeom>
          <a:noFill/>
          <a:ln w="12700">
            <a:solidFill>
              <a:schemeClr val="accent1"/>
            </a:solidFill>
            <a:round/>
            <a:headEnd/>
            <a:tailE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8" name="Picture 6" descr="blue-paper-cardstock-texture.jpe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38" y="6396038"/>
            <a:ext cx="9178926"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7"/>
          <p:cNvSpPr>
            <a:spLocks noChangeArrowheads="1"/>
          </p:cNvSpPr>
          <p:nvPr userDrawn="1"/>
        </p:nvSpPr>
        <p:spPr bwMode="auto">
          <a:xfrm>
            <a:off x="107950" y="6497638"/>
            <a:ext cx="25733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defRPr/>
            </a:pPr>
            <a:r>
              <a:rPr lang="en-US" altLang="en-US" sz="1200" smtClean="0">
                <a:solidFill>
                  <a:srgbClr val="FFFFFF"/>
                </a:solidFill>
                <a:latin typeface="Helvetica Neue Light" charset="0"/>
              </a:rPr>
              <a:t>The Practice of Statistics, 5</a:t>
            </a:r>
            <a:r>
              <a:rPr lang="en-US" altLang="en-US" sz="1200" baseline="30000" smtClean="0">
                <a:solidFill>
                  <a:srgbClr val="FFFFFF"/>
                </a:solidFill>
                <a:latin typeface="Helvetica Neue Light" charset="0"/>
              </a:rPr>
              <a:t>th</a:t>
            </a:r>
            <a:r>
              <a:rPr lang="en-US" altLang="en-US" sz="1200" smtClean="0">
                <a:solidFill>
                  <a:srgbClr val="FFFFFF"/>
                </a:solidFill>
                <a:latin typeface="Helvetica Neue Light" charset="0"/>
              </a:rPr>
              <a:t> Edition</a:t>
            </a:r>
          </a:p>
        </p:txBody>
      </p:sp>
      <p:sp>
        <p:nvSpPr>
          <p:cNvPr id="10" name="Rectangle 8"/>
          <p:cNvSpPr>
            <a:spLocks noChangeArrowheads="1"/>
          </p:cNvSpPr>
          <p:nvPr userDrawn="1"/>
        </p:nvSpPr>
        <p:spPr bwMode="auto">
          <a:xfrm>
            <a:off x="8712200" y="6497638"/>
            <a:ext cx="35083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fld id="{3B82F533-9AB0-494F-96D8-AD534F612AA3}" type="slidenum">
              <a:rPr lang="en-US" altLang="en-US" sz="1200" smtClean="0">
                <a:solidFill>
                  <a:srgbClr val="FFFFFF"/>
                </a:solidFill>
                <a:latin typeface="Helvetica Neue" charset="0"/>
              </a:rPr>
              <a:pPr eaLnBrk="1" hangingPunct="1">
                <a:defRPr/>
              </a:pPr>
              <a:t>‹#›</a:t>
            </a:fld>
            <a:endParaRPr lang="en-US" altLang="en-US" sz="1200" smtClean="0">
              <a:solidFill>
                <a:srgbClr val="FFFFFF"/>
              </a:solidFill>
              <a:latin typeface="Helvetica Neue" charset="0"/>
            </a:endParaRPr>
          </a:p>
        </p:txBody>
      </p:sp>
      <p:sp>
        <p:nvSpPr>
          <p:cNvPr id="11" name="Rectangle 9"/>
          <p:cNvSpPr>
            <a:spLocks noChangeArrowheads="1"/>
          </p:cNvSpPr>
          <p:nvPr userDrawn="1"/>
        </p:nvSpPr>
        <p:spPr bwMode="auto">
          <a:xfrm>
            <a:off x="457200" y="242888"/>
            <a:ext cx="28717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2800" smtClean="0">
                <a:latin typeface="Helvetica Neue Light" charset="0"/>
              </a:rPr>
              <a:t>Looking Ahead…</a:t>
            </a:r>
          </a:p>
        </p:txBody>
      </p:sp>
      <p:sp>
        <p:nvSpPr>
          <p:cNvPr id="3" name="Text Placeholder 2"/>
          <p:cNvSpPr>
            <a:spLocks noGrp="1"/>
          </p:cNvSpPr>
          <p:nvPr>
            <p:ph type="body" idx="1"/>
          </p:nvPr>
        </p:nvSpPr>
        <p:spPr>
          <a:xfrm>
            <a:off x="575141" y="1831659"/>
            <a:ext cx="8111659" cy="3752795"/>
          </a:xfrm>
        </p:spPr>
        <p:style>
          <a:lnRef idx="1">
            <a:schemeClr val="accent2"/>
          </a:lnRef>
          <a:fillRef idx="2">
            <a:schemeClr val="accent2"/>
          </a:fillRef>
          <a:effectRef idx="1">
            <a:schemeClr val="accent2"/>
          </a:effectRef>
          <a:fontRef idx="none"/>
        </p:style>
        <p:txBody>
          <a:bodyPr anchor="ctr"/>
          <a:lstStyle>
            <a:lvl1pPr marL="0" indent="0">
              <a:buNone/>
              <a:defRPr sz="2000">
                <a:solidFill>
                  <a:schemeClr val="tx1"/>
                </a:solidFill>
                <a:latin typeface="Helvetica Neue"/>
                <a:cs typeface="Helvetica Neue"/>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4187840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fld id="{F2BB3415-601E-472B-B72D-A8E5C2FCF8E9}" type="datetimeFigureOut">
              <a:rPr lang="zh-CN" altLang="en-US"/>
              <a:pPr>
                <a:defRPr/>
              </a:pPr>
              <a:t>2022/8/30</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785124D6-6689-45F0-9424-AD7A6CB96AA9}" type="slidenum">
              <a:rPr lang="zh-CN" altLang="en-US"/>
              <a:pPr>
                <a:defRPr/>
              </a:pPr>
              <a:t>‹#›</a:t>
            </a:fld>
            <a:endParaRPr lang="zh-CN" altLang="en-US"/>
          </a:p>
        </p:txBody>
      </p:sp>
    </p:spTree>
    <p:extLst>
      <p:ext uri="{BB962C8B-B14F-4D97-AF65-F5344CB8AC3E}">
        <p14:creationId xmlns:p14="http://schemas.microsoft.com/office/powerpoint/2010/main" val="203249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4"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6" name="Rectangle 23"/>
          <p:cNvSpPr/>
          <p:nvPr/>
        </p:nvSpPr>
        <p:spPr>
          <a:xfrm>
            <a:off x="1087438" y="1385888"/>
            <a:ext cx="6969125" cy="4086225"/>
          </a:xfrm>
          <a:prstGeom prst="rect">
            <a:avLst/>
          </a:prstGeom>
          <a:noFill/>
          <a:ln w="6350" cap="sq" cmpd="sng" algn="ctr">
            <a:solidFill>
              <a:schemeClr val="tx1">
                <a:lumMod val="75000"/>
                <a:lumOff val="25000"/>
              </a:schemeClr>
            </a:solidFill>
            <a:prstDash val="solid"/>
            <a:miter lim="800000"/>
          </a:ln>
          <a:effectLst/>
        </p:spPr>
      </p:sp>
      <p:sp>
        <p:nvSpPr>
          <p:cNvPr id="7" name="Rectangle 29"/>
          <p:cNvSpPr/>
          <p:nvPr/>
        </p:nvSpPr>
        <p:spPr>
          <a:xfrm>
            <a:off x="3794125" y="1268413"/>
            <a:ext cx="1555750" cy="6397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 name="Group 30"/>
          <p:cNvGrpSpPr>
            <a:grpSpLocks/>
          </p:cNvGrpSpPr>
          <p:nvPr/>
        </p:nvGrpSpPr>
        <p:grpSpPr bwMode="auto">
          <a:xfrm>
            <a:off x="3886200" y="1268413"/>
            <a:ext cx="1371600" cy="547687"/>
            <a:chOff x="5318306" y="1386268"/>
            <a:chExt cx="1567331" cy="645295"/>
          </a:xfrm>
        </p:grpSpPr>
        <p:cxnSp>
          <p:nvCxnSpPr>
            <p:cNvPr id="9" name="Straight Connector 31"/>
            <p:cNvCxnSpPr/>
            <p:nvPr/>
          </p:nvCxnSpPr>
          <p:spPr>
            <a:xfrm>
              <a:off x="5318306" y="1386268"/>
              <a:ext cx="0" cy="639684"/>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0" name="Straight Connector 32"/>
            <p:cNvCxnSpPr/>
            <p:nvPr/>
          </p:nvCxnSpPr>
          <p:spPr>
            <a:xfrm>
              <a:off x="6885637" y="1386268"/>
              <a:ext cx="0" cy="639684"/>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1"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72718" y="4682062"/>
            <a:ext cx="6803136" cy="502920"/>
          </a:xfrm>
        </p:spPr>
        <p:txBody>
          <a:bodyPr>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编辑母版文本样式</a:t>
            </a:r>
          </a:p>
        </p:txBody>
      </p:sp>
      <p:sp>
        <p:nvSpPr>
          <p:cNvPr id="12" name="Date Placeholder 3"/>
          <p:cNvSpPr>
            <a:spLocks noGrp="1"/>
          </p:cNvSpPr>
          <p:nvPr>
            <p:ph type="dt" sz="half" idx="10"/>
          </p:nvPr>
        </p:nvSpPr>
        <p:spPr>
          <a:xfrm>
            <a:off x="3932238" y="1325563"/>
            <a:ext cx="1279525" cy="457200"/>
          </a:xfrm>
        </p:spPr>
        <p:txBody>
          <a:bodyPr rtlCol="0"/>
          <a:lstStyle>
            <a:lvl1pPr algn="ctr">
              <a:defRPr lang="en-US" sz="1100" kern="1200" spc="0" baseline="0">
                <a:solidFill>
                  <a:schemeClr val="tx1"/>
                </a:solidFill>
                <a:latin typeface="+mn-lt"/>
                <a:ea typeface="+mn-ea"/>
                <a:cs typeface="+mn-cs"/>
              </a:defRPr>
            </a:lvl1pPr>
          </a:lstStyle>
          <a:p>
            <a:pPr>
              <a:defRPr/>
            </a:pPr>
            <a:fld id="{FA8BD35B-F845-43A4-93A0-9C1A49666B6B}" type="datetimeFigureOut">
              <a:rPr lang="zh-CN" altLang="en-US"/>
              <a:pPr>
                <a:defRPr/>
              </a:pPr>
              <a:t>2022/8/30</a:t>
            </a:fld>
            <a:endParaRPr lang="zh-CN" altLang="en-US"/>
          </a:p>
        </p:txBody>
      </p:sp>
      <p:sp>
        <p:nvSpPr>
          <p:cNvPr id="13" name="Footer Placeholder 4"/>
          <p:cNvSpPr>
            <a:spLocks noGrp="1"/>
          </p:cNvSpPr>
          <p:nvPr>
            <p:ph type="ftr" sz="quarter" idx="11"/>
          </p:nvPr>
        </p:nvSpPr>
        <p:spPr>
          <a:xfrm>
            <a:off x="1104900" y="5211763"/>
            <a:ext cx="4430713" cy="228600"/>
          </a:xfrm>
        </p:spPr>
        <p:txBody>
          <a:bodyPr/>
          <a:lstStyle>
            <a:lvl1pPr algn="l">
              <a:defRPr/>
            </a:lvl1pPr>
          </a:lstStyle>
          <a:p>
            <a:pPr>
              <a:defRPr/>
            </a:pPr>
            <a:endParaRPr lang="zh-CN" altLang="en-US"/>
          </a:p>
        </p:txBody>
      </p:sp>
      <p:sp>
        <p:nvSpPr>
          <p:cNvPr id="14" name="Slide Number Placeholder 5"/>
          <p:cNvSpPr>
            <a:spLocks noGrp="1"/>
          </p:cNvSpPr>
          <p:nvPr>
            <p:ph type="sldNum" sz="quarter" idx="12"/>
          </p:nvPr>
        </p:nvSpPr>
        <p:spPr>
          <a:xfrm>
            <a:off x="6453188" y="5211763"/>
            <a:ext cx="1584325" cy="228600"/>
          </a:xfrm>
        </p:spPr>
        <p:txBody>
          <a:bodyPr/>
          <a:lstStyle>
            <a:lvl1pPr>
              <a:defRPr/>
            </a:lvl1pPr>
          </a:lstStyle>
          <a:p>
            <a:pPr>
              <a:defRPr/>
            </a:pPr>
            <a:fld id="{A6B1CB48-3064-4447-A94F-022D4D4FF563}" type="slidenum">
              <a:rPr lang="zh-CN" altLang="en-US"/>
              <a:pPr>
                <a:defRPr/>
              </a:pPr>
              <a:t>‹#›</a:t>
            </a:fld>
            <a:endParaRPr lang="zh-CN" altLang="en-US"/>
          </a:p>
        </p:txBody>
      </p:sp>
    </p:spTree>
    <p:extLst>
      <p:ext uri="{BB962C8B-B14F-4D97-AF65-F5344CB8AC3E}">
        <p14:creationId xmlns:p14="http://schemas.microsoft.com/office/powerpoint/2010/main" val="327311469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fld id="{A3E26C26-E69D-4BD5-820E-3480984A662B}" type="datetimeFigureOut">
              <a:rPr lang="zh-CN" altLang="en-US"/>
              <a:pPr>
                <a:defRPr/>
              </a:pPr>
              <a:t>2022/8/30</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34DBFCC2-E35A-4980-9235-3DA4281CCEA8}" type="slidenum">
              <a:rPr lang="zh-CN" altLang="en-US"/>
              <a:pPr>
                <a:defRPr/>
              </a:pPr>
              <a:t>‹#›</a:t>
            </a:fld>
            <a:endParaRPr lang="zh-CN" altLang="en-US"/>
          </a:p>
        </p:txBody>
      </p:sp>
    </p:spTree>
    <p:extLst>
      <p:ext uri="{BB962C8B-B14F-4D97-AF65-F5344CB8AC3E}">
        <p14:creationId xmlns:p14="http://schemas.microsoft.com/office/powerpoint/2010/main" val="1937338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fld id="{C7C01ECF-CB29-4DAF-908A-78D66C0DDE5F}" type="datetimeFigureOut">
              <a:rPr lang="zh-CN" altLang="en-US"/>
              <a:pPr>
                <a:defRPr/>
              </a:pPr>
              <a:t>2022/8/30</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pPr>
              <a:defRPr/>
            </a:pPr>
            <a:fld id="{08C14B9D-DB39-4989-8C0A-508164885752}" type="slidenum">
              <a:rPr lang="zh-CN" altLang="en-US"/>
              <a:pPr>
                <a:defRPr/>
              </a:pPr>
              <a:t>‹#›</a:t>
            </a:fld>
            <a:endParaRPr lang="zh-CN" altLang="en-US"/>
          </a:p>
        </p:txBody>
      </p:sp>
    </p:spTree>
    <p:extLst>
      <p:ext uri="{BB962C8B-B14F-4D97-AF65-F5344CB8AC3E}">
        <p14:creationId xmlns:p14="http://schemas.microsoft.com/office/powerpoint/2010/main" val="817710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fld id="{DD1357D6-79B9-4461-8E0F-DA8CE1FA95CF}" type="datetimeFigureOut">
              <a:rPr lang="zh-CN" altLang="en-US"/>
              <a:pPr>
                <a:defRPr/>
              </a:pPr>
              <a:t>2022/8/30</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5D0B5AD4-CD14-45FD-9756-BD2C4259743A}" type="slidenum">
              <a:rPr lang="zh-CN" altLang="en-US"/>
              <a:pPr>
                <a:defRPr/>
              </a:pPr>
              <a:t>‹#›</a:t>
            </a:fld>
            <a:endParaRPr lang="zh-CN" altLang="en-US"/>
          </a:p>
        </p:txBody>
      </p:sp>
    </p:spTree>
    <p:extLst>
      <p:ext uri="{BB962C8B-B14F-4D97-AF65-F5344CB8AC3E}">
        <p14:creationId xmlns:p14="http://schemas.microsoft.com/office/powerpoint/2010/main" val="402040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392B63B-36DA-4380-8567-6A7061445DCC}" type="datetimeFigureOut">
              <a:rPr lang="zh-CN" altLang="en-US"/>
              <a:pPr>
                <a:defRPr/>
              </a:pPr>
              <a:t>2022/8/30</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E7F17339-D048-4A9E-9D9D-F72013F32AD6}" type="slidenum">
              <a:rPr lang="zh-CN" altLang="en-US"/>
              <a:pPr>
                <a:defRPr/>
              </a:pPr>
              <a:t>‹#›</a:t>
            </a:fld>
            <a:endParaRPr lang="zh-CN" altLang="en-US"/>
          </a:p>
        </p:txBody>
      </p:sp>
    </p:spTree>
    <p:extLst>
      <p:ext uri="{BB962C8B-B14F-4D97-AF65-F5344CB8AC3E}">
        <p14:creationId xmlns:p14="http://schemas.microsoft.com/office/powerpoint/2010/main" val="1344934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5" name="Rectangle 15"/>
          <p:cNvSpPr/>
          <p:nvPr/>
        </p:nvSpPr>
        <p:spPr>
          <a:xfrm>
            <a:off x="184150" y="173038"/>
            <a:ext cx="6399213" cy="65119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4"/>
          <p:cNvSpPr/>
          <p:nvPr/>
        </p:nvSpPr>
        <p:spPr>
          <a:xfrm>
            <a:off x="6765925" y="173038"/>
            <a:ext cx="2193925" cy="651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11"/>
          <p:cNvSpPr/>
          <p:nvPr/>
        </p:nvSpPr>
        <p:spPr>
          <a:xfrm>
            <a:off x="6867525" y="274638"/>
            <a:ext cx="1989138" cy="6308725"/>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8" name="Date Placeholder 7"/>
          <p:cNvSpPr>
            <a:spLocks noGrp="1"/>
          </p:cNvSpPr>
          <p:nvPr>
            <p:ph type="dt" sz="half" idx="10"/>
          </p:nvPr>
        </p:nvSpPr>
        <p:spPr/>
        <p:txBody>
          <a:bodyPr/>
          <a:lstStyle>
            <a:lvl1pPr>
              <a:defRPr/>
            </a:lvl1pPr>
          </a:lstStyle>
          <a:p>
            <a:pPr>
              <a:defRPr/>
            </a:pPr>
            <a:fld id="{2634AC74-AE59-478B-87FD-8998976122A4}" type="datetimeFigureOut">
              <a:rPr lang="zh-CN" altLang="en-US"/>
              <a:pPr>
                <a:defRPr/>
              </a:pPr>
              <a:t>2022/8/30</a:t>
            </a:fld>
            <a:endParaRPr lang="zh-CN" altLang="en-US"/>
          </a:p>
        </p:txBody>
      </p:sp>
      <p:sp>
        <p:nvSpPr>
          <p:cNvPr id="9" name="Footer Placeholder 8"/>
          <p:cNvSpPr>
            <a:spLocks noGrp="1"/>
          </p:cNvSpPr>
          <p:nvPr>
            <p:ph type="ftr" sz="quarter" idx="11"/>
          </p:nvPr>
        </p:nvSpPr>
        <p:spPr/>
        <p:txBody>
          <a:bodyPr/>
          <a:lstStyle>
            <a:lvl1pPr algn="r">
              <a:defRPr/>
            </a:lvl1pPr>
          </a:lstStyle>
          <a:p>
            <a:pPr>
              <a:defRPr/>
            </a:pPr>
            <a:endParaRPr lang="zh-CN" altLang="en-US"/>
          </a:p>
        </p:txBody>
      </p:sp>
      <p:sp>
        <p:nvSpPr>
          <p:cNvPr id="10" name="Slide Number Placeholder 10"/>
          <p:cNvSpPr>
            <a:spLocks noGrp="1"/>
          </p:cNvSpPr>
          <p:nvPr>
            <p:ph type="sldNum" sz="quarter" idx="12"/>
          </p:nvPr>
        </p:nvSpPr>
        <p:spPr>
          <a:xfrm>
            <a:off x="7794625" y="6310313"/>
            <a:ext cx="1098550" cy="274637"/>
          </a:xfrm>
        </p:spPr>
        <p:txBody>
          <a:bodyPr/>
          <a:lstStyle>
            <a:lvl1pPr>
              <a:defRPr>
                <a:solidFill>
                  <a:srgbClr val="FFFFFF"/>
                </a:solidFill>
              </a:defRPr>
            </a:lvl1pPr>
          </a:lstStyle>
          <a:p>
            <a:pPr>
              <a:defRPr/>
            </a:pPr>
            <a:fld id="{45A32025-DB7B-436B-A793-E8BF6A278245}" type="slidenum">
              <a:rPr lang="zh-CN" altLang="en-US"/>
              <a:pPr>
                <a:defRPr/>
              </a:pPr>
              <a:t>‹#›</a:t>
            </a:fld>
            <a:endParaRPr lang="zh-CN" altLang="en-US"/>
          </a:p>
        </p:txBody>
      </p:sp>
    </p:spTree>
    <p:extLst>
      <p:ext uri="{BB962C8B-B14F-4D97-AF65-F5344CB8AC3E}">
        <p14:creationId xmlns:p14="http://schemas.microsoft.com/office/powerpoint/2010/main" val="191432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5" name="Rectangle 13"/>
          <p:cNvSpPr/>
          <p:nvPr/>
        </p:nvSpPr>
        <p:spPr>
          <a:xfrm>
            <a:off x="6765925" y="173038"/>
            <a:ext cx="2193925" cy="65119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10"/>
          <p:cNvSpPr/>
          <p:nvPr/>
        </p:nvSpPr>
        <p:spPr>
          <a:xfrm>
            <a:off x="6867525" y="274638"/>
            <a:ext cx="1989138" cy="6308725"/>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编辑母版文本样式</a:t>
            </a:r>
          </a:p>
        </p:txBody>
      </p:sp>
      <p:sp>
        <p:nvSpPr>
          <p:cNvPr id="7" name="Date Placeholder 4"/>
          <p:cNvSpPr>
            <a:spLocks noGrp="1"/>
          </p:cNvSpPr>
          <p:nvPr>
            <p:ph type="dt" sz="half" idx="10"/>
          </p:nvPr>
        </p:nvSpPr>
        <p:spPr/>
        <p:txBody>
          <a:bodyPr/>
          <a:lstStyle>
            <a:lvl1pPr>
              <a:defRPr>
                <a:solidFill>
                  <a:srgbClr val="FFFFFF"/>
                </a:solidFill>
                <a:effectLst>
                  <a:outerShdw blurRad="38100" dist="38100" dir="2700000" algn="tl">
                    <a:srgbClr val="C0C0C0"/>
                  </a:outerShdw>
                </a:effectLst>
              </a:defRPr>
            </a:lvl1pPr>
          </a:lstStyle>
          <a:p>
            <a:pPr>
              <a:defRPr/>
            </a:pPr>
            <a:fld id="{8AEF6069-7F23-44B0-99A3-C272AB0AC669}" type="datetimeFigureOut">
              <a:rPr lang="zh-CN" altLang="en-US"/>
              <a:pPr>
                <a:defRPr/>
              </a:pPr>
              <a:t>2022/8/30</a:t>
            </a:fld>
            <a:endParaRPr lang="zh-CN" altLang="en-US"/>
          </a:p>
        </p:txBody>
      </p:sp>
      <p:sp>
        <p:nvSpPr>
          <p:cNvPr id="8" name="Footer Placeholder 5"/>
          <p:cNvSpPr>
            <a:spLocks noGrp="1"/>
          </p:cNvSpPr>
          <p:nvPr>
            <p:ph type="ftr" sz="quarter" idx="11"/>
          </p:nvPr>
        </p:nvSpPr>
        <p:spPr/>
        <p:txBody>
          <a:bodyPr rtlCol="0"/>
          <a:lstStyle>
            <a:lvl1pPr marL="0" algn="r" defTabSz="914400" rtl="0" eaLnBrk="1" latinLnBrk="0" hangingPunct="1">
              <a:defRPr lang="en-US" sz="900" kern="120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zh-CN" altLang="en-US"/>
          </a:p>
        </p:txBody>
      </p:sp>
      <p:sp>
        <p:nvSpPr>
          <p:cNvPr id="9" name="Slide Number Placeholder 6"/>
          <p:cNvSpPr>
            <a:spLocks noGrp="1"/>
          </p:cNvSpPr>
          <p:nvPr>
            <p:ph type="sldNum" sz="quarter" idx="12"/>
          </p:nvPr>
        </p:nvSpPr>
        <p:spPr>
          <a:xfrm>
            <a:off x="7797800" y="6308725"/>
            <a:ext cx="1096963" cy="274638"/>
          </a:xfrm>
        </p:spPr>
        <p:txBody>
          <a:bodyPr/>
          <a:lstStyle>
            <a:lvl1pPr>
              <a:defRPr>
                <a:solidFill>
                  <a:srgbClr val="FFFFFF"/>
                </a:solidFill>
              </a:defRPr>
            </a:lvl1pPr>
          </a:lstStyle>
          <a:p>
            <a:pPr>
              <a:defRPr/>
            </a:pPr>
            <a:fld id="{F0148D4A-2283-420B-9E11-42689EDA299F}" type="slidenum">
              <a:rPr lang="zh-CN" altLang="en-US"/>
              <a:pPr>
                <a:defRPr/>
              </a:pPr>
              <a:t>‹#›</a:t>
            </a:fld>
            <a:endParaRPr lang="zh-CN" altLang="en-US"/>
          </a:p>
        </p:txBody>
      </p:sp>
    </p:spTree>
    <p:extLst>
      <p:ext uri="{BB962C8B-B14F-4D97-AF65-F5344CB8AC3E}">
        <p14:creationId xmlns:p14="http://schemas.microsoft.com/office/powerpoint/2010/main" val="342765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1029" name="Title Placeholder 1"/>
          <p:cNvSpPr>
            <a:spLocks noGrp="1"/>
          </p:cNvSpPr>
          <p:nvPr>
            <p:ph type="title"/>
          </p:nvPr>
        </p:nvSpPr>
        <p:spPr bwMode="auto">
          <a:xfrm>
            <a:off x="731838" y="642938"/>
            <a:ext cx="76803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Text Placeholder 2"/>
          <p:cNvSpPr>
            <a:spLocks noGrp="1"/>
          </p:cNvSpPr>
          <p:nvPr>
            <p:ph type="body" idx="1"/>
          </p:nvPr>
        </p:nvSpPr>
        <p:spPr bwMode="auto">
          <a:xfrm>
            <a:off x="731838" y="2103438"/>
            <a:ext cx="7680325" cy="393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Date Placeholder 3"/>
          <p:cNvSpPr>
            <a:spLocks noGrp="1"/>
          </p:cNvSpPr>
          <p:nvPr>
            <p:ph type="dt" sz="half" idx="2"/>
          </p:nvPr>
        </p:nvSpPr>
        <p:spPr>
          <a:xfrm>
            <a:off x="234950" y="6308725"/>
            <a:ext cx="2057400" cy="274638"/>
          </a:xfrm>
          <a:prstGeom prst="rect">
            <a:avLst/>
          </a:prstGeom>
        </p:spPr>
        <p:txBody>
          <a:bodyPr vert="horz" wrap="square" lIns="91440" tIns="45720" rIns="91440" bIns="45720" numCol="1" anchor="b" anchorCtr="0" compatLnSpc="1">
            <a:prstTxWarp prst="textNoShape">
              <a:avLst/>
            </a:prstTxWarp>
          </a:bodyPr>
          <a:lstStyle>
            <a:lvl1pPr>
              <a:defRPr sz="900">
                <a:solidFill>
                  <a:srgbClr val="404040"/>
                </a:solidFill>
              </a:defRPr>
            </a:lvl1pPr>
          </a:lstStyle>
          <a:p>
            <a:pPr>
              <a:defRPr/>
            </a:pPr>
            <a:fld id="{390DFB60-6B01-419D-8D32-54EE922D0A40}" type="datetimeFigureOut">
              <a:rPr lang="zh-CN" altLang="en-US"/>
              <a:pPr>
                <a:defRPr/>
              </a:pPr>
              <a:t>2022/8/30</a:t>
            </a:fld>
            <a:endParaRPr lang="zh-CN" altLang="en-US"/>
          </a:p>
        </p:txBody>
      </p:sp>
      <p:sp>
        <p:nvSpPr>
          <p:cNvPr id="5" name="Footer Placeholder 4"/>
          <p:cNvSpPr>
            <a:spLocks noGrp="1"/>
          </p:cNvSpPr>
          <p:nvPr>
            <p:ph type="ftr" sz="quarter" idx="3"/>
          </p:nvPr>
        </p:nvSpPr>
        <p:spPr>
          <a:xfrm>
            <a:off x="2597150" y="6308725"/>
            <a:ext cx="3949700" cy="274638"/>
          </a:xfrm>
          <a:prstGeom prst="rect">
            <a:avLst/>
          </a:prstGeom>
        </p:spPr>
        <p:txBody>
          <a:bodyPr vert="horz" wrap="square" lIns="91440" tIns="45720" rIns="91440" bIns="45720" numCol="1" anchor="b" anchorCtr="0" compatLnSpc="1">
            <a:prstTxWarp prst="textNoShape">
              <a:avLst/>
            </a:prstTxWarp>
          </a:bodyPr>
          <a:lstStyle>
            <a:lvl1pPr algn="ctr">
              <a:defRPr sz="900">
                <a:solidFill>
                  <a:srgbClr val="404040"/>
                </a:solidFill>
              </a:defRPr>
            </a:lvl1pPr>
          </a:lstStyle>
          <a:p>
            <a:pPr>
              <a:defRPr/>
            </a:pPr>
            <a:endParaRPr lang="zh-CN" altLang="en-US"/>
          </a:p>
        </p:txBody>
      </p:sp>
      <p:sp>
        <p:nvSpPr>
          <p:cNvPr id="6" name="Slide Number Placeholder 5"/>
          <p:cNvSpPr>
            <a:spLocks noGrp="1"/>
          </p:cNvSpPr>
          <p:nvPr>
            <p:ph type="sldNum" sz="quarter" idx="4"/>
          </p:nvPr>
        </p:nvSpPr>
        <p:spPr>
          <a:xfrm>
            <a:off x="7823200" y="6308725"/>
            <a:ext cx="1096963" cy="274638"/>
          </a:xfrm>
          <a:prstGeom prst="rect">
            <a:avLst/>
          </a:prstGeom>
        </p:spPr>
        <p:txBody>
          <a:bodyPr vert="horz" wrap="square" lIns="91440" tIns="45720" rIns="91440" bIns="45720" numCol="1" anchor="b" anchorCtr="0" compatLnSpc="1">
            <a:prstTxWarp prst="textNoShape">
              <a:avLst/>
            </a:prstTxWarp>
          </a:bodyPr>
          <a:lstStyle>
            <a:lvl1pPr algn="r">
              <a:defRPr sz="900">
                <a:solidFill>
                  <a:srgbClr val="404040"/>
                </a:solidFill>
              </a:defRPr>
            </a:lvl1pPr>
          </a:lstStyle>
          <a:p>
            <a:pPr>
              <a:defRPr/>
            </a:pPr>
            <a:fld id="{AC60CAC5-E49D-46D5-89C7-54A549A416C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771" r:id="rId1"/>
    <p:sldLayoutId id="2147484764" r:id="rId2"/>
    <p:sldLayoutId id="2147484772" r:id="rId3"/>
    <p:sldLayoutId id="2147484765" r:id="rId4"/>
    <p:sldLayoutId id="2147484766" r:id="rId5"/>
    <p:sldLayoutId id="2147484767" r:id="rId6"/>
    <p:sldLayoutId id="2147484768" r:id="rId7"/>
    <p:sldLayoutId id="2147484773" r:id="rId8"/>
    <p:sldLayoutId id="2147484774" r:id="rId9"/>
    <p:sldLayoutId id="2147484769" r:id="rId10"/>
    <p:sldLayoutId id="2147484770" r:id="rId11"/>
    <p:sldLayoutId id="2147484775" r:id="rId12"/>
    <p:sldLayoutId id="2147484776" r:id="rId13"/>
  </p:sldLayoutIdLst>
  <p:transition spd="med">
    <p:pull dir="lu"/>
  </p:transition>
  <p:timing>
    <p:tnLst>
      <p:par>
        <p:cTn id="1" dur="indefinite" restart="never" nodeType="tmRoot"/>
      </p:par>
    </p:tnLst>
  </p:timing>
  <p:txStyles>
    <p:titleStyle>
      <a:lvl1pPr algn="l" rtl="0" eaLnBrk="0" fontAlgn="base" hangingPunct="0">
        <a:lnSpc>
          <a:spcPct val="90000"/>
        </a:lnSpc>
        <a:spcBef>
          <a:spcPct val="0"/>
        </a:spcBef>
        <a:spcAft>
          <a:spcPct val="0"/>
        </a:spcAft>
        <a:defRPr lang="en-US" sz="4000" kern="1200" dirty="0">
          <a:solidFill>
            <a:srgbClr val="262626"/>
          </a:solidFill>
          <a:latin typeface="+mj-lt"/>
          <a:ea typeface="+mn-ea"/>
          <a:cs typeface="+mn-cs"/>
        </a:defRPr>
      </a:lvl1pPr>
      <a:lvl2pPr algn="l" rtl="0" eaLnBrk="0" fontAlgn="base" hangingPunct="0">
        <a:lnSpc>
          <a:spcPct val="90000"/>
        </a:lnSpc>
        <a:spcBef>
          <a:spcPct val="0"/>
        </a:spcBef>
        <a:spcAft>
          <a:spcPct val="0"/>
        </a:spcAft>
        <a:defRPr sz="4000">
          <a:solidFill>
            <a:srgbClr val="262626"/>
          </a:solidFill>
          <a:latin typeface="Century Gothic" panose="020B0502020202020204" pitchFamily="34" charset="0"/>
        </a:defRPr>
      </a:lvl2pPr>
      <a:lvl3pPr algn="l" rtl="0" eaLnBrk="0" fontAlgn="base" hangingPunct="0">
        <a:lnSpc>
          <a:spcPct val="90000"/>
        </a:lnSpc>
        <a:spcBef>
          <a:spcPct val="0"/>
        </a:spcBef>
        <a:spcAft>
          <a:spcPct val="0"/>
        </a:spcAft>
        <a:defRPr sz="4000">
          <a:solidFill>
            <a:srgbClr val="262626"/>
          </a:solidFill>
          <a:latin typeface="Century Gothic" panose="020B0502020202020204" pitchFamily="34" charset="0"/>
        </a:defRPr>
      </a:lvl3pPr>
      <a:lvl4pPr algn="l" rtl="0" eaLnBrk="0" fontAlgn="base" hangingPunct="0">
        <a:lnSpc>
          <a:spcPct val="90000"/>
        </a:lnSpc>
        <a:spcBef>
          <a:spcPct val="0"/>
        </a:spcBef>
        <a:spcAft>
          <a:spcPct val="0"/>
        </a:spcAft>
        <a:defRPr sz="4000">
          <a:solidFill>
            <a:srgbClr val="262626"/>
          </a:solidFill>
          <a:latin typeface="Century Gothic" panose="020B0502020202020204" pitchFamily="34" charset="0"/>
        </a:defRPr>
      </a:lvl4pPr>
      <a:lvl5pPr algn="l" rtl="0" eaLnBrk="0" fontAlgn="base" hangingPunct="0">
        <a:lnSpc>
          <a:spcPct val="90000"/>
        </a:lnSpc>
        <a:spcBef>
          <a:spcPct val="0"/>
        </a:spcBef>
        <a:spcAft>
          <a:spcPct val="0"/>
        </a:spcAft>
        <a:defRPr sz="4000">
          <a:solidFill>
            <a:srgbClr val="262626"/>
          </a:solidFill>
          <a:latin typeface="Century Gothic" panose="020B0502020202020204" pitchFamily="34" charset="0"/>
        </a:defRPr>
      </a:lvl5pPr>
      <a:lvl6pPr marL="457200" algn="l" rtl="0" fontAlgn="base">
        <a:lnSpc>
          <a:spcPct val="90000"/>
        </a:lnSpc>
        <a:spcBef>
          <a:spcPct val="0"/>
        </a:spcBef>
        <a:spcAft>
          <a:spcPct val="0"/>
        </a:spcAft>
        <a:defRPr sz="4000">
          <a:solidFill>
            <a:srgbClr val="262626"/>
          </a:solidFill>
          <a:latin typeface="Century Gothic" panose="020B0502020202020204" pitchFamily="34" charset="0"/>
        </a:defRPr>
      </a:lvl6pPr>
      <a:lvl7pPr marL="914400" algn="l" rtl="0" fontAlgn="base">
        <a:lnSpc>
          <a:spcPct val="90000"/>
        </a:lnSpc>
        <a:spcBef>
          <a:spcPct val="0"/>
        </a:spcBef>
        <a:spcAft>
          <a:spcPct val="0"/>
        </a:spcAft>
        <a:defRPr sz="4000">
          <a:solidFill>
            <a:srgbClr val="262626"/>
          </a:solidFill>
          <a:latin typeface="Century Gothic" panose="020B0502020202020204" pitchFamily="34" charset="0"/>
        </a:defRPr>
      </a:lvl7pPr>
      <a:lvl8pPr marL="1371600" algn="l" rtl="0" fontAlgn="base">
        <a:lnSpc>
          <a:spcPct val="90000"/>
        </a:lnSpc>
        <a:spcBef>
          <a:spcPct val="0"/>
        </a:spcBef>
        <a:spcAft>
          <a:spcPct val="0"/>
        </a:spcAft>
        <a:defRPr sz="4000">
          <a:solidFill>
            <a:srgbClr val="262626"/>
          </a:solidFill>
          <a:latin typeface="Century Gothic" panose="020B0502020202020204" pitchFamily="34" charset="0"/>
        </a:defRPr>
      </a:lvl8pPr>
      <a:lvl9pPr marL="1828800" algn="l" rtl="0" fontAlgn="base">
        <a:lnSpc>
          <a:spcPct val="90000"/>
        </a:lnSpc>
        <a:spcBef>
          <a:spcPct val="0"/>
        </a:spcBef>
        <a:spcAft>
          <a:spcPct val="0"/>
        </a:spcAft>
        <a:defRPr sz="4000">
          <a:solidFill>
            <a:srgbClr val="262626"/>
          </a:solidFill>
          <a:latin typeface="Century Gothic" panose="020B0502020202020204" pitchFamily="34" charset="0"/>
        </a:defRPr>
      </a:lvl9pPr>
    </p:titleStyle>
    <p:bodyStyle>
      <a:lvl1pPr marL="182563" indent="-182563" algn="l" rtl="0" eaLnBrk="0" fontAlgn="base" hangingPunct="0">
        <a:spcBef>
          <a:spcPts val="900"/>
        </a:spcBef>
        <a:spcAft>
          <a:spcPct val="0"/>
        </a:spcAft>
        <a:buClr>
          <a:srgbClr val="262626"/>
        </a:buClr>
        <a:buFont typeface="Garamond" panose="02020404030301010803" pitchFamily="18" charset="0"/>
        <a:buChar char="◦"/>
        <a:defRPr kern="1200">
          <a:solidFill>
            <a:schemeClr val="tx1"/>
          </a:solidFill>
          <a:latin typeface="+mn-lt"/>
          <a:ea typeface="+mn-ea"/>
          <a:cs typeface="+mn-cs"/>
        </a:defRPr>
      </a:lvl1pPr>
      <a:lvl2pPr marL="457200" indent="-182563" algn="l" rtl="0" eaLnBrk="0" fontAlgn="base" hangingPunct="0">
        <a:spcBef>
          <a:spcPts val="500"/>
        </a:spcBef>
        <a:spcAft>
          <a:spcPct val="0"/>
        </a:spcAft>
        <a:buClr>
          <a:srgbClr val="262626"/>
        </a:buClr>
        <a:buFont typeface="Garamond" panose="02020404030301010803" pitchFamily="18" charset="0"/>
        <a:buChar char="◦"/>
        <a:defRPr sz="1600" kern="1200">
          <a:solidFill>
            <a:schemeClr val="tx1"/>
          </a:solidFill>
          <a:latin typeface="+mn-lt"/>
          <a:ea typeface="+mn-ea"/>
          <a:cs typeface="+mn-cs"/>
        </a:defRPr>
      </a:lvl2pPr>
      <a:lvl3pPr marL="730250"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3pPr>
      <a:lvl4pPr marL="1004888"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4pPr>
      <a:lvl5pPr marL="1279525" indent="-182563" algn="l" rtl="0" eaLnBrk="0" fontAlgn="base" hangingPunct="0">
        <a:spcBef>
          <a:spcPts val="500"/>
        </a:spcBef>
        <a:spcAft>
          <a:spcPct val="0"/>
        </a:spcAft>
        <a:buClr>
          <a:srgbClr val="262626"/>
        </a:buClr>
        <a:buFont typeface="Garamond" panose="02020404030301010803"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文本占位符 2"/>
          <p:cNvSpPr>
            <a:spLocks noGrp="1"/>
          </p:cNvSpPr>
          <p:nvPr>
            <p:ph type="body" sz="quarter" idx="10"/>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139356" y="152293"/>
            <a:ext cx="9089757" cy="6575078"/>
          </a:xfrm>
          <a:prstGeom prst="rect">
            <a:avLst/>
          </a:prstGeom>
        </p:spPr>
      </p:pic>
      <p:pic>
        <p:nvPicPr>
          <p:cNvPr id="5" name="图片 4"/>
          <p:cNvPicPr>
            <a:picLocks noChangeAspect="1"/>
          </p:cNvPicPr>
          <p:nvPr/>
        </p:nvPicPr>
        <p:blipFill>
          <a:blip r:embed="rId3"/>
          <a:stretch>
            <a:fillRect/>
          </a:stretch>
        </p:blipFill>
        <p:spPr>
          <a:xfrm>
            <a:off x="98341" y="5256994"/>
            <a:ext cx="9045659" cy="1470377"/>
          </a:xfrm>
          <a:prstGeom prst="rect">
            <a:avLst/>
          </a:prstGeom>
        </p:spPr>
      </p:pic>
    </p:spTree>
    <p:extLst>
      <p:ext uri="{BB962C8B-B14F-4D97-AF65-F5344CB8AC3E}">
        <p14:creationId xmlns:p14="http://schemas.microsoft.com/office/powerpoint/2010/main" val="1772875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hape 95" descr="Screen Shot 2017-09-13 at 9.33.53 AM.png"/>
          <p:cNvPicPr preferRelativeResize="0"/>
          <p:nvPr/>
        </p:nvPicPr>
        <p:blipFill rotWithShape="1">
          <a:blip r:embed="rId2">
            <a:alphaModFix/>
          </a:blip>
          <a:srcRect l="4631" r="1270" b="2621"/>
          <a:stretch/>
        </p:blipFill>
        <p:spPr>
          <a:xfrm>
            <a:off x="-65315" y="2142310"/>
            <a:ext cx="9248503" cy="4593902"/>
          </a:xfrm>
          <a:prstGeom prst="rect">
            <a:avLst/>
          </a:prstGeom>
          <a:noFill/>
          <a:ln>
            <a:noFill/>
          </a:ln>
        </p:spPr>
      </p:pic>
      <p:sp>
        <p:nvSpPr>
          <p:cNvPr id="6" name="标题 1"/>
          <p:cNvSpPr>
            <a:spLocks noGrp="1"/>
          </p:cNvSpPr>
          <p:nvPr>
            <p:ph type="title"/>
          </p:nvPr>
        </p:nvSpPr>
        <p:spPr>
          <a:xfrm>
            <a:off x="718773" y="460058"/>
            <a:ext cx="7680325" cy="1371600"/>
          </a:xfrm>
        </p:spPr>
        <p:txBody>
          <a:bodyPr/>
          <a:lstStyle/>
          <a:p>
            <a:pPr algn="ctr"/>
            <a:r>
              <a:rPr lang="zh-CN" altLang="en-US" dirty="0" smtClean="0"/>
              <a:t>！！！！！</a:t>
            </a:r>
            <a:r>
              <a:rPr lang="en-US" altLang="zh-CN" dirty="0" smtClean="0"/>
              <a:t>AVOID </a:t>
            </a:r>
            <a:r>
              <a:rPr lang="zh-CN" altLang="en-US" dirty="0" smtClean="0"/>
              <a:t>！！！！！</a:t>
            </a:r>
            <a:endParaRPr lang="zh-CN" altLang="en-US" dirty="0"/>
          </a:p>
        </p:txBody>
      </p:sp>
    </p:spTree>
    <p:extLst>
      <p:ext uri="{BB962C8B-B14F-4D97-AF65-F5344CB8AC3E}">
        <p14:creationId xmlns:p14="http://schemas.microsoft.com/office/powerpoint/2010/main" val="4257816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4"/>
          <p:cNvSpPr>
            <a:spLocks noChangeArrowheads="1"/>
          </p:cNvSpPr>
          <p:nvPr/>
        </p:nvSpPr>
        <p:spPr bwMode="auto">
          <a:xfrm>
            <a:off x="307975" y="442913"/>
            <a:ext cx="8612188" cy="360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400" b="1">
                <a:solidFill>
                  <a:srgbClr val="000000"/>
                </a:solidFill>
                <a:cs typeface="Arial" panose="020B0604020202020204" pitchFamily="34" charset="0"/>
              </a:rPr>
              <a:t>Check your understanding</a:t>
            </a:r>
          </a:p>
          <a:p>
            <a:endParaRPr lang="en-US" altLang="zh-CN" sz="2400" b="1">
              <a:solidFill>
                <a:srgbClr val="000000"/>
              </a:solidFill>
              <a:cs typeface="Arial" panose="020B0604020202020204" pitchFamily="34" charset="0"/>
            </a:endParaRPr>
          </a:p>
          <a:p>
            <a:r>
              <a:rPr lang="en-US" altLang="zh-CN" sz="2000">
                <a:solidFill>
                  <a:srgbClr val="000000"/>
                </a:solidFill>
                <a:cs typeface="Arial" panose="020B0604020202020204" pitchFamily="34" charset="0"/>
              </a:rPr>
              <a:t>The American Statistical Association sponsors a web-based project that collects data about primary and secondary school students using surveys. We used the site’s “Random Sampler” to choose 40 U.S. high school students who completed the survey in a recent year.</a:t>
            </a:r>
            <a:r>
              <a:rPr lang="en-US" altLang="zh-CN" sz="1600">
                <a:solidFill>
                  <a:srgbClr val="0000EE"/>
                </a:solidFill>
                <a:cs typeface="Arial" panose="020B0604020202020204" pitchFamily="34" charset="0"/>
              </a:rPr>
              <a:t/>
            </a:r>
            <a:br>
              <a:rPr lang="en-US" altLang="zh-CN" sz="1600">
                <a:solidFill>
                  <a:srgbClr val="0000EE"/>
                </a:solidFill>
                <a:cs typeface="Arial" panose="020B0604020202020204" pitchFamily="34" charset="0"/>
              </a:rPr>
            </a:br>
            <a:r>
              <a:rPr lang="en-US" altLang="zh-CN" sz="2000">
                <a:solidFill>
                  <a:srgbClr val="000000"/>
                </a:solidFill>
                <a:cs typeface="Arial" panose="020B0604020202020204" pitchFamily="34" charset="0"/>
              </a:rPr>
              <a:t>One of the questions asked:</a:t>
            </a:r>
            <a:br>
              <a:rPr lang="en-US" altLang="zh-CN" sz="2000">
                <a:solidFill>
                  <a:srgbClr val="000000"/>
                </a:solidFill>
                <a:cs typeface="Arial" panose="020B0604020202020204" pitchFamily="34" charset="0"/>
              </a:rPr>
            </a:br>
            <a:r>
              <a:rPr lang="en-US" altLang="zh-CN" sz="2000">
                <a:solidFill>
                  <a:srgbClr val="000000"/>
                </a:solidFill>
                <a:cs typeface="Arial" panose="020B0604020202020204" pitchFamily="34" charset="0"/>
              </a:rPr>
              <a:t>Which would you prefer to be? Select one.</a:t>
            </a:r>
            <a:br>
              <a:rPr lang="en-US" altLang="zh-CN" sz="2000">
                <a:solidFill>
                  <a:srgbClr val="000000"/>
                </a:solidFill>
                <a:cs typeface="Arial" panose="020B0604020202020204" pitchFamily="34" charset="0"/>
              </a:rPr>
            </a:br>
            <a:r>
              <a:rPr lang="en-US" altLang="zh-CN" sz="2000">
                <a:solidFill>
                  <a:srgbClr val="000000"/>
                </a:solidFill>
                <a:cs typeface="Arial" panose="020B0604020202020204" pitchFamily="34" charset="0"/>
              </a:rPr>
              <a:t>________Rich ________Happy ________Famous ________Healthy</a:t>
            </a:r>
            <a:br>
              <a:rPr lang="en-US" altLang="zh-CN" sz="2000">
                <a:solidFill>
                  <a:srgbClr val="000000"/>
                </a:solidFill>
                <a:cs typeface="Arial" panose="020B0604020202020204" pitchFamily="34" charset="0"/>
              </a:rPr>
            </a:br>
            <a:r>
              <a:rPr lang="en-US" altLang="zh-CN" sz="2000">
                <a:solidFill>
                  <a:srgbClr val="000000"/>
                </a:solidFill>
                <a:cs typeface="Arial" panose="020B0604020202020204" pitchFamily="34" charset="0"/>
              </a:rPr>
              <a:t>Here are the responses from the 40 randomly selected students:</a:t>
            </a:r>
            <a:r>
              <a:rPr lang="en-US" altLang="zh-CN" sz="2000">
                <a:cs typeface="Arial" panose="020B0604020202020204" pitchFamily="34" charset="0"/>
              </a:rPr>
              <a:t> </a:t>
            </a:r>
            <a:br>
              <a:rPr lang="en-US" altLang="zh-CN" sz="2000">
                <a:cs typeface="Arial" panose="020B0604020202020204" pitchFamily="34" charset="0"/>
              </a:rPr>
            </a:br>
            <a:endParaRPr lang="zh-CN" altLang="en-US" sz="2000">
              <a:cs typeface="Arial" panose="020B0604020202020204" pitchFamily="34" charset="0"/>
            </a:endParaRPr>
          </a:p>
        </p:txBody>
      </p:sp>
      <p:sp>
        <p:nvSpPr>
          <p:cNvPr id="16387" name="矩形 5"/>
          <p:cNvSpPr>
            <a:spLocks noChangeArrowheads="1"/>
          </p:cNvSpPr>
          <p:nvPr/>
        </p:nvSpPr>
        <p:spPr bwMode="auto">
          <a:xfrm>
            <a:off x="307975" y="5529263"/>
            <a:ext cx="76660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000">
                <a:solidFill>
                  <a:srgbClr val="000000"/>
                </a:solidFill>
                <a:cs typeface="Arial" panose="020B0604020202020204" pitchFamily="34" charset="0"/>
              </a:rPr>
              <a:t>Make a relative frequency bar graph of the data.</a:t>
            </a:r>
            <a:r>
              <a:rPr lang="en-US" altLang="zh-CN" sz="2000">
                <a:cs typeface="Arial" panose="020B0604020202020204" pitchFamily="34" charset="0"/>
              </a:rPr>
              <a:t> </a:t>
            </a:r>
            <a:br>
              <a:rPr lang="en-US" altLang="zh-CN" sz="2000">
                <a:cs typeface="Arial" panose="020B0604020202020204" pitchFamily="34" charset="0"/>
              </a:rPr>
            </a:br>
            <a:endParaRPr lang="zh-CN" altLang="en-US" sz="2000">
              <a:cs typeface="Arial" panose="020B0604020202020204" pitchFamily="34" charset="0"/>
            </a:endParaRPr>
          </a:p>
        </p:txBody>
      </p:sp>
      <p:pic>
        <p:nvPicPr>
          <p:cNvPr id="16388"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9700" y="3754438"/>
            <a:ext cx="8780463" cy="172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l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5" name="图片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3079" y="294290"/>
            <a:ext cx="5577839" cy="3848961"/>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2250" y="4417572"/>
            <a:ext cx="9098280" cy="2308324"/>
          </a:xfrm>
          <a:prstGeom prst="rect">
            <a:avLst/>
          </a:prstGeom>
        </p:spPr>
        <p:txBody>
          <a:bodyPr wrap="square">
            <a:spAutoFit/>
          </a:bodyPr>
          <a:lstStyle/>
          <a:p>
            <a:pPr lvl="0" defTabSz="914400">
              <a:lnSpc>
                <a:spcPct val="150000"/>
              </a:lnSpc>
            </a:pPr>
            <a:r>
              <a:rPr lang="en-US" altLang="zh-CN" sz="2400" dirty="0">
                <a:solidFill>
                  <a:srgbClr val="000000"/>
                </a:solidFill>
                <a:ea typeface="等线" panose="02010600030101010101" pitchFamily="2" charset="-122"/>
                <a:cs typeface="Arial" panose="020B0604020202020204" pitchFamily="34" charset="0"/>
              </a:rPr>
              <a:t>A slight majority (52.5%) of students in the sample said they would prefer to be Happy. </a:t>
            </a:r>
            <a:endParaRPr lang="en-US" altLang="zh-CN" sz="2400" dirty="0" smtClean="0">
              <a:solidFill>
                <a:srgbClr val="000000"/>
              </a:solidFill>
              <a:ea typeface="等线" panose="02010600030101010101" pitchFamily="2" charset="-122"/>
              <a:cs typeface="Arial" panose="020B0604020202020204" pitchFamily="34" charset="0"/>
            </a:endParaRPr>
          </a:p>
          <a:p>
            <a:pPr lvl="0" defTabSz="914400">
              <a:lnSpc>
                <a:spcPct val="150000"/>
              </a:lnSpc>
            </a:pPr>
            <a:r>
              <a:rPr lang="en-US" altLang="zh-CN" sz="2400" dirty="0" smtClean="0">
                <a:solidFill>
                  <a:srgbClr val="000000"/>
                </a:solidFill>
                <a:ea typeface="等线" panose="02010600030101010101" pitchFamily="2" charset="-122"/>
                <a:cs typeface="Arial" panose="020B0604020202020204" pitchFamily="34" charset="0"/>
              </a:rPr>
              <a:t>Rich </a:t>
            </a:r>
            <a:r>
              <a:rPr lang="en-US" altLang="zh-CN" sz="2400" dirty="0">
                <a:solidFill>
                  <a:srgbClr val="000000"/>
                </a:solidFill>
                <a:ea typeface="等线" panose="02010600030101010101" pitchFamily="2" charset="-122"/>
                <a:cs typeface="Arial" panose="020B0604020202020204" pitchFamily="34" charset="0"/>
              </a:rPr>
              <a:t>and Famous were preferred about equally (20% and 17.5%). </a:t>
            </a:r>
            <a:endParaRPr lang="en-US" altLang="zh-CN" sz="2400" dirty="0" smtClean="0">
              <a:solidFill>
                <a:srgbClr val="000000"/>
              </a:solidFill>
              <a:ea typeface="等线" panose="02010600030101010101" pitchFamily="2" charset="-122"/>
              <a:cs typeface="Arial" panose="020B0604020202020204" pitchFamily="34" charset="0"/>
            </a:endParaRPr>
          </a:p>
          <a:p>
            <a:pPr lvl="0" defTabSz="914400">
              <a:lnSpc>
                <a:spcPct val="150000"/>
              </a:lnSpc>
            </a:pPr>
            <a:r>
              <a:rPr lang="en-US" altLang="zh-CN" sz="2400" dirty="0" smtClean="0">
                <a:solidFill>
                  <a:srgbClr val="000000"/>
                </a:solidFill>
                <a:ea typeface="等线" panose="02010600030101010101" pitchFamily="2" charset="-122"/>
                <a:cs typeface="Arial" panose="020B0604020202020204" pitchFamily="34" charset="0"/>
              </a:rPr>
              <a:t>The </a:t>
            </a:r>
            <a:r>
              <a:rPr lang="en-US" altLang="zh-CN" sz="2400" dirty="0">
                <a:solidFill>
                  <a:srgbClr val="000000"/>
                </a:solidFill>
                <a:ea typeface="等线" panose="02010600030101010101" pitchFamily="2" charset="-122"/>
                <a:cs typeface="Arial" panose="020B0604020202020204" pitchFamily="34" charset="0"/>
              </a:rPr>
              <a:t>least popular choice was Healthy (10%).</a:t>
            </a:r>
            <a:endParaRPr lang="en-US" altLang="zh-CN" sz="4000" dirty="0"/>
          </a:p>
        </p:txBody>
      </p:sp>
    </p:spTree>
    <p:extLst>
      <p:ext uri="{BB962C8B-B14F-4D97-AF65-F5344CB8AC3E}">
        <p14:creationId xmlns:p14="http://schemas.microsoft.com/office/powerpoint/2010/main" val="19036571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326" y="1882814"/>
            <a:ext cx="8633637" cy="3944862"/>
          </a:xfrm>
          <a:prstGeom prst="rect">
            <a:avLst/>
          </a:prstGeom>
        </p:spPr>
        <p:txBody>
          <a:bodyPr>
            <a:spAutoFit/>
          </a:bodyPr>
          <a:lstStyle/>
          <a:p>
            <a:pPr algn="ctr">
              <a:lnSpc>
                <a:spcPct val="200000"/>
              </a:lnSpc>
              <a:defRPr/>
            </a:pPr>
            <a:r>
              <a:rPr lang="en-US" altLang="zh-CN" sz="4400" b="1" dirty="0">
                <a:ln w="6600">
                  <a:solidFill>
                    <a:schemeClr val="accent2"/>
                  </a:solidFill>
                  <a:prstDash val="solid"/>
                </a:ln>
                <a:solidFill>
                  <a:srgbClr val="FFFFFF"/>
                </a:solidFill>
                <a:effectLst>
                  <a:outerShdw dist="38100" dir="2700000" algn="tl" rotWithShape="0">
                    <a:schemeClr val="accent2"/>
                  </a:outerShdw>
                </a:effectLst>
                <a:latin typeface="LiberationSans-Bold"/>
              </a:rPr>
              <a:t>Analyzing Data on </a:t>
            </a:r>
          </a:p>
          <a:p>
            <a:pPr algn="ctr">
              <a:lnSpc>
                <a:spcPct val="200000"/>
              </a:lnSpc>
              <a:defRPr/>
            </a:pPr>
            <a:r>
              <a:rPr lang="en-US" altLang="zh-CN" sz="4400" b="1" dirty="0">
                <a:ln w="6600">
                  <a:solidFill>
                    <a:schemeClr val="accent2"/>
                  </a:solidFill>
                  <a:prstDash val="solid"/>
                </a:ln>
                <a:solidFill>
                  <a:srgbClr val="FFFFFF"/>
                </a:solidFill>
                <a:effectLst>
                  <a:outerShdw dist="38100" dir="2700000" algn="tl" rotWithShape="0">
                    <a:schemeClr val="accent2"/>
                  </a:outerShdw>
                </a:effectLst>
                <a:latin typeface="LiberationSans-Bold"/>
              </a:rPr>
              <a:t>Two Categorical Variables</a:t>
            </a:r>
            <a:r>
              <a:rPr lang="en-US" altLang="zh-CN" sz="4400" b="1" dirty="0">
                <a:solidFill>
                  <a:schemeClr val="bg1"/>
                </a:solidFill>
              </a:rPr>
              <a:t> </a:t>
            </a:r>
            <a:br>
              <a:rPr lang="en-US" altLang="zh-CN" sz="4400" b="1" dirty="0">
                <a:solidFill>
                  <a:schemeClr val="bg1"/>
                </a:solidFill>
              </a:rPr>
            </a:br>
            <a:endParaRPr lang="zh-CN" altLang="en-US" sz="4400" b="1" dirty="0">
              <a:solidFill>
                <a:schemeClr val="bg1"/>
              </a:solidFill>
            </a:endParaRPr>
          </a:p>
        </p:txBody>
      </p:sp>
    </p:spTree>
  </p:cSld>
  <p:clrMapOvr>
    <a:masterClrMapping/>
  </p:clrMapOvr>
  <p:transition spd="med">
    <p:pull dir="l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11"/>
          <p:cNvGraphicFramePr>
            <a:graphicFrameLocks noGrp="1"/>
          </p:cNvGraphicFramePr>
          <p:nvPr>
            <p:extLst>
              <p:ext uri="{D42A27DB-BD31-4B8C-83A1-F6EECF244321}">
                <p14:modId xmlns:p14="http://schemas.microsoft.com/office/powerpoint/2010/main" val="1016536847"/>
              </p:ext>
            </p:extLst>
          </p:nvPr>
        </p:nvGraphicFramePr>
        <p:xfrm>
          <a:off x="0" y="0"/>
          <a:ext cx="2608262" cy="2300290"/>
        </p:xfrm>
        <a:graphic>
          <a:graphicData uri="http://schemas.openxmlformats.org/drawingml/2006/table">
            <a:tbl>
              <a:tblPr/>
              <a:tblGrid>
                <a:gridCol w="1730660">
                  <a:extLst>
                    <a:ext uri="{9D8B030D-6E8A-4147-A177-3AD203B41FA5}">
                      <a16:colId xmlns:a16="http://schemas.microsoft.com/office/drawing/2014/main" val="3749823053"/>
                    </a:ext>
                  </a:extLst>
                </a:gridCol>
                <a:gridCol w="877602">
                  <a:extLst>
                    <a:ext uri="{9D8B030D-6E8A-4147-A177-3AD203B41FA5}">
                      <a16:colId xmlns:a16="http://schemas.microsoft.com/office/drawing/2014/main" val="2765325378"/>
                    </a:ext>
                  </a:extLst>
                </a:gridCol>
              </a:tblGrid>
              <a:tr h="342850">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Response</a:t>
                      </a:r>
                      <a:endParaRPr kumimoji="0" lang="en-US" altLang="zh-CN" sz="1800" b="1"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Male</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3223241392"/>
                  </a:ext>
                </a:extLst>
              </a:tr>
              <a:tr h="38848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Almost no chance</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4.0% </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3995013855"/>
                  </a:ext>
                </a:extLst>
              </a:tr>
              <a:tr h="38848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Some chance</a:t>
                      </a:r>
                      <a:endParaRPr kumimoji="0" lang="en-US" altLang="zh-CN" sz="15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11.6%</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394737984"/>
                  </a:ext>
                </a:extLst>
              </a:tr>
              <a:tr h="38848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 50-50 chance</a:t>
                      </a:r>
                      <a:endParaRPr kumimoji="0" lang="en-US" altLang="zh-CN"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29.3%</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599798626"/>
                  </a:ext>
                </a:extLst>
              </a:tr>
              <a:tr h="38848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 good chance</a:t>
                      </a:r>
                      <a:endParaRPr kumimoji="0" lang="en-US" altLang="zh-CN"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30.8%</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740793569"/>
                  </a:ext>
                </a:extLst>
              </a:tr>
              <a:tr h="40351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Almost certain</a:t>
                      </a:r>
                      <a:endParaRPr kumimoji="0" lang="en-US" altLang="zh-CN" sz="1500" b="0" i="0" u="none" strike="noStrike" cap="none" normalizeH="0" baseline="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24.3%</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552" marR="68552" marT="34265" marB="34265"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451052000"/>
                  </a:ext>
                </a:extLst>
              </a:tr>
            </a:tbl>
          </a:graphicData>
        </a:graphic>
      </p:graphicFrame>
      <p:graphicFrame>
        <p:nvGraphicFramePr>
          <p:cNvPr id="5" name="Table 15"/>
          <p:cNvGraphicFramePr>
            <a:graphicFrameLocks noGrp="1"/>
          </p:cNvGraphicFramePr>
          <p:nvPr>
            <p:extLst>
              <p:ext uri="{D42A27DB-BD31-4B8C-83A1-F6EECF244321}">
                <p14:modId xmlns:p14="http://schemas.microsoft.com/office/powerpoint/2010/main" val="3601009275"/>
              </p:ext>
            </p:extLst>
          </p:nvPr>
        </p:nvGraphicFramePr>
        <p:xfrm>
          <a:off x="2506662" y="0"/>
          <a:ext cx="850492" cy="2306637"/>
        </p:xfrm>
        <a:graphic>
          <a:graphicData uri="http://schemas.openxmlformats.org/drawingml/2006/table">
            <a:tbl>
              <a:tblPr/>
              <a:tblGrid>
                <a:gridCol w="850492">
                  <a:extLst>
                    <a:ext uri="{9D8B030D-6E8A-4147-A177-3AD203B41FA5}">
                      <a16:colId xmlns:a16="http://schemas.microsoft.com/office/drawing/2014/main" val="3980623265"/>
                    </a:ext>
                  </a:extLst>
                </a:gridCol>
              </a:tblGrid>
              <a:tr h="342844">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Female</a:t>
                      </a:r>
                      <a:endParaRPr kumimoji="0" lang="en-US" altLang="zh-CN" sz="1600" b="1"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459837231"/>
                  </a:ext>
                </a:extLst>
              </a:tr>
              <a:tr h="38842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4.1%</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3809042033"/>
                  </a:ext>
                </a:extLst>
              </a:tr>
              <a:tr h="38842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18.0%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2224207805"/>
                  </a:ext>
                </a:extLst>
              </a:tr>
              <a:tr h="388422">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29.4%</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1608913610"/>
                  </a:ext>
                </a:extLst>
              </a:tr>
              <a:tr h="390339">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28.0%</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3428399636"/>
                  </a:ext>
                </a:extLst>
              </a:tr>
              <a:tr h="408188">
                <a:tc>
                  <a:txBody>
                    <a:bodyPr/>
                    <a:lstStyle>
                      <a:lvl1pPr>
                        <a:spcBef>
                          <a:spcPts val="900"/>
                        </a:spcBef>
                        <a:buClr>
                          <a:srgbClr val="262626"/>
                        </a:buClr>
                        <a:buFont typeface="Garamond" panose="02020404030301010803" pitchFamily="18" charset="0"/>
                        <a:defRPr sz="1600">
                          <a:solidFill>
                            <a:schemeClr val="tx1"/>
                          </a:solidFill>
                          <a:latin typeface="Century Gothic" panose="020B0502020202020204" pitchFamily="34" charset="0"/>
                        </a:defRPr>
                      </a:lvl1pPr>
                      <a:lvl2pPr marL="742950" indent="-285750">
                        <a:spcBef>
                          <a:spcPts val="500"/>
                        </a:spcBef>
                        <a:buClr>
                          <a:srgbClr val="262626"/>
                        </a:buClr>
                        <a:buFont typeface="Garamond" panose="02020404030301010803" pitchFamily="18" charset="0"/>
                        <a:defRPr sz="1400">
                          <a:solidFill>
                            <a:schemeClr val="tx1"/>
                          </a:solidFill>
                          <a:latin typeface="Century Gothic" panose="020B0502020202020204" pitchFamily="34" charset="0"/>
                        </a:defRPr>
                      </a:lvl2pPr>
                      <a:lvl3pPr marL="11430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3pPr>
                      <a:lvl4pPr marL="16002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4pPr>
                      <a:lvl5pPr marL="2057400" indent="-228600">
                        <a:spcBef>
                          <a:spcPts val="500"/>
                        </a:spcBef>
                        <a:buClr>
                          <a:srgbClr val="262626"/>
                        </a:buClr>
                        <a:buFont typeface="Garamond" panose="02020404030301010803" pitchFamily="18" charset="0"/>
                        <a:defRPr sz="1200">
                          <a:solidFill>
                            <a:schemeClr val="tx1"/>
                          </a:solidFill>
                          <a:latin typeface="Century Gothic" panose="020B0502020202020204" pitchFamily="34" charset="0"/>
                        </a:defRPr>
                      </a:lvl5pPr>
                      <a:lvl6pPr marL="25146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6pPr>
                      <a:lvl7pPr marL="29718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7pPr>
                      <a:lvl8pPr marL="34290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8pPr>
                      <a:lvl9pPr marL="3886200" indent="-228600" fontAlgn="base">
                        <a:spcBef>
                          <a:spcPts val="500"/>
                        </a:spcBef>
                        <a:spcAft>
                          <a:spcPct val="0"/>
                        </a:spcAft>
                        <a:buClr>
                          <a:srgbClr val="262626"/>
                        </a:buClr>
                        <a:buFont typeface="Garamond" panose="02020404030301010803" pitchFamily="18" charset="0"/>
                        <a:defRPr sz="1200">
                          <a:solidFill>
                            <a:schemeClr val="tx1"/>
                          </a:solidFill>
                          <a:latin typeface="Century Gothic" panose="020B0502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panose="020B0604020202020204" pitchFamily="34" charset="0"/>
                          <a:ea typeface="MS PGothic" panose="020B0600070205080204" pitchFamily="34" charset="-128"/>
                          <a:cs typeface="Arial" panose="020B0604020202020204" pitchFamily="34" charset="0"/>
                        </a:rPr>
                        <a:t>20.5%</a:t>
                      </a:r>
                      <a:endParaRPr kumimoji="0" lang="en-US" altLang="zh-CN" sz="1600" b="0" i="0" u="none" strike="noStrike" cap="none" normalizeH="0" baseline="0" dirty="0" smtClean="0">
                        <a:ln>
                          <a:noFill/>
                        </a:ln>
                        <a:solidFill>
                          <a:schemeClr val="tx1"/>
                        </a:solidFill>
                        <a:effectLst/>
                        <a:latin typeface="Arial" panose="020B0604020202020204" pitchFamily="34" charset="0"/>
                        <a:ea typeface="MS PGothic" panose="020B0600070205080204" pitchFamily="34" charset="-128"/>
                        <a:cs typeface="Arial" panose="020B0604020202020204" pitchFamily="34" charset="0"/>
                      </a:endParaRPr>
                    </a:p>
                  </a:txBody>
                  <a:tcPr marL="68668" marR="68668" marT="34268" marB="34268"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E7F1FA"/>
                    </a:solidFill>
                  </a:tcPr>
                </a:tc>
                <a:extLst>
                  <a:ext uri="{0D108BD9-81ED-4DB2-BD59-A6C34878D82A}">
                    <a16:rowId xmlns:a16="http://schemas.microsoft.com/office/drawing/2014/main" val="2656780591"/>
                  </a:ext>
                </a:extLst>
              </a:tr>
            </a:tbl>
          </a:graphicData>
        </a:graphic>
      </p:graphicFrame>
      <p:graphicFrame>
        <p:nvGraphicFramePr>
          <p:cNvPr id="7" name="Chart 16"/>
          <p:cNvGraphicFramePr>
            <a:graphicFrameLocks/>
          </p:cNvGraphicFramePr>
          <p:nvPr>
            <p:extLst>
              <p:ext uri="{D42A27DB-BD31-4B8C-83A1-F6EECF244321}">
                <p14:modId xmlns:p14="http://schemas.microsoft.com/office/powerpoint/2010/main" val="3043284147"/>
              </p:ext>
            </p:extLst>
          </p:nvPr>
        </p:nvGraphicFramePr>
        <p:xfrm>
          <a:off x="3357154" y="0"/>
          <a:ext cx="5786846" cy="4598126"/>
        </p:xfrm>
        <a:graphic>
          <a:graphicData uri="http://schemas.openxmlformats.org/drawingml/2006/chart">
            <c:chart xmlns:c="http://schemas.openxmlformats.org/drawingml/2006/chart" xmlns:r="http://schemas.openxmlformats.org/officeDocument/2006/relationships" r:id="rId2"/>
          </a:graphicData>
        </a:graphic>
      </p:graphicFrame>
      <p:sp>
        <p:nvSpPr>
          <p:cNvPr id="8" name="Rectangle 2"/>
          <p:cNvSpPr>
            <a:spLocks noChangeArrowheads="1"/>
          </p:cNvSpPr>
          <p:nvPr/>
        </p:nvSpPr>
        <p:spPr bwMode="auto">
          <a:xfrm>
            <a:off x="0" y="4598126"/>
            <a:ext cx="9144001" cy="1938992"/>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1085850" indent="-34290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zh-CN" sz="2000" b="1" dirty="0">
                <a:solidFill>
                  <a:srgbClr val="1C2861"/>
                </a:solidFill>
              </a:rPr>
              <a:t>How to examine or compare conditional distributions:</a:t>
            </a:r>
            <a:endParaRPr lang="en-US" altLang="zh-CN" sz="1000" b="1" dirty="0">
              <a:solidFill>
                <a:srgbClr val="800000"/>
              </a:solidFill>
            </a:endParaRPr>
          </a:p>
          <a:p>
            <a:pPr eaLnBrk="1" hangingPunct="1">
              <a:buFontTx/>
              <a:buAutoNum type="arabicParenR"/>
              <a:defRPr/>
            </a:pPr>
            <a:r>
              <a:rPr lang="en-US" altLang="zh-CN" sz="2000" dirty="0"/>
              <a:t> Select the row(s) or column(s) of interest.</a:t>
            </a:r>
          </a:p>
          <a:p>
            <a:pPr eaLnBrk="1" hangingPunct="1">
              <a:buFontTx/>
              <a:buAutoNum type="arabicParenR"/>
              <a:defRPr/>
            </a:pPr>
            <a:r>
              <a:rPr lang="en-US" altLang="zh-CN" sz="2000" dirty="0"/>
              <a:t> Use the data in the table to calculate the conditional distribution (in </a:t>
            </a:r>
            <a:r>
              <a:rPr lang="en-US" altLang="zh-CN" sz="2000" dirty="0" err="1"/>
              <a:t>percents</a:t>
            </a:r>
            <a:r>
              <a:rPr lang="en-US" altLang="zh-CN" sz="2000" dirty="0"/>
              <a:t>)  of the row(s) or column(s).</a:t>
            </a:r>
          </a:p>
          <a:p>
            <a:pPr eaLnBrk="1" hangingPunct="1">
              <a:buFontTx/>
              <a:buAutoNum type="arabicParenR"/>
              <a:defRPr/>
            </a:pPr>
            <a:r>
              <a:rPr lang="en-US" altLang="zh-CN" sz="2000" dirty="0"/>
              <a:t> Make a graph to display the conditional distribution</a:t>
            </a:r>
            <a:r>
              <a:rPr lang="en-US" altLang="zh-CN" sz="2000" dirty="0" smtClean="0"/>
              <a:t>. Use </a:t>
            </a:r>
            <a:r>
              <a:rPr lang="en-US" altLang="zh-CN" sz="2000" dirty="0"/>
              <a:t>a </a:t>
            </a:r>
            <a:r>
              <a:rPr lang="en-US" altLang="zh-CN" sz="2000" b="1" dirty="0">
                <a:solidFill>
                  <a:srgbClr val="800000"/>
                </a:solidFill>
              </a:rPr>
              <a:t>side-by-side bar graph </a:t>
            </a:r>
            <a:r>
              <a:rPr lang="en-US" altLang="zh-CN" sz="2000" dirty="0"/>
              <a:t>or </a:t>
            </a:r>
            <a:r>
              <a:rPr lang="en-US" altLang="zh-CN" sz="2000" b="1" dirty="0">
                <a:solidFill>
                  <a:srgbClr val="800000"/>
                </a:solidFill>
              </a:rPr>
              <a:t>segmented bar graph</a:t>
            </a:r>
            <a:r>
              <a:rPr lang="en-US" altLang="zh-CN" sz="2000" dirty="0"/>
              <a:t> to compare </a:t>
            </a:r>
            <a:r>
              <a:rPr lang="en-US" altLang="zh-CN" sz="2000" dirty="0" smtClean="0"/>
              <a:t>distributions.</a:t>
            </a:r>
            <a:endParaRPr lang="en-US" altLang="zh-CN" sz="2000" dirty="0"/>
          </a:p>
        </p:txBody>
      </p:sp>
      <p:pic>
        <p:nvPicPr>
          <p:cNvPr id="6" name="chart"/>
          <p:cNvPicPr>
            <a:picLocks noChangeAspect="1"/>
          </p:cNvPicPr>
          <p:nvPr/>
        </p:nvPicPr>
        <p:blipFill>
          <a:blip r:embed="rId3"/>
          <a:stretch>
            <a:fillRect/>
          </a:stretch>
        </p:blipFill>
        <p:spPr>
          <a:xfrm>
            <a:off x="5863816" y="868679"/>
            <a:ext cx="1686516" cy="3631475"/>
          </a:xfrm>
          <a:prstGeom prst="rect">
            <a:avLst/>
          </a:prstGeom>
        </p:spPr>
      </p:pic>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bg/>
                                          </p:spTgt>
                                        </p:tgtEl>
                                        <p:attrNameLst>
                                          <p:attrName>style.visibility</p:attrName>
                                        </p:attrNameLst>
                                      </p:cBhvr>
                                      <p:to>
                                        <p:strVal val="visible"/>
                                      </p:to>
                                    </p:set>
                                    <p:animEffect transition="in" filter="fade">
                                      <p:cBhvr>
                                        <p:cTn id="30" dur="500"/>
                                        <p:tgtEl>
                                          <p:spTgt spid="8">
                                            <p:bg/>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500"/>
                                        <p:tgtEl>
                                          <p:spTgt spid="8">
                                            <p:txEl>
                                              <p:pRg st="1" end="1"/>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animEffect transition="in" filter="fade">
                                      <p:cBhvr>
                                        <p:cTn id="43" dur="500"/>
                                        <p:tgtEl>
                                          <p:spTgt spid="8">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xEl>
                                              <p:pRg st="3" end="3"/>
                                            </p:txEl>
                                          </p:spTgt>
                                        </p:tgtEl>
                                        <p:attrNameLst>
                                          <p:attrName>style.visibility</p:attrName>
                                        </p:attrNameLst>
                                      </p:cBhvr>
                                      <p:to>
                                        <p:strVal val="visible"/>
                                      </p:to>
                                    </p:set>
                                    <p:animEffect transition="in" filter="fade">
                                      <p:cBhvr>
                                        <p:cTn id="4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build="p" bldLvl="5"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05002" y="-104503"/>
            <a:ext cx="9038998" cy="3631473"/>
          </a:xfrm>
          <a:prstGeom prst="rect">
            <a:avLst/>
          </a:prstGeom>
        </p:spPr>
      </p:pic>
      <p:pic>
        <p:nvPicPr>
          <p:cNvPr id="5" name="图片 4"/>
          <p:cNvPicPr>
            <a:picLocks noChangeAspect="1"/>
          </p:cNvPicPr>
          <p:nvPr/>
        </p:nvPicPr>
        <p:blipFill>
          <a:blip r:embed="rId3"/>
          <a:stretch>
            <a:fillRect/>
          </a:stretch>
        </p:blipFill>
        <p:spPr>
          <a:xfrm>
            <a:off x="1" y="3579222"/>
            <a:ext cx="9143999" cy="3278777"/>
          </a:xfrm>
          <a:prstGeom prst="rect">
            <a:avLst/>
          </a:prstGeom>
        </p:spPr>
      </p:pic>
    </p:spTree>
    <p:extLst>
      <p:ext uri="{BB962C8B-B14F-4D97-AF65-F5344CB8AC3E}">
        <p14:creationId xmlns:p14="http://schemas.microsoft.com/office/powerpoint/2010/main" val="3865548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p:cNvSpPr>
            <a:spLocks noGrp="1"/>
          </p:cNvSpPr>
          <p:nvPr>
            <p:ph type="title"/>
          </p:nvPr>
        </p:nvSpPr>
        <p:spPr>
          <a:xfrm>
            <a:off x="359545" y="484278"/>
            <a:ext cx="9502912" cy="1371600"/>
          </a:xfrm>
        </p:spPr>
        <p:txBody>
          <a:bodyPr anchor="t"/>
          <a:lstStyle/>
          <a:p>
            <a:pPr eaLnBrk="1" hangingPunct="1"/>
            <a:r>
              <a:rPr altLang="en-US" sz="3200" dirty="0" smtClean="0">
                <a:latin typeface="Helvetica Neue Light" charset="0"/>
                <a:ea typeface="MS PGothic" panose="020B0600070205080204" pitchFamily="34" charset="-128"/>
              </a:rPr>
              <a:t>Relationships Between Categorical Variables</a:t>
            </a:r>
          </a:p>
        </p:txBody>
      </p:sp>
      <p:pic>
        <p:nvPicPr>
          <p:cNvPr id="6" name="图片 5"/>
          <p:cNvPicPr>
            <a:picLocks noChangeAspect="1"/>
          </p:cNvPicPr>
          <p:nvPr/>
        </p:nvPicPr>
        <p:blipFill>
          <a:blip r:embed="rId2"/>
          <a:stretch>
            <a:fillRect/>
          </a:stretch>
        </p:blipFill>
        <p:spPr>
          <a:xfrm>
            <a:off x="0" y="1045912"/>
            <a:ext cx="6113044" cy="2455953"/>
          </a:xfrm>
          <a:prstGeom prst="rect">
            <a:avLst/>
          </a:prstGeom>
        </p:spPr>
      </p:pic>
      <p:pic>
        <p:nvPicPr>
          <p:cNvPr id="3" name="图片 2"/>
          <p:cNvPicPr>
            <a:picLocks noChangeAspect="1"/>
          </p:cNvPicPr>
          <p:nvPr/>
        </p:nvPicPr>
        <p:blipFill rotWithShape="1">
          <a:blip r:embed="rId3"/>
          <a:srcRect t="4027"/>
          <a:stretch/>
        </p:blipFill>
        <p:spPr>
          <a:xfrm>
            <a:off x="3500847" y="3148139"/>
            <a:ext cx="5643154" cy="3573689"/>
          </a:xfrm>
          <a:prstGeom prst="rect">
            <a:avLst/>
          </a:prstGeom>
          <a:ln w="38100">
            <a:solidFill>
              <a:schemeClr val="accent3">
                <a:lumMod val="40000"/>
                <a:lumOff val="60000"/>
              </a:schemeClr>
            </a:solidFill>
          </a:ln>
        </p:spPr>
      </p:pic>
    </p:spTree>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nchor="t"/>
          <a:lstStyle/>
          <a:p>
            <a:pPr eaLnBrk="1" hangingPunct="1"/>
            <a:r>
              <a:rPr altLang="en-US" b="1" smtClean="0">
                <a:solidFill>
                  <a:srgbClr val="FF0000"/>
                </a:solidFill>
                <a:latin typeface="Phosphate Inline" pitchFamily="2" charset="0"/>
                <a:ea typeface="MS PGothic" panose="020B0600070205080204" pitchFamily="34" charset="-128"/>
              </a:rPr>
              <a:t>MOSAIC PLOTS</a:t>
            </a:r>
          </a:p>
        </p:txBody>
      </p:sp>
      <p:pic>
        <p:nvPicPr>
          <p:cNvPr id="20483" name="Picture 1" descr="page3image17989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93971" y="2989943"/>
            <a:ext cx="6754086" cy="3439197"/>
          </a:xfrm>
          <a:noFill/>
        </p:spPr>
      </p:pic>
      <p:sp>
        <p:nvSpPr>
          <p:cNvPr id="20484" name="Rectangle 3"/>
          <p:cNvSpPr>
            <a:spLocks noChangeArrowheads="1"/>
          </p:cNvSpPr>
          <p:nvPr/>
        </p:nvSpPr>
        <p:spPr bwMode="auto">
          <a:xfrm>
            <a:off x="470263" y="1497513"/>
            <a:ext cx="8203473"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r>
              <a:rPr lang="en-US" altLang="en-US" sz="2800" dirty="0">
                <a:cs typeface="Arial" panose="020B0604020202020204" pitchFamily="34" charset="0"/>
              </a:rPr>
              <a:t>A </a:t>
            </a:r>
            <a:r>
              <a:rPr lang="en-US" altLang="en-US" sz="2800" b="1" dirty="0">
                <a:cs typeface="Arial" panose="020B0604020202020204" pitchFamily="34" charset="0"/>
              </a:rPr>
              <a:t>mosaic plot </a:t>
            </a:r>
            <a:r>
              <a:rPr lang="en-US" altLang="en-US" sz="2800" dirty="0">
                <a:cs typeface="Arial" panose="020B0604020202020204" pitchFamily="34" charset="0"/>
              </a:rPr>
              <a:t>is a modified segmented bar graph in which the width of each rectangle is proportional to the number of individuals in the corresponding category. </a:t>
            </a:r>
          </a:p>
        </p:txBody>
      </p:sp>
    </p:spTree>
  </p:cSld>
  <p:clrMapOvr>
    <a:masterClrMapping/>
  </p:clrMapOvr>
  <p:transition spd="med">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73210" y="609268"/>
            <a:ext cx="7803336" cy="2067762"/>
          </a:xfrm>
          <a:prstGeom prst="rect">
            <a:avLst/>
          </a:prstGeom>
        </p:spPr>
      </p:pic>
    </p:spTree>
    <p:extLst>
      <p:ext uri="{BB962C8B-B14F-4D97-AF65-F5344CB8AC3E}">
        <p14:creationId xmlns:p14="http://schemas.microsoft.com/office/powerpoint/2010/main" val="1507108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0" y="16283"/>
            <a:ext cx="9144000" cy="6813626"/>
          </a:xfrm>
          <a:prstGeom prst="rect">
            <a:avLst/>
          </a:prstGeom>
        </p:spPr>
      </p:pic>
      <p:pic>
        <p:nvPicPr>
          <p:cNvPr id="5" name="图片 4"/>
          <p:cNvPicPr>
            <a:picLocks noChangeAspect="1"/>
          </p:cNvPicPr>
          <p:nvPr/>
        </p:nvPicPr>
        <p:blipFill>
          <a:blip r:embed="rId3"/>
          <a:stretch>
            <a:fillRect/>
          </a:stretch>
        </p:blipFill>
        <p:spPr>
          <a:xfrm>
            <a:off x="0" y="0"/>
            <a:ext cx="493856" cy="771633"/>
          </a:xfrm>
          <a:prstGeom prst="rect">
            <a:avLst/>
          </a:prstGeom>
        </p:spPr>
      </p:pic>
    </p:spTree>
    <p:extLst>
      <p:ext uri="{BB962C8B-B14F-4D97-AF65-F5344CB8AC3E}">
        <p14:creationId xmlns:p14="http://schemas.microsoft.com/office/powerpoint/2010/main" val="3229548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a:xfrm>
            <a:off x="698500" y="814388"/>
            <a:ext cx="7799388" cy="1671637"/>
          </a:xfrm>
        </p:spPr>
        <p:txBody>
          <a:bodyPr/>
          <a:lstStyle/>
          <a:p>
            <a:pPr algn="ctr" eaLnBrk="1" hangingPunct="1">
              <a:lnSpc>
                <a:spcPct val="200000"/>
              </a:lnSpc>
            </a:pPr>
            <a:r>
              <a:rPr altLang="zh-CN" sz="3600" b="1" smtClean="0">
                <a:latin typeface="Helvetica Neue Bold Condensed" charset="0"/>
                <a:cs typeface="Helvetica Neue Bold Condensed" charset="0"/>
              </a:rPr>
              <a:t>Lecture 3</a:t>
            </a:r>
            <a:r>
              <a:rPr altLang="zh-CN" sz="3200" b="1" smtClean="0">
                <a:latin typeface="Helvetica Neue Bold Condensed" charset="0"/>
                <a:cs typeface="Helvetica Neue Bold Condensed" charset="0"/>
              </a:rPr>
              <a:t/>
            </a:r>
            <a:br>
              <a:rPr altLang="zh-CN" sz="3200" b="1" smtClean="0">
                <a:latin typeface="Helvetica Neue Bold Condensed" charset="0"/>
                <a:cs typeface="Helvetica Neue Bold Condensed" charset="0"/>
              </a:rPr>
            </a:br>
            <a:r>
              <a:rPr altLang="zh-CN" sz="3200" b="1" smtClean="0">
                <a:latin typeface="Helvetica Neue Bold Condensed" charset="0"/>
                <a:cs typeface="Helvetica Neue Bold Condensed" charset="0"/>
              </a:rPr>
              <a:t>Graphical Methods for Describing Data</a:t>
            </a:r>
            <a:endParaRPr lang="zh-CN" altLang="en-US" sz="3200" b="1" smtClean="0">
              <a:latin typeface="Helvetica Neue Bold Condensed" charset="0"/>
              <a:cs typeface="Helvetica Neue Bold Condensed" charset="0"/>
            </a:endParaRPr>
          </a:p>
        </p:txBody>
      </p:sp>
      <p:sp>
        <p:nvSpPr>
          <p:cNvPr id="3" name="文本占位符 2"/>
          <p:cNvSpPr>
            <a:spLocks noGrp="1"/>
          </p:cNvSpPr>
          <p:nvPr>
            <p:ph type="body" sz="quarter" idx="10"/>
          </p:nvPr>
        </p:nvSpPr>
        <p:spPr>
          <a:xfrm>
            <a:off x="558800" y="3198813"/>
            <a:ext cx="8097838" cy="1123950"/>
          </a:xfrm>
        </p:spPr>
        <p:txBody>
          <a:bodyPr rtlCol="0"/>
          <a:lstStyle/>
          <a:p>
            <a:pPr algn="ctr" eaLnBrk="1" fontAlgn="auto" hangingPunct="1">
              <a:spcAft>
                <a:spcPts val="0"/>
              </a:spcAft>
              <a:buClr>
                <a:schemeClr val="tx1">
                  <a:lumMod val="85000"/>
                  <a:lumOff val="15000"/>
                </a:schemeClr>
              </a:buClr>
              <a:defRPr/>
            </a:pPr>
            <a:r>
              <a:rPr lang="en-US" altLang="zh-CN" sz="4400" b="1" dirty="0" smtClean="0"/>
              <a:t>Displaying Categorical Data</a:t>
            </a:r>
          </a:p>
          <a:p>
            <a:pPr algn="ctr" eaLnBrk="1" fontAlgn="auto" hangingPunct="1">
              <a:spcAft>
                <a:spcPts val="0"/>
              </a:spcAft>
              <a:buClr>
                <a:schemeClr val="tx1">
                  <a:lumMod val="85000"/>
                  <a:lumOff val="15000"/>
                </a:schemeClr>
              </a:buClr>
              <a:defRPr/>
            </a:pPr>
            <a:r>
              <a:rPr lang="en-US" altLang="zh-CN" sz="4400" b="1" dirty="0"/>
              <a:t>b</a:t>
            </a:r>
            <a:r>
              <a:rPr lang="en-US" altLang="zh-CN" sz="4400" b="1" dirty="0" smtClean="0"/>
              <a:t>y Graph</a:t>
            </a:r>
            <a:endParaRPr lang="zh-CN" altLang="en-US" sz="4400" b="1" dirty="0"/>
          </a:p>
        </p:txBody>
      </p:sp>
      <p:sp>
        <p:nvSpPr>
          <p:cNvPr id="10244" name="文本框 3"/>
          <p:cNvSpPr txBox="1">
            <a:spLocks noChangeArrowheads="1"/>
          </p:cNvSpPr>
          <p:nvPr/>
        </p:nvSpPr>
        <p:spPr bwMode="auto">
          <a:xfrm>
            <a:off x="698500" y="5654675"/>
            <a:ext cx="749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a:t>Ref:  Introduction to Statistics and Data Analysis</a:t>
            </a:r>
          </a:p>
          <a:p>
            <a:r>
              <a:rPr lang="en-US" altLang="zh-CN"/>
              <a:t>        The Practice of Statistics</a:t>
            </a:r>
            <a:endParaRPr lang="zh-CN" altLang="en-US"/>
          </a:p>
        </p:txBody>
      </p:sp>
    </p:spTree>
  </p:cSld>
  <p:clrMapOvr>
    <a:masterClrMapping/>
  </p:clrMapOvr>
  <p:transition spd="med">
    <p:pull dir="l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Placeholder 4"/>
          <p:cNvSpPr>
            <a:spLocks noGrp="1"/>
          </p:cNvSpPr>
          <p:nvPr>
            <p:ph type="body" idx="4294967295"/>
          </p:nvPr>
        </p:nvSpPr>
        <p:spPr>
          <a:xfrm>
            <a:off x="747713" y="1801135"/>
            <a:ext cx="7939087" cy="3358695"/>
          </a:xfrm>
        </p:spPr>
        <p:txBody>
          <a:bodyPr/>
          <a:lstStyle/>
          <a:p>
            <a:pPr eaLnBrk="1" hangingPunct="1">
              <a:lnSpc>
                <a:spcPct val="200000"/>
              </a:lnSpc>
              <a:spcBef>
                <a:spcPct val="0"/>
              </a:spcBef>
              <a:buFont typeface="Wingdings" panose="05000000000000000000" pitchFamily="2" charset="2"/>
              <a:buChar char="ü"/>
            </a:pPr>
            <a:r>
              <a:rPr lang="en-US" altLang="en-US" sz="2800" dirty="0" smtClean="0">
                <a:latin typeface="Arial" panose="020B0604020202020204" pitchFamily="34" charset="0"/>
                <a:ea typeface="MS PGothic" panose="020B0600070205080204" pitchFamily="34" charset="-128"/>
                <a:cs typeface="Helvetica Neue" charset="0"/>
              </a:rPr>
              <a:t> Display categorical data with a </a:t>
            </a:r>
            <a:r>
              <a:rPr lang="en-US" altLang="en-US" sz="2800" b="1" dirty="0" smtClean="0">
                <a:latin typeface="Arial" panose="020B0604020202020204" pitchFamily="34" charset="0"/>
                <a:ea typeface="MS PGothic" panose="020B0600070205080204" pitchFamily="34" charset="-128"/>
                <a:cs typeface="Helvetica Neue" charset="0"/>
              </a:rPr>
              <a:t>bar graph</a:t>
            </a:r>
          </a:p>
          <a:p>
            <a:pPr eaLnBrk="1" hangingPunct="1">
              <a:lnSpc>
                <a:spcPct val="200000"/>
              </a:lnSpc>
              <a:spcBef>
                <a:spcPct val="0"/>
              </a:spcBef>
              <a:buFont typeface="Wingdings" panose="05000000000000000000" pitchFamily="2" charset="2"/>
              <a:buChar char="ü"/>
            </a:pPr>
            <a:r>
              <a:rPr lang="en-US" altLang="en-US" sz="2800" dirty="0" smtClean="0">
                <a:latin typeface="Arial" panose="020B0604020202020204" pitchFamily="34" charset="0"/>
                <a:ea typeface="MS PGothic" panose="020B0600070205080204" pitchFamily="34" charset="-128"/>
                <a:cs typeface="Helvetica Neue" charset="0"/>
              </a:rPr>
              <a:t> Display </a:t>
            </a:r>
            <a:r>
              <a:rPr lang="en-US" altLang="en-US" sz="2800" dirty="0">
                <a:latin typeface="Arial" panose="020B0604020202020204" pitchFamily="34" charset="0"/>
                <a:ea typeface="MS PGothic" panose="020B0600070205080204" pitchFamily="34" charset="-128"/>
                <a:cs typeface="Helvetica Neue" charset="0"/>
              </a:rPr>
              <a:t>categorical data with </a:t>
            </a:r>
            <a:r>
              <a:rPr lang="en-US" altLang="en-US" sz="2800" dirty="0" smtClean="0">
                <a:latin typeface="Arial" panose="020B0604020202020204" pitchFamily="34" charset="0"/>
                <a:ea typeface="MS PGothic" panose="020B0600070205080204" pitchFamily="34" charset="-128"/>
                <a:cs typeface="Helvetica Neue" charset="0"/>
              </a:rPr>
              <a:t>a </a:t>
            </a:r>
            <a:r>
              <a:rPr lang="en-US" altLang="en-US" sz="2800" b="1" dirty="0" smtClean="0">
                <a:latin typeface="Arial" panose="020B0604020202020204" pitchFamily="34" charset="0"/>
                <a:ea typeface="MS PGothic" panose="020B0600070205080204" pitchFamily="34" charset="-128"/>
                <a:cs typeface="Helvetica Neue" charset="0"/>
              </a:rPr>
              <a:t>pie chart</a:t>
            </a:r>
          </a:p>
          <a:p>
            <a:pPr eaLnBrk="1" hangingPunct="1">
              <a:lnSpc>
                <a:spcPct val="200000"/>
              </a:lnSpc>
              <a:spcBef>
                <a:spcPct val="0"/>
              </a:spcBef>
              <a:buFont typeface="Wingdings" panose="05000000000000000000" pitchFamily="2" charset="2"/>
              <a:buChar char="ü"/>
            </a:pPr>
            <a:r>
              <a:rPr lang="en-US" altLang="en-US" sz="2800" dirty="0" smtClean="0">
                <a:latin typeface="Arial" panose="020B0604020202020204" pitchFamily="34" charset="0"/>
                <a:ea typeface="MS PGothic" panose="020B0600070205080204" pitchFamily="34" charset="-128"/>
                <a:cs typeface="Helvetica Neue" charset="0"/>
              </a:rPr>
              <a:t> Describe the association between two categorical variables by </a:t>
            </a:r>
            <a:r>
              <a:rPr lang="en-US" altLang="en-US" sz="2800" b="1" dirty="0" smtClean="0">
                <a:latin typeface="Arial" panose="020B0604020202020204" pitchFamily="34" charset="0"/>
                <a:ea typeface="MS PGothic" panose="020B0600070205080204" pitchFamily="34" charset="-128"/>
                <a:cs typeface="Helvetica Neue" charset="0"/>
              </a:rPr>
              <a:t>segmented bar graph, side-by-side bar graph and mosaic plot</a:t>
            </a:r>
          </a:p>
        </p:txBody>
      </p:sp>
      <p:sp>
        <p:nvSpPr>
          <p:cNvPr id="2" name="文本框 1"/>
          <p:cNvSpPr txBox="1"/>
          <p:nvPr/>
        </p:nvSpPr>
        <p:spPr>
          <a:xfrm>
            <a:off x="891406" y="747076"/>
            <a:ext cx="7939087" cy="707886"/>
          </a:xfrm>
          <a:prstGeom prst="rect">
            <a:avLst/>
          </a:prstGeom>
          <a:noFill/>
        </p:spPr>
        <p:txBody>
          <a:bodyPr wrap="square" rtlCol="0">
            <a:spAutoFit/>
          </a:bodyPr>
          <a:lstStyle/>
          <a:p>
            <a:r>
              <a:rPr lang="en-US" altLang="zh-CN" sz="4000" dirty="0" smtClean="0"/>
              <a:t>Learning Objects:</a:t>
            </a:r>
            <a:endParaRPr lang="zh-CN" altLang="en-US" sz="4000" dirty="0"/>
          </a:p>
        </p:txBody>
      </p:sp>
    </p:spTree>
  </p:cSld>
  <p:clrMapOvr>
    <a:masterClrMapping/>
  </p:clrMapOvr>
  <p:transition spd="med">
    <p:pull dir="l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a:spLocks noChangeArrowheads="1"/>
          </p:cNvSpPr>
          <p:nvPr/>
        </p:nvSpPr>
        <p:spPr bwMode="auto">
          <a:xfrm>
            <a:off x="456155" y="1101272"/>
            <a:ext cx="89852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3200" b="1" dirty="0">
                <a:solidFill>
                  <a:srgbClr val="487B78"/>
                </a:solidFill>
              </a:rPr>
              <a:t>How to display categorical variables?</a:t>
            </a:r>
            <a:endParaRPr lang="zh-CN" altLang="en-US" sz="3200" b="1" dirty="0">
              <a:solidFill>
                <a:srgbClr val="487B78"/>
              </a:solidFill>
            </a:endParaRPr>
          </a:p>
        </p:txBody>
      </p:sp>
      <p:sp>
        <p:nvSpPr>
          <p:cNvPr id="12291" name="矩形 4"/>
          <p:cNvSpPr>
            <a:spLocks noChangeArrowheads="1"/>
          </p:cNvSpPr>
          <p:nvPr/>
        </p:nvSpPr>
        <p:spPr bwMode="auto">
          <a:xfrm>
            <a:off x="484865" y="2114415"/>
            <a:ext cx="822805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marL="457200" indent="-457200" eaLnBrk="1" hangingPunct="1">
              <a:lnSpc>
                <a:spcPct val="150000"/>
              </a:lnSpc>
              <a:buFont typeface="Wingdings" panose="05000000000000000000" pitchFamily="2" charset="2"/>
              <a:buChar char="Ø"/>
            </a:pPr>
            <a:r>
              <a:rPr lang="en-US" altLang="en-US" sz="3200" dirty="0">
                <a:solidFill>
                  <a:srgbClr val="000000"/>
                </a:solidFill>
              </a:rPr>
              <a:t>Frequency tables can be difficult to read.  </a:t>
            </a:r>
          </a:p>
          <a:p>
            <a:pPr marL="457200" indent="-457200" eaLnBrk="1" hangingPunct="1">
              <a:lnSpc>
                <a:spcPct val="150000"/>
              </a:lnSpc>
              <a:buFont typeface="Wingdings" panose="05000000000000000000" pitchFamily="2" charset="2"/>
              <a:buChar char="Ø"/>
            </a:pPr>
            <a:r>
              <a:rPr lang="en-US" altLang="en-US" sz="3200" dirty="0">
                <a:solidFill>
                  <a:srgbClr val="000000"/>
                </a:solidFill>
              </a:rPr>
              <a:t>Sometimes it is easier to analyze a distribution by displaying it with a </a:t>
            </a:r>
            <a:r>
              <a:rPr lang="en-US" altLang="en-US" sz="3200" b="1" dirty="0">
                <a:solidFill>
                  <a:srgbClr val="800000"/>
                </a:solidFill>
              </a:rPr>
              <a:t>bar graph </a:t>
            </a:r>
            <a:r>
              <a:rPr lang="en-US" altLang="en-US" sz="3200" dirty="0">
                <a:solidFill>
                  <a:srgbClr val="000000"/>
                </a:solidFill>
              </a:rPr>
              <a:t>or </a:t>
            </a:r>
            <a:r>
              <a:rPr lang="en-US" altLang="en-US" sz="3200" b="1" dirty="0">
                <a:solidFill>
                  <a:srgbClr val="800000"/>
                </a:solidFill>
              </a:rPr>
              <a:t>pie chart</a:t>
            </a:r>
            <a:r>
              <a:rPr lang="en-US" altLang="en-US" sz="3200" dirty="0">
                <a:solidFill>
                  <a:srgbClr val="000000"/>
                </a:solidFill>
              </a:rPr>
              <a:t>.</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11"/>
          <p:cNvGraphicFramePr>
            <a:graphicFrameLocks/>
          </p:cNvGraphicFramePr>
          <p:nvPr>
            <p:extLst>
              <p:ext uri="{D42A27DB-BD31-4B8C-83A1-F6EECF244321}">
                <p14:modId xmlns:p14="http://schemas.microsoft.com/office/powerpoint/2010/main" val="2645097310"/>
              </p:ext>
            </p:extLst>
          </p:nvPr>
        </p:nvGraphicFramePr>
        <p:xfrm>
          <a:off x="1118597" y="956794"/>
          <a:ext cx="6280150" cy="5426075"/>
        </p:xfrm>
        <a:graphic>
          <a:graphicData uri="http://schemas.openxmlformats.org/drawingml/2006/chart">
            <c:chart xmlns:c="http://schemas.openxmlformats.org/drawingml/2006/chart" xmlns:r="http://schemas.openxmlformats.org/officeDocument/2006/relationships" r:id="rId2"/>
          </a:graphicData>
        </a:graphic>
      </p:graphicFrame>
      <p:pic>
        <p:nvPicPr>
          <p:cNvPr id="2" name="图片 1"/>
          <p:cNvPicPr>
            <a:picLocks noChangeAspect="1"/>
          </p:cNvPicPr>
          <p:nvPr/>
        </p:nvPicPr>
        <p:blipFill>
          <a:blip r:embed="rId3"/>
          <a:stretch>
            <a:fillRect/>
          </a:stretch>
        </p:blipFill>
        <p:spPr>
          <a:xfrm>
            <a:off x="984250" y="948010"/>
            <a:ext cx="6220230" cy="5339140"/>
          </a:xfrm>
          <a:prstGeom prst="rect">
            <a:avLst/>
          </a:prstGeom>
        </p:spPr>
      </p:pic>
      <p:graphicFrame>
        <p:nvGraphicFramePr>
          <p:cNvPr id="5" name="Table 14"/>
          <p:cNvGraphicFramePr>
            <a:graphicFrameLocks noGrp="1"/>
          </p:cNvGraphicFramePr>
          <p:nvPr/>
        </p:nvGraphicFramePr>
        <p:xfrm>
          <a:off x="1666875" y="1419225"/>
          <a:ext cx="5572125" cy="4754672"/>
        </p:xfrm>
        <a:graphic>
          <a:graphicData uri="http://schemas.openxmlformats.org/drawingml/2006/table">
            <a:tbl>
              <a:tblPr/>
              <a:tblGrid>
                <a:gridCol w="3033238">
                  <a:extLst>
                    <a:ext uri="{9D8B030D-6E8A-4147-A177-3AD203B41FA5}">
                      <a16:colId xmlns:a16="http://schemas.microsoft.com/office/drawing/2014/main" val="20000"/>
                    </a:ext>
                  </a:extLst>
                </a:gridCol>
                <a:gridCol w="2538887">
                  <a:extLst>
                    <a:ext uri="{9D8B030D-6E8A-4147-A177-3AD203B41FA5}">
                      <a16:colId xmlns:a16="http://schemas.microsoft.com/office/drawing/2014/main" val="20001"/>
                    </a:ext>
                  </a:extLst>
                </a:gridCol>
              </a:tblGrid>
              <a:tr h="365736">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charset="0"/>
                          <a:ea typeface="ＭＳ Ｐゴシック" charset="0"/>
                          <a:cs typeface="ＭＳ Ｐゴシック" charset="0"/>
                        </a:rPr>
                        <a:t>Frequency Table</a:t>
                      </a:r>
                    </a:p>
                  </a:txBody>
                  <a:tcPr marL="91463" marR="91463"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charset="0"/>
                          <a:ea typeface="ＭＳ Ｐゴシック" charset="0"/>
                          <a:cs typeface="ＭＳ Ｐゴシック" charset="0"/>
                        </a:rPr>
                        <a:t>Format</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charset="0"/>
                          <a:cs typeface="ＭＳ Ｐゴシック" charset="0"/>
                        </a:rPr>
                        <a:t>Count of Stations</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1"/>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Adult Contemporary</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1556</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2"/>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Adult Standards</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1196</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3"/>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Contemporary Hit</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569</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4"/>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Country</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2066</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5"/>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News/Talk</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2179</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6"/>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Oldies</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1060</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7"/>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Religious</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2014</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8"/>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Rock</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869</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9"/>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Spanish Language</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ＭＳ Ｐゴシック" charset="0"/>
                          <a:cs typeface="ＭＳ Ｐゴシック" charset="0"/>
                        </a:rPr>
                        <a:t>750</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10"/>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Other Formats</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Arial" charset="0"/>
                          <a:ea typeface="ＭＳ Ｐゴシック" charset="0"/>
                          <a:cs typeface="ＭＳ Ｐゴシック" charset="0"/>
                        </a:rPr>
                        <a:t>1579</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11"/>
                  </a:ext>
                </a:extLst>
              </a:tr>
              <a:tr h="36573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Arial" charset="0"/>
                          <a:ea typeface="ＭＳ Ｐゴシック" charset="0"/>
                          <a:cs typeface="ＭＳ Ｐゴシック" charset="0"/>
                        </a:rPr>
                        <a:t>Total</a:t>
                      </a:r>
                    </a:p>
                  </a:txBody>
                  <a:tcPr marL="91463" marR="91463" marT="45712" marB="45712"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Arial" charset="0"/>
                          <a:ea typeface="ＭＳ Ｐゴシック" charset="0"/>
                          <a:cs typeface="ＭＳ Ｐゴシック" charset="0"/>
                        </a:rPr>
                        <a:t>13838</a:t>
                      </a:r>
                    </a:p>
                  </a:txBody>
                  <a:tcPr marL="91463" marR="91463" marT="45712" marB="45712"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12"/>
                  </a:ext>
                </a:extLst>
              </a:tr>
            </a:tbl>
          </a:graphicData>
        </a:graphic>
      </p:graphicFrame>
      <p:sp>
        <p:nvSpPr>
          <p:cNvPr id="13358" name="文本框 7"/>
          <p:cNvSpPr txBox="1">
            <a:spLocks noChangeArrowheads="1"/>
          </p:cNvSpPr>
          <p:nvPr/>
        </p:nvSpPr>
        <p:spPr bwMode="auto">
          <a:xfrm>
            <a:off x="984250" y="466725"/>
            <a:ext cx="3468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3200" b="1">
                <a:solidFill>
                  <a:srgbClr val="487B78"/>
                </a:solidFill>
              </a:rPr>
              <a:t>Bar Graph</a:t>
            </a:r>
            <a:endParaRPr lang="zh-CN" altLang="en-US" sz="3200" b="1">
              <a:solidFill>
                <a:srgbClr val="487B78"/>
              </a:solidFill>
            </a:endParaRPr>
          </a:p>
        </p:txBody>
      </p:sp>
      <p:sp>
        <p:nvSpPr>
          <p:cNvPr id="9" name="矩形 8"/>
          <p:cNvSpPr>
            <a:spLocks noChangeArrowheads="1"/>
          </p:cNvSpPr>
          <p:nvPr/>
        </p:nvSpPr>
        <p:spPr bwMode="auto">
          <a:xfrm>
            <a:off x="4117975" y="679450"/>
            <a:ext cx="4572000" cy="20304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buFont typeface="Arial" panose="020B0604020202020204" pitchFamily="34" charset="0"/>
              <a:buNone/>
            </a:pPr>
            <a:r>
              <a:rPr lang="en-US" altLang="en-US">
                <a:solidFill>
                  <a:srgbClr val="000000"/>
                </a:solidFill>
              </a:rPr>
              <a:t>Bar graphs compare several quantities by comparing the </a:t>
            </a:r>
            <a:r>
              <a:rPr lang="en-US" altLang="en-US" b="1">
                <a:solidFill>
                  <a:srgbClr val="FF0000"/>
                </a:solidFill>
              </a:rPr>
              <a:t>heights</a:t>
            </a:r>
            <a:r>
              <a:rPr lang="en-US" altLang="en-US">
                <a:solidFill>
                  <a:srgbClr val="000000"/>
                </a:solidFill>
              </a:rPr>
              <a:t> of bars that represent those quantities. Our eyes, however, react to the area of the bars as well as to their height. </a:t>
            </a:r>
          </a:p>
          <a:p>
            <a:pPr eaLnBrk="1" hangingPunct="1">
              <a:buFont typeface="Wingdings" panose="05000000000000000000" pitchFamily="2" charset="2"/>
              <a:buChar char="ü"/>
            </a:pPr>
            <a:r>
              <a:rPr lang="en-US" altLang="en-US" b="1">
                <a:solidFill>
                  <a:srgbClr val="000000"/>
                </a:solidFill>
              </a:rPr>
              <a:t> When you draw a bar graph, make the bars </a:t>
            </a:r>
            <a:r>
              <a:rPr lang="en-US" altLang="en-US" b="1">
                <a:solidFill>
                  <a:srgbClr val="FF0000"/>
                </a:solidFill>
              </a:rPr>
              <a:t>equally wide</a:t>
            </a:r>
            <a:r>
              <a:rPr lang="en-US" altLang="en-US" b="1">
                <a:solidFill>
                  <a:srgbClr val="000000"/>
                </a:solidFill>
              </a:rPr>
              <a:t>.</a:t>
            </a: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smtClean="0"/>
              <a:t>！！！！！</a:t>
            </a:r>
            <a:r>
              <a:rPr lang="en-US" altLang="zh-CN" dirty="0" smtClean="0"/>
              <a:t>AVOID </a:t>
            </a:r>
            <a:r>
              <a:rPr lang="zh-CN" altLang="en-US" dirty="0" smtClean="0"/>
              <a:t>！！！！！</a:t>
            </a:r>
            <a:endParaRPr lang="zh-CN" altLang="en-US" dirty="0"/>
          </a:p>
        </p:txBody>
      </p:sp>
      <p:pic>
        <p:nvPicPr>
          <p:cNvPr id="6" name="图片 5"/>
          <p:cNvPicPr>
            <a:picLocks noChangeAspect="1"/>
          </p:cNvPicPr>
          <p:nvPr/>
        </p:nvPicPr>
        <p:blipFill>
          <a:blip r:embed="rId2"/>
          <a:stretch>
            <a:fillRect/>
          </a:stretch>
        </p:blipFill>
        <p:spPr>
          <a:xfrm>
            <a:off x="1386050" y="2014538"/>
            <a:ext cx="6371900" cy="4450527"/>
          </a:xfrm>
          <a:prstGeom prst="rect">
            <a:avLst/>
          </a:prstGeom>
        </p:spPr>
      </p:pic>
    </p:spTree>
    <p:extLst>
      <p:ext uri="{BB962C8B-B14F-4D97-AF65-F5344CB8AC3E}">
        <p14:creationId xmlns:p14="http://schemas.microsoft.com/office/powerpoint/2010/main" val="2982165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10"/>
          <p:cNvGraphicFramePr>
            <a:graphicFrameLocks/>
          </p:cNvGraphicFramePr>
          <p:nvPr/>
        </p:nvGraphicFramePr>
        <p:xfrm>
          <a:off x="1095375" y="779463"/>
          <a:ext cx="7535863" cy="60039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15"/>
          <p:cNvGraphicFramePr>
            <a:graphicFrameLocks noGrp="1"/>
          </p:cNvGraphicFramePr>
          <p:nvPr/>
        </p:nvGraphicFramePr>
        <p:xfrm>
          <a:off x="1849438" y="1206500"/>
          <a:ext cx="5554662" cy="5221294"/>
        </p:xfrm>
        <a:graphic>
          <a:graphicData uri="http://schemas.openxmlformats.org/drawingml/2006/table">
            <a:tbl>
              <a:tblPr/>
              <a:tblGrid>
                <a:gridCol w="2841213">
                  <a:extLst>
                    <a:ext uri="{9D8B030D-6E8A-4147-A177-3AD203B41FA5}">
                      <a16:colId xmlns:a16="http://schemas.microsoft.com/office/drawing/2014/main" val="20000"/>
                    </a:ext>
                  </a:extLst>
                </a:gridCol>
                <a:gridCol w="2713449">
                  <a:extLst>
                    <a:ext uri="{9D8B030D-6E8A-4147-A177-3AD203B41FA5}">
                      <a16:colId xmlns:a16="http://schemas.microsoft.com/office/drawing/2014/main" val="20001"/>
                    </a:ext>
                  </a:extLst>
                </a:gridCol>
              </a:tblGrid>
              <a:tr h="401638">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ＭＳ Ｐゴシック" charset="0"/>
                          <a:cs typeface="ＭＳ Ｐゴシック" charset="0"/>
                        </a:rPr>
                        <a:t>Relative Frequency Table</a:t>
                      </a:r>
                    </a:p>
                  </a:txBody>
                  <a:tcPr marL="91418" marR="91418" marT="45721" marB="4572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ea typeface="ＭＳ Ｐゴシック" charset="0"/>
                          <a:cs typeface="ＭＳ Ｐゴシック" charset="0"/>
                        </a:rPr>
                        <a:t>Format</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ea typeface="ＭＳ Ｐゴシック" charset="0"/>
                          <a:cs typeface="ＭＳ Ｐゴシック" charset="0"/>
                        </a:rPr>
                        <a:t>Percent of Stations</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1"/>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Adult Contemporary</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11.2</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2"/>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Adult Standards</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8.6</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3"/>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Contemporary Hit</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4.1</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4"/>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Country</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ＭＳ Ｐゴシック" charset="0"/>
                          <a:cs typeface="ＭＳ Ｐゴシック" charset="0"/>
                        </a:rPr>
                        <a:t>14.9</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5"/>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News/Talk</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15.7</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6"/>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Oldies</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7.7</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7"/>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Religious</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14.6</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08"/>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Rock</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6.3</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09"/>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Spanish Language</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5.4</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10"/>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Other Formats</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ＭＳ Ｐゴシック" charset="0"/>
                          <a:cs typeface="ＭＳ Ｐゴシック" charset="0"/>
                        </a:rPr>
                        <a:t>11.4</a:t>
                      </a: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0F4F3"/>
                    </a:solidFill>
                  </a:tcPr>
                </a:tc>
                <a:extLst>
                  <a:ext uri="{0D108BD9-81ED-4DB2-BD59-A6C34878D82A}">
                    <a16:rowId xmlns:a16="http://schemas.microsoft.com/office/drawing/2014/main" val="10011"/>
                  </a:ext>
                </a:extLst>
              </a:tr>
              <a:tr h="4016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rgbClr val="000000"/>
                          </a:solidFill>
                          <a:effectLst/>
                          <a:latin typeface="Arial" charset="0"/>
                          <a:ea typeface="ＭＳ Ｐゴシック" charset="0"/>
                          <a:cs typeface="ＭＳ Ｐゴシック" charset="0"/>
                        </a:rPr>
                        <a:t>Total</a:t>
                      </a:r>
                    </a:p>
                  </a:txBody>
                  <a:tcPr marL="91418" marR="91418" marT="45721" marB="45721" horzOverflow="overflow">
                    <a:lnL w="12700" cap="flat" cmpd="sng" algn="ctr">
                      <a:solidFill>
                        <a:srgbClr val="000000"/>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FAF9"/>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0000"/>
                          </a:solidFill>
                          <a:effectLst/>
                          <a:latin typeface="Arial" charset="0"/>
                          <a:ea typeface="ＭＳ Ｐゴシック" charset="0"/>
                          <a:cs typeface="ＭＳ Ｐゴシック" charset="0"/>
                        </a:rPr>
                        <a:t>99.9</a:t>
                      </a:r>
                      <a:endParaRPr kumimoji="0" lang="en-US" sz="1600" b="1" i="0" u="none" strike="noStrike" cap="none" normalizeH="0" baseline="0" dirty="0">
                        <a:ln>
                          <a:noFill/>
                        </a:ln>
                        <a:solidFill>
                          <a:srgbClr val="000000"/>
                        </a:solidFill>
                        <a:effectLst/>
                        <a:latin typeface="Arial" charset="0"/>
                        <a:ea typeface="ＭＳ Ｐゴシック" charset="0"/>
                        <a:cs typeface="ＭＳ Ｐゴシック" charset="0"/>
                      </a:endParaRPr>
                    </a:p>
                  </a:txBody>
                  <a:tcPr marL="91418" marR="91418" marT="45721" marB="45721"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0FAF9"/>
                    </a:solidFill>
                  </a:tcPr>
                </a:tc>
                <a:extLst>
                  <a:ext uri="{0D108BD9-81ED-4DB2-BD59-A6C34878D82A}">
                    <a16:rowId xmlns:a16="http://schemas.microsoft.com/office/drawing/2014/main" val="10012"/>
                  </a:ext>
                </a:extLst>
              </a:tr>
            </a:tbl>
          </a:graphicData>
        </a:graphic>
      </p:graphicFrame>
      <p:sp>
        <p:nvSpPr>
          <p:cNvPr id="14382" name="文本框 3"/>
          <p:cNvSpPr txBox="1">
            <a:spLocks noChangeArrowheads="1"/>
          </p:cNvSpPr>
          <p:nvPr/>
        </p:nvSpPr>
        <p:spPr bwMode="auto">
          <a:xfrm>
            <a:off x="984250" y="466725"/>
            <a:ext cx="3468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3200" b="1">
                <a:solidFill>
                  <a:srgbClr val="487B78"/>
                </a:solidFill>
              </a:rPr>
              <a:t>Pie Chart</a:t>
            </a:r>
            <a:endParaRPr lang="zh-CN" altLang="en-US" sz="3200" b="1">
              <a:solidFill>
                <a:srgbClr val="487B78"/>
              </a:solidFill>
            </a:endParaRPr>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1000"/>
                                        <p:tgtEl>
                                          <p:spTgt spid="6"/>
                                        </p:tgtEl>
                                      </p:cBhvr>
                                    </p:animEffect>
                                    <p:set>
                                      <p:cBhvr>
                                        <p:cTn id="7" dur="1" fill="hold">
                                          <p:stCondLst>
                                            <p:cond delay="9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10"/>
          <p:cNvGraphicFramePr>
            <a:graphicFrameLocks/>
          </p:cNvGraphicFramePr>
          <p:nvPr/>
        </p:nvGraphicFramePr>
        <p:xfrm>
          <a:off x="50800" y="-26988"/>
          <a:ext cx="9045575" cy="4487863"/>
        </p:xfrm>
        <a:graphic>
          <a:graphicData uri="http://schemas.openxmlformats.org/drawingml/2006/chart">
            <c:chart xmlns:c="http://schemas.openxmlformats.org/drawingml/2006/chart" xmlns:r="http://schemas.openxmlformats.org/officeDocument/2006/relationships" r:id="rId2"/>
          </a:graphicData>
        </a:graphic>
      </p:graphicFrame>
      <p:sp>
        <p:nvSpPr>
          <p:cNvPr id="4" name="矩形 3"/>
          <p:cNvSpPr>
            <a:spLocks noChangeArrowheads="1"/>
          </p:cNvSpPr>
          <p:nvPr/>
        </p:nvSpPr>
        <p:spPr bwMode="auto">
          <a:xfrm>
            <a:off x="436563" y="4605338"/>
            <a:ext cx="84518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zh-CN" sz="2800">
                <a:solidFill>
                  <a:srgbClr val="000000"/>
                </a:solidFill>
                <a:latin typeface="LiberationSerif"/>
              </a:rPr>
              <a:t>Note that </a:t>
            </a:r>
            <a:r>
              <a:rPr lang="en-US" altLang="zh-CN" sz="2800" b="1">
                <a:solidFill>
                  <a:srgbClr val="A70B20"/>
                </a:solidFill>
                <a:latin typeface="LiberationSerif-Bold"/>
              </a:rPr>
              <a:t>a pie chart must include all categories that make up a whole, </a:t>
            </a:r>
            <a:r>
              <a:rPr lang="en-US" altLang="zh-CN" sz="2800">
                <a:solidFill>
                  <a:srgbClr val="000000"/>
                </a:solidFill>
                <a:latin typeface="LiberationSerif"/>
              </a:rPr>
              <a:t>which might mean adding an “other” category, as in the left sample.</a:t>
            </a:r>
            <a:endParaRPr lang="zh-CN" altLang="en-US" sz="2800"/>
          </a:p>
        </p:txBody>
      </p:sp>
      <p:sp>
        <p:nvSpPr>
          <p:cNvPr id="6" name="矩形 5"/>
          <p:cNvSpPr/>
          <p:nvPr/>
        </p:nvSpPr>
        <p:spPr>
          <a:xfrm>
            <a:off x="5857875" y="3709988"/>
            <a:ext cx="1819275" cy="490537"/>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ransition spd="med">
    <p:pull dir="l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P spid="6"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肥皂">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肥皂</Template>
  <TotalTime>8853</TotalTime>
  <Words>552</Words>
  <Application>Microsoft Office PowerPoint</Application>
  <PresentationFormat>全屏显示(4:3)</PresentationFormat>
  <Paragraphs>105</Paragraphs>
  <Slides>18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18</vt:i4>
      </vt:variant>
    </vt:vector>
  </HeadingPairs>
  <TitlesOfParts>
    <vt:vector size="34" baseType="lpstr">
      <vt:lpstr>Helvetica Neue</vt:lpstr>
      <vt:lpstr>Helvetica Neue Bold Condensed</vt:lpstr>
      <vt:lpstr>Helvetica Neue Light</vt:lpstr>
      <vt:lpstr>LiberationSans-Bold</vt:lpstr>
      <vt:lpstr>LiberationSerif</vt:lpstr>
      <vt:lpstr>LiberationSerif-Bold</vt:lpstr>
      <vt:lpstr>MS PGothic</vt:lpstr>
      <vt:lpstr>MS PGothic</vt:lpstr>
      <vt:lpstr>Phosphate Inline</vt:lpstr>
      <vt:lpstr>等线</vt:lpstr>
      <vt:lpstr>宋体</vt:lpstr>
      <vt:lpstr>Arial</vt:lpstr>
      <vt:lpstr>Century Gothic</vt:lpstr>
      <vt:lpstr>Garamond</vt:lpstr>
      <vt:lpstr>Wingdings</vt:lpstr>
      <vt:lpstr>肥皂</vt:lpstr>
      <vt:lpstr>PowerPoint 演示文稿</vt:lpstr>
      <vt:lpstr>PowerPoint 演示文稿</vt:lpstr>
      <vt:lpstr>Lecture 3 Graphical Methods for Describing Data</vt:lpstr>
      <vt:lpstr>PowerPoint 演示文稿</vt:lpstr>
      <vt:lpstr>PowerPoint 演示文稿</vt:lpstr>
      <vt:lpstr>PowerPoint 演示文稿</vt:lpstr>
      <vt:lpstr>！！！！！AVOID ！！！！！</vt:lpstr>
      <vt:lpstr>PowerPoint 演示文稿</vt:lpstr>
      <vt:lpstr>PowerPoint 演示文稿</vt:lpstr>
      <vt:lpstr>！！！！！AVOID ！！！！！</vt:lpstr>
      <vt:lpstr>PowerPoint 演示文稿</vt:lpstr>
      <vt:lpstr>PowerPoint 演示文稿</vt:lpstr>
      <vt:lpstr>PowerPoint 演示文稿</vt:lpstr>
      <vt:lpstr>PowerPoint 演示文稿</vt:lpstr>
      <vt:lpstr>PowerPoint 演示文稿</vt:lpstr>
      <vt:lpstr>Relationships Between Categorical Variables</vt:lpstr>
      <vt:lpstr>MOSAIC PLOTS</vt:lpstr>
      <vt:lpstr>PowerPoint 演示文稿</vt:lpstr>
    </vt:vector>
  </TitlesOfParts>
  <Company>Lakeville Area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Sandy Hinding</dc:creator>
  <cp:lastModifiedBy>X13 Yoga</cp:lastModifiedBy>
  <cp:revision>172</cp:revision>
  <dcterms:created xsi:type="dcterms:W3CDTF">2010-09-30T16:11:24Z</dcterms:created>
  <dcterms:modified xsi:type="dcterms:W3CDTF">2022-08-30T15:56:49Z</dcterms:modified>
</cp:coreProperties>
</file>