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4" r:id="rId15"/>
    <p:sldId id="270" r:id="rId16"/>
    <p:sldId id="271"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416" autoAdjust="0"/>
  </p:normalViewPr>
  <p:slideViewPr>
    <p:cSldViewPr snapToGrid="0">
      <p:cViewPr>
        <p:scale>
          <a:sx n="64" d="100"/>
          <a:sy n="64" d="100"/>
        </p:scale>
        <p:origin x="748"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0522B-20E4-4EC1-8D05-58F8C2D7A3F3}"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45656-EA94-40D5-9224-A40CDDA008FC}" type="slidenum">
              <a:rPr lang="zh-CN" altLang="en-US" smtClean="0"/>
              <a:t>‹#›</a:t>
            </a:fld>
            <a:endParaRPr lang="zh-CN" altLang="en-US"/>
          </a:p>
        </p:txBody>
      </p:sp>
    </p:spTree>
    <p:extLst>
      <p:ext uri="{BB962C8B-B14F-4D97-AF65-F5344CB8AC3E}">
        <p14:creationId xmlns:p14="http://schemas.microsoft.com/office/powerpoint/2010/main" val="4177280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spcBef>
                <a:spcPts val="0"/>
              </a:spcBef>
              <a:buNone/>
            </a:pPr>
            <a:r>
              <a:rPr lang="en" altLang="zh-CN" dirty="0" smtClean="0"/>
              <a:t>Because doctor pictogram is 2D, halving it, i.e. halving both dimensions (height and width), means reducing the </a:t>
            </a:r>
            <a:r>
              <a:rPr lang="en" altLang="zh-CN" b="1" dirty="0" smtClean="0"/>
              <a:t>area</a:t>
            </a:r>
            <a:r>
              <a:rPr lang="en" altLang="zh-CN" dirty="0" smtClean="0"/>
              <a:t> by a factor of 4, making the decrease seem much more dramatic.</a:t>
            </a:r>
          </a:p>
          <a:p>
            <a:pPr lvl="0" rtl="0">
              <a:spcBef>
                <a:spcPts val="0"/>
              </a:spcBef>
              <a:buNone/>
            </a:pPr>
            <a:r>
              <a:rPr lang="en" altLang="zh-CN" dirty="0" smtClean="0"/>
              <a:t>Avoid pictograms!</a:t>
            </a:r>
          </a:p>
          <a:p>
            <a:endParaRPr lang="zh-CN" altLang="en-US" dirty="0"/>
          </a:p>
        </p:txBody>
      </p:sp>
    </p:spTree>
    <p:extLst>
      <p:ext uri="{BB962C8B-B14F-4D97-AF65-F5344CB8AC3E}">
        <p14:creationId xmlns:p14="http://schemas.microsoft.com/office/powerpoint/2010/main" val="275811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500">
                <a:solidFill>
                  <a:srgbClr val="4C4C4C"/>
                </a:solidFill>
                <a:highlight>
                  <a:srgbClr val="F9F9F9"/>
                </a:highlight>
                <a:latin typeface="Georgia"/>
                <a:ea typeface="Georgia"/>
                <a:cs typeface="Georgia"/>
                <a:sym typeface="Georgia"/>
              </a:rPr>
              <a:t>The number of cancer screenings and preventative services did go down. </a:t>
            </a:r>
          </a:p>
          <a:p>
            <a:pPr lvl="0" rtl="0">
              <a:spcBef>
                <a:spcPts val="0"/>
              </a:spcBef>
              <a:buNone/>
            </a:pPr>
            <a:r>
              <a:rPr lang="en" sz="1500">
                <a:solidFill>
                  <a:srgbClr val="4C4C4C"/>
                </a:solidFill>
                <a:highlight>
                  <a:srgbClr val="F9F9F9"/>
                </a:highlight>
                <a:latin typeface="Georgia"/>
                <a:ea typeface="Georgia"/>
                <a:cs typeface="Georgia"/>
                <a:sym typeface="Georgia"/>
              </a:rPr>
              <a:t>But there are still far more of those procedures than there are abortions. </a:t>
            </a:r>
          </a:p>
        </p:txBody>
      </p:sp>
    </p:spTree>
    <p:extLst>
      <p:ext uri="{BB962C8B-B14F-4D97-AF65-F5344CB8AC3E}">
        <p14:creationId xmlns:p14="http://schemas.microsoft.com/office/powerpoint/2010/main" val="39978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sz="1500" dirty="0">
                <a:solidFill>
                  <a:srgbClr val="4C4C4C"/>
                </a:solidFill>
                <a:highlight>
                  <a:srgbClr val="F9F9F9"/>
                </a:highlight>
                <a:latin typeface="Georgia"/>
                <a:ea typeface="Georgia"/>
                <a:cs typeface="Georgia"/>
                <a:sym typeface="Georgia"/>
              </a:rPr>
              <a:t>First, it’s never a good idea to illustrate elements of a chart. </a:t>
            </a:r>
          </a:p>
          <a:p>
            <a:pPr lvl="0">
              <a:spcBef>
                <a:spcPts val="0"/>
              </a:spcBef>
              <a:buNone/>
            </a:pPr>
            <a:r>
              <a:rPr lang="en" sz="1500" dirty="0">
                <a:solidFill>
                  <a:srgbClr val="4C4C4C"/>
                </a:solidFill>
                <a:highlight>
                  <a:srgbClr val="F9F9F9"/>
                </a:highlight>
                <a:latin typeface="Georgia"/>
                <a:ea typeface="Georgia"/>
                <a:cs typeface="Georgia"/>
                <a:sym typeface="Georgia"/>
              </a:rPr>
              <a:t># books in each stack: 5, 5, 10, 14, 15, 16, 16</a:t>
            </a:r>
          </a:p>
          <a:p>
            <a:pPr lvl="0" rtl="0">
              <a:spcBef>
                <a:spcPts val="0"/>
              </a:spcBef>
              <a:buNone/>
            </a:pPr>
            <a:r>
              <a:rPr lang="en" sz="1500" dirty="0">
                <a:solidFill>
                  <a:srgbClr val="4C4C4C"/>
                </a:solidFill>
                <a:highlight>
                  <a:srgbClr val="F9F9F9"/>
                </a:highlight>
                <a:latin typeface="Georgia"/>
                <a:ea typeface="Georgia"/>
                <a:cs typeface="Georgia"/>
                <a:sym typeface="Georgia"/>
              </a:rPr>
              <a:t>It’s not even the case that each extra book is an additional percent</a:t>
            </a:r>
          </a:p>
          <a:p>
            <a:pPr lvl="0" rtl="0">
              <a:spcBef>
                <a:spcPts val="0"/>
              </a:spcBef>
              <a:buNone/>
            </a:pPr>
            <a:r>
              <a:rPr lang="en" sz="1500" dirty="0">
                <a:solidFill>
                  <a:srgbClr val="4C4C4C"/>
                </a:solidFill>
                <a:highlight>
                  <a:srgbClr val="F9F9F9"/>
                </a:highlight>
                <a:latin typeface="Georgia"/>
                <a:ea typeface="Georgia"/>
                <a:cs typeface="Georgia"/>
                <a:sym typeface="Georgia"/>
              </a:rPr>
              <a:t>Is this a bar graph or a time plot?  If a bar graph, vertical axis should start at zero</a:t>
            </a:r>
          </a:p>
        </p:txBody>
      </p:sp>
    </p:spTree>
    <p:extLst>
      <p:ext uri="{BB962C8B-B14F-4D97-AF65-F5344CB8AC3E}">
        <p14:creationId xmlns:p14="http://schemas.microsoft.com/office/powerpoint/2010/main" val="2684085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dirty="0"/>
              <a:t>Share is not the same as tuition - greater numbers of less wealthy going, so would take a greater share of median family income</a:t>
            </a:r>
          </a:p>
          <a:p>
            <a:pPr lvl="0" rtl="0">
              <a:spcBef>
                <a:spcPts val="0"/>
              </a:spcBef>
              <a:buNone/>
            </a:pPr>
            <a:r>
              <a:rPr lang="en" dirty="0"/>
              <a:t>Horizontal axes are not the same</a:t>
            </a:r>
          </a:p>
          <a:p>
            <a:pPr lvl="0" rtl="0">
              <a:spcBef>
                <a:spcPts val="0"/>
              </a:spcBef>
              <a:buNone/>
            </a:pPr>
            <a:r>
              <a:rPr lang="en" dirty="0"/>
              <a:t>What is on vertical axis on cover?  Nothing!  Two graphs just slapped on the page.</a:t>
            </a:r>
          </a:p>
          <a:p>
            <a:pPr lvl="0" rtl="0">
              <a:spcBef>
                <a:spcPts val="0"/>
              </a:spcBef>
              <a:buNone/>
            </a:pPr>
            <a:r>
              <a:rPr lang="en" dirty="0"/>
              <a:t>And…</a:t>
            </a:r>
          </a:p>
          <a:p>
            <a:pPr lvl="0" rtl="0">
              <a:spcBef>
                <a:spcPts val="0"/>
              </a:spcBef>
              <a:buNone/>
            </a:pPr>
            <a:r>
              <a:rPr lang="en" dirty="0">
                <a:solidFill>
                  <a:schemeClr val="dk1"/>
                </a:solidFill>
              </a:rPr>
              <a:t>Rank - going down, or…. going UP?</a:t>
            </a:r>
          </a:p>
        </p:txBody>
      </p:sp>
    </p:spTree>
    <p:extLst>
      <p:ext uri="{BB962C8B-B14F-4D97-AF65-F5344CB8AC3E}">
        <p14:creationId xmlns:p14="http://schemas.microsoft.com/office/powerpoint/2010/main" val="603697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Horizontal axis not evenly spaced</a:t>
            </a:r>
          </a:p>
          <a:p>
            <a:pPr lvl="0">
              <a:spcBef>
                <a:spcPts val="0"/>
              </a:spcBef>
              <a:buNone/>
            </a:pPr>
            <a:r>
              <a:rPr lang="en"/>
              <a:t>What is score out of - 100?</a:t>
            </a:r>
          </a:p>
          <a:p>
            <a:pPr lvl="0">
              <a:spcBef>
                <a:spcPts val="0"/>
              </a:spcBef>
              <a:buNone/>
            </a:pPr>
            <a:r>
              <a:rPr lang="en"/>
              <a:t>How many people were in this study?  10?  1000?</a:t>
            </a:r>
          </a:p>
          <a:p>
            <a:pPr lvl="0">
              <a:spcBef>
                <a:spcPts val="0"/>
              </a:spcBef>
              <a:buNone/>
            </a:pPr>
            <a:r>
              <a:rPr lang="en"/>
              <a:t>“Satisfaction” not well define</a:t>
            </a:r>
          </a:p>
          <a:p>
            <a:pPr lvl="0">
              <a:spcBef>
                <a:spcPts val="0"/>
              </a:spcBef>
              <a:buNone/>
            </a:pPr>
            <a:r>
              <a:rPr lang="en"/>
              <a:t>Cross-sectional versus longitudinal</a:t>
            </a:r>
          </a:p>
          <a:p>
            <a:pPr lvl="0">
              <a:spcBef>
                <a:spcPts val="0"/>
              </a:spcBef>
              <a:buNone/>
            </a:pPr>
            <a:r>
              <a:rPr lang="en"/>
              <a:t>Observational study - confounding factors?  Work responsibilities, etc.</a:t>
            </a:r>
          </a:p>
          <a:p>
            <a:pPr lvl="0" rtl="0">
              <a:spcBef>
                <a:spcPts val="0"/>
              </a:spcBef>
              <a:buNone/>
            </a:pPr>
            <a:r>
              <a:rPr lang="en"/>
              <a:t>Towards the end, who is missing? - Those that get divorced (leaving the remaining married people on average more happy - not because anyone necessarily got more happy, but because the unhappy people left the study)</a:t>
            </a:r>
          </a:p>
        </p:txBody>
      </p:sp>
    </p:spTree>
    <p:extLst>
      <p:ext uri="{BB962C8B-B14F-4D97-AF65-F5344CB8AC3E}">
        <p14:creationId xmlns:p14="http://schemas.microsoft.com/office/powerpoint/2010/main" val="326848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The designer of graph can zoom in or zoom out, stretch or shrink the vertical axis, as much as they want to communicate what they want...the point is that the READER must base their conclusion not on the visual impression of the graph, but from a close reading of the axes and an understanding of how big the change is in context.</a:t>
            </a:r>
          </a:p>
        </p:txBody>
      </p:sp>
    </p:spTree>
    <p:extLst>
      <p:ext uri="{BB962C8B-B14F-4D97-AF65-F5344CB8AC3E}">
        <p14:creationId xmlns:p14="http://schemas.microsoft.com/office/powerpoint/2010/main" val="50641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946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7643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0334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66989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67005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mtClean="0"/>
              <a:t>横轴不按顺序</a:t>
            </a:r>
            <a:endParaRPr lang="zh-CN" altLang="en-US"/>
          </a:p>
        </p:txBody>
      </p:sp>
    </p:spTree>
    <p:extLst>
      <p:ext uri="{BB962C8B-B14F-4D97-AF65-F5344CB8AC3E}">
        <p14:creationId xmlns:p14="http://schemas.microsoft.com/office/powerpoint/2010/main" val="3082304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the scale changes</a:t>
            </a:r>
            <a:endParaRPr lang="zh-CN" altLang="en-US" dirty="0"/>
          </a:p>
        </p:txBody>
      </p:sp>
    </p:spTree>
    <p:extLst>
      <p:ext uri="{BB962C8B-B14F-4D97-AF65-F5344CB8AC3E}">
        <p14:creationId xmlns:p14="http://schemas.microsoft.com/office/powerpoint/2010/main" val="128723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500" dirty="0">
                <a:solidFill>
                  <a:srgbClr val="4C4C4C"/>
                </a:solidFill>
                <a:highlight>
                  <a:srgbClr val="F9F9F9"/>
                </a:highlight>
                <a:latin typeface="Georgia"/>
                <a:ea typeface="Georgia"/>
                <a:cs typeface="Georgia"/>
                <a:sym typeface="Georgia"/>
              </a:rPr>
              <a:t>What is on the y-axis?  Nothing - so the placement of the lines is arbitrary. </a:t>
            </a:r>
          </a:p>
          <a:p>
            <a:pPr lvl="0" rtl="0">
              <a:spcBef>
                <a:spcPts val="0"/>
              </a:spcBef>
              <a:buNone/>
            </a:pPr>
            <a:r>
              <a:rPr lang="en" sz="1500" dirty="0">
                <a:solidFill>
                  <a:srgbClr val="4C4C4C"/>
                </a:solidFill>
                <a:highlight>
                  <a:srgbClr val="F9F9F9"/>
                </a:highlight>
                <a:latin typeface="Georgia"/>
                <a:ea typeface="Georgia"/>
                <a:cs typeface="Georgia"/>
                <a:sym typeface="Georgia"/>
              </a:rPr>
              <a:t>To believe this chart as it’s presented is to believe 327,000 is larger than 935,573.</a:t>
            </a:r>
          </a:p>
        </p:txBody>
      </p:sp>
    </p:spTree>
    <p:extLst>
      <p:ext uri="{BB962C8B-B14F-4D97-AF65-F5344CB8AC3E}">
        <p14:creationId xmlns:p14="http://schemas.microsoft.com/office/powerpoint/2010/main" val="1103338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567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82526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179345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5" name="Title Text"/>
          <p:cNvSpPr txBox="1">
            <a:spLocks noGrp="1"/>
          </p:cNvSpPr>
          <p:nvPr>
            <p:ph type="title"/>
          </p:nvPr>
        </p:nvSpPr>
        <p:spPr>
          <a:prstGeom prst="rect">
            <a:avLst/>
          </a:prstGeom>
        </p:spPr>
        <p:txBody>
          <a:bodyPr/>
          <a:lstStyle>
            <a:lvl1pPr>
              <a:defRPr>
                <a:solidFill>
                  <a:srgbClr val="45A7DE"/>
                </a:solidFill>
                <a:latin typeface="+mj-lt"/>
                <a:ea typeface="+mj-ea"/>
                <a:cs typeface="+mj-cs"/>
                <a:sym typeface="Marker Felt"/>
              </a:defRPr>
            </a:lvl1pPr>
          </a:lstStyle>
          <a:p>
            <a:r>
              <a:t>Title Text</a:t>
            </a:r>
          </a:p>
        </p:txBody>
      </p:sp>
      <p:sp>
        <p:nvSpPr>
          <p:cNvPr id="136" name="Body Level One…"/>
          <p:cNvSpPr txBox="1">
            <a:spLocks noGrp="1"/>
          </p:cNvSpPr>
          <p:nvPr>
            <p:ph type="body" sz="half" idx="1"/>
          </p:nvPr>
        </p:nvSpPr>
        <p:spPr>
          <a:xfrm>
            <a:off x="2415540" y="1943100"/>
            <a:ext cx="7360920" cy="4023360"/>
          </a:xfrm>
          <a:prstGeom prst="rect">
            <a:avLst/>
          </a:prstGeom>
        </p:spPr>
        <p:txBody>
          <a:bodyPr/>
          <a:lstStyle>
            <a:lvl1pPr marL="390026" indent="-294776">
              <a:spcBef>
                <a:spcPts val="1463"/>
              </a:spcBef>
              <a:buSzPct val="50000"/>
              <a:buFont typeface="Marker Felt"/>
              <a:buBlip>
                <a:blip r:embed="rId3"/>
              </a:buBlip>
              <a:defRPr sz="2250">
                <a:solidFill>
                  <a:srgbClr val="868686"/>
                </a:solidFill>
                <a:latin typeface="+mj-lt"/>
                <a:ea typeface="+mj-ea"/>
                <a:cs typeface="+mj-cs"/>
                <a:sym typeface="Marker Felt"/>
              </a:defRPr>
            </a:lvl1pPr>
            <a:lvl2pPr marL="518614" indent="-294776">
              <a:spcBef>
                <a:spcPts val="1463"/>
              </a:spcBef>
              <a:buSzPct val="50000"/>
              <a:buFont typeface="Marker Felt"/>
              <a:buBlip>
                <a:blip r:embed="rId3"/>
              </a:buBlip>
              <a:defRPr sz="2250">
                <a:solidFill>
                  <a:srgbClr val="868686"/>
                </a:solidFill>
                <a:latin typeface="+mj-lt"/>
                <a:ea typeface="+mj-ea"/>
                <a:cs typeface="+mj-cs"/>
                <a:sym typeface="Marker Felt"/>
              </a:defRPr>
            </a:lvl2pPr>
            <a:lvl3pPr marL="647201" indent="-294776">
              <a:spcBef>
                <a:spcPts val="1463"/>
              </a:spcBef>
              <a:buSzPct val="50000"/>
              <a:buFont typeface="Marker Felt"/>
              <a:buBlip>
                <a:blip r:embed="rId3"/>
              </a:buBlip>
              <a:defRPr sz="2250">
                <a:solidFill>
                  <a:srgbClr val="868686"/>
                </a:solidFill>
                <a:latin typeface="+mj-lt"/>
                <a:ea typeface="+mj-ea"/>
                <a:cs typeface="+mj-cs"/>
                <a:sym typeface="Marker Felt"/>
              </a:defRPr>
            </a:lvl3pPr>
            <a:lvl4pPr marL="780551" indent="-294776">
              <a:spcBef>
                <a:spcPts val="1463"/>
              </a:spcBef>
              <a:buSzPct val="50000"/>
              <a:buFont typeface="Marker Felt"/>
              <a:buBlip>
                <a:blip r:embed="rId3"/>
              </a:buBlip>
              <a:defRPr sz="2250">
                <a:solidFill>
                  <a:srgbClr val="868686"/>
                </a:solidFill>
                <a:latin typeface="+mj-lt"/>
                <a:ea typeface="+mj-ea"/>
                <a:cs typeface="+mj-cs"/>
                <a:sym typeface="Marker Felt"/>
              </a:defRPr>
            </a:lvl4pPr>
            <a:lvl5pPr marL="909139" indent="-294776">
              <a:spcBef>
                <a:spcPts val="1463"/>
              </a:spcBef>
              <a:buSzPct val="50000"/>
              <a:buFont typeface="Marker Felt"/>
              <a:buBlip>
                <a:blip r:embed="rId3"/>
              </a:buBlip>
              <a:defRPr sz="2250">
                <a:solidFill>
                  <a:srgbClr val="868686"/>
                </a:solidFill>
                <a:latin typeface="+mj-lt"/>
                <a:ea typeface="+mj-ea"/>
                <a:cs typeface="+mj-cs"/>
                <a:sym typeface="Marker Felt"/>
              </a:defRPr>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5965725" y="6526531"/>
            <a:ext cx="248667" cy="233681"/>
          </a:xfrm>
          <a:prstGeom prst="rect">
            <a:avLst/>
          </a:prstGeom>
        </p:spPr>
        <p:txBody>
          <a:bodyPr/>
          <a:lstStyle>
            <a:lvl1pPr>
              <a:defRPr>
                <a:solidFill>
                  <a:srgbClr val="868686"/>
                </a:solidFill>
                <a:latin typeface="+mj-lt"/>
                <a:ea typeface="+mj-ea"/>
                <a:cs typeface="+mj-cs"/>
                <a:sym typeface="Marker Felt"/>
              </a:defRPr>
            </a:lvl1pPr>
          </a:lstStyle>
          <a:p>
            <a:fld id="{86CB4B4D-7CA3-9044-876B-883B54F8677D}" type="slidenum">
              <a:t>‹#›</a:t>
            </a:fld>
            <a:endParaRPr/>
          </a:p>
        </p:txBody>
      </p:sp>
    </p:spTree>
    <p:extLst>
      <p:ext uri="{BB962C8B-B14F-4D97-AF65-F5344CB8AC3E}">
        <p14:creationId xmlns:p14="http://schemas.microsoft.com/office/powerpoint/2010/main" val="2339733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xfrm>
            <a:off x="5965725" y="6526531"/>
            <a:ext cx="248667" cy="233681"/>
          </a:xfrm>
          <a:prstGeom prst="rect">
            <a:avLst/>
          </a:prstGeom>
        </p:spPr>
        <p:txBody>
          <a:bodyPr/>
          <a:lstStyle>
            <a:lvl1pPr>
              <a:defRPr>
                <a:solidFill>
                  <a:srgbClr val="868686"/>
                </a:solidFill>
                <a:latin typeface="+mj-lt"/>
                <a:ea typeface="+mj-ea"/>
                <a:cs typeface="+mj-cs"/>
                <a:sym typeface="Marker Felt"/>
              </a:defRPr>
            </a:lvl1pPr>
          </a:lstStyle>
          <a:p>
            <a:fld id="{86CB4B4D-7CA3-9044-876B-883B54F8677D}" type="slidenum">
              <a:t>‹#›</a:t>
            </a:fld>
            <a:endParaRPr/>
          </a:p>
        </p:txBody>
      </p:sp>
    </p:spTree>
    <p:extLst>
      <p:ext uri="{BB962C8B-B14F-4D97-AF65-F5344CB8AC3E}">
        <p14:creationId xmlns:p14="http://schemas.microsoft.com/office/powerpoint/2010/main" val="16091580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284365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133164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90215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380100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317310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374004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294753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4ADE3A9-0E83-477B-857A-4D88C2713071}" type="datetimeFigureOut">
              <a:rPr lang="zh-CN" altLang="en-US" smtClean="0"/>
              <a:t>2021/9/6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279420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DE3A9-0E83-477B-857A-4D88C2713071}" type="datetimeFigureOut">
              <a:rPr lang="zh-CN" altLang="en-US" smtClean="0"/>
              <a:t>2021/9/6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A0065-AE70-43AE-BFC0-88538906ED6F}" type="slidenum">
              <a:rPr lang="zh-CN" altLang="en-US" smtClean="0"/>
              <a:t>‹#›</a:t>
            </a:fld>
            <a:endParaRPr lang="zh-CN" altLang="en-US"/>
          </a:p>
        </p:txBody>
      </p:sp>
    </p:spTree>
    <p:extLst>
      <p:ext uri="{BB962C8B-B14F-4D97-AF65-F5344CB8AC3E}">
        <p14:creationId xmlns:p14="http://schemas.microsoft.com/office/powerpoint/2010/main" val="3800500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04754" y="1414130"/>
            <a:ext cx="8782493" cy="1569660"/>
          </a:xfrm>
          <a:prstGeom prst="rect">
            <a:avLst/>
          </a:prstGeom>
          <a:noFill/>
        </p:spPr>
        <p:txBody>
          <a:bodyPr wrap="square" rtlCol="0">
            <a:spAutoFit/>
          </a:bodyPr>
          <a:lstStyle/>
          <a:p>
            <a:pPr algn="ctr"/>
            <a:r>
              <a:rPr lang="en-US" altLang="zh-CN" sz="9600" dirty="0"/>
              <a:t>Bad Statistics</a:t>
            </a:r>
            <a:endParaRPr lang="zh-CN" altLang="en-US" sz="9600" dirty="0"/>
          </a:p>
        </p:txBody>
      </p:sp>
    </p:spTree>
    <p:extLst>
      <p:ext uri="{BB962C8B-B14F-4D97-AF65-F5344CB8AC3E}">
        <p14:creationId xmlns:p14="http://schemas.microsoft.com/office/powerpoint/2010/main" val="313635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5" name="bad x-axis (time)1.png" descr="bad x-axis (time)1.png"/>
          <p:cNvPicPr>
            <a:picLocks noChangeAspect="1"/>
          </p:cNvPicPr>
          <p:nvPr/>
        </p:nvPicPr>
        <p:blipFill>
          <a:blip r:embed="rId3">
            <a:extLst/>
          </a:blip>
          <a:stretch>
            <a:fillRect/>
          </a:stretch>
        </p:blipFill>
        <p:spPr>
          <a:xfrm>
            <a:off x="1361918" y="81898"/>
            <a:ext cx="9143999" cy="6028659"/>
          </a:xfrm>
          <a:prstGeom prst="rect">
            <a:avLst/>
          </a:prstGeom>
          <a:ln w="12700">
            <a:miter lim="400000"/>
          </a:ln>
        </p:spPr>
      </p:pic>
      <p:sp>
        <p:nvSpPr>
          <p:cNvPr id="396" name="Look closely at the dates on the x-axis"/>
          <p:cNvSpPr txBox="1"/>
          <p:nvPr/>
        </p:nvSpPr>
        <p:spPr>
          <a:xfrm>
            <a:off x="3885922" y="6110557"/>
            <a:ext cx="4095993" cy="346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tIns="34290" bIns="34290" anchor="ctr">
            <a:spAutoFit/>
          </a:bodyPr>
          <a:lstStyle/>
          <a:p>
            <a:r>
              <a:rPr dirty="0"/>
              <a:t>Look closely at the dates on the x-axis</a:t>
            </a:r>
          </a:p>
        </p:txBody>
      </p:sp>
    </p:spTree>
    <p:extLst>
      <p:ext uri="{BB962C8B-B14F-4D97-AF65-F5344CB8AC3E}">
        <p14:creationId xmlns:p14="http://schemas.microsoft.com/office/powerpoint/2010/main" val="120074739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 name="changing scale.png" descr="changing scale.png"/>
          <p:cNvPicPr>
            <a:picLocks noChangeAspect="1"/>
          </p:cNvPicPr>
          <p:nvPr/>
        </p:nvPicPr>
        <p:blipFill>
          <a:blip r:embed="rId3">
            <a:extLst/>
          </a:blip>
          <a:stretch>
            <a:fillRect/>
          </a:stretch>
        </p:blipFill>
        <p:spPr>
          <a:xfrm>
            <a:off x="1669553" y="1465366"/>
            <a:ext cx="8852894" cy="4382330"/>
          </a:xfrm>
          <a:prstGeom prst="rect">
            <a:avLst/>
          </a:prstGeom>
          <a:ln w="12700">
            <a:miter lim="400000"/>
          </a:ln>
        </p:spPr>
      </p:pic>
    </p:spTree>
    <p:extLst>
      <p:ext uri="{BB962C8B-B14F-4D97-AF65-F5344CB8AC3E}">
        <p14:creationId xmlns:p14="http://schemas.microsoft.com/office/powerpoint/2010/main" val="335215793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1318592" y="0"/>
            <a:ext cx="7290898" cy="6858000"/>
          </a:xfrm>
          <a:prstGeom prst="rect">
            <a:avLst/>
          </a:prstGeom>
          <a:noFill/>
          <a:ln>
            <a:noFill/>
          </a:ln>
        </p:spPr>
      </p:pic>
    </p:spTree>
    <p:extLst>
      <p:ext uri="{BB962C8B-B14F-4D97-AF65-F5344CB8AC3E}">
        <p14:creationId xmlns:p14="http://schemas.microsoft.com/office/powerpoint/2010/main" val="400208732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4" name="Shape 214" descr="Screen Shot 2017-09-12 at 2.53.43 PM.png"/>
          <p:cNvPicPr preferRelativeResize="0"/>
          <p:nvPr/>
        </p:nvPicPr>
        <p:blipFill>
          <a:blip r:embed="rId3">
            <a:alphaModFix/>
          </a:blip>
          <a:stretch>
            <a:fillRect/>
          </a:stretch>
        </p:blipFill>
        <p:spPr>
          <a:xfrm>
            <a:off x="1771402" y="1749020"/>
            <a:ext cx="6052349" cy="3882637"/>
          </a:xfrm>
          <a:prstGeom prst="rect">
            <a:avLst/>
          </a:prstGeom>
          <a:noFill/>
          <a:ln>
            <a:noFill/>
          </a:ln>
        </p:spPr>
      </p:pic>
      <p:sp>
        <p:nvSpPr>
          <p:cNvPr id="215" name="Shape 215"/>
          <p:cNvSpPr txBox="1">
            <a:spLocks noGrp="1"/>
          </p:cNvSpPr>
          <p:nvPr>
            <p:ph type="title"/>
          </p:nvPr>
        </p:nvSpPr>
        <p:spPr>
          <a:xfrm>
            <a:off x="1981200" y="857250"/>
            <a:ext cx="858810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buClr>
                <a:schemeClr val="dk1"/>
              </a:buClr>
              <a:buSzPct val="30555"/>
            </a:pPr>
            <a:r>
              <a:rPr lang="en" baseline="30000">
                <a:solidFill>
                  <a:schemeClr val="accent1"/>
                </a:solidFill>
              </a:rPr>
              <a:t>Same graph, on consistent vertical axis</a:t>
            </a:r>
          </a:p>
        </p:txBody>
      </p:sp>
      <p:cxnSp>
        <p:nvCxnSpPr>
          <p:cNvPr id="216" name="Shape 216"/>
          <p:cNvCxnSpPr/>
          <p:nvPr/>
        </p:nvCxnSpPr>
        <p:spPr>
          <a:xfrm>
            <a:off x="2033400" y="1714500"/>
            <a:ext cx="7833300" cy="10500"/>
          </a:xfrm>
          <a:prstGeom prst="straightConnector1">
            <a:avLst/>
          </a:prstGeom>
          <a:noFill/>
          <a:ln w="28575" cap="flat" cmpd="sng">
            <a:solidFill>
              <a:srgbClr val="3A81BA"/>
            </a:solidFill>
            <a:prstDash val="solid"/>
            <a:round/>
            <a:headEnd type="none" w="lg" len="lg"/>
            <a:tailEnd type="none" w="lg" len="lg"/>
          </a:ln>
        </p:spPr>
      </p:cxnSp>
    </p:spTree>
    <p:extLst>
      <p:ext uri="{BB962C8B-B14F-4D97-AF65-F5344CB8AC3E}">
        <p14:creationId xmlns:p14="http://schemas.microsoft.com/office/powerpoint/2010/main" val="270018733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981200" y="857241"/>
            <a:ext cx="822960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pPr>
            <a:r>
              <a:rPr lang="en" baseline="30000">
                <a:solidFill>
                  <a:schemeClr val="accent1"/>
                </a:solidFill>
              </a:rPr>
              <a:t>What is wrong with this graph?</a:t>
            </a:r>
          </a:p>
        </p:txBody>
      </p:sp>
      <p:cxnSp>
        <p:nvCxnSpPr>
          <p:cNvPr id="142" name="Shape 142"/>
          <p:cNvCxnSpPr/>
          <p:nvPr/>
        </p:nvCxnSpPr>
        <p:spPr>
          <a:xfrm>
            <a:off x="2033400" y="1714500"/>
            <a:ext cx="7833300" cy="10500"/>
          </a:xfrm>
          <a:prstGeom prst="straightConnector1">
            <a:avLst/>
          </a:prstGeom>
          <a:noFill/>
          <a:ln w="28575" cap="flat" cmpd="sng">
            <a:solidFill>
              <a:srgbClr val="3A81BA"/>
            </a:solidFill>
            <a:prstDash val="solid"/>
            <a:round/>
            <a:headEnd type="none" w="lg" len="lg"/>
            <a:tailEnd type="none" w="lg" len="lg"/>
          </a:ln>
        </p:spPr>
      </p:cxnSp>
      <p:pic>
        <p:nvPicPr>
          <p:cNvPr id="143" name="Shape 143"/>
          <p:cNvPicPr preferRelativeResize="0"/>
          <p:nvPr/>
        </p:nvPicPr>
        <p:blipFill>
          <a:blip r:embed="rId3">
            <a:alphaModFix/>
          </a:blip>
          <a:stretch>
            <a:fillRect/>
          </a:stretch>
        </p:blipFill>
        <p:spPr>
          <a:xfrm>
            <a:off x="2179349" y="1960256"/>
            <a:ext cx="5874974" cy="2937496"/>
          </a:xfrm>
          <a:prstGeom prst="rect">
            <a:avLst/>
          </a:prstGeom>
          <a:noFill/>
          <a:ln>
            <a:noFill/>
          </a:ln>
        </p:spPr>
      </p:pic>
    </p:spTree>
    <p:extLst>
      <p:ext uri="{BB962C8B-B14F-4D97-AF65-F5344CB8AC3E}">
        <p14:creationId xmlns:p14="http://schemas.microsoft.com/office/powerpoint/2010/main" val="318526039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79173" y="306110"/>
            <a:ext cx="956807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buClr>
                <a:schemeClr val="dk1"/>
              </a:buClr>
              <a:buSzPct val="30555"/>
            </a:pPr>
            <a:r>
              <a:rPr lang="en" baseline="30000" dirty="0">
                <a:solidFill>
                  <a:schemeClr val="accent1"/>
                </a:solidFill>
              </a:rPr>
              <a:t>Cornell University Tuition vs Cornell University Ranking….</a:t>
            </a:r>
          </a:p>
        </p:txBody>
      </p:sp>
      <p:cxnSp>
        <p:nvCxnSpPr>
          <p:cNvPr id="222" name="Shape 222"/>
          <p:cNvCxnSpPr/>
          <p:nvPr/>
        </p:nvCxnSpPr>
        <p:spPr>
          <a:xfrm flipV="1">
            <a:off x="771129" y="944217"/>
            <a:ext cx="8830071" cy="34783"/>
          </a:xfrm>
          <a:prstGeom prst="straightConnector1">
            <a:avLst/>
          </a:prstGeom>
          <a:noFill/>
          <a:ln w="28575" cap="flat" cmpd="sng">
            <a:solidFill>
              <a:srgbClr val="3A81BA"/>
            </a:solidFill>
            <a:prstDash val="solid"/>
            <a:round/>
            <a:headEnd type="none" w="lg" len="lg"/>
            <a:tailEnd type="none" w="lg" len="lg"/>
          </a:ln>
        </p:spPr>
      </p:cxnSp>
      <p:pic>
        <p:nvPicPr>
          <p:cNvPr id="223" name="Shape 223"/>
          <p:cNvPicPr preferRelativeResize="0"/>
          <p:nvPr/>
        </p:nvPicPr>
        <p:blipFill>
          <a:blip r:embed="rId3">
            <a:alphaModFix/>
          </a:blip>
          <a:stretch>
            <a:fillRect/>
          </a:stretch>
        </p:blipFill>
        <p:spPr>
          <a:xfrm>
            <a:off x="6617010" y="944216"/>
            <a:ext cx="3978103" cy="5913783"/>
          </a:xfrm>
          <a:prstGeom prst="rect">
            <a:avLst/>
          </a:prstGeom>
          <a:noFill/>
          <a:ln>
            <a:noFill/>
          </a:ln>
        </p:spPr>
      </p:pic>
      <p:pic>
        <p:nvPicPr>
          <p:cNvPr id="224" name="Shape 224"/>
          <p:cNvPicPr preferRelativeResize="0"/>
          <p:nvPr/>
        </p:nvPicPr>
        <p:blipFill>
          <a:blip r:embed="rId4">
            <a:alphaModFix/>
          </a:blip>
          <a:stretch>
            <a:fillRect/>
          </a:stretch>
        </p:blipFill>
        <p:spPr>
          <a:xfrm>
            <a:off x="679173" y="979000"/>
            <a:ext cx="4777410" cy="5879000"/>
          </a:xfrm>
          <a:prstGeom prst="rect">
            <a:avLst/>
          </a:prstGeom>
          <a:noFill/>
          <a:ln>
            <a:noFill/>
          </a:ln>
        </p:spPr>
      </p:pic>
    </p:spTree>
    <p:extLst>
      <p:ext uri="{BB962C8B-B14F-4D97-AF65-F5344CB8AC3E}">
        <p14:creationId xmlns:p14="http://schemas.microsoft.com/office/powerpoint/2010/main" val="127439928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7273400" y="1278675"/>
            <a:ext cx="3295800" cy="20787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buClr>
                <a:schemeClr val="dk1"/>
              </a:buClr>
              <a:buSzPct val="30555"/>
            </a:pPr>
            <a:r>
              <a:rPr lang="en" baseline="30000">
                <a:solidFill>
                  <a:schemeClr val="accent1"/>
                </a:solidFill>
              </a:rPr>
              <a:t>So can we conclude that children make a marriage unhappy?</a:t>
            </a:r>
          </a:p>
        </p:txBody>
      </p:sp>
      <p:pic>
        <p:nvPicPr>
          <p:cNvPr id="238" name="Shape 238" descr="Screen Shot 2017-09-12 at 12.09.10 PM.png"/>
          <p:cNvPicPr preferRelativeResize="0"/>
          <p:nvPr/>
        </p:nvPicPr>
        <p:blipFill>
          <a:blip r:embed="rId3">
            <a:alphaModFix/>
          </a:blip>
          <a:stretch>
            <a:fillRect/>
          </a:stretch>
        </p:blipFill>
        <p:spPr>
          <a:xfrm>
            <a:off x="82353" y="42946"/>
            <a:ext cx="5692282" cy="6913579"/>
          </a:xfrm>
          <a:prstGeom prst="rect">
            <a:avLst/>
          </a:prstGeom>
          <a:noFill/>
          <a:ln>
            <a:noFill/>
          </a:ln>
        </p:spPr>
      </p:pic>
    </p:spTree>
    <p:extLst>
      <p:ext uri="{BB962C8B-B14F-4D97-AF65-F5344CB8AC3E}">
        <p14:creationId xmlns:p14="http://schemas.microsoft.com/office/powerpoint/2010/main" val="395811418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981200" y="1002390"/>
            <a:ext cx="858810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pPr>
            <a:r>
              <a:rPr lang="en" baseline="30000" dirty="0">
                <a:solidFill>
                  <a:schemeClr val="accent1"/>
                </a:solidFill>
              </a:rPr>
              <a:t>Scatter plot axes don’t need to start at 0! </a:t>
            </a:r>
          </a:p>
        </p:txBody>
      </p:sp>
      <p:cxnSp>
        <p:nvCxnSpPr>
          <p:cNvPr id="172" name="Shape 172"/>
          <p:cNvCxnSpPr/>
          <p:nvPr/>
        </p:nvCxnSpPr>
        <p:spPr>
          <a:xfrm>
            <a:off x="2033400" y="1714500"/>
            <a:ext cx="7833300" cy="10500"/>
          </a:xfrm>
          <a:prstGeom prst="straightConnector1">
            <a:avLst/>
          </a:prstGeom>
          <a:noFill/>
          <a:ln w="28575" cap="flat" cmpd="sng">
            <a:solidFill>
              <a:srgbClr val="3A81BA"/>
            </a:solidFill>
            <a:prstDash val="solid"/>
            <a:round/>
            <a:headEnd type="none" w="lg" len="lg"/>
            <a:tailEnd type="none" w="lg" len="lg"/>
          </a:ln>
        </p:spPr>
      </p:cxnSp>
      <p:pic>
        <p:nvPicPr>
          <p:cNvPr id="173" name="Shape 173" descr="Screen Shot 2017-09-12 at 9.52.40 AM.png"/>
          <p:cNvPicPr preferRelativeResize="0"/>
          <p:nvPr/>
        </p:nvPicPr>
        <p:blipFill>
          <a:blip r:embed="rId3">
            <a:alphaModFix/>
          </a:blip>
          <a:stretch>
            <a:fillRect/>
          </a:stretch>
        </p:blipFill>
        <p:spPr>
          <a:xfrm>
            <a:off x="1676402" y="1839375"/>
            <a:ext cx="5222081" cy="3871912"/>
          </a:xfrm>
          <a:prstGeom prst="rect">
            <a:avLst/>
          </a:prstGeom>
          <a:noFill/>
          <a:ln>
            <a:noFill/>
          </a:ln>
        </p:spPr>
      </p:pic>
    </p:spTree>
    <p:extLst>
      <p:ext uri="{BB962C8B-B14F-4D97-AF65-F5344CB8AC3E}">
        <p14:creationId xmlns:p14="http://schemas.microsoft.com/office/powerpoint/2010/main" val="17759446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l="6522" t="11860" b="6595"/>
          <a:stretch/>
        </p:blipFill>
        <p:spPr>
          <a:xfrm>
            <a:off x="1694122" y="138224"/>
            <a:ext cx="4395945" cy="2849525"/>
          </a:xfrm>
          <a:prstGeom prst="rect">
            <a:avLst/>
          </a:prstGeom>
        </p:spPr>
      </p:pic>
      <p:pic>
        <p:nvPicPr>
          <p:cNvPr id="7" name="图片 6"/>
          <p:cNvPicPr>
            <a:picLocks noChangeAspect="1"/>
          </p:cNvPicPr>
          <p:nvPr/>
        </p:nvPicPr>
        <p:blipFill>
          <a:blip r:embed="rId4"/>
          <a:stretch>
            <a:fillRect/>
          </a:stretch>
        </p:blipFill>
        <p:spPr>
          <a:xfrm>
            <a:off x="6090066" y="118346"/>
            <a:ext cx="4386548" cy="3063835"/>
          </a:xfrm>
          <a:prstGeom prst="rect">
            <a:avLst/>
          </a:prstGeom>
        </p:spPr>
      </p:pic>
      <p:sp>
        <p:nvSpPr>
          <p:cNvPr id="8" name="矩形 7"/>
          <p:cNvSpPr/>
          <p:nvPr/>
        </p:nvSpPr>
        <p:spPr>
          <a:xfrm>
            <a:off x="1751983" y="3997589"/>
            <a:ext cx="8676166" cy="2677656"/>
          </a:xfrm>
          <a:prstGeom prst="rect">
            <a:avLst/>
          </a:prstGeom>
        </p:spPr>
        <p:txBody>
          <a:bodyPr wrap="square">
            <a:spAutoFit/>
          </a:bodyPr>
          <a:lstStyle/>
          <a:p>
            <a:pPr>
              <a:lnSpc>
                <a:spcPct val="150000"/>
              </a:lnSpc>
            </a:pPr>
            <a:r>
              <a:rPr lang="en" altLang="zh-CN" sz="2000" dirty="0"/>
              <a:t> - pictograms are in 2-</a:t>
            </a:r>
            <a:r>
              <a:rPr lang="en-US" altLang="zh-CN" sz="2000" dirty="0"/>
              <a:t>dimension</a:t>
            </a:r>
            <a:endParaRPr lang="en" altLang="zh-CN" sz="2000" dirty="0"/>
          </a:p>
          <a:p>
            <a:pPr>
              <a:lnSpc>
                <a:spcPct val="150000"/>
              </a:lnSpc>
            </a:pPr>
            <a:r>
              <a:rPr lang="en" altLang="zh-CN" sz="2000" dirty="0"/>
              <a:t> - </a:t>
            </a:r>
            <a:r>
              <a:rPr lang="en-US" altLang="zh-CN" sz="2000" dirty="0"/>
              <a:t>increasing/</a:t>
            </a:r>
            <a:r>
              <a:rPr lang="en" altLang="zh-CN" sz="2000" dirty="0"/>
              <a:t>reducing the </a:t>
            </a:r>
            <a:r>
              <a:rPr lang="en" altLang="zh-CN" sz="2000" b="1" dirty="0"/>
              <a:t>area</a:t>
            </a:r>
            <a:r>
              <a:rPr lang="en" altLang="zh-CN" sz="2000" dirty="0"/>
              <a:t> by a factor of 4</a:t>
            </a:r>
          </a:p>
          <a:p>
            <a:pPr>
              <a:lnSpc>
                <a:spcPct val="150000"/>
              </a:lnSpc>
            </a:pPr>
            <a:r>
              <a:rPr lang="en" altLang="zh-CN" sz="2000" dirty="0"/>
              <a:t> - making the increase/decrease seem much more dramatic.</a:t>
            </a:r>
          </a:p>
          <a:p>
            <a:pPr algn="ctr">
              <a:lnSpc>
                <a:spcPct val="150000"/>
              </a:lnSpc>
            </a:pPr>
            <a:r>
              <a:rPr lang="en" altLang="zh-CN" sz="3200" dirty="0"/>
              <a:t>Avoid pictograms!</a:t>
            </a:r>
          </a:p>
          <a:p>
            <a:pPr>
              <a:lnSpc>
                <a:spcPct val="150000"/>
              </a:lnSpc>
            </a:pPr>
            <a:endParaRPr lang="zh-CN" altLang="en-US" sz="2000" dirty="0"/>
          </a:p>
        </p:txBody>
      </p:sp>
    </p:spTree>
    <p:extLst>
      <p:ext uri="{BB962C8B-B14F-4D97-AF65-F5344CB8AC3E}">
        <p14:creationId xmlns:p14="http://schemas.microsoft.com/office/powerpoint/2010/main" val="1993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981200" y="857250"/>
            <a:ext cx="858810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buClr>
                <a:schemeClr val="dk1"/>
              </a:buClr>
              <a:buSzPct val="30555"/>
            </a:pPr>
            <a:r>
              <a:rPr lang="en" baseline="30000">
                <a:solidFill>
                  <a:schemeClr val="accent1"/>
                </a:solidFill>
              </a:rPr>
              <a:t>What is wrong with this graph?</a:t>
            </a:r>
          </a:p>
        </p:txBody>
      </p:sp>
      <p:cxnSp>
        <p:nvCxnSpPr>
          <p:cNvPr id="78" name="Shape 78"/>
          <p:cNvCxnSpPr/>
          <p:nvPr/>
        </p:nvCxnSpPr>
        <p:spPr>
          <a:xfrm>
            <a:off x="2033400" y="1714500"/>
            <a:ext cx="7833300" cy="10500"/>
          </a:xfrm>
          <a:prstGeom prst="straightConnector1">
            <a:avLst/>
          </a:prstGeom>
          <a:noFill/>
          <a:ln w="28575" cap="flat" cmpd="sng">
            <a:solidFill>
              <a:srgbClr val="3A81BA"/>
            </a:solidFill>
            <a:prstDash val="solid"/>
            <a:round/>
            <a:headEnd type="none" w="lg" len="lg"/>
            <a:tailEnd type="none" w="lg" len="lg"/>
          </a:ln>
        </p:spPr>
      </p:cxnSp>
      <p:pic>
        <p:nvPicPr>
          <p:cNvPr id="79" name="Shape 79"/>
          <p:cNvPicPr preferRelativeResize="0"/>
          <p:nvPr/>
        </p:nvPicPr>
        <p:blipFill>
          <a:blip r:embed="rId3">
            <a:alphaModFix/>
          </a:blip>
          <a:stretch>
            <a:fillRect/>
          </a:stretch>
        </p:blipFill>
        <p:spPr>
          <a:xfrm>
            <a:off x="2454839" y="2338295"/>
            <a:ext cx="5461743" cy="2408981"/>
          </a:xfrm>
          <a:prstGeom prst="rect">
            <a:avLst/>
          </a:prstGeom>
          <a:noFill/>
          <a:ln>
            <a:noFill/>
          </a:ln>
        </p:spPr>
      </p:pic>
    </p:spTree>
    <p:extLst>
      <p:ext uri="{BB962C8B-B14F-4D97-AF65-F5344CB8AC3E}">
        <p14:creationId xmlns:p14="http://schemas.microsoft.com/office/powerpoint/2010/main" val="133716887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981200" y="846617"/>
            <a:ext cx="868680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buClr>
                <a:schemeClr val="dk1"/>
              </a:buClr>
              <a:buSzPct val="30555"/>
            </a:pPr>
            <a:r>
              <a:rPr lang="en" baseline="30000" dirty="0">
                <a:solidFill>
                  <a:schemeClr val="accent1"/>
                </a:solidFill>
              </a:rPr>
              <a:t>Avoid perspective (3D) bar charts - they are misleading</a:t>
            </a:r>
          </a:p>
        </p:txBody>
      </p:sp>
      <p:cxnSp>
        <p:nvCxnSpPr>
          <p:cNvPr id="86" name="Shape 86"/>
          <p:cNvCxnSpPr/>
          <p:nvPr/>
        </p:nvCxnSpPr>
        <p:spPr>
          <a:xfrm>
            <a:off x="2033400" y="1714500"/>
            <a:ext cx="7833300" cy="10500"/>
          </a:xfrm>
          <a:prstGeom prst="straightConnector1">
            <a:avLst/>
          </a:prstGeom>
          <a:noFill/>
          <a:ln w="28575" cap="flat" cmpd="sng">
            <a:solidFill>
              <a:srgbClr val="3A81BA"/>
            </a:solidFill>
            <a:prstDash val="solid"/>
            <a:round/>
            <a:headEnd type="none" w="lg" len="lg"/>
            <a:tailEnd type="none" w="lg" len="lg"/>
          </a:ln>
        </p:spPr>
      </p:cxnSp>
      <p:pic>
        <p:nvPicPr>
          <p:cNvPr id="87" name="Shape 87"/>
          <p:cNvPicPr preferRelativeResize="0"/>
          <p:nvPr/>
        </p:nvPicPr>
        <p:blipFill>
          <a:blip r:embed="rId3">
            <a:alphaModFix/>
          </a:blip>
          <a:stretch>
            <a:fillRect/>
          </a:stretch>
        </p:blipFill>
        <p:spPr>
          <a:xfrm>
            <a:off x="2454849" y="1879764"/>
            <a:ext cx="4386036" cy="1934531"/>
          </a:xfrm>
          <a:prstGeom prst="rect">
            <a:avLst/>
          </a:prstGeom>
          <a:noFill/>
          <a:ln>
            <a:noFill/>
          </a:ln>
        </p:spPr>
      </p:pic>
      <p:pic>
        <p:nvPicPr>
          <p:cNvPr id="88" name="Shape 88"/>
          <p:cNvPicPr preferRelativeResize="0"/>
          <p:nvPr/>
        </p:nvPicPr>
        <p:blipFill>
          <a:blip r:embed="rId4">
            <a:alphaModFix/>
          </a:blip>
          <a:stretch>
            <a:fillRect/>
          </a:stretch>
        </p:blipFill>
        <p:spPr>
          <a:xfrm>
            <a:off x="2492474" y="3868239"/>
            <a:ext cx="4357818" cy="2076615"/>
          </a:xfrm>
          <a:prstGeom prst="rect">
            <a:avLst/>
          </a:prstGeom>
          <a:noFill/>
          <a:ln>
            <a:noFill/>
          </a:ln>
        </p:spPr>
      </p:pic>
    </p:spTree>
    <p:extLst>
      <p:ext uri="{BB962C8B-B14F-4D97-AF65-F5344CB8AC3E}">
        <p14:creationId xmlns:p14="http://schemas.microsoft.com/office/powerpoint/2010/main" val="367690177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981200" y="857250"/>
            <a:ext cx="868680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buClr>
                <a:schemeClr val="dk1"/>
              </a:buClr>
              <a:buSzPct val="30555"/>
            </a:pPr>
            <a:r>
              <a:rPr lang="en" baseline="30000">
                <a:solidFill>
                  <a:schemeClr val="accent1"/>
                </a:solidFill>
              </a:rPr>
              <a:t>Same thing for pie charts</a:t>
            </a:r>
          </a:p>
        </p:txBody>
      </p:sp>
      <p:cxnSp>
        <p:nvCxnSpPr>
          <p:cNvPr id="94" name="Shape 94"/>
          <p:cNvCxnSpPr/>
          <p:nvPr/>
        </p:nvCxnSpPr>
        <p:spPr>
          <a:xfrm>
            <a:off x="2033400" y="1714500"/>
            <a:ext cx="7833300" cy="10500"/>
          </a:xfrm>
          <a:prstGeom prst="straightConnector1">
            <a:avLst/>
          </a:prstGeom>
          <a:noFill/>
          <a:ln w="28575" cap="flat" cmpd="sng">
            <a:solidFill>
              <a:srgbClr val="3A81BA"/>
            </a:solidFill>
            <a:prstDash val="solid"/>
            <a:round/>
            <a:headEnd type="none" w="lg" len="lg"/>
            <a:tailEnd type="none" w="lg" len="lg"/>
          </a:ln>
        </p:spPr>
      </p:cxnSp>
      <p:pic>
        <p:nvPicPr>
          <p:cNvPr id="95" name="Shape 95" descr="Screen Shot 2017-09-13 at 9.33.53 AM.png"/>
          <p:cNvPicPr preferRelativeResize="0"/>
          <p:nvPr/>
        </p:nvPicPr>
        <p:blipFill>
          <a:blip r:embed="rId3">
            <a:alphaModFix/>
          </a:blip>
          <a:stretch>
            <a:fillRect/>
          </a:stretch>
        </p:blipFill>
        <p:spPr>
          <a:xfrm>
            <a:off x="2366637" y="2056977"/>
            <a:ext cx="7166824" cy="3462499"/>
          </a:xfrm>
          <a:prstGeom prst="rect">
            <a:avLst/>
          </a:prstGeom>
          <a:noFill/>
          <a:ln>
            <a:noFill/>
          </a:ln>
        </p:spPr>
      </p:pic>
    </p:spTree>
    <p:extLst>
      <p:ext uri="{BB962C8B-B14F-4D97-AF65-F5344CB8AC3E}">
        <p14:creationId xmlns:p14="http://schemas.microsoft.com/office/powerpoint/2010/main" val="213352360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descr="Screen Shot 2017-09-12 at 1.04.24 PM.png"/>
          <p:cNvPicPr preferRelativeResize="0"/>
          <p:nvPr/>
        </p:nvPicPr>
        <p:blipFill>
          <a:blip r:embed="rId3">
            <a:alphaModFix/>
          </a:blip>
          <a:stretch>
            <a:fillRect/>
          </a:stretch>
        </p:blipFill>
        <p:spPr>
          <a:xfrm>
            <a:off x="1654907" y="505649"/>
            <a:ext cx="4100846" cy="5880815"/>
          </a:xfrm>
          <a:prstGeom prst="rect">
            <a:avLst/>
          </a:prstGeom>
          <a:noFill/>
          <a:ln>
            <a:noFill/>
          </a:ln>
        </p:spPr>
      </p:pic>
      <p:sp>
        <p:nvSpPr>
          <p:cNvPr id="2" name="矩形 1"/>
          <p:cNvSpPr/>
          <p:nvPr/>
        </p:nvSpPr>
        <p:spPr>
          <a:xfrm>
            <a:off x="5755754" y="2106098"/>
            <a:ext cx="5009559" cy="3046988"/>
          </a:xfrm>
          <a:prstGeom prst="rect">
            <a:avLst/>
          </a:prstGeom>
        </p:spPr>
        <p:txBody>
          <a:bodyPr wrap="square">
            <a:spAutoFit/>
          </a:bodyPr>
          <a:lstStyle/>
          <a:p>
            <a:pPr>
              <a:lnSpc>
                <a:spcPct val="150000"/>
              </a:lnSpc>
            </a:pPr>
            <a:r>
              <a:rPr lang="en" altLang="zh-CN" sz="3200" dirty="0"/>
              <a:t>Bar graphs can be drawn vertically or horizontally.</a:t>
            </a:r>
          </a:p>
          <a:p>
            <a:pPr>
              <a:lnSpc>
                <a:spcPct val="150000"/>
              </a:lnSpc>
            </a:pPr>
            <a:r>
              <a:rPr lang="en" altLang="zh-CN" sz="3200" dirty="0"/>
              <a:t>But the labels should make sense!</a:t>
            </a:r>
          </a:p>
        </p:txBody>
      </p:sp>
    </p:spTree>
    <p:extLst>
      <p:ext uri="{BB962C8B-B14F-4D97-AF65-F5344CB8AC3E}">
        <p14:creationId xmlns:p14="http://schemas.microsoft.com/office/powerpoint/2010/main" val="426154470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ad graph-gun deaths2.jpg" descr="bad graph-gun deaths2.jpg"/>
          <p:cNvPicPr>
            <a:picLocks noChangeAspect="1"/>
          </p:cNvPicPr>
          <p:nvPr/>
        </p:nvPicPr>
        <p:blipFill>
          <a:blip r:embed="rId2">
            <a:extLst/>
          </a:blip>
          <a:stretch>
            <a:fillRect/>
          </a:stretch>
        </p:blipFill>
        <p:spPr>
          <a:xfrm>
            <a:off x="6245102" y="1721911"/>
            <a:ext cx="4210246" cy="4829898"/>
          </a:xfrm>
          <a:prstGeom prst="rect">
            <a:avLst/>
          </a:prstGeom>
          <a:ln w="12700" cap="flat">
            <a:noFill/>
            <a:miter lim="400000"/>
          </a:ln>
          <a:effectLst/>
        </p:spPr>
      </p:pic>
      <p:pic>
        <p:nvPicPr>
          <p:cNvPr id="6" name="bad graph-gun deaths.jpg" descr="bad graph-gun deaths.jpg"/>
          <p:cNvPicPr>
            <a:picLocks noChangeAspect="1"/>
          </p:cNvPicPr>
          <p:nvPr/>
        </p:nvPicPr>
        <p:blipFill>
          <a:blip r:embed="rId3">
            <a:extLst/>
          </a:blip>
          <a:stretch>
            <a:fillRect/>
          </a:stretch>
        </p:blipFill>
        <p:spPr>
          <a:xfrm>
            <a:off x="1910204" y="647686"/>
            <a:ext cx="4316692" cy="4498472"/>
          </a:xfrm>
          <a:prstGeom prst="rect">
            <a:avLst/>
          </a:prstGeom>
          <a:ln w="12700" cap="flat">
            <a:noFill/>
            <a:miter lim="400000"/>
          </a:ln>
          <a:effectLst/>
        </p:spPr>
      </p:pic>
      <p:sp>
        <p:nvSpPr>
          <p:cNvPr id="8" name="Fixed graph: rotated 180º…"/>
          <p:cNvSpPr txBox="1"/>
          <p:nvPr/>
        </p:nvSpPr>
        <p:spPr>
          <a:xfrm>
            <a:off x="6226897" y="790887"/>
            <a:ext cx="4162523" cy="9310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ctr">
            <a:spAutoFit/>
          </a:bodyPr>
          <a:lstStyle/>
          <a:p>
            <a:pPr algn="r"/>
            <a:r>
              <a:rPr sz="2800" dirty="0"/>
              <a:t>Fixed graph:</a:t>
            </a:r>
            <a:endParaRPr lang="en-US" sz="2800" dirty="0"/>
          </a:p>
          <a:p>
            <a:pPr algn="r"/>
            <a:r>
              <a:rPr sz="2800" dirty="0"/>
              <a:t>rotated 180º</a:t>
            </a:r>
            <a:r>
              <a:rPr lang="en-US" sz="2800" dirty="0"/>
              <a:t> </a:t>
            </a:r>
            <a:r>
              <a:rPr sz="2800" dirty="0"/>
              <a:t>and mirrored</a:t>
            </a:r>
          </a:p>
        </p:txBody>
      </p:sp>
      <p:sp>
        <p:nvSpPr>
          <p:cNvPr id="9" name="Original graph"/>
          <p:cNvSpPr txBox="1"/>
          <p:nvPr/>
        </p:nvSpPr>
        <p:spPr>
          <a:xfrm>
            <a:off x="1524000" y="5213318"/>
            <a:ext cx="3976576" cy="6848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ctr">
            <a:spAutoFit/>
          </a:bodyPr>
          <a:lstStyle/>
          <a:p>
            <a:pPr algn="ctr"/>
            <a:r>
              <a:rPr sz="4000" dirty="0"/>
              <a:t>Original graph</a:t>
            </a:r>
          </a:p>
        </p:txBody>
      </p:sp>
    </p:spTree>
    <p:extLst>
      <p:ext uri="{BB962C8B-B14F-4D97-AF65-F5344CB8AC3E}">
        <p14:creationId xmlns:p14="http://schemas.microsoft.com/office/powerpoint/2010/main" val="11018596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981200" y="428541"/>
            <a:ext cx="8229600" cy="857400"/>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pPr>
            <a:r>
              <a:rPr lang="en" baseline="30000" dirty="0">
                <a:solidFill>
                  <a:schemeClr val="accent1"/>
                </a:solidFill>
              </a:rPr>
              <a:t>Bar charts - beware of vertical axis...</a:t>
            </a:r>
          </a:p>
        </p:txBody>
      </p:sp>
      <p:pic>
        <p:nvPicPr>
          <p:cNvPr id="119" name="Shape 119" descr="Screen Shot 2017-09-11 at 4.28.26 PM.png"/>
          <p:cNvPicPr preferRelativeResize="0"/>
          <p:nvPr/>
        </p:nvPicPr>
        <p:blipFill>
          <a:blip r:embed="rId3">
            <a:alphaModFix/>
          </a:blip>
          <a:stretch>
            <a:fillRect/>
          </a:stretch>
        </p:blipFill>
        <p:spPr>
          <a:xfrm>
            <a:off x="1694121" y="1062658"/>
            <a:ext cx="4827180" cy="5795343"/>
          </a:xfrm>
          <a:prstGeom prst="rect">
            <a:avLst/>
          </a:prstGeom>
          <a:noFill/>
          <a:ln>
            <a:noFill/>
          </a:ln>
        </p:spPr>
      </p:pic>
      <p:pic>
        <p:nvPicPr>
          <p:cNvPr id="118" name="Shape 118" descr="Screen Shot 2017-09-11 at 4.28.31 PM.png"/>
          <p:cNvPicPr preferRelativeResize="0"/>
          <p:nvPr/>
        </p:nvPicPr>
        <p:blipFill>
          <a:blip r:embed="rId4">
            <a:alphaModFix/>
          </a:blip>
          <a:stretch>
            <a:fillRect/>
          </a:stretch>
        </p:blipFill>
        <p:spPr>
          <a:xfrm>
            <a:off x="6351180" y="1062658"/>
            <a:ext cx="4316820" cy="5795343"/>
          </a:xfrm>
          <a:prstGeom prst="rect">
            <a:avLst/>
          </a:prstGeom>
          <a:noFill/>
          <a:ln>
            <a:noFill/>
          </a:ln>
        </p:spPr>
      </p:pic>
    </p:spTree>
    <p:extLst>
      <p:ext uri="{BB962C8B-B14F-4D97-AF65-F5344CB8AC3E}">
        <p14:creationId xmlns:p14="http://schemas.microsoft.com/office/powerpoint/2010/main" val="24835310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3"/>
          <p:cNvSpPr txBox="1">
            <a:spLocks noGrp="1"/>
          </p:cNvSpPr>
          <p:nvPr>
            <p:ph type="title"/>
          </p:nvPr>
        </p:nvSpPr>
        <p:spPr>
          <a:xfrm>
            <a:off x="1874875" y="272284"/>
            <a:ext cx="8346558" cy="1169914"/>
          </a:xfrm>
          <a:prstGeom prst="rect">
            <a:avLst/>
          </a:prstGeom>
        </p:spPr>
        <p:txBody>
          <a:bodyPr vert="horz" wrap="square" lIns="91425" tIns="91425" rIns="91425" bIns="91425" numCol="1" rtlCol="0" anchor="b" anchorCtr="0" compatLnSpc="1">
            <a:prstTxWarp prst="textNoShape">
              <a:avLst/>
            </a:prstTxWarp>
            <a:noAutofit/>
          </a:bodyPr>
          <a:lstStyle/>
          <a:p>
            <a:pPr>
              <a:spcBef>
                <a:spcPts val="0"/>
              </a:spcBef>
            </a:pPr>
            <a:r>
              <a:rPr lang="en" baseline="30000" dirty="0">
                <a:solidFill>
                  <a:schemeClr val="accent1"/>
                </a:solidFill>
              </a:rPr>
              <a:t>39.6% never looked so much larger than 35%</a:t>
            </a:r>
          </a:p>
        </p:txBody>
      </p:sp>
      <p:pic>
        <p:nvPicPr>
          <p:cNvPr id="5" name="Shape 136"/>
          <p:cNvPicPr preferRelativeResize="0"/>
          <p:nvPr/>
        </p:nvPicPr>
        <p:blipFill>
          <a:blip r:embed="rId2">
            <a:alphaModFix/>
          </a:blip>
          <a:stretch>
            <a:fillRect/>
          </a:stretch>
        </p:blipFill>
        <p:spPr>
          <a:xfrm>
            <a:off x="1874875" y="1521394"/>
            <a:ext cx="8506046" cy="4868774"/>
          </a:xfrm>
          <a:prstGeom prst="rect">
            <a:avLst/>
          </a:prstGeom>
          <a:noFill/>
          <a:ln>
            <a:noFill/>
          </a:ln>
        </p:spPr>
      </p:pic>
    </p:spTree>
    <p:extLst>
      <p:ext uri="{BB962C8B-B14F-4D97-AF65-F5344CB8AC3E}">
        <p14:creationId xmlns:p14="http://schemas.microsoft.com/office/powerpoint/2010/main" val="252215370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4362</TotalTime>
  <Words>538</Words>
  <Application>Microsoft Office PowerPoint</Application>
  <PresentationFormat>宽屏</PresentationFormat>
  <Paragraphs>46</Paragraphs>
  <Slides>17</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Marker Felt</vt:lpstr>
      <vt:lpstr>等线</vt:lpstr>
      <vt:lpstr>等线 Light</vt:lpstr>
      <vt:lpstr>Arial</vt:lpstr>
      <vt:lpstr>Georgia</vt:lpstr>
      <vt:lpstr>Office 主题​​</vt:lpstr>
      <vt:lpstr>PowerPoint 演示文稿</vt:lpstr>
      <vt:lpstr>PowerPoint 演示文稿</vt:lpstr>
      <vt:lpstr>What is wrong with this graph?</vt:lpstr>
      <vt:lpstr>Avoid perspective (3D) bar charts - they are misleading</vt:lpstr>
      <vt:lpstr>Same thing for pie charts</vt:lpstr>
      <vt:lpstr>PowerPoint 演示文稿</vt:lpstr>
      <vt:lpstr>PowerPoint 演示文稿</vt:lpstr>
      <vt:lpstr>Bar charts - beware of vertical axis...</vt:lpstr>
      <vt:lpstr>39.6% never looked so much larger than 35%</vt:lpstr>
      <vt:lpstr>PowerPoint 演示文稿</vt:lpstr>
      <vt:lpstr>PowerPoint 演示文稿</vt:lpstr>
      <vt:lpstr>PowerPoint 演示文稿</vt:lpstr>
      <vt:lpstr>Same graph, on consistent vertical axis</vt:lpstr>
      <vt:lpstr>What is wrong with this graph?</vt:lpstr>
      <vt:lpstr>Cornell University Tuition vs Cornell University Ranking….</vt:lpstr>
      <vt:lpstr>So can we conclude that children make a marriage unhappy?</vt:lpstr>
      <vt:lpstr>Scatter plot axes don’t need to start at 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7</cp:revision>
  <dcterms:created xsi:type="dcterms:W3CDTF">2021-08-25T05:41:18Z</dcterms:created>
  <dcterms:modified xsi:type="dcterms:W3CDTF">2021-09-06T14:00:27Z</dcterms:modified>
</cp:coreProperties>
</file>