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9" r:id="rId2"/>
    <p:sldId id="300" r:id="rId3"/>
    <p:sldId id="256" r:id="rId4"/>
    <p:sldId id="286" r:id="rId5"/>
    <p:sldId id="288" r:id="rId6"/>
    <p:sldId id="257" r:id="rId7"/>
    <p:sldId id="258" r:id="rId8"/>
    <p:sldId id="291" r:id="rId9"/>
    <p:sldId id="290" r:id="rId10"/>
    <p:sldId id="294" r:id="rId11"/>
    <p:sldId id="289" r:id="rId12"/>
    <p:sldId id="295" r:id="rId13"/>
    <p:sldId id="293" r:id="rId14"/>
    <p:sldId id="260" r:id="rId15"/>
    <p:sldId id="296" r:id="rId16"/>
    <p:sldId id="278" r:id="rId17"/>
    <p:sldId id="279" r:id="rId18"/>
    <p:sldId id="298" r:id="rId19"/>
    <p:sldId id="29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731" autoAdjust="0"/>
  </p:normalViewPr>
  <p:slideViewPr>
    <p:cSldViewPr snapToGrid="0">
      <p:cViewPr varScale="1">
        <p:scale>
          <a:sx n="51" d="100"/>
          <a:sy n="51" d="100"/>
        </p:scale>
        <p:origin x="12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59C38-FE93-4CB0-97DC-D6F99ABFC4A9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BBA81-DBFF-4DF6-8806-613D8BBAD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9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BBA81-DBFF-4DF6-8806-613D8BBAD13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93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Approximately what proportion of the students had less than 20?</a:t>
            </a:r>
          </a:p>
          <a:p>
            <a:r>
              <a:rPr lang="en-US" altLang="zh-CN" dirty="0" smtClean="0"/>
              <a:t>More than 20?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BBA81-DBFF-4DF6-8806-613D8BBAD13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1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BBC31-E0E7-476F-94B2-4ADDD669C7E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44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BBC31-E0E7-476F-94B2-4ADDD669C7E7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22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BBA81-DBFF-4DF6-8806-613D8BBAD13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999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BBA81-DBFF-4DF6-8806-613D8BBAD13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8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1pPr>
            <a:lvl2pPr marL="37931725" indent="-3747452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ＭＳ Ｐゴシック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6C9F631-0206-448D-8F6E-5199362EEC4C}" type="slidenum">
              <a:rPr lang="en-US" altLang="en-US">
                <a:latin typeface="Arial" pitchFamily="34" charset="0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116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DBBA81-DBFF-4DF6-8806-613D8BBAD13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71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38BBC31-E0E7-476F-94B2-4ADDD669C7E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444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E738-8A32-4A4C-91A6-90390F36DFB0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D9BF-64D6-40E2-9DC1-9657D7E4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96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E738-8A32-4A4C-91A6-90390F36DFB0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D9BF-64D6-40E2-9DC1-9657D7E4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7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E738-8A32-4A4C-91A6-90390F36DFB0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D9BF-64D6-40E2-9DC1-9657D7E4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94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E738-8A32-4A4C-91A6-90390F36DFB0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D9BF-64D6-40E2-9DC1-9657D7E4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4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E738-8A32-4A4C-91A6-90390F36DFB0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D9BF-64D6-40E2-9DC1-9657D7E4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40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E738-8A32-4A4C-91A6-90390F36DFB0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D9BF-64D6-40E2-9DC1-9657D7E4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49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E738-8A32-4A4C-91A6-90390F36DFB0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D9BF-64D6-40E2-9DC1-9657D7E4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1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E738-8A32-4A4C-91A6-90390F36DFB0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D9BF-64D6-40E2-9DC1-9657D7E4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36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E738-8A32-4A4C-91A6-90390F36DFB0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D9BF-64D6-40E2-9DC1-9657D7E4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8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E738-8A32-4A4C-91A6-90390F36DFB0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D9BF-64D6-40E2-9DC1-9657D7E4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66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E738-8A32-4A4C-91A6-90390F36DFB0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4D9BF-64D6-40E2-9DC1-9657D7E4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72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4E738-8A32-4A4C-91A6-90390F36DFB0}" type="datetimeFigureOut">
              <a:rPr lang="zh-CN" altLang="en-US" smtClean="0"/>
              <a:t>2021/9/7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4D9BF-64D6-40E2-9DC1-9657D7E48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4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Cumulative Frequency</a:t>
            </a:r>
            <a:endParaRPr lang="zh-CN" altLang="en-US" dirty="0"/>
          </a:p>
        </p:txBody>
      </p:sp>
      <p:pic>
        <p:nvPicPr>
          <p:cNvPr id="1030" name="Picture 6" descr="Mathematics SKE Text - UNIT E4 Section 1 : Cumulative Frequ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0" y="1490272"/>
            <a:ext cx="8266364" cy="504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37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26936" y="269395"/>
            <a:ext cx="11272789" cy="2600712"/>
          </a:xfrm>
          <a:prstGeom prst="rect">
            <a:avLst/>
          </a:prstGeom>
          <a:solidFill>
            <a:srgbClr val="E3DED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en-US" sz="2000" b="1" u="sng" dirty="0">
                <a:solidFill>
                  <a:srgbClr val="E81F30"/>
                </a:solidFill>
              </a:rPr>
              <a:t>Definitions:</a:t>
            </a:r>
          </a:p>
          <a:p>
            <a:pPr eaLnBrk="1" hangingPunct="1">
              <a:defRPr/>
            </a:pPr>
            <a:endParaRPr lang="en-US" altLang="en-US" sz="600" b="1" u="sng" dirty="0">
              <a:solidFill>
                <a:srgbClr val="E81F30"/>
              </a:solidFill>
            </a:endParaRP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en-US" sz="2000" dirty="0"/>
              <a:t>A distribution is roughly </a:t>
            </a:r>
            <a:r>
              <a:rPr lang="en-US" altLang="en-US" sz="2000" b="1" dirty="0"/>
              <a:t>symmetric</a:t>
            </a:r>
            <a:r>
              <a:rPr lang="en-US" altLang="en-US" sz="2000" dirty="0"/>
              <a:t> if the right and left sides of the graph are approximately mirror images of each other.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en-US" sz="2000" dirty="0"/>
              <a:t>A distribution is </a:t>
            </a:r>
            <a:r>
              <a:rPr lang="en-US" altLang="en-US" sz="2000" b="1" dirty="0"/>
              <a:t>skewed to the right</a:t>
            </a:r>
            <a:r>
              <a:rPr lang="en-US" altLang="en-US" sz="2000" dirty="0"/>
              <a:t> (right-skewed) if the right side of the graph (containing the half of the observations with larger values) is much longer than the left side.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altLang="en-US" sz="2000" dirty="0"/>
              <a:t>It is </a:t>
            </a:r>
            <a:r>
              <a:rPr lang="en-US" altLang="en-US" sz="2000" b="1" dirty="0"/>
              <a:t>skewed to the left</a:t>
            </a:r>
            <a:r>
              <a:rPr lang="en-US" altLang="en-US" sz="2000" dirty="0"/>
              <a:t> (left-skewed) if the left side of the graph is much longer than the right side.</a:t>
            </a:r>
          </a:p>
          <a:p>
            <a:pPr eaLnBrk="1" hangingPunct="1">
              <a:defRPr/>
            </a:pPr>
            <a:endParaRPr lang="en-US" altLang="en-US" sz="7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7" t="19097" r="-1"/>
          <a:stretch/>
        </p:blipFill>
        <p:spPr bwMode="auto">
          <a:xfrm>
            <a:off x="1809135" y="3864077"/>
            <a:ext cx="3145791" cy="26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t="50980"/>
          <a:stretch/>
        </p:blipFill>
        <p:spPr bwMode="auto">
          <a:xfrm>
            <a:off x="3379647" y="2102192"/>
            <a:ext cx="3706993" cy="1571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2" t="15802"/>
          <a:stretch>
            <a:fillRect/>
          </a:stretch>
        </p:blipFill>
        <p:spPr bwMode="auto">
          <a:xfrm>
            <a:off x="6101454" y="3767746"/>
            <a:ext cx="3753964" cy="273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81214" y="3660317"/>
            <a:ext cx="152082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b="1" dirty="0">
                <a:solidFill>
                  <a:srgbClr val="000000"/>
                </a:solidFill>
              </a:rPr>
              <a:t>symmetric</a:t>
            </a:r>
            <a:endParaRPr lang="en-US" altLang="en-US" sz="1400" b="1" dirty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79131" y="1929268"/>
            <a:ext cx="155892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CN" sz="1800" b="1" dirty="0">
                <a:solidFill>
                  <a:srgbClr val="000000"/>
                </a:solidFill>
              </a:rPr>
              <a:t>left-s</a:t>
            </a:r>
            <a:r>
              <a:rPr lang="en-US" altLang="en-US" sz="1800" b="1" dirty="0">
                <a:solidFill>
                  <a:srgbClr val="000000"/>
                </a:solidFill>
              </a:rPr>
              <a:t>kewed</a:t>
            </a:r>
            <a:endParaRPr lang="en-US" altLang="en-US" sz="1400" b="1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2494" y="3631770"/>
            <a:ext cx="1630363" cy="3385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1600" b="1" dirty="0">
                <a:solidFill>
                  <a:srgbClr val="000000"/>
                </a:solidFill>
              </a:rPr>
              <a:t>right-skewed</a:t>
            </a:r>
          </a:p>
        </p:txBody>
      </p:sp>
    </p:spTree>
    <p:extLst>
      <p:ext uri="{BB962C8B-B14F-4D97-AF65-F5344CB8AC3E}">
        <p14:creationId xmlns:p14="http://schemas.microsoft.com/office/powerpoint/2010/main" val="19188632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610" y="1678161"/>
            <a:ext cx="5758746" cy="15034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509" y="3381106"/>
            <a:ext cx="5208948" cy="16048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5"/>
          <a:srcRect t="7436" b="4984"/>
          <a:stretch/>
        </p:blipFill>
        <p:spPr>
          <a:xfrm>
            <a:off x="1520585" y="4935254"/>
            <a:ext cx="5421741" cy="15908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518" y="315183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Shape: symmetry/skewness</a:t>
            </a:r>
            <a:endParaRPr lang="zh-CN" altLang="en-US" dirty="0"/>
          </a:p>
        </p:txBody>
      </p:sp>
      <p:pic>
        <p:nvPicPr>
          <p:cNvPr id="8" name="toes=skew.jpg" descr="toes=skew.jp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684509" y="2067371"/>
            <a:ext cx="8390923" cy="30272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722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575153" y="1149220"/>
            <a:ext cx="10515600" cy="4780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42021"/>
                </a:solidFill>
                <a:cs typeface="Arial" panose="020B0604020202020204" pitchFamily="34" charset="0"/>
              </a:rPr>
              <a:t>For brevity, we sometimes say “</a:t>
            </a:r>
            <a:r>
              <a:rPr lang="en-US" altLang="zh-CN" sz="2400" b="1" dirty="0">
                <a:solidFill>
                  <a:srgbClr val="242021"/>
                </a:solidFill>
                <a:cs typeface="Arial" panose="020B0604020202020204" pitchFamily="34" charset="0"/>
              </a:rPr>
              <a:t>left-skewed</a:t>
            </a:r>
            <a:r>
              <a:rPr lang="en-US" altLang="zh-CN" sz="2400" dirty="0">
                <a:solidFill>
                  <a:srgbClr val="242021"/>
                </a:solidFill>
                <a:cs typeface="Arial" panose="020B0604020202020204" pitchFamily="34" charset="0"/>
              </a:rPr>
              <a:t>” instead of “skewed to the left” and </a:t>
            </a:r>
            <a:r>
              <a:rPr lang="en-US" altLang="zh-CN" sz="2400" dirty="0" smtClean="0">
                <a:solidFill>
                  <a:srgbClr val="242021"/>
                </a:solidFill>
                <a:cs typeface="Arial" panose="020B0604020202020204" pitchFamily="34" charset="0"/>
              </a:rPr>
              <a:t>“</a:t>
            </a:r>
            <a:r>
              <a:rPr lang="en-US" altLang="zh-CN" sz="2400" dirty="0">
                <a:solidFill>
                  <a:srgbClr val="242021"/>
                </a:solidFill>
                <a:cs typeface="Arial" panose="020B0604020202020204" pitchFamily="34" charset="0"/>
              </a:rPr>
              <a:t>right-skewed” instead of “skewed to the </a:t>
            </a:r>
            <a:r>
              <a:rPr lang="en-US" altLang="zh-CN" sz="2400" dirty="0" smtClean="0">
                <a:solidFill>
                  <a:srgbClr val="242021"/>
                </a:solidFill>
                <a:cs typeface="Arial" panose="020B0604020202020204" pitchFamily="34" charset="0"/>
              </a:rPr>
              <a:t>right” </a:t>
            </a:r>
            <a:endParaRPr lang="en-US" altLang="zh-CN" sz="2400" dirty="0">
              <a:solidFill>
                <a:srgbClr val="24202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242021"/>
                </a:solidFill>
                <a:cs typeface="Arial" panose="020B0604020202020204" pitchFamily="34" charset="0"/>
              </a:rPr>
              <a:t>We could also describe a distribution with a long tail to the left as “</a:t>
            </a:r>
            <a:r>
              <a:rPr lang="en-US" altLang="zh-CN" sz="2400" b="1" dirty="0">
                <a:solidFill>
                  <a:srgbClr val="242021"/>
                </a:solidFill>
                <a:cs typeface="Arial" panose="020B0604020202020204" pitchFamily="34" charset="0"/>
              </a:rPr>
              <a:t>skewed toward negative values</a:t>
            </a:r>
            <a:r>
              <a:rPr lang="en-US" altLang="zh-CN" sz="2400" dirty="0">
                <a:solidFill>
                  <a:srgbClr val="242021"/>
                </a:solidFill>
                <a:cs typeface="Arial" panose="020B0604020202020204" pitchFamily="34" charset="0"/>
              </a:rPr>
              <a:t>” or “</a:t>
            </a:r>
            <a:r>
              <a:rPr lang="en-US" altLang="zh-CN" sz="2400" b="1" dirty="0">
                <a:solidFill>
                  <a:srgbClr val="242021"/>
                </a:solidFill>
                <a:cs typeface="Arial" panose="020B0604020202020204" pitchFamily="34" charset="0"/>
              </a:rPr>
              <a:t>negatively skewed</a:t>
            </a:r>
            <a:r>
              <a:rPr lang="en-US" altLang="zh-CN" sz="2400" dirty="0">
                <a:solidFill>
                  <a:srgbClr val="242021"/>
                </a:solidFill>
                <a:cs typeface="Arial" panose="020B0604020202020204" pitchFamily="34" charset="0"/>
              </a:rPr>
              <a:t>” and a distribution with a long right tail as “positively skewed</a:t>
            </a:r>
            <a:r>
              <a:rPr lang="en-US" altLang="zh-CN" sz="2400" dirty="0" smtClean="0">
                <a:solidFill>
                  <a:srgbClr val="242021"/>
                </a:solidFill>
                <a:cs typeface="Arial" panose="020B0604020202020204" pitchFamily="34" charset="0"/>
              </a:rPr>
              <a:t>.”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solidFill>
                  <a:srgbClr val="242021"/>
                </a:solidFill>
                <a:cs typeface="Arial" panose="020B0604020202020204" pitchFamily="34" charset="0"/>
              </a:rPr>
              <a:t>The </a:t>
            </a:r>
            <a:r>
              <a:rPr lang="en-US" altLang="zh-CN" sz="2400" dirty="0">
                <a:solidFill>
                  <a:srgbClr val="242021"/>
                </a:solidFill>
                <a:cs typeface="Arial" panose="020B0604020202020204" pitchFamily="34" charset="0"/>
              </a:rPr>
              <a:t>direction of skewness is </a:t>
            </a:r>
            <a:r>
              <a:rPr lang="en-US" altLang="zh-CN" sz="2400" b="1" dirty="0">
                <a:solidFill>
                  <a:srgbClr val="242021"/>
                </a:solidFill>
                <a:cs typeface="Arial" panose="020B0604020202020204" pitchFamily="34" charset="0"/>
              </a:rPr>
              <a:t>the direction of the long tail</a:t>
            </a:r>
            <a:r>
              <a:rPr lang="en-US" altLang="zh-CN" sz="2400" dirty="0">
                <a:solidFill>
                  <a:srgbClr val="242021"/>
                </a:solidFill>
                <a:cs typeface="Arial" panose="020B0604020202020204" pitchFamily="34" charset="0"/>
              </a:rPr>
              <a:t>, not the direction where most observations are clustered.</a:t>
            </a:r>
            <a:r>
              <a:rPr lang="en-US" altLang="zh-CN" sz="2400" dirty="0">
                <a:cs typeface="Arial" panose="020B0604020202020204" pitchFamily="34" charset="0"/>
              </a:rPr>
              <a:t> </a:t>
            </a:r>
            <a:br>
              <a:rPr lang="en-US" altLang="zh-CN" sz="2400" dirty="0">
                <a:cs typeface="Arial" panose="020B0604020202020204" pitchFamily="34" charset="0"/>
              </a:rPr>
            </a:br>
            <a:endParaRPr lang="zh-CN" alt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9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7" descr="figure-01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49" y="1747055"/>
            <a:ext cx="4538597" cy="408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"/>
          <p:cNvSpPr txBox="1">
            <a:spLocks noChangeArrowheads="1"/>
          </p:cNvSpPr>
          <p:nvPr/>
        </p:nvSpPr>
        <p:spPr bwMode="auto">
          <a:xfrm>
            <a:off x="1051144" y="702677"/>
            <a:ext cx="10998894" cy="827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6858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914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1600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0574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  <a:buClr>
                <a:srgbClr val="00CC99"/>
              </a:buClr>
              <a:buSzPct val="65000"/>
              <a:buFont typeface="Wingdings" pitchFamily="2" charset="2"/>
              <a:buChar char="p"/>
            </a:pPr>
            <a:r>
              <a:rPr lang="en-US" altLang="en-US" sz="4000" dirty="0" smtClean="0">
                <a:latin typeface="Calibri" pitchFamily="34" charset="0"/>
              </a:rPr>
              <a:t> Not </a:t>
            </a:r>
            <a:r>
              <a:rPr lang="en-US" altLang="en-US" sz="4000" dirty="0">
                <a:latin typeface="Calibri" pitchFamily="34" charset="0"/>
              </a:rPr>
              <a:t>all distributions have a simple overall </a:t>
            </a:r>
            <a:r>
              <a:rPr lang="en-US" altLang="en-US" sz="4000" dirty="0" smtClean="0">
                <a:latin typeface="Calibri" pitchFamily="34" charset="0"/>
              </a:rPr>
              <a:t>shape</a:t>
            </a:r>
            <a:r>
              <a:rPr lang="en-US" altLang="en-US" sz="4000" dirty="0">
                <a:latin typeface="Calibri" pitchFamily="34" charset="0"/>
              </a:rPr>
              <a:t>.</a:t>
            </a:r>
            <a:endParaRPr lang="en-US" altLang="en-US" sz="3600" dirty="0">
              <a:latin typeface="Calibri" pitchFamily="34" charset="0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749446" y="2197992"/>
            <a:ext cx="61502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6858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914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1600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0574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CC0000"/>
                </a:solidFill>
                <a:latin typeface="Calibri" pitchFamily="34" charset="0"/>
              </a:rPr>
              <a:t>Complex, </a:t>
            </a:r>
            <a:endParaRPr lang="en-US" altLang="en-US" sz="4000" dirty="0" smtClean="0">
              <a:solidFill>
                <a:srgbClr val="CC0000"/>
              </a:solidFill>
              <a:latin typeface="Calibri" pitchFamily="34" charset="0"/>
            </a:endParaRPr>
          </a:p>
          <a:p>
            <a:pPr eaLnBrk="1" hangingPunct="1"/>
            <a:r>
              <a:rPr lang="en-US" altLang="en-US" sz="4000" dirty="0" smtClean="0">
                <a:solidFill>
                  <a:srgbClr val="CC0000"/>
                </a:solidFill>
                <a:latin typeface="Calibri" pitchFamily="34" charset="0"/>
              </a:rPr>
              <a:t>multimodal </a:t>
            </a:r>
            <a:r>
              <a:rPr lang="en-US" altLang="en-US" sz="4000" dirty="0">
                <a:solidFill>
                  <a:srgbClr val="CC0000"/>
                </a:solidFill>
                <a:latin typeface="Calibri" pitchFamily="34" charset="0"/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236908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Anything Unusual?</a:t>
            </a:r>
          </a:p>
        </p:txBody>
      </p:sp>
      <p:sp>
        <p:nvSpPr>
          <p:cNvPr id="4" name="矩形 3"/>
          <p:cNvSpPr/>
          <p:nvPr/>
        </p:nvSpPr>
        <p:spPr>
          <a:xfrm>
            <a:off x="3048000" y="-605950"/>
            <a:ext cx="6096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609600" indent="-609600">
              <a:lnSpc>
                <a:spcPct val="90000"/>
              </a:lnSpc>
              <a:buClr>
                <a:schemeClr val="hlink"/>
              </a:buClr>
              <a:defRPr/>
            </a:pPr>
            <a:r>
              <a:rPr lang="en-US" altLang="en-US" sz="3200" dirty="0"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endParaRPr lang="en-US" altLang="en-US" sz="3200" dirty="0">
              <a:latin typeface="Arial" charset="0"/>
              <a:ea typeface="ＭＳ Ｐゴシック" charset="-128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0476" y="1565428"/>
            <a:ext cx="11131463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Don’t forget to make note of any </a:t>
            </a:r>
            <a:r>
              <a:rPr lang="zh-CN" altLang="en-US" sz="2800" b="1" dirty="0"/>
              <a:t>unusual features </a:t>
            </a:r>
            <a:r>
              <a:rPr lang="zh-CN" altLang="en-US" sz="2800" dirty="0"/>
              <a:t>denoted in the shape of the distribution. Sometimes it’s the unusual features that tell us something </a:t>
            </a:r>
            <a:r>
              <a:rPr lang="zh-CN" altLang="en-US" sz="2800" b="1" dirty="0"/>
              <a:t>interesting or exciting</a:t>
            </a:r>
            <a:r>
              <a:rPr lang="zh-CN" altLang="en-US" sz="2800" dirty="0"/>
              <a:t> about the data. You should always mention any </a:t>
            </a:r>
            <a:r>
              <a:rPr lang="zh-CN" altLang="en-US" sz="2800" b="1" dirty="0"/>
              <a:t>outliers</a:t>
            </a:r>
            <a:r>
              <a:rPr lang="zh-CN" altLang="en-US" sz="2800" dirty="0"/>
              <a:t> that stand off away from the body of the distribution. 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pPr algn="ctr">
              <a:lnSpc>
                <a:spcPct val="120000"/>
              </a:lnSpc>
            </a:pPr>
            <a:r>
              <a:rPr lang="en-US" altLang="en-US" sz="3200" dirty="0"/>
              <a:t>A large gap in the distribution is typically a sign of an outlier.</a:t>
            </a:r>
          </a:p>
          <a:p>
            <a:pPr>
              <a:lnSpc>
                <a:spcPct val="120000"/>
              </a:lnSpc>
            </a:pPr>
            <a:endParaRPr lang="en-US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0454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42" y="0"/>
            <a:ext cx="11153529" cy="672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4714" y="375691"/>
            <a:ext cx="69772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SOCS (shape, outliers, center, spread) </a:t>
            </a:r>
            <a:b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</a:b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7707" b="10583"/>
          <a:stretch/>
        </p:blipFill>
        <p:spPr>
          <a:xfrm>
            <a:off x="2418521" y="1098653"/>
            <a:ext cx="7531384" cy="233024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005503" y="3797143"/>
            <a:ext cx="83574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Shape: </a:t>
            </a:r>
            <a:r>
              <a:rPr lang="en-US" altLang="zh-CN" sz="2000" dirty="0"/>
              <a:t>The dotplot has a peak at 4, a single main cluster of dots between 0 and 5, and a large gap between 5 and 13. The main cluster has a longer tail to the left of the peak than to the right.</a:t>
            </a:r>
          </a:p>
          <a:p>
            <a:endParaRPr lang="en-US" altLang="zh-CN" sz="2000" dirty="0"/>
          </a:p>
          <a:p>
            <a:r>
              <a:rPr lang="en-US" altLang="zh-CN" sz="2000" dirty="0"/>
              <a:t>What does this shape tell us?</a:t>
            </a:r>
          </a:p>
          <a:p>
            <a:r>
              <a:rPr lang="en-US" altLang="zh-CN" sz="2000" dirty="0"/>
              <a:t>The U.S. women’s soccer team scored between 0 and 5 goals in most of its games, with 4 being the most common value (known as the </a:t>
            </a:r>
            <a:r>
              <a:rPr lang="en-US" altLang="zh-CN" sz="2000" b="1" dirty="0"/>
              <a:t>mode</a:t>
            </a:r>
            <a:r>
              <a:rPr lang="en-US" altLang="zh-CN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182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4092"/>
          <a:stretch/>
        </p:blipFill>
        <p:spPr>
          <a:xfrm>
            <a:off x="2607364" y="317665"/>
            <a:ext cx="7531384" cy="273514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925296" y="2841105"/>
            <a:ext cx="8454470" cy="3139321"/>
          </a:xfrm>
          <a:prstGeom prst="rect">
            <a:avLst/>
          </a:prstGeom>
          <a:solidFill>
            <a:srgbClr val="E3DED1"/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b="1" dirty="0"/>
              <a:t>Center: </a:t>
            </a:r>
            <a:r>
              <a:rPr lang="en-US" altLang="zh-CN" dirty="0"/>
              <a:t>The midpoint is at 3. </a:t>
            </a:r>
          </a:p>
          <a:p>
            <a:endParaRPr lang="en-US" altLang="zh-CN" dirty="0"/>
          </a:p>
          <a:p>
            <a:r>
              <a:rPr lang="en-US" altLang="zh-CN" dirty="0"/>
              <a:t>What does this number tell us? In a typical game during the 2012 season, the U.S. women’s soccer team scored about 3 goals.</a:t>
            </a:r>
          </a:p>
          <a:p>
            <a:endParaRPr lang="en-US" altLang="zh-CN" dirty="0"/>
          </a:p>
          <a:p>
            <a:r>
              <a:rPr lang="en-US" altLang="zh-CN" b="1" dirty="0"/>
              <a:t>Spread: </a:t>
            </a:r>
            <a:r>
              <a:rPr lang="en-US" altLang="zh-CN" dirty="0"/>
              <a:t>The data vary from 0 goals scored to 14 goals scored.</a:t>
            </a:r>
          </a:p>
          <a:p>
            <a:endParaRPr lang="en-US" altLang="zh-CN" dirty="0"/>
          </a:p>
          <a:p>
            <a:r>
              <a:rPr lang="en-US" altLang="zh-CN" b="1" dirty="0"/>
              <a:t>Outliers: </a:t>
            </a:r>
            <a:r>
              <a:rPr lang="en-US" altLang="zh-CN" dirty="0"/>
              <a:t>The games in which the women’s team scored 13 goals and 14 goals clearly stand out from the overall pattern of the distribution. So we label them as possible outliers.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94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3" y="362358"/>
            <a:ext cx="11814002" cy="590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31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92898" y="259990"/>
            <a:ext cx="110312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50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altLang="zh-CN" sz="2800" dirty="0"/>
              <a:t>When asked to </a:t>
            </a:r>
            <a:r>
              <a:rPr lang="en-US" altLang="zh-CN" sz="2800" b="1" dirty="0">
                <a:solidFill>
                  <a:srgbClr val="FF2600"/>
                </a:solidFill>
              </a:rPr>
              <a:t>compare</a:t>
            </a:r>
            <a:r>
              <a:rPr lang="en-US" altLang="zh-CN" sz="2800" dirty="0"/>
              <a:t> graphs/distributions:</a:t>
            </a:r>
          </a:p>
          <a:p>
            <a:pPr>
              <a:defRPr sz="50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altLang="zh-CN" sz="2800" dirty="0"/>
              <a:t>1. use </a:t>
            </a:r>
            <a:r>
              <a:rPr lang="en-US" altLang="zh-CN" sz="2800" b="1" dirty="0"/>
              <a:t>comparison</a:t>
            </a:r>
            <a:r>
              <a:rPr lang="en-US" altLang="zh-CN" sz="2800" dirty="0"/>
              <a:t> language</a:t>
            </a:r>
          </a:p>
          <a:p>
            <a:pPr>
              <a:defRPr sz="50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altLang="zh-CN" sz="2800" dirty="0"/>
              <a:t>2. discuss </a:t>
            </a:r>
          </a:p>
          <a:p>
            <a:pPr marL="1040139" indent="-786139">
              <a:buSzPct val="171000"/>
              <a:buChar char="•"/>
              <a:defRPr sz="50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altLang="zh-CN" sz="2800" b="1" dirty="0"/>
              <a:t>shape</a:t>
            </a:r>
            <a:r>
              <a:rPr lang="en-US" altLang="zh-CN" sz="2800" dirty="0"/>
              <a:t> (skew/approximately normal—while…)</a:t>
            </a:r>
          </a:p>
          <a:p>
            <a:pPr marL="1040139" indent="-786139">
              <a:buSzPct val="171000"/>
              <a:buChar char="•"/>
              <a:defRPr sz="50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altLang="zh-CN" sz="2800" b="1" dirty="0"/>
              <a:t>center</a:t>
            </a:r>
            <a:r>
              <a:rPr lang="en-US" altLang="zh-CN" sz="2800" dirty="0"/>
              <a:t> (greater/less than, etc.)</a:t>
            </a:r>
          </a:p>
          <a:p>
            <a:pPr marL="1040139" indent="-786139">
              <a:buSzPct val="171000"/>
              <a:buChar char="•"/>
              <a:defRPr sz="50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altLang="zh-CN" sz="2800" b="1" dirty="0"/>
              <a:t>spread</a:t>
            </a:r>
            <a:r>
              <a:rPr lang="en-US" altLang="zh-CN" sz="2800" dirty="0"/>
              <a:t> (larger/smaller than, etc.)</a:t>
            </a:r>
          </a:p>
          <a:p>
            <a:pPr marL="1040139" indent="-786139">
              <a:buSzPct val="171000"/>
              <a:buChar char="•"/>
              <a:defRPr sz="5000" b="1">
                <a:latin typeface="Cambria"/>
                <a:ea typeface="Cambria"/>
                <a:cs typeface="Cambria"/>
                <a:sym typeface="Cambria"/>
              </a:defRPr>
            </a:pPr>
            <a:r>
              <a:rPr lang="en-US" altLang="zh-CN" sz="2800" dirty="0"/>
              <a:t>unusual values/outliers</a:t>
            </a:r>
          </a:p>
          <a:p>
            <a:pPr>
              <a:defRPr sz="5000">
                <a:latin typeface="Cambria"/>
                <a:ea typeface="Cambria"/>
                <a:cs typeface="Cambria"/>
                <a:sym typeface="Cambria"/>
              </a:defRPr>
            </a:pPr>
            <a:r>
              <a:rPr lang="en-US" altLang="zh-CN" sz="2800" dirty="0"/>
              <a:t>3. include </a:t>
            </a:r>
            <a:r>
              <a:rPr lang="en-US" altLang="zh-CN" sz="2800" b="1" dirty="0"/>
              <a:t>context</a:t>
            </a:r>
          </a:p>
        </p:txBody>
      </p:sp>
      <p:pic>
        <p:nvPicPr>
          <p:cNvPr id="3" name="toes=skew.jpg" descr="toes=skew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57600" y="3599005"/>
            <a:ext cx="8390923" cy="302726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113637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Cumulative Frequency</a:t>
            </a:r>
            <a:endParaRPr lang="zh-CN" altLang="en-US" dirty="0"/>
          </a:p>
        </p:txBody>
      </p:sp>
      <p:pic>
        <p:nvPicPr>
          <p:cNvPr id="1030" name="Picture 6" descr="Mathematics SKE Text - UNIT E4 Section 1 : Cumulative Frequenc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40" y="1490272"/>
            <a:ext cx="8266364" cy="504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052153" y="3945699"/>
            <a:ext cx="914400" cy="1892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 smtClean="0"/>
              <a:t>30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46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58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 smtClean="0"/>
              <a:t>66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383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46791"/>
            <a:ext cx="9144000" cy="2387600"/>
          </a:xfrm>
        </p:spPr>
        <p:txBody>
          <a:bodyPr/>
          <a:lstStyle/>
          <a:p>
            <a:r>
              <a:rPr lang="en-US" altLang="zh-CN" dirty="0" smtClean="0"/>
              <a:t>Lecture 5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7200" dirty="0" smtClean="0"/>
              <a:t>Describe the Graphs</a:t>
            </a:r>
          </a:p>
        </p:txBody>
      </p:sp>
    </p:spTree>
    <p:extLst>
      <p:ext uri="{BB962C8B-B14F-4D97-AF65-F5344CB8AC3E}">
        <p14:creationId xmlns:p14="http://schemas.microsoft.com/office/powerpoint/2010/main" val="84579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525645" y="2794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Arial" panose="020B0604020202020204" pitchFamily="34" charset="0"/>
              </a:rPr>
              <a:t/>
            </a:r>
            <a:br>
              <a:rPr lang="zh-CN" altLang="zh-CN">
                <a:latin typeface="Arial" panose="020B0604020202020204" pitchFamily="34" charset="0"/>
              </a:rPr>
            </a:br>
            <a:endParaRPr lang="zh-CN" altLang="zh-CN">
              <a:latin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4092" b="32804"/>
          <a:stretch/>
        </p:blipFill>
        <p:spPr>
          <a:xfrm>
            <a:off x="0" y="3442014"/>
            <a:ext cx="12192000" cy="2913298"/>
          </a:xfrm>
          <a:prstGeom prst="rect">
            <a:avLst/>
          </a:prstGeom>
        </p:spPr>
      </p:pic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174698" y="278990"/>
            <a:ext cx="134977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>
                <a:latin typeface="Arial" panose="020B0604020202020204" pitchFamily="34" charset="0"/>
              </a:rPr>
              <a:t/>
            </a:r>
            <a:br>
              <a:rPr lang="zh-CN" altLang="zh-CN">
                <a:latin typeface="Arial" panose="020B0604020202020204" pitchFamily="34" charset="0"/>
              </a:rPr>
            </a:b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376687"/>
            <a:ext cx="12192000" cy="243143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en-US" sz="4000" b="1" dirty="0">
                <a:solidFill>
                  <a:srgbClr val="C00000"/>
                </a:solidFill>
              </a:rPr>
              <a:t>The purpose of a graph is to help us understand the data. </a:t>
            </a:r>
            <a:r>
              <a:rPr lang="en-US" altLang="en-US" sz="4000" b="1" dirty="0" smtClean="0">
                <a:solidFill>
                  <a:srgbClr val="C00000"/>
                </a:solidFill>
              </a:rPr>
              <a:t>After </a:t>
            </a:r>
            <a:r>
              <a:rPr lang="en-US" altLang="en-US" sz="4000" b="1" dirty="0">
                <a:solidFill>
                  <a:srgbClr val="C00000"/>
                </a:solidFill>
              </a:rPr>
              <a:t>you make a graph, always ask,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en-US" sz="4800" b="1" dirty="0">
                <a:solidFill>
                  <a:srgbClr val="C00000"/>
                </a:solidFill>
              </a:rPr>
              <a:t>“What do I see</a:t>
            </a:r>
            <a:r>
              <a:rPr lang="en-US" altLang="en-US" sz="4800" b="1" dirty="0" smtClean="0">
                <a:solidFill>
                  <a:srgbClr val="C00000"/>
                </a:solidFill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365606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44714" y="375691"/>
            <a:ext cx="69772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  <a:t>SOCS (shape, outliers, center, spread) </a:t>
            </a:r>
            <a:br>
              <a:rPr lang="en-US" altLang="zh-CN" sz="2800" b="1" dirty="0">
                <a:solidFill>
                  <a:srgbClr val="C00000"/>
                </a:solidFill>
                <a:cs typeface="Arial" panose="020B0604020202020204" pitchFamily="34" charset="0"/>
              </a:rPr>
            </a:br>
            <a:endParaRPr lang="zh-CN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3"/>
          <p:cNvSpPr txBox="1"/>
          <p:nvPr/>
        </p:nvSpPr>
        <p:spPr>
          <a:xfrm>
            <a:off x="1917291" y="1329797"/>
            <a:ext cx="8416413" cy="297004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 sz="2000" b="1" dirty="0">
              <a:solidFill>
                <a:srgbClr val="000000"/>
              </a:solidFill>
            </a:endParaRPr>
          </a:p>
          <a:p>
            <a:pPr eaLnBrk="1" hangingPunct="1">
              <a:spcAft>
                <a:spcPts val="1800"/>
              </a:spcAft>
              <a:defRPr/>
            </a:pPr>
            <a:r>
              <a:rPr lang="en-US" altLang="en-US" sz="2000" dirty="0">
                <a:solidFill>
                  <a:srgbClr val="000000"/>
                </a:solidFill>
              </a:rPr>
              <a:t>1.  </a:t>
            </a:r>
            <a:r>
              <a:rPr lang="en-US" altLang="en-US" sz="2000" b="1" dirty="0">
                <a:solidFill>
                  <a:srgbClr val="C00000"/>
                </a:solidFill>
              </a:rPr>
              <a:t>overall pattern </a:t>
            </a:r>
            <a:r>
              <a:rPr lang="en-US" altLang="en-US" sz="2000" dirty="0">
                <a:solidFill>
                  <a:srgbClr val="000000"/>
                </a:solidFill>
              </a:rPr>
              <a:t>of a distribution:</a:t>
            </a:r>
          </a:p>
          <a:p>
            <a:pPr lvl="1" eaLnBrk="1" hangingPunct="1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000" b="1" dirty="0">
                <a:solidFill>
                  <a:srgbClr val="000000"/>
                </a:solidFill>
              </a:rPr>
              <a:t> Center</a:t>
            </a:r>
          </a:p>
          <a:p>
            <a:pPr lvl="1" eaLnBrk="1" hangingPunct="1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000" b="1" dirty="0">
                <a:solidFill>
                  <a:srgbClr val="000000"/>
                </a:solidFill>
              </a:rPr>
              <a:t> Spread</a:t>
            </a:r>
          </a:p>
          <a:p>
            <a:pPr lvl="1" eaLnBrk="1" hangingPunct="1"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000" b="1" dirty="0">
                <a:solidFill>
                  <a:srgbClr val="000000"/>
                </a:solidFill>
              </a:rPr>
              <a:t>Shape: </a:t>
            </a:r>
            <a:r>
              <a:rPr lang="en-US" altLang="zh-CN" dirty="0"/>
              <a:t>concentrate on the main features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dirty="0"/>
              <a:t> - major peaks, clusters of values and obvious gaps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altLang="zh-CN" dirty="0"/>
              <a:t> - Look for rough </a:t>
            </a:r>
            <a:r>
              <a:rPr lang="en-US" altLang="zh-CN" b="1" dirty="0"/>
              <a:t>symmetry </a:t>
            </a:r>
            <a:r>
              <a:rPr lang="en-US" altLang="zh-CN" dirty="0"/>
              <a:t>or clear </a:t>
            </a:r>
            <a:r>
              <a:rPr lang="en-US" altLang="zh-CN" b="1" dirty="0"/>
              <a:t>skewness</a:t>
            </a:r>
            <a:r>
              <a:rPr lang="en-US" altLang="zh-CN" dirty="0"/>
              <a:t>.</a:t>
            </a:r>
            <a:r>
              <a:rPr lang="en-US" altLang="zh-CN" sz="2000" dirty="0"/>
              <a:t> 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1" name="TextBox 4"/>
          <p:cNvSpPr txBox="1"/>
          <p:nvPr/>
        </p:nvSpPr>
        <p:spPr>
          <a:xfrm>
            <a:off x="2144714" y="1104091"/>
            <a:ext cx="7835029" cy="415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100" b="1" dirty="0">
                <a:solidFill>
                  <a:srgbClr val="FFFFFF"/>
                </a:solidFill>
              </a:rPr>
              <a:t>How to Examine the Distribution of a Quantitative Variable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t="4092" b="32804"/>
          <a:stretch/>
        </p:blipFill>
        <p:spPr>
          <a:xfrm>
            <a:off x="1763255" y="2283905"/>
            <a:ext cx="8724482" cy="208472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917291" y="4576840"/>
            <a:ext cx="8416413" cy="135421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2. </a:t>
            </a:r>
            <a:r>
              <a:rPr lang="en-US" altLang="zh-CN" sz="2400" b="1" dirty="0">
                <a:solidFill>
                  <a:srgbClr val="000000"/>
                </a:solidFill>
              </a:rPr>
              <a:t>Striking departures: 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Note individual values that fall outside the overall pattern.  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>
                <a:solidFill>
                  <a:srgbClr val="000000"/>
                </a:solidFill>
              </a:rPr>
              <a:t>These departures are called </a:t>
            </a:r>
            <a:r>
              <a:rPr lang="en-US" altLang="en-US" sz="2400" b="1" dirty="0">
                <a:solidFill>
                  <a:srgbClr val="C00000"/>
                </a:solidFill>
              </a:rPr>
              <a:t>outliers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636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5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19" y="390177"/>
            <a:ext cx="10515600" cy="132556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 smtClean="0"/>
              <a:t>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peaks/clusters/modes</a:t>
            </a:r>
            <a:endParaRPr lang="en-US" altLang="en-US" dirty="0"/>
          </a:p>
        </p:txBody>
      </p:sp>
      <p:sp>
        <p:nvSpPr>
          <p:cNvPr id="51205" name="TextBox 1"/>
          <p:cNvSpPr txBox="1">
            <a:spLocks noChangeArrowheads="1"/>
          </p:cNvSpPr>
          <p:nvPr/>
        </p:nvSpPr>
        <p:spPr bwMode="auto">
          <a:xfrm>
            <a:off x="614319" y="1715740"/>
            <a:ext cx="113522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990600" indent="-5334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chemeClr val="hlink"/>
              </a:buClr>
            </a:pPr>
            <a:r>
              <a:rPr lang="en-US" altLang="en-US" sz="3600" dirty="0" smtClean="0"/>
              <a:t>Humps </a:t>
            </a:r>
            <a:r>
              <a:rPr lang="en-US" altLang="en-US" sz="3600" dirty="0"/>
              <a:t>in a </a:t>
            </a:r>
            <a:r>
              <a:rPr lang="en-US" altLang="zh-CN" sz="3600" dirty="0" smtClean="0"/>
              <a:t>graph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are called </a:t>
            </a:r>
            <a:r>
              <a:rPr lang="en-US" altLang="en-US" sz="3600" dirty="0" smtClean="0">
                <a:solidFill>
                  <a:srgbClr val="FF0000"/>
                </a:solidFill>
              </a:rPr>
              <a:t>modes</a:t>
            </a:r>
            <a:r>
              <a:rPr lang="en-US" altLang="en-US" sz="3600" dirty="0" smtClean="0"/>
              <a:t>.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3600" dirty="0" smtClean="0"/>
              <a:t> - </a:t>
            </a:r>
            <a:r>
              <a:rPr lang="en-US" altLang="en-US" sz="3600" dirty="0"/>
              <a:t>no peak: </a:t>
            </a:r>
            <a:r>
              <a:rPr lang="en-US" altLang="en-US" sz="3600" dirty="0" smtClean="0">
                <a:solidFill>
                  <a:srgbClr val="FF0000"/>
                </a:solidFill>
              </a:rPr>
              <a:t>uniform</a:t>
            </a:r>
            <a:endParaRPr lang="en-US" altLang="en-US" sz="3600" dirty="0"/>
          </a:p>
        </p:txBody>
      </p:sp>
      <p:pic>
        <p:nvPicPr>
          <p:cNvPr id="1026" name="Picture 2" descr="hump - Longman - Definition, pictures, pronunciation | Free Online Diction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266" y="294726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10826663" y="2736628"/>
            <a:ext cx="136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smtClean="0"/>
              <a:t>????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63887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9" name="Picture 4" descr="04-0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615" y="2908236"/>
            <a:ext cx="522922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68470" y="969850"/>
            <a:ext cx="1096862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/>
            <a:r>
              <a:rPr lang="en-US" altLang="en-US" sz="2800" dirty="0"/>
              <a:t>A histogram that doesn’t appear to have any mode and in which all the bars are approximately the same height is called </a:t>
            </a:r>
            <a:r>
              <a:rPr lang="en-US" altLang="en-US" sz="2800" dirty="0">
                <a:solidFill>
                  <a:schemeClr val="hlink"/>
                </a:solidFill>
              </a:rPr>
              <a:t>uniform</a:t>
            </a:r>
            <a:r>
              <a:rPr lang="en-US" altLang="en-US" sz="2800" dirty="0"/>
              <a:t>:</a:t>
            </a:r>
          </a:p>
          <a:p>
            <a:pPr marL="342900" indent="-342900" defTabSz="457200"/>
            <a:endParaRPr lang="en-US" altLang="en-US" sz="28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475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614319" y="390177"/>
            <a:ext cx="10515600" cy="132556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 smtClean="0"/>
              <a:t>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peaks/clusters/modes</a:t>
            </a:r>
            <a:endParaRPr lang="en-US" altLang="en-US" dirty="0"/>
          </a:p>
        </p:txBody>
      </p:sp>
      <p:sp>
        <p:nvSpPr>
          <p:cNvPr id="51205" name="TextBox 1"/>
          <p:cNvSpPr txBox="1">
            <a:spLocks noChangeArrowheads="1"/>
          </p:cNvSpPr>
          <p:nvPr/>
        </p:nvSpPr>
        <p:spPr bwMode="auto">
          <a:xfrm>
            <a:off x="614319" y="1715740"/>
            <a:ext cx="1135221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990600" indent="-5334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Clr>
                <a:schemeClr val="hlink"/>
              </a:buClr>
            </a:pPr>
            <a:r>
              <a:rPr lang="en-US" altLang="en-US" sz="3600" dirty="0" smtClean="0"/>
              <a:t>Humps </a:t>
            </a:r>
            <a:r>
              <a:rPr lang="en-US" altLang="en-US" sz="3600" dirty="0"/>
              <a:t>in a </a:t>
            </a:r>
            <a:r>
              <a:rPr lang="en-US" altLang="zh-CN" sz="3600" dirty="0" smtClean="0"/>
              <a:t>graph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are called </a:t>
            </a:r>
            <a:r>
              <a:rPr lang="en-US" altLang="en-US" sz="3600" dirty="0" smtClean="0">
                <a:solidFill>
                  <a:srgbClr val="FF0000"/>
                </a:solidFill>
              </a:rPr>
              <a:t>modes</a:t>
            </a:r>
            <a:r>
              <a:rPr lang="en-US" altLang="en-US" sz="3600" dirty="0" smtClean="0"/>
              <a:t>.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3600" dirty="0" smtClean="0"/>
              <a:t> - </a:t>
            </a:r>
            <a:r>
              <a:rPr lang="en-US" altLang="en-US" sz="3600" dirty="0"/>
              <a:t>no peak: </a:t>
            </a:r>
            <a:r>
              <a:rPr lang="en-US" altLang="en-US" sz="3600" dirty="0">
                <a:solidFill>
                  <a:srgbClr val="FF0000"/>
                </a:solidFill>
              </a:rPr>
              <a:t>uniform</a:t>
            </a:r>
            <a:endParaRPr lang="en-US" altLang="en-US" sz="3600" dirty="0"/>
          </a:p>
          <a:p>
            <a:pPr eaLnBrk="1" hangingPunct="1">
              <a:buClr>
                <a:schemeClr val="hlink"/>
              </a:buClr>
            </a:pPr>
            <a:r>
              <a:rPr lang="en-US" altLang="en-US" sz="3600" dirty="0" smtClean="0"/>
              <a:t> </a:t>
            </a:r>
            <a:r>
              <a:rPr lang="en-US" altLang="zh-CN" sz="3600" dirty="0" smtClean="0"/>
              <a:t>- </a:t>
            </a:r>
            <a:r>
              <a:rPr lang="en-US" altLang="en-US" sz="3600" dirty="0" smtClean="0"/>
              <a:t>one </a:t>
            </a:r>
            <a:r>
              <a:rPr lang="en-US" altLang="en-US" sz="3600" dirty="0"/>
              <a:t>main </a:t>
            </a:r>
            <a:r>
              <a:rPr lang="en-US" altLang="en-US" sz="3600" dirty="0" smtClean="0"/>
              <a:t>peak</a:t>
            </a:r>
            <a:r>
              <a:rPr lang="zh-CN" altLang="en-US" sz="3600" dirty="0" smtClean="0"/>
              <a:t>：</a:t>
            </a:r>
            <a:r>
              <a:rPr lang="en-US" altLang="zh-CN" sz="3600" dirty="0"/>
              <a:t> </a:t>
            </a:r>
            <a:r>
              <a:rPr lang="en-US" altLang="en-US" sz="3600" dirty="0" smtClean="0">
                <a:solidFill>
                  <a:srgbClr val="FF0000"/>
                </a:solidFill>
              </a:rPr>
              <a:t>unimodal</a:t>
            </a:r>
            <a:endParaRPr lang="en-US" altLang="en-US" sz="3600" dirty="0"/>
          </a:p>
          <a:p>
            <a:pPr eaLnBrk="1" hangingPunct="1">
              <a:buClr>
                <a:schemeClr val="hlink"/>
              </a:buClr>
            </a:pPr>
            <a:r>
              <a:rPr lang="en-US" altLang="en-US" sz="3600" dirty="0" smtClean="0"/>
              <a:t> </a:t>
            </a:r>
            <a:r>
              <a:rPr lang="en-US" altLang="zh-CN" sz="3600" dirty="0" smtClean="0"/>
              <a:t>-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two </a:t>
            </a:r>
            <a:r>
              <a:rPr lang="en-US" altLang="en-US" sz="3600" dirty="0" smtClean="0"/>
              <a:t>peaks</a:t>
            </a:r>
            <a:r>
              <a:rPr lang="zh-CN" altLang="en-US" sz="3600" dirty="0" smtClean="0"/>
              <a:t>： </a:t>
            </a:r>
            <a:r>
              <a:rPr lang="en-US" altLang="en-US" sz="3600" dirty="0" smtClean="0">
                <a:solidFill>
                  <a:srgbClr val="FF0000"/>
                </a:solidFill>
              </a:rPr>
              <a:t>bimodal</a:t>
            </a:r>
          </a:p>
          <a:p>
            <a:pPr eaLnBrk="1" hangingPunct="1">
              <a:buClr>
                <a:schemeClr val="hlink"/>
              </a:buClr>
            </a:pPr>
            <a:r>
              <a:rPr lang="en-US" altLang="en-US" sz="3600" dirty="0" smtClean="0"/>
              <a:t> </a:t>
            </a:r>
            <a:r>
              <a:rPr lang="en-US" altLang="zh-CN" sz="3600" dirty="0" smtClean="0"/>
              <a:t>- </a:t>
            </a:r>
            <a:r>
              <a:rPr lang="en-US" altLang="en-US" sz="3600" dirty="0" smtClean="0"/>
              <a:t>three </a:t>
            </a:r>
            <a:r>
              <a:rPr lang="en-US" altLang="en-US" sz="3600" dirty="0"/>
              <a:t>or more </a:t>
            </a:r>
            <a:r>
              <a:rPr lang="en-US" altLang="en-US" sz="3600" dirty="0" smtClean="0"/>
              <a:t>peaks</a:t>
            </a:r>
            <a:r>
              <a:rPr lang="zh-CN" altLang="en-US" sz="3600" dirty="0" smtClean="0"/>
              <a:t>： </a:t>
            </a:r>
            <a:r>
              <a:rPr lang="en-US" altLang="en-US" sz="3600" dirty="0" smtClean="0">
                <a:solidFill>
                  <a:srgbClr val="FF0000"/>
                </a:solidFill>
              </a:rPr>
              <a:t>multimodal</a:t>
            </a:r>
          </a:p>
        </p:txBody>
      </p:sp>
      <p:pic>
        <p:nvPicPr>
          <p:cNvPr id="1030" name="Picture 6" descr="Example of histogram of a bimodal distribution. | Download Scientific 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267" y="2340157"/>
            <a:ext cx="3855733" cy="256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8016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Multimodal Regression — Beyond L1 and L2 Loss | by Patrick Langechuan Liu |  Towards Data Sci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8137"/>
            <a:ext cx="12192000" cy="549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90" y="139656"/>
            <a:ext cx="10515600" cy="132556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dirty="0" smtClean="0"/>
              <a:t>Shape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peaks/clusters/modes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151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7901</TotalTime>
  <Words>710</Words>
  <Application>Microsoft Office PowerPoint</Application>
  <PresentationFormat>宽屏</PresentationFormat>
  <Paragraphs>89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MS PGothic</vt:lpstr>
      <vt:lpstr>等线</vt:lpstr>
      <vt:lpstr>等线 Light</vt:lpstr>
      <vt:lpstr>Arial</vt:lpstr>
      <vt:lpstr>Calibri</vt:lpstr>
      <vt:lpstr>Cambria</vt:lpstr>
      <vt:lpstr>Wingdings</vt:lpstr>
      <vt:lpstr>Office 主题​​</vt:lpstr>
      <vt:lpstr>Cumulative Frequency</vt:lpstr>
      <vt:lpstr>Cumulative Frequency</vt:lpstr>
      <vt:lpstr>Lecture 5</vt:lpstr>
      <vt:lpstr>PowerPoint 演示文稿</vt:lpstr>
      <vt:lpstr>PowerPoint 演示文稿</vt:lpstr>
      <vt:lpstr>Shape：peaks/clusters/modes</vt:lpstr>
      <vt:lpstr>PowerPoint 演示文稿</vt:lpstr>
      <vt:lpstr>Shape：peaks/clusters/modes</vt:lpstr>
      <vt:lpstr>Shape：peaks/clusters/modes</vt:lpstr>
      <vt:lpstr>PowerPoint 演示文稿</vt:lpstr>
      <vt:lpstr>Shape: symmetry/skewness</vt:lpstr>
      <vt:lpstr>PowerPoint 演示文稿</vt:lpstr>
      <vt:lpstr>PowerPoint 演示文稿</vt:lpstr>
      <vt:lpstr>Anything Unusual?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X13 Yoga</dc:creator>
  <cp:lastModifiedBy>X13 Yoga</cp:lastModifiedBy>
  <cp:revision>33</cp:revision>
  <dcterms:created xsi:type="dcterms:W3CDTF">2021-08-25T05:46:55Z</dcterms:created>
  <dcterms:modified xsi:type="dcterms:W3CDTF">2021-09-07T01:41:29Z</dcterms:modified>
</cp:coreProperties>
</file>