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4" d="100"/>
          <a:sy n="64" d="100"/>
        </p:scale>
        <p:origin x="748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FF95B-0FB5-4FA1-A37B-4A71F48F568E}" type="datetimeFigureOut">
              <a:rPr lang="zh-CN" altLang="en-US" smtClean="0"/>
              <a:t>2022/9/10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7434A-F61C-45B8-B716-9C1954B14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14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BB29A41-7C68-4B13-B70D-F270A58B4C8D}" type="slidenum">
              <a:rPr lang="en-US" altLang="en-US" smtClean="0">
                <a:latin typeface="Arial" panose="020B0604020202020204" pitchFamily="34" charset="0"/>
              </a:rPr>
              <a:pPr/>
              <a:t>4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991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solidFill>
                  <a:srgbClr val="262626"/>
                </a:solidFill>
                <a:latin typeface="Cambria Math" panose="02040503050406030204" pitchFamily="18" charset="0"/>
              </a:rPr>
              <a:t>𝜎</a:t>
            </a:r>
            <a:r>
              <a:rPr lang="zh-CN" altLang="en-US" smtClean="0">
                <a:solidFill>
                  <a:srgbClr val="262626"/>
                </a:solidFill>
                <a:latin typeface="Cambria Math" panose="02040503050406030204" pitchFamily="18" charset="0"/>
              </a:rPr>
              <a:t>的</a:t>
            </a:r>
            <a:r>
              <a:rPr lang="zh-CN" altLang="en-US" smtClean="0">
                <a:latin typeface="Arial" panose="020B0604020202020204" pitchFamily="34" charset="0"/>
              </a:rPr>
              <a:t>大写是</a:t>
            </a:r>
            <a:r>
              <a:rPr lang="en-US" altLang="zh-CN" smtClean="0">
                <a:latin typeface="Arial" panose="020B0604020202020204" pitchFamily="34" charset="0"/>
              </a:rPr>
              <a:t>sum </a:t>
            </a:r>
            <a:r>
              <a:rPr lang="zh-CN" altLang="en-US" smtClean="0">
                <a:latin typeface="Arial" panose="020B0604020202020204" pitchFamily="34" charset="0"/>
              </a:rPr>
              <a:t>的那个符号</a:t>
            </a: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03A3819-5A68-49A0-AB48-F0CA043AA43E}" type="slidenum">
              <a:rPr lang="en-US" altLang="en-US" smtClean="0">
                <a:latin typeface="Arial" panose="020B0604020202020204" pitchFamily="34" charset="0"/>
              </a:rPr>
              <a:pPr/>
              <a:t>17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98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我们可以再描述的细致一点。比如四分之一的点</a:t>
            </a: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719BB21-0610-4FC3-8D70-A99976BB8AA4}" type="slidenum">
              <a:rPr lang="en-US" altLang="en-US" smtClean="0">
                <a:latin typeface="Arial" panose="020B0604020202020204" pitchFamily="34" charset="0"/>
              </a:rPr>
              <a:pPr/>
              <a:t>18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18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276C-EBD9-4E68-9133-1CFF477DC180}" type="datetimeFigureOut">
              <a:rPr lang="zh-CN" altLang="en-US" smtClean="0"/>
              <a:t>2022/9/10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98F5-122D-4F14-817D-B8D6CB69D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10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276C-EBD9-4E68-9133-1CFF477DC180}" type="datetimeFigureOut">
              <a:rPr lang="zh-CN" altLang="en-US" smtClean="0"/>
              <a:t>2022/9/10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98F5-122D-4F14-817D-B8D6CB69D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82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276C-EBD9-4E68-9133-1CFF477DC180}" type="datetimeFigureOut">
              <a:rPr lang="zh-CN" altLang="en-US" smtClean="0"/>
              <a:t>2022/9/10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98F5-122D-4F14-817D-B8D6CB69D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027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762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5384800" cy="5486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600" y="1143000"/>
            <a:ext cx="538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197600" y="3962400"/>
            <a:ext cx="5384800" cy="2667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14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276C-EBD9-4E68-9133-1CFF477DC180}" type="datetimeFigureOut">
              <a:rPr lang="zh-CN" altLang="en-US" smtClean="0"/>
              <a:t>2022/9/10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98F5-122D-4F14-817D-B8D6CB69D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97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276C-EBD9-4E68-9133-1CFF477DC180}" type="datetimeFigureOut">
              <a:rPr lang="zh-CN" altLang="en-US" smtClean="0"/>
              <a:t>2022/9/10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98F5-122D-4F14-817D-B8D6CB69D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7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276C-EBD9-4E68-9133-1CFF477DC180}" type="datetimeFigureOut">
              <a:rPr lang="zh-CN" altLang="en-US" smtClean="0"/>
              <a:t>2022/9/10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98F5-122D-4F14-817D-B8D6CB69D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93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276C-EBD9-4E68-9133-1CFF477DC180}" type="datetimeFigureOut">
              <a:rPr lang="zh-CN" altLang="en-US" smtClean="0"/>
              <a:t>2022/9/10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98F5-122D-4F14-817D-B8D6CB69D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04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276C-EBD9-4E68-9133-1CFF477DC180}" type="datetimeFigureOut">
              <a:rPr lang="zh-CN" altLang="en-US" smtClean="0"/>
              <a:t>2022/9/10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98F5-122D-4F14-817D-B8D6CB69D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40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276C-EBD9-4E68-9133-1CFF477DC180}" type="datetimeFigureOut">
              <a:rPr lang="zh-CN" altLang="en-US" smtClean="0"/>
              <a:t>2022/9/10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98F5-122D-4F14-817D-B8D6CB69D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42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276C-EBD9-4E68-9133-1CFF477DC180}" type="datetimeFigureOut">
              <a:rPr lang="zh-CN" altLang="en-US" smtClean="0"/>
              <a:t>2022/9/10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98F5-122D-4F14-817D-B8D6CB69D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78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276C-EBD9-4E68-9133-1CFF477DC180}" type="datetimeFigureOut">
              <a:rPr lang="zh-CN" altLang="en-US" smtClean="0"/>
              <a:t>2022/9/10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98F5-122D-4F14-817D-B8D6CB69D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88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D276C-EBD9-4E68-9133-1CFF477DC180}" type="datetimeFigureOut">
              <a:rPr lang="zh-CN" altLang="en-US" smtClean="0"/>
              <a:t>2022/9/10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D98F5-122D-4F14-817D-B8D6CB69D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93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268356" y="1931505"/>
            <a:ext cx="11618844" cy="2286000"/>
          </a:xfrm>
        </p:spPr>
        <p:txBody>
          <a:bodyPr>
            <a:noAutofit/>
          </a:bodyPr>
          <a:lstStyle/>
          <a:p>
            <a:pPr algn="ctr" eaLnBrk="1" hangingPunct="1">
              <a:lnSpc>
                <a:spcPct val="200000"/>
              </a:lnSpc>
            </a:pPr>
            <a:r>
              <a:rPr lang="en-US" altLang="zh-CN" sz="4800" b="1" dirty="0">
                <a:latin typeface="Candara Light" panose="020E0502030303020204" pitchFamily="34" charset="0"/>
              </a:rPr>
              <a:t>Lecture 6</a:t>
            </a:r>
            <a:br>
              <a:rPr lang="en-US" altLang="zh-CN" sz="4800" b="1" dirty="0">
                <a:latin typeface="Candara Light" panose="020E0502030303020204" pitchFamily="34" charset="0"/>
              </a:rPr>
            </a:br>
            <a:r>
              <a:rPr lang="en-US" altLang="zh-CN" sz="4800" b="1" dirty="0">
                <a:latin typeface="Candara Light" panose="020E0502030303020204" pitchFamily="34" charset="0"/>
              </a:rPr>
              <a:t>Describe Quantitative </a:t>
            </a:r>
            <a:r>
              <a:rPr lang="en-US" altLang="zh-CN" sz="4800" b="1" dirty="0" smtClean="0">
                <a:latin typeface="Candara Light" panose="020E0502030303020204" pitchFamily="34" charset="0"/>
              </a:rPr>
              <a:t>Data with Numbers</a:t>
            </a:r>
            <a:r>
              <a:rPr lang="en-US" altLang="zh-CN" sz="4800" b="1" dirty="0">
                <a:latin typeface="Candara Light" panose="020E0502030303020204" pitchFamily="34" charset="0"/>
              </a:rPr>
              <a:t/>
            </a:r>
            <a:br>
              <a:rPr lang="en-US" altLang="zh-CN" sz="4800" b="1" dirty="0">
                <a:latin typeface="Candara Light" panose="020E0502030303020204" pitchFamily="34" charset="0"/>
              </a:rPr>
            </a:br>
            <a:r>
              <a:rPr lang="en-US" altLang="zh-CN" sz="4000" b="1" dirty="0" smtClean="0">
                <a:latin typeface="Candara Light" panose="020E0502030303020204" pitchFamily="34" charset="0"/>
              </a:rPr>
              <a:t>Mean, Median, Range and IQR</a:t>
            </a:r>
            <a:endParaRPr lang="zh-CN" altLang="en-US" sz="4000" b="1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8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86014"/>
            <a:ext cx="80772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8"/>
          <p:cNvSpPr txBox="1"/>
          <p:nvPr/>
        </p:nvSpPr>
        <p:spPr>
          <a:xfrm>
            <a:off x="2057400" y="533400"/>
            <a:ext cx="8077200" cy="1887696"/>
          </a:xfrm>
          <a:prstGeom prst="rect">
            <a:avLst/>
          </a:prstGeom>
          <a:solidFill>
            <a:srgbClr val="D7E9CB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 eaLnBrk="1" hangingPunct="1">
              <a:lnSpc>
                <a:spcPts val="2880"/>
              </a:lnSpc>
              <a:spcAft>
                <a:spcPts val="120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To find the median of a distribution </a:t>
            </a:r>
            <a:r>
              <a:rPr lang="en-US" altLang="zh-CN" dirty="0">
                <a:solidFill>
                  <a:prstClr val="black"/>
                </a:solidFill>
              </a:rPr>
              <a:t>when n is odd</a:t>
            </a:r>
            <a:r>
              <a:rPr lang="en-US" dirty="0">
                <a:solidFill>
                  <a:prstClr val="black"/>
                </a:solidFill>
              </a:rPr>
              <a:t>:</a:t>
            </a:r>
          </a:p>
          <a:p>
            <a:pPr marL="457200" indent="-457200" defTabSz="457200" eaLnBrk="1" hangingPunct="1">
              <a:lnSpc>
                <a:spcPts val="2880"/>
              </a:lnSpc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000" b="1" dirty="0">
                <a:solidFill>
                  <a:prstClr val="black"/>
                </a:solidFill>
              </a:rPr>
              <a:t>Arrange</a:t>
            </a:r>
            <a:r>
              <a:rPr lang="en-US" sz="2000" dirty="0">
                <a:solidFill>
                  <a:prstClr val="black"/>
                </a:solidFill>
              </a:rPr>
              <a:t> all observations from smallest to largest.</a:t>
            </a:r>
          </a:p>
          <a:p>
            <a:pPr marL="457200" indent="-457200" defTabSz="457200" eaLnBrk="1" hangingPunct="1">
              <a:lnSpc>
                <a:spcPts val="2880"/>
              </a:lnSpc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000" dirty="0">
                <a:solidFill>
                  <a:prstClr val="black"/>
                </a:solidFill>
              </a:rPr>
              <a:t>If the number of observations </a:t>
            </a:r>
            <a:r>
              <a:rPr lang="en-US" sz="2000" i="1" dirty="0">
                <a:solidFill>
                  <a:prstClr val="black"/>
                </a:solidFill>
              </a:rPr>
              <a:t>n</a:t>
            </a:r>
            <a:r>
              <a:rPr lang="en-US" sz="2000" dirty="0">
                <a:solidFill>
                  <a:prstClr val="black"/>
                </a:solidFill>
              </a:rPr>
              <a:t> is odd, the median is the center observation in the ordered list.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133600" y="4114800"/>
            <a:ext cx="8077200" cy="195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2875"/>
              </a:lnSpc>
            </a:pPr>
            <a:r>
              <a:rPr lang="en-US" altLang="zh-CN" sz="240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</a:t>
            </a:r>
          </a:p>
          <a:p>
            <a:pPr>
              <a:lnSpc>
                <a:spcPts val="2875"/>
              </a:lnSpc>
            </a:pPr>
            <a:r>
              <a:rPr lang="en-US" altLang="zh-CN" sz="240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count of observations </a:t>
            </a:r>
            <a:r>
              <a:rPr lang="en-US" altLang="zh-CN" sz="2400" i="1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altLang="zh-CN" sz="240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15 is odd. </a:t>
            </a:r>
          </a:p>
          <a:p>
            <a:pPr>
              <a:lnSpc>
                <a:spcPts val="2875"/>
              </a:lnSpc>
            </a:pPr>
            <a:r>
              <a:rPr lang="en-US" altLang="zh-CN" sz="240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bold </a:t>
            </a:r>
            <a:r>
              <a:rPr lang="en-US" altLang="zh-CN" sz="2400" b="1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</a:t>
            </a:r>
            <a:r>
              <a:rPr lang="en-US" altLang="zh-CN" sz="240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center observation in the ordered list, with 7 observations to its left and 7 to its right. </a:t>
            </a:r>
          </a:p>
          <a:p>
            <a:pPr>
              <a:lnSpc>
                <a:spcPts val="2875"/>
              </a:lnSpc>
            </a:pPr>
            <a:r>
              <a:rPr lang="en-US" altLang="zh-CN" sz="240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the median,20 minutes.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09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609600"/>
            <a:ext cx="7620000" cy="309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1" y="2644775"/>
            <a:ext cx="46005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65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609600"/>
            <a:ext cx="7620000" cy="309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008438"/>
            <a:ext cx="8104188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63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n>
                  <a:noFill/>
                </a:ln>
              </a:rPr>
              <a:t>Mean &amp; Median</a:t>
            </a:r>
            <a:endParaRPr lang="zh-CN" altLang="en-US" smtClean="0">
              <a:ln>
                <a:noFill/>
              </a:ln>
            </a:endParaRPr>
          </a:p>
        </p:txBody>
      </p:sp>
      <p:sp>
        <p:nvSpPr>
          <p:cNvPr id="34819" name="矩形 3"/>
          <p:cNvSpPr>
            <a:spLocks noChangeArrowheads="1"/>
          </p:cNvSpPr>
          <p:nvPr/>
        </p:nvSpPr>
        <p:spPr bwMode="auto">
          <a:xfrm>
            <a:off x="2819400" y="2590801"/>
            <a:ext cx="6680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Travel Times to work in North Carolina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820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39" y="3124201"/>
            <a:ext cx="5062537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953000" y="3387726"/>
            <a:ext cx="5162550" cy="24006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>
                <a:solidFill>
                  <a:schemeClr val="bg1"/>
                </a:solidFill>
                <a:latin typeface="ElectraLH-Regular"/>
              </a:rPr>
              <a:t>Median travel time: 20 minutes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>
                <a:solidFill>
                  <a:schemeClr val="bg1"/>
                </a:solidFill>
                <a:latin typeface="ElectraLH-Regular"/>
              </a:rPr>
              <a:t>Mean travel time: 22.5 minutes</a:t>
            </a:r>
          </a:p>
          <a:p>
            <a:pPr>
              <a:lnSpc>
                <a:spcPct val="150000"/>
              </a:lnSpc>
              <a:defRPr/>
            </a:pPr>
            <a:endParaRPr lang="en-US" altLang="zh-CN" sz="2000">
              <a:solidFill>
                <a:schemeClr val="bg1"/>
              </a:solidFill>
              <a:latin typeface="ElectraLH-Regular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>
                <a:solidFill>
                  <a:schemeClr val="bg1"/>
                </a:solidFill>
                <a:latin typeface="ElectraLH-Regular"/>
              </a:rPr>
              <a:t>The mean is pulled toward the right tail of this right-skewed distribution.</a:t>
            </a:r>
            <a:r>
              <a:rPr lang="en-US" altLang="zh-CN" sz="2000">
                <a:solidFill>
                  <a:schemeClr val="bg1"/>
                </a:solidFill>
              </a:rPr>
              <a:t> 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4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n>
                  <a:noFill/>
                </a:ln>
              </a:rPr>
              <a:t>Mean &amp; Median</a:t>
            </a:r>
            <a:endParaRPr lang="zh-CN" altLang="en-US" smtClean="0">
              <a:ln>
                <a:noFill/>
              </a:ln>
            </a:endParaRPr>
          </a:p>
        </p:txBody>
      </p:sp>
      <p:sp>
        <p:nvSpPr>
          <p:cNvPr id="35843" name="矩形 6"/>
          <p:cNvSpPr>
            <a:spLocks noChangeArrowheads="1"/>
          </p:cNvSpPr>
          <p:nvPr/>
        </p:nvSpPr>
        <p:spPr bwMode="auto">
          <a:xfrm>
            <a:off x="2514600" y="2667001"/>
            <a:ext cx="731520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mean and median of a roughly symmetric distribution are close together. If the distribution is exactly symmetric, the mean and median are exactly the same.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 skewed distribution, the mean is usually farther out in the long tail than is the median.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1"/>
          <p:cNvSpPr txBox="1">
            <a:spLocks noChangeArrowheads="1"/>
          </p:cNvSpPr>
          <p:nvPr/>
        </p:nvSpPr>
        <p:spPr bwMode="auto">
          <a:xfrm>
            <a:off x="2514600" y="762000"/>
            <a:ext cx="72390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37931725" indent="-37474525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ahoma" panose="020B0604030504040204" pitchFamily="34" charset="0"/>
              </a:rPr>
              <a:t>CONSIDER THE FOLLOWING 3 SAMPLE DATA SETS: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ahoma" panose="020B0604030504040204" pitchFamily="34" charset="0"/>
              </a:rPr>
              <a:t>I	20	40	50	30	60	70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ahoma" panose="020B0604030504040204" pitchFamily="34" charset="0"/>
              </a:rPr>
              <a:t>II	47	43	44	46	20	70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ahoma" panose="020B0604030504040204" pitchFamily="34" charset="0"/>
              </a:rPr>
              <a:t>III	44	43	40	50	46	47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Tahoma" panose="020B0604030504040204" pitchFamily="34" charset="0"/>
              </a:rPr>
              <a:t>COMPUTE THE RANGE, MEDIAN &amp; MEAN FOR EACH DATA SET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Tahoma" panose="020B0604030504040204" pitchFamily="34" charset="0"/>
              </a:rPr>
              <a:t>WHAT DO YOU NOTICE???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>
                <a:solidFill>
                  <a:schemeClr val="accent2"/>
                </a:solidFill>
                <a:latin typeface="Tahoma" panose="020B0604030504040204" pitchFamily="34" charset="0"/>
              </a:rPr>
              <a:t>   NOW TAKE A LOOK AT COMPARING THE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>
                <a:solidFill>
                  <a:schemeClr val="accent2"/>
                </a:solidFill>
                <a:latin typeface="Tahoma" panose="020B0604030504040204" pitchFamily="34" charset="0"/>
              </a:rPr>
              <a:t>			DOT PLOTS </a:t>
            </a:r>
          </a:p>
        </p:txBody>
      </p:sp>
    </p:spTree>
    <p:extLst>
      <p:ext uri="{BB962C8B-B14F-4D97-AF65-F5344CB8AC3E}">
        <p14:creationId xmlns:p14="http://schemas.microsoft.com/office/powerpoint/2010/main" val="82646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Why is the study of variability important?</a:t>
            </a:r>
            <a:endParaRPr lang="en-US" altLang="en-US" sz="35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b="1" smtClean="0"/>
              <a:t>Allows us to distinguish between usual &amp; unusual values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b="1" smtClean="0"/>
              <a:t>In some situations, want more/less variability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b="1" smtClean="0">
                <a:solidFill>
                  <a:srgbClr val="191919"/>
                </a:solidFill>
              </a:rPr>
              <a:t>When describing data, </a:t>
            </a:r>
            <a:r>
              <a:rPr lang="en-US" altLang="en-US" b="1" i="1" smtClean="0">
                <a:solidFill>
                  <a:srgbClr val="191919"/>
                </a:solidFill>
              </a:rPr>
              <a:t>never</a:t>
            </a:r>
            <a:r>
              <a:rPr lang="en-US" altLang="en-US" b="1" smtClean="0">
                <a:solidFill>
                  <a:srgbClr val="191919"/>
                </a:solidFill>
              </a:rPr>
              <a:t> rely on center alone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b="1" smtClean="0">
                <a:solidFill>
                  <a:srgbClr val="191919"/>
                </a:solidFill>
              </a:rPr>
              <a:t>Like Measures of Center, </a:t>
            </a:r>
            <a:r>
              <a:rPr lang="en-US" altLang="en-US" b="1" i="1" smtClean="0">
                <a:solidFill>
                  <a:srgbClr val="191919"/>
                </a:solidFill>
              </a:rPr>
              <a:t>you</a:t>
            </a:r>
            <a:r>
              <a:rPr lang="en-US" altLang="en-US" b="1" smtClean="0">
                <a:solidFill>
                  <a:srgbClr val="191919"/>
                </a:solidFill>
              </a:rPr>
              <a:t> must choose the most appropriate measure of spread.</a:t>
            </a:r>
          </a:p>
          <a:p>
            <a:pPr eaLnBrk="1" hangingPunct="1">
              <a:lnSpc>
                <a:spcPct val="80000"/>
              </a:lnSpc>
            </a:pPr>
            <a:endParaRPr lang="en-US" altLang="en-US" b="1" smtClean="0">
              <a:solidFill>
                <a:srgbClr val="1919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65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en-US" sz="6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Measures of Variability</a:t>
            </a:r>
            <a:endParaRPr lang="en-US" altLang="en-US" smtClean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3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4294967295"/>
          </p:nvPr>
        </p:nvSpPr>
        <p:spPr>
          <a:blipFill>
            <a:blip r:embed="rId3"/>
            <a:stretch>
              <a:fillRect l="-3408" t="-7788" b="-2478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6563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12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12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12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5123" grpId="1" build="p" bldLvl="4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矩形 1"/>
          <p:cNvSpPr>
            <a:spLocks noChangeArrowheads="1"/>
          </p:cNvSpPr>
          <p:nvPr/>
        </p:nvSpPr>
        <p:spPr bwMode="auto">
          <a:xfrm>
            <a:off x="2286000" y="2286000"/>
            <a:ext cx="8001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514350" indent="-5143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shows the full spread of the data.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it depends on only the maximum and minimum values, which may be outliers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63" name="矩形 2"/>
          <p:cNvSpPr>
            <a:spLocks noChangeArrowheads="1"/>
          </p:cNvSpPr>
          <p:nvPr/>
        </p:nvSpPr>
        <p:spPr bwMode="auto">
          <a:xfrm>
            <a:off x="2554288" y="1219201"/>
            <a:ext cx="37322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600"/>
              <a:t>Range (max-min)</a:t>
            </a:r>
          </a:p>
        </p:txBody>
      </p:sp>
    </p:spTree>
    <p:extLst>
      <p:ext uri="{BB962C8B-B14F-4D97-AF65-F5344CB8AC3E}">
        <p14:creationId xmlns:p14="http://schemas.microsoft.com/office/powerpoint/2010/main" val="6763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1"/>
          <p:cNvSpPr>
            <a:spLocks noChangeArrowheads="1"/>
          </p:cNvSpPr>
          <p:nvPr/>
        </p:nvSpPr>
        <p:spPr bwMode="auto">
          <a:xfrm>
            <a:off x="2362200" y="609600"/>
            <a:ext cx="7620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Measuring Spread: The Interquartile Range (</a:t>
            </a:r>
            <a:r>
              <a:rPr lang="en-US" altLang="en-US" sz="2400" b="1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IQR</a:t>
            </a:r>
            <a:r>
              <a:rPr lang="en-US" altLang="en-US"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useful numerical description of a distribution requires </a:t>
            </a:r>
            <a:r>
              <a:rPr lang="en-US" altLang="en-US" sz="2000">
                <a:solidFill>
                  <a:srgbClr val="A23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measure of </a:t>
            </a:r>
            <a:r>
              <a:rPr lang="en-US" altLang="en-US" sz="2000">
                <a:solidFill>
                  <a:srgbClr val="A23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a measure of </a:t>
            </a:r>
            <a:r>
              <a:rPr lang="en-US" altLang="en-US" sz="2000">
                <a:solidFill>
                  <a:srgbClr val="A23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spread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n-US" sz="1600">
              <a:solidFill>
                <a:srgbClr val="000000"/>
              </a:solidFill>
            </a:endParaRPr>
          </a:p>
        </p:txBody>
      </p:sp>
      <p:sp>
        <p:nvSpPr>
          <p:cNvPr id="43011" name="矩形 2"/>
          <p:cNvSpPr>
            <a:spLocks noChangeArrowheads="1"/>
          </p:cNvSpPr>
          <p:nvPr/>
        </p:nvSpPr>
        <p:spPr bwMode="auto">
          <a:xfrm>
            <a:off x="2514600" y="2057400"/>
            <a:ext cx="80010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en-US" sz="2400" b="1" u="sng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calculate the quartiles: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 typeface="Garamond" panose="02020404030301010803" pitchFamily="18" charset="0"/>
              <a:buAutoNum type="arabicPeriod"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Arrange</a:t>
            </a:r>
            <a:r>
              <a:rPr lang="en-US" altLang="en-US" b="1">
                <a:solidFill>
                  <a:srgbClr val="A23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observations in increasing order.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 typeface="Garamond" panose="02020404030301010803" pitchFamily="18" charset="0"/>
              <a:buAutoNum type="arabicPeriod"/>
            </a:pPr>
            <a:r>
              <a:rPr lang="en-US" altLang="zh-CN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the quartiles: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quartile Q1</a:t>
            </a:r>
            <a:r>
              <a:rPr lang="en-US" altLang="zh-CN" sz="11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lies one-quarter of the way up the list. 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quartile Q2 </a:t>
            </a:r>
            <a:r>
              <a:rPr lang="en-US" altLang="zh-CN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median. 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 quartile Q3 </a:t>
            </a:r>
            <a:r>
              <a:rPr lang="en-US" altLang="zh-CN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lies three-quarters of the way up the list.</a:t>
            </a:r>
          </a:p>
        </p:txBody>
      </p:sp>
    </p:spTree>
    <p:extLst>
      <p:ext uri="{BB962C8B-B14F-4D97-AF65-F5344CB8AC3E}">
        <p14:creationId xmlns:p14="http://schemas.microsoft.com/office/powerpoint/2010/main" val="347863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5"/>
          <p:cNvSpPr>
            <a:spLocks noChangeArrowheads="1"/>
          </p:cNvSpPr>
          <p:nvPr/>
        </p:nvSpPr>
        <p:spPr bwMode="auto">
          <a:xfrm>
            <a:off x="1148522" y="818506"/>
            <a:ext cx="8458200" cy="611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4000" dirty="0">
                <a:latin typeface="Garamond" panose="02020404030301010803" pitchFamily="18" charset="0"/>
              </a:rPr>
              <a:t>Learning Objects</a:t>
            </a:r>
            <a:r>
              <a:rPr lang="zh-CN" altLang="en-US" sz="4000" dirty="0">
                <a:latin typeface="Garamond" panose="02020404030301010803" pitchFamily="18" charset="0"/>
              </a:rPr>
              <a:t>：</a:t>
            </a:r>
            <a:endParaRPr lang="en-US" altLang="zh-CN" sz="4000" dirty="0">
              <a:latin typeface="Garamond" panose="02020404030301010803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3200" dirty="0">
                <a:latin typeface="Garamond" panose="02020404030301010803" pitchFamily="18" charset="0"/>
              </a:rPr>
              <a:t>Calculate measures of </a:t>
            </a:r>
            <a:r>
              <a:rPr lang="en-US" altLang="zh-CN" sz="3200" b="1" dirty="0">
                <a:latin typeface="Garamond" panose="02020404030301010803" pitchFamily="18" charset="0"/>
              </a:rPr>
              <a:t>center</a:t>
            </a:r>
            <a:r>
              <a:rPr lang="en-US" altLang="zh-CN" sz="3200" dirty="0">
                <a:latin typeface="Garamond" panose="02020404030301010803" pitchFamily="18" charset="0"/>
              </a:rPr>
              <a:t> (mean, median).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3200" dirty="0">
                <a:latin typeface="Garamond" panose="02020404030301010803" pitchFamily="18" charset="0"/>
              </a:rPr>
              <a:t> Calculate and interpret measures of </a:t>
            </a:r>
            <a:r>
              <a:rPr lang="en-US" altLang="zh-CN" sz="3200" b="1" dirty="0">
                <a:latin typeface="Garamond" panose="02020404030301010803" pitchFamily="18" charset="0"/>
              </a:rPr>
              <a:t>spread </a:t>
            </a:r>
          </a:p>
          <a:p>
            <a:pPr>
              <a:lnSpc>
                <a:spcPct val="200000"/>
              </a:lnSpc>
            </a:pPr>
            <a:r>
              <a:rPr lang="en-US" altLang="zh-CN" sz="3200" dirty="0">
                <a:latin typeface="Garamond" panose="02020404030301010803" pitchFamily="18" charset="0"/>
              </a:rPr>
              <a:t>      (range, IQR</a:t>
            </a:r>
            <a:r>
              <a:rPr lang="en-US" altLang="zh-CN" sz="3200" dirty="0" smtClean="0">
                <a:latin typeface="Garamond" panose="02020404030301010803" pitchFamily="18" charset="0"/>
              </a:rPr>
              <a:t>,).</a:t>
            </a:r>
            <a:endParaRPr lang="en-US" altLang="zh-CN" sz="3200" dirty="0">
              <a:latin typeface="Garamond" panose="02020404030301010803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3200" dirty="0">
                <a:latin typeface="Garamond" panose="02020404030301010803" pitchFamily="18" charset="0"/>
              </a:rPr>
              <a:t/>
            </a:r>
            <a:br>
              <a:rPr lang="en-US" altLang="zh-CN" sz="3200" dirty="0">
                <a:latin typeface="Garamond" panose="02020404030301010803" pitchFamily="18" charset="0"/>
              </a:rPr>
            </a:br>
            <a:endParaRPr lang="zh-CN" altLang="en-US"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54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Vertical Text Placeholder 2"/>
          <p:cNvSpPr txBox="1">
            <a:spLocks/>
          </p:cNvSpPr>
          <p:nvPr/>
        </p:nvSpPr>
        <p:spPr bwMode="auto">
          <a:xfrm rot="16200000">
            <a:off x="5353845" y="-2037556"/>
            <a:ext cx="2179637" cy="783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2001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543050" indent="-1714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00250" indent="-1714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457450" indent="-17145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14650" indent="-17145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371850" indent="-17145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29050" indent="-17145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44035" name="矩形 2"/>
          <p:cNvSpPr>
            <a:spLocks noChangeArrowheads="1"/>
          </p:cNvSpPr>
          <p:nvPr/>
        </p:nvSpPr>
        <p:spPr bwMode="auto">
          <a:xfrm>
            <a:off x="1427920" y="427384"/>
            <a:ext cx="9525001" cy="52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200000"/>
              </a:lnSpc>
            </a:pPr>
            <a:endParaRPr lang="en-US" altLang="en-US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n-US" altLang="en-US" sz="32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calculate the quartiles:</a:t>
            </a:r>
          </a:p>
          <a:p>
            <a:pPr>
              <a:lnSpc>
                <a:spcPct val="200000"/>
              </a:lnSpc>
              <a:spcAft>
                <a:spcPts val="600"/>
              </a:spcAft>
              <a:buFont typeface="Garamond" panose="02020404030301010803" pitchFamily="18" charset="0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Arrange</a:t>
            </a:r>
            <a:r>
              <a:rPr lang="en-US" altLang="en-US" sz="2400" b="1" dirty="0">
                <a:solidFill>
                  <a:srgbClr val="A23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observations in increasing order.</a:t>
            </a:r>
          </a:p>
          <a:p>
            <a:pPr>
              <a:lnSpc>
                <a:spcPct val="200000"/>
              </a:lnSpc>
              <a:spcAft>
                <a:spcPts val="600"/>
              </a:spcAft>
              <a:buFont typeface="Garamond" panose="02020404030301010803" pitchFamily="18" charset="0"/>
              <a:buAutoNum type="arabicPeriod"/>
            </a:pPr>
            <a:r>
              <a:rPr lang="en-US" altLang="zh-CN" sz="2400" dirty="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the </a:t>
            </a:r>
            <a:r>
              <a:rPr lang="en-US" altLang="zh-CN" sz="2400" dirty="0" smtClean="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quartiles: Q1,Q2 and Q3 </a:t>
            </a:r>
            <a:endParaRPr lang="en-US" altLang="zh-CN" sz="2400" dirty="0">
              <a:solidFill>
                <a:srgbClr val="2420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n-US" altLang="zh-CN" sz="3200" dirty="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interquartile range (IQR) </a:t>
            </a: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defined as:</a:t>
            </a:r>
          </a:p>
          <a:p>
            <a:pPr algn="ctr">
              <a:lnSpc>
                <a:spcPct val="200000"/>
              </a:lnSpc>
              <a:spcAft>
                <a:spcPts val="1800"/>
              </a:spcAft>
            </a:pPr>
            <a:r>
              <a:rPr lang="en-US" altLang="en-US" sz="24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IQR = Q</a:t>
            </a:r>
            <a:r>
              <a:rPr lang="en-US" altLang="en-US" sz="2400" b="1" i="1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24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Q</a:t>
            </a:r>
            <a:r>
              <a:rPr lang="en-US" altLang="en-US" sz="2400" b="1" i="1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58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2135188"/>
            <a:ext cx="6286500" cy="248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1"/>
          <p:cNvSpPr>
            <a:spLocks noChangeArrowheads="1"/>
          </p:cNvSpPr>
          <p:nvPr/>
        </p:nvSpPr>
        <p:spPr bwMode="auto">
          <a:xfrm>
            <a:off x="4354514" y="3593199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</p:txBody>
      </p:sp>
      <p:sp>
        <p:nvSpPr>
          <p:cNvPr id="45060" name="矩形 4"/>
          <p:cNvSpPr>
            <a:spLocks noChangeArrowheads="1"/>
          </p:cNvSpPr>
          <p:nvPr/>
        </p:nvSpPr>
        <p:spPr bwMode="auto">
          <a:xfrm>
            <a:off x="2514600" y="914400"/>
            <a:ext cx="7391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North Carolina sample of 15 workers’ travel times, arranged in increasing order, is:</a:t>
            </a:r>
          </a:p>
          <a:p>
            <a:pPr algn="ctr"/>
            <a:r>
              <a:rPr lang="en-US" altLang="zh-CN" sz="200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5  10  10  10  10  12  15  20  20  25  30  30  40  40  60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286000" y="4922838"/>
            <a:ext cx="7620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40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spread of the middle 50% of the travel times is </a:t>
            </a:r>
          </a:p>
          <a:p>
            <a:pPr algn="ctr">
              <a:lnSpc>
                <a:spcPct val="150000"/>
              </a:lnSpc>
            </a:pPr>
            <a:r>
              <a:rPr lang="en-US" altLang="zh-CN" sz="2400">
                <a:solidFill>
                  <a:srgbClr val="24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IQR=Q3-Q1= 30 - 10 = 20 minutes.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68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1"/>
          <p:cNvGraphicFramePr>
            <a:graphicFrameLocks noGrp="1"/>
          </p:cNvGraphicFramePr>
          <p:nvPr/>
        </p:nvGraphicFramePr>
        <p:xfrm>
          <a:off x="2359025" y="2298700"/>
          <a:ext cx="7666038" cy="304800"/>
        </p:xfrm>
        <a:graphic>
          <a:graphicData uri="http://schemas.openxmlformats.org/drawingml/2006/table">
            <a:tbl>
              <a:tblPr/>
              <a:tblGrid>
                <a:gridCol w="382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5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5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5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25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25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258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258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5"/>
          <p:cNvGraphicFramePr>
            <a:graphicFrameLocks noGrp="1"/>
          </p:cNvGraphicFramePr>
          <p:nvPr/>
        </p:nvGraphicFramePr>
        <p:xfrm>
          <a:off x="2362200" y="1481138"/>
          <a:ext cx="7666038" cy="304800"/>
        </p:xfrm>
        <a:graphic>
          <a:graphicData uri="http://schemas.openxmlformats.org/drawingml/2006/table">
            <a:tbl>
              <a:tblPr/>
              <a:tblGrid>
                <a:gridCol w="382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5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5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5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25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25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258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258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170" name="TextBox 28"/>
          <p:cNvSpPr txBox="1">
            <a:spLocks noChangeArrowheads="1"/>
          </p:cNvSpPr>
          <p:nvPr/>
        </p:nvSpPr>
        <p:spPr bwMode="auto">
          <a:xfrm>
            <a:off x="2362201" y="1143000"/>
            <a:ext cx="64754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1600"/>
              <a:t>Travel times to work for 20 randomly selected New Yorkers</a:t>
            </a:r>
          </a:p>
        </p:txBody>
      </p:sp>
      <p:graphicFrame>
        <p:nvGraphicFramePr>
          <p:cNvPr id="5" name="Table 14"/>
          <p:cNvGraphicFramePr>
            <a:graphicFrameLocks noGrp="1"/>
          </p:cNvGraphicFramePr>
          <p:nvPr/>
        </p:nvGraphicFramePr>
        <p:xfrm>
          <a:off x="2362200" y="2298700"/>
          <a:ext cx="7666038" cy="304800"/>
        </p:xfrm>
        <a:graphic>
          <a:graphicData uri="http://schemas.openxmlformats.org/drawingml/2006/table">
            <a:tbl>
              <a:tblPr/>
              <a:tblGrid>
                <a:gridCol w="382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5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5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5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25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25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258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258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A5A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A5A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3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3A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EB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EB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>
                        <a:spcBef>
                          <a:spcPts val="600"/>
                        </a:spcBef>
                        <a:buClr>
                          <a:srgbClr val="C7EEEC"/>
                        </a:buClr>
                        <a:buSzPct val="75000"/>
                        <a:buFont typeface="Wingdings" charset="2"/>
                        <a:defRPr sz="24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600"/>
                        </a:spcBef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defRPr>
                          <a:solidFill>
                            <a:srgbClr val="595959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5648458" y="2592389"/>
            <a:ext cx="1088760" cy="868451"/>
            <a:chOff x="3616199" y="2770994"/>
            <a:chExt cx="1089417" cy="868660"/>
          </a:xfrm>
        </p:grpSpPr>
        <p:cxnSp>
          <p:nvCxnSpPr>
            <p:cNvPr id="7" name="Straight Arrow Connector 16"/>
            <p:cNvCxnSpPr/>
            <p:nvPr/>
          </p:nvCxnSpPr>
          <p:spPr>
            <a:xfrm rot="5400000" flipH="1" flipV="1">
              <a:off x="3890174" y="3040139"/>
              <a:ext cx="539880" cy="15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17"/>
            <p:cNvSpPr txBox="1"/>
            <p:nvPr/>
          </p:nvSpPr>
          <p:spPr>
            <a:xfrm>
              <a:off x="3616199" y="3270233"/>
              <a:ext cx="1089417" cy="36942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altLang="en-US" i="1">
                  <a:solidFill>
                    <a:srgbClr val="000000"/>
                  </a:solidFill>
                  <a:latin typeface="Arial" panose="020B0604020202020204" pitchFamily="34" charset="0"/>
                </a:rPr>
                <a:t>M </a:t>
              </a: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= 22.5</a:t>
              </a:r>
              <a:endParaRPr lang="en-US" altLang="en-US" i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913188" y="1828801"/>
            <a:ext cx="4487862" cy="422275"/>
            <a:chOff x="1881098" y="1965741"/>
            <a:chExt cx="4488029" cy="421860"/>
          </a:xfrm>
        </p:grpSpPr>
        <p:sp>
          <p:nvSpPr>
            <p:cNvPr id="10" name="Down Arrow 18"/>
            <p:cNvSpPr/>
            <p:nvPr/>
          </p:nvSpPr>
          <p:spPr>
            <a:xfrm>
              <a:off x="4071949" y="1965741"/>
              <a:ext cx="208959" cy="42186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Down Arrow 19"/>
            <p:cNvSpPr/>
            <p:nvPr/>
          </p:nvSpPr>
          <p:spPr>
            <a:xfrm>
              <a:off x="6160168" y="1965741"/>
              <a:ext cx="208959" cy="42186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Down Arrow 20"/>
            <p:cNvSpPr/>
            <p:nvPr/>
          </p:nvSpPr>
          <p:spPr>
            <a:xfrm>
              <a:off x="1881098" y="1965741"/>
              <a:ext cx="208959" cy="42186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Group 23"/>
          <p:cNvGrpSpPr>
            <a:grpSpLocks/>
          </p:cNvGrpSpPr>
          <p:nvPr/>
        </p:nvGrpSpPr>
        <p:grpSpPr bwMode="auto">
          <a:xfrm>
            <a:off x="7603428" y="2592389"/>
            <a:ext cx="1096775" cy="868451"/>
            <a:chOff x="3642357" y="2770994"/>
            <a:chExt cx="1097161" cy="868660"/>
          </a:xfrm>
        </p:grpSpPr>
        <p:cxnSp>
          <p:nvCxnSpPr>
            <p:cNvPr id="14" name="Straight Arrow Connector 24"/>
            <p:cNvCxnSpPr/>
            <p:nvPr/>
          </p:nvCxnSpPr>
          <p:spPr>
            <a:xfrm rot="5400000" flipH="1" flipV="1">
              <a:off x="3890031" y="3040140"/>
              <a:ext cx="53988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25"/>
            <p:cNvSpPr txBox="1"/>
            <p:nvPr/>
          </p:nvSpPr>
          <p:spPr>
            <a:xfrm>
              <a:off x="3642357" y="3270233"/>
              <a:ext cx="1097161" cy="36942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altLang="en-US" i="1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i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= 42.5</a:t>
              </a:r>
              <a:endParaRPr lang="en-US" altLang="en-US" i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6" name="Group 26"/>
          <p:cNvGrpSpPr>
            <a:grpSpLocks/>
          </p:cNvGrpSpPr>
          <p:nvPr/>
        </p:nvGrpSpPr>
        <p:grpSpPr bwMode="auto">
          <a:xfrm>
            <a:off x="3854372" y="2603499"/>
            <a:ext cx="968535" cy="868452"/>
            <a:chOff x="3735428" y="2770993"/>
            <a:chExt cx="968727" cy="868660"/>
          </a:xfrm>
        </p:grpSpPr>
        <p:cxnSp>
          <p:nvCxnSpPr>
            <p:cNvPr id="17" name="Straight Arrow Connector 27"/>
            <p:cNvCxnSpPr/>
            <p:nvPr/>
          </p:nvCxnSpPr>
          <p:spPr>
            <a:xfrm rot="5400000" flipH="1" flipV="1">
              <a:off x="3890310" y="3040139"/>
              <a:ext cx="539879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28"/>
            <p:cNvSpPr txBox="1"/>
            <p:nvPr/>
          </p:nvSpPr>
          <p:spPr>
            <a:xfrm>
              <a:off x="3735428" y="3270233"/>
              <a:ext cx="968727" cy="3694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altLang="en-US" i="1">
                  <a:solidFill>
                    <a:srgbClr val="000000"/>
                  </a:solidFill>
                  <a:latin typeface="Arial" panose="020B0604020202020204" pitchFamily="34" charset="0"/>
                </a:rPr>
                <a:t>Q</a:t>
              </a:r>
              <a:r>
                <a:rPr lang="en-US" altLang="en-US" i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en-US" i="1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= 15</a:t>
              </a:r>
              <a:endParaRPr lang="en-US" altLang="en-US" i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9" name="TextBox 29"/>
          <p:cNvSpPr txBox="1">
            <a:spLocks noChangeArrowheads="1"/>
          </p:cNvSpPr>
          <p:nvPr/>
        </p:nvSpPr>
        <p:spPr bwMode="auto">
          <a:xfrm>
            <a:off x="4395788" y="3808414"/>
            <a:ext cx="47933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b="1" i="1"/>
              <a:t>IQR</a:t>
            </a:r>
            <a:r>
              <a:rPr lang="en-US" altLang="en-US" sz="2800" b="1"/>
              <a:t>	= </a:t>
            </a:r>
            <a:r>
              <a:rPr lang="en-US" altLang="en-US" sz="2800" b="1" i="1"/>
              <a:t>Q</a:t>
            </a:r>
            <a:r>
              <a:rPr lang="en-US" altLang="en-US" sz="2800" b="1" i="1" baseline="-25000"/>
              <a:t>3</a:t>
            </a:r>
            <a:r>
              <a:rPr lang="en-US" altLang="en-US" sz="2800" b="1" i="1"/>
              <a:t> – Q</a:t>
            </a:r>
            <a:r>
              <a:rPr lang="en-US" altLang="en-US" sz="2800" b="1" i="1" baseline="-25000"/>
              <a:t>1</a:t>
            </a:r>
          </a:p>
          <a:p>
            <a:r>
              <a:rPr lang="en-US" altLang="en-US" sz="2800" b="1"/>
              <a:t>		= </a:t>
            </a:r>
            <a:r>
              <a:rPr lang="en-US" altLang="en-US" sz="2800" b="1">
                <a:solidFill>
                  <a:srgbClr val="1A847F"/>
                </a:solidFill>
              </a:rPr>
              <a:t>42.5 </a:t>
            </a:r>
            <a:r>
              <a:rPr lang="en-US" altLang="en-US" sz="2800" b="1"/>
              <a:t>– </a:t>
            </a:r>
            <a:r>
              <a:rPr lang="en-US" altLang="en-US" sz="2800" b="1">
                <a:solidFill>
                  <a:srgbClr val="B31220"/>
                </a:solidFill>
              </a:rPr>
              <a:t>15</a:t>
            </a:r>
          </a:p>
          <a:p>
            <a:r>
              <a:rPr lang="en-US" altLang="en-US" sz="2800" b="1"/>
              <a:t>		= 27.5 minutes</a:t>
            </a:r>
          </a:p>
        </p:txBody>
      </p:sp>
      <p:sp>
        <p:nvSpPr>
          <p:cNvPr id="20" name="TextBox 28"/>
          <p:cNvSpPr txBox="1">
            <a:spLocks noChangeArrowheads="1"/>
          </p:cNvSpPr>
          <p:nvPr/>
        </p:nvSpPr>
        <p:spPr bwMode="auto">
          <a:xfrm>
            <a:off x="2463801" y="5400676"/>
            <a:ext cx="7699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000" i="1"/>
              <a:t>Interpretation</a:t>
            </a:r>
            <a:r>
              <a:rPr lang="en-US" altLang="en-US" sz="2000"/>
              <a:t>: The range of the middle half of travel times for the New Yorkers in the sample is 27.5 minutes.</a:t>
            </a:r>
          </a:p>
        </p:txBody>
      </p:sp>
    </p:spTree>
    <p:extLst>
      <p:ext uri="{BB962C8B-B14F-4D97-AF65-F5344CB8AC3E}">
        <p14:creationId xmlns:p14="http://schemas.microsoft.com/office/powerpoint/2010/main" val="189633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1"/>
          <p:cNvSpPr txBox="1">
            <a:spLocks noChangeArrowheads="1"/>
          </p:cNvSpPr>
          <p:nvPr/>
        </p:nvSpPr>
        <p:spPr bwMode="auto">
          <a:xfrm>
            <a:off x="947530" y="838201"/>
            <a:ext cx="6324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4000" dirty="0"/>
              <a:t>Measuring Center</a:t>
            </a:r>
            <a:endParaRPr lang="zh-CN" altLang="en-US" sz="4000" dirty="0"/>
          </a:p>
        </p:txBody>
      </p:sp>
      <p:sp>
        <p:nvSpPr>
          <p:cNvPr id="23555" name="文本框 2"/>
          <p:cNvSpPr txBox="1">
            <a:spLocks noChangeArrowheads="1"/>
          </p:cNvSpPr>
          <p:nvPr/>
        </p:nvSpPr>
        <p:spPr bwMode="auto">
          <a:xfrm>
            <a:off x="909430" y="2011017"/>
            <a:ext cx="6400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/>
              <a:t>Mean</a:t>
            </a:r>
            <a:r>
              <a:rPr lang="zh-CN" altLang="en-US" sz="3200" dirty="0"/>
              <a:t>： </a:t>
            </a:r>
            <a:r>
              <a:rPr lang="en-US" altLang="zh-CN" sz="3200" dirty="0"/>
              <a:t>the arithmetic average. </a:t>
            </a:r>
            <a:br>
              <a:rPr lang="en-US" altLang="zh-CN" sz="3200" dirty="0"/>
            </a:br>
            <a:endParaRPr lang="en-US" altLang="zh-CN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/>
              <a:t>Median:</a:t>
            </a:r>
            <a:r>
              <a:rPr lang="en-US" altLang="en-US" sz="3200" dirty="0">
                <a:solidFill>
                  <a:srgbClr val="000000"/>
                </a:solidFill>
                <a:latin typeface="Helvetica Neue" charset="0"/>
              </a:rPr>
              <a:t> the midpoint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0348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0" r="3423"/>
          <a:stretch>
            <a:fillRect/>
          </a:stretch>
        </p:blipFill>
        <p:spPr bwMode="auto">
          <a:xfrm>
            <a:off x="755373" y="556592"/>
            <a:ext cx="9014791" cy="3211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90801" y="3768090"/>
            <a:ext cx="7335873" cy="3259226"/>
          </a:xfrm>
          <a:prstGeom prst="rect">
            <a:avLst/>
          </a:prstGeom>
          <a:blipFill>
            <a:blip r:embed="rId4"/>
            <a:stretch>
              <a:fillRect l="-1663" t="-1869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7355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573088"/>
            <a:ext cx="7924800" cy="270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矩形 6"/>
          <p:cNvSpPr>
            <a:spLocks noChangeArrowheads="1"/>
          </p:cNvSpPr>
          <p:nvPr/>
        </p:nvSpPr>
        <p:spPr bwMode="auto">
          <a:xfrm>
            <a:off x="2667000" y="37338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800">
                <a:latin typeface="Garamond" panose="02020404030301010803" pitchFamily="18" charset="0"/>
              </a:rPr>
              <a:t>Problem:</a:t>
            </a:r>
            <a:br>
              <a:rPr lang="en-US" altLang="zh-CN" sz="2800">
                <a:latin typeface="Garamond" panose="02020404030301010803" pitchFamily="18" charset="0"/>
              </a:rPr>
            </a:br>
            <a:r>
              <a:rPr lang="en-US" altLang="zh-CN" sz="2800">
                <a:latin typeface="Garamond" panose="02020404030301010803" pitchFamily="18" charset="0"/>
              </a:rPr>
              <a:t>(a) How many workers are there?</a:t>
            </a:r>
          </a:p>
          <a:p>
            <a:r>
              <a:rPr lang="en-US" altLang="zh-CN" sz="2800">
                <a:latin typeface="Garamond" panose="02020404030301010803" pitchFamily="18" charset="0"/>
              </a:rPr>
              <a:t/>
            </a:r>
            <a:br>
              <a:rPr lang="en-US" altLang="zh-CN" sz="2800">
                <a:latin typeface="Garamond" panose="02020404030301010803" pitchFamily="18" charset="0"/>
              </a:rPr>
            </a:br>
            <a:endParaRPr lang="zh-CN" altLang="en-US" sz="28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8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533401"/>
            <a:ext cx="7700963" cy="262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矩形 6"/>
          <p:cNvSpPr>
            <a:spLocks noChangeArrowheads="1"/>
          </p:cNvSpPr>
          <p:nvPr/>
        </p:nvSpPr>
        <p:spPr bwMode="auto">
          <a:xfrm>
            <a:off x="2305050" y="3160714"/>
            <a:ext cx="88392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800">
                <a:latin typeface="Garamond" panose="02020404030301010803" pitchFamily="18" charset="0"/>
              </a:rPr>
              <a:t>Problem:</a:t>
            </a:r>
          </a:p>
          <a:p>
            <a:r>
              <a:rPr lang="en-US" altLang="zh-CN" sz="2800">
                <a:latin typeface="Garamond" panose="02020404030301010803" pitchFamily="18" charset="0"/>
              </a:rPr>
              <a:t>(b)Find the mean travel time for all 15 workers.</a:t>
            </a:r>
            <a:endParaRPr lang="zh-CN" altLang="en-US" sz="2800">
              <a:latin typeface="Garamond" panose="02020404030301010803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38" y="4114801"/>
            <a:ext cx="8069262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35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533401"/>
            <a:ext cx="7700963" cy="262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矩形 6"/>
          <p:cNvSpPr>
            <a:spLocks noChangeArrowheads="1"/>
          </p:cNvSpPr>
          <p:nvPr/>
        </p:nvSpPr>
        <p:spPr bwMode="auto">
          <a:xfrm>
            <a:off x="2305050" y="3160713"/>
            <a:ext cx="8839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800">
                <a:latin typeface="Garamond" panose="02020404030301010803" pitchFamily="18" charset="0"/>
              </a:rPr>
              <a:t>Problem:</a:t>
            </a:r>
          </a:p>
          <a:p>
            <a:r>
              <a:rPr lang="en-US" altLang="zh-CN" sz="2800">
                <a:latin typeface="Garamond" panose="02020404030301010803" pitchFamily="18" charset="0"/>
              </a:rPr>
              <a:t>(c) What is the mean travel time for all workers </a:t>
            </a:r>
          </a:p>
          <a:p>
            <a:r>
              <a:rPr lang="en-US" altLang="zh-CN" sz="2800">
                <a:latin typeface="Garamond" panose="02020404030301010803" pitchFamily="18" charset="0"/>
              </a:rPr>
              <a:t>except the worker whose travel time is 60?</a:t>
            </a:r>
            <a:endParaRPr lang="zh-CN" altLang="en-US" sz="2800">
              <a:latin typeface="Garamond" panose="02020404030301010803" pitchFamily="18" charset="0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2514600" y="4648200"/>
            <a:ext cx="7543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3600"/>
              <a:t>19.786 </a:t>
            </a:r>
          </a:p>
          <a:p>
            <a:r>
              <a:rPr lang="en-US" altLang="zh-CN" sz="3600"/>
              <a:t>Much smaller than 22.5!!!!!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3929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89" y="552450"/>
            <a:ext cx="7845425" cy="268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矩形 7"/>
          <p:cNvSpPr>
            <a:spLocks noChangeArrowheads="1"/>
          </p:cNvSpPr>
          <p:nvPr/>
        </p:nvSpPr>
        <p:spPr bwMode="auto">
          <a:xfrm>
            <a:off x="2324100" y="3200400"/>
            <a:ext cx="7543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(c) Calculate the mean again, this time excluding the person who reported a 60-minute travel time to work. What do you notice? 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4324351"/>
            <a:ext cx="8112125" cy="196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800226" y="1420813"/>
            <a:ext cx="8562975" cy="35544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Weakness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sensitive to the influence of 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extreme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observations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may be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but a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skewed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distribution that has no outliers will also pull the mean toward its long tail. Because the mean cannot</a:t>
            </a:r>
            <a:b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resist the influence of extreme observations, we say that it is not a resistant measure of center. 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5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Vertical Title 1"/>
          <p:cNvSpPr>
            <a:spLocks noGrp="1"/>
          </p:cNvSpPr>
          <p:nvPr>
            <p:ph type="title"/>
          </p:nvPr>
        </p:nvSpPr>
        <p:spPr>
          <a:xfrm>
            <a:off x="818322" y="579576"/>
            <a:ext cx="8229600" cy="469900"/>
          </a:xfrm>
          <a:extLst/>
        </p:spPr>
        <p:txBody>
          <a:bodyPr rtlCol="0" anchor="t">
            <a:normAutofit fontScale="90000"/>
          </a:bodyPr>
          <a:lstStyle/>
          <a:p>
            <a:pPr>
              <a:defRPr/>
            </a:pPr>
            <a:r>
              <a:rPr lang="en-U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charset="0"/>
                <a:ea typeface="ＭＳ Ｐゴシック" panose="020B0600070205080204" pitchFamily="34" charset="-128"/>
              </a:rPr>
              <a:t>Median</a:t>
            </a:r>
          </a:p>
        </p:txBody>
      </p:sp>
      <p:sp>
        <p:nvSpPr>
          <p:cNvPr id="30723" name="Vertical Text Placeholder 2"/>
          <p:cNvSpPr>
            <a:spLocks noGrp="1"/>
          </p:cNvSpPr>
          <p:nvPr>
            <p:ph idx="1"/>
          </p:nvPr>
        </p:nvSpPr>
        <p:spPr>
          <a:xfrm>
            <a:off x="2743200" y="1725614"/>
            <a:ext cx="7315200" cy="5603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en-US" smtClean="0">
                <a:solidFill>
                  <a:srgbClr val="000000"/>
                </a:solidFill>
                <a:latin typeface="Helvetica Neue" charset="0"/>
                <a:ea typeface="MS PGothic" panose="020B0600070205080204" pitchFamily="34" charset="-128"/>
                <a:cs typeface="Helvetica Neue" charset="0"/>
              </a:rPr>
              <a:t>The median describes the midpoint of a distribution.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8401" y="2743200"/>
            <a:ext cx="7400925" cy="2400300"/>
          </a:xfrm>
          <a:prstGeom prst="rect">
            <a:avLst/>
          </a:prstGeom>
          <a:solidFill>
            <a:srgbClr val="D7E9CB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 eaLnBrk="1" hangingPunct="1">
              <a:spcAft>
                <a:spcPts val="1200"/>
              </a:spcAft>
              <a:defRPr/>
            </a:pPr>
            <a:r>
              <a:rPr lang="en-US" sz="2000" dirty="0">
                <a:solidFill>
                  <a:prstClr val="black"/>
                </a:solidFill>
              </a:rPr>
              <a:t>To find the median of a distribution:</a:t>
            </a:r>
          </a:p>
          <a:p>
            <a:pPr marL="457200" indent="-457200" defTabSz="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000" b="1" dirty="0">
                <a:solidFill>
                  <a:prstClr val="black"/>
                </a:solidFill>
              </a:rPr>
              <a:t>Arrange</a:t>
            </a:r>
            <a:r>
              <a:rPr lang="en-US" sz="2000" dirty="0">
                <a:solidFill>
                  <a:prstClr val="black"/>
                </a:solidFill>
              </a:rPr>
              <a:t> all observations from smallest to largest.</a:t>
            </a:r>
          </a:p>
          <a:p>
            <a:pPr marL="457200" indent="-457200" defTabSz="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000" dirty="0">
                <a:solidFill>
                  <a:prstClr val="black"/>
                </a:solidFill>
              </a:rPr>
              <a:t>If the number of observations </a:t>
            </a:r>
            <a:r>
              <a:rPr lang="en-US" sz="2000" i="1" dirty="0">
                <a:solidFill>
                  <a:prstClr val="black"/>
                </a:solidFill>
              </a:rPr>
              <a:t>n</a:t>
            </a:r>
            <a:r>
              <a:rPr lang="en-US" sz="2000" dirty="0">
                <a:solidFill>
                  <a:prstClr val="black"/>
                </a:solidFill>
              </a:rPr>
              <a:t> is odd, the median is the center observation in the ordered list.</a:t>
            </a:r>
          </a:p>
          <a:p>
            <a:pPr marL="457200" indent="-457200" defTabSz="457200" eaLnBrk="1" hangingPunct="1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000" dirty="0">
                <a:solidFill>
                  <a:prstClr val="black"/>
                </a:solidFill>
              </a:rPr>
              <a:t>If the number of observations </a:t>
            </a:r>
            <a:r>
              <a:rPr lang="en-US" sz="2000" i="1" dirty="0">
                <a:solidFill>
                  <a:prstClr val="black"/>
                </a:solidFill>
              </a:rPr>
              <a:t>n</a:t>
            </a:r>
            <a:r>
              <a:rPr lang="en-US" sz="2000" dirty="0">
                <a:solidFill>
                  <a:prstClr val="black"/>
                </a:solidFill>
              </a:rPr>
              <a:t> is even, the median is the average of the two center observations in the ordered list.</a:t>
            </a:r>
          </a:p>
        </p:txBody>
      </p:sp>
    </p:spTree>
    <p:extLst>
      <p:ext uri="{BB962C8B-B14F-4D97-AF65-F5344CB8AC3E}">
        <p14:creationId xmlns:p14="http://schemas.microsoft.com/office/powerpoint/2010/main" val="28106424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905</Words>
  <Application>Microsoft Office PowerPoint</Application>
  <PresentationFormat>宽屏</PresentationFormat>
  <Paragraphs>165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ElectraLH-Regular</vt:lpstr>
      <vt:lpstr>Helvetica Neue</vt:lpstr>
      <vt:lpstr>Helvetica Neue Light</vt:lpstr>
      <vt:lpstr>맑은 고딕</vt:lpstr>
      <vt:lpstr>ＭＳ Ｐゴシック</vt:lpstr>
      <vt:lpstr>ＭＳ Ｐゴシック</vt:lpstr>
      <vt:lpstr>等线</vt:lpstr>
      <vt:lpstr>等线 Light</vt:lpstr>
      <vt:lpstr>Arial</vt:lpstr>
      <vt:lpstr>Cambria Math</vt:lpstr>
      <vt:lpstr>Candara Light</vt:lpstr>
      <vt:lpstr>Garamond</vt:lpstr>
      <vt:lpstr>Tahoma</vt:lpstr>
      <vt:lpstr>Wingdings</vt:lpstr>
      <vt:lpstr>Office 主题​​</vt:lpstr>
      <vt:lpstr>Lecture 6 Describe Quantitative Data with Numbers Mean, Median, Range and IQR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Median</vt:lpstr>
      <vt:lpstr>PowerPoint 演示文稿</vt:lpstr>
      <vt:lpstr>PowerPoint 演示文稿</vt:lpstr>
      <vt:lpstr>PowerPoint 演示文稿</vt:lpstr>
      <vt:lpstr>Mean &amp; Median</vt:lpstr>
      <vt:lpstr>Mean &amp; Median</vt:lpstr>
      <vt:lpstr>PowerPoint 演示文稿</vt:lpstr>
      <vt:lpstr>Why is the study of variability important?</vt:lpstr>
      <vt:lpstr>Measures of Variability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 Describe Quantitative Data with Numbers</dc:title>
  <dc:creator>X13 Yoga</dc:creator>
  <cp:lastModifiedBy>X13 Yoga</cp:lastModifiedBy>
  <cp:revision>5</cp:revision>
  <dcterms:created xsi:type="dcterms:W3CDTF">2021-09-08T10:03:56Z</dcterms:created>
  <dcterms:modified xsi:type="dcterms:W3CDTF">2022-09-10T02:17:57Z</dcterms:modified>
</cp:coreProperties>
</file>