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0" r:id="rId2"/>
    <p:sldId id="286" r:id="rId3"/>
    <p:sldId id="287" r:id="rId4"/>
    <p:sldId id="257" r:id="rId5"/>
    <p:sldId id="258" r:id="rId6"/>
    <p:sldId id="271" r:id="rId7"/>
    <p:sldId id="272" r:id="rId8"/>
    <p:sldId id="261" r:id="rId9"/>
    <p:sldId id="262" r:id="rId10"/>
    <p:sldId id="263" r:id="rId11"/>
    <p:sldId id="264" r:id="rId12"/>
    <p:sldId id="273" r:id="rId13"/>
    <p:sldId id="265" r:id="rId14"/>
    <p:sldId id="266" r:id="rId15"/>
    <p:sldId id="267" r:id="rId16"/>
    <p:sldId id="274" r:id="rId17"/>
    <p:sldId id="275" r:id="rId18"/>
    <p:sldId id="268" r:id="rId19"/>
    <p:sldId id="269" r:id="rId20"/>
    <p:sldId id="276" r:id="rId21"/>
    <p:sldId id="277" r:id="rId22"/>
    <p:sldId id="27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1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8F85C-3B8C-4EBF-A7AF-22E9C91288B6}" type="datetimeFigureOut">
              <a:rPr lang="zh-CN" altLang="en-US" smtClean="0"/>
              <a:t>2021/9/8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13CEF-D624-456C-997B-B12496A31938}" type="slidenum">
              <a:rPr lang="zh-CN" altLang="en-US" smtClean="0"/>
              <a:t>‹#›</a:t>
            </a:fld>
            <a:endParaRPr lang="zh-CN" altLang="en-US"/>
          </a:p>
        </p:txBody>
      </p:sp>
    </p:spTree>
    <p:extLst>
      <p:ext uri="{BB962C8B-B14F-4D97-AF65-F5344CB8AC3E}">
        <p14:creationId xmlns:p14="http://schemas.microsoft.com/office/powerpoint/2010/main" val="239384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4953A07-D7DD-497B-A119-A5C3C0795B82}" type="slidenum">
              <a:rPr lang="en-US" altLang="en-US" smtClean="0">
                <a:latin typeface="Arial" panose="020B0604020202020204" pitchFamily="34" charset="0"/>
              </a:rPr>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058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90756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52474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61513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28600"/>
            <a:ext cx="10972800" cy="762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143000"/>
            <a:ext cx="5384800" cy="54864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600" y="1143000"/>
            <a:ext cx="5384800" cy="26670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197600" y="3962400"/>
            <a:ext cx="5384800" cy="26670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88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379953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98916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255420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2990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352381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41054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41229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FAE7498-003A-4C27-9E95-203702E40B67}" type="datetimeFigureOut">
              <a:rPr lang="zh-CN" altLang="en-US" smtClean="0"/>
              <a:t>2021/9/8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33887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E7498-003A-4C27-9E95-203702E40B67}" type="datetimeFigureOut">
              <a:rPr lang="zh-CN" altLang="en-US" smtClean="0"/>
              <a:t>2021/9/8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244705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56589" y="1951381"/>
            <a:ext cx="11161644" cy="2286000"/>
          </a:xfrm>
        </p:spPr>
        <p:txBody>
          <a:bodyPr>
            <a:normAutofit fontScale="90000"/>
          </a:bodyPr>
          <a:lstStyle/>
          <a:p>
            <a:pPr algn="ctr">
              <a:lnSpc>
                <a:spcPct val="200000"/>
              </a:lnSpc>
            </a:pPr>
            <a:r>
              <a:rPr lang="en-US" altLang="zh-CN" sz="7300" b="1" dirty="0" smtClean="0"/>
              <a:t>Lecture 7</a:t>
            </a:r>
            <a:r>
              <a:rPr lang="en-US" altLang="zh-CN" sz="4800" b="1" dirty="0"/>
              <a:t/>
            </a:r>
            <a:br>
              <a:rPr lang="en-US" altLang="zh-CN" sz="4800" b="1" dirty="0"/>
            </a:br>
            <a:r>
              <a:rPr lang="en-US" altLang="zh-CN" sz="4800" b="1" dirty="0" smtClean="0"/>
              <a:t>Describe Quantitative Data with Numbers (</a:t>
            </a:r>
            <a:r>
              <a:rPr lang="en-US" altLang="zh-CN" sz="4800" b="1" dirty="0" err="1" smtClean="0"/>
              <a:t>ctns</a:t>
            </a:r>
            <a:r>
              <a:rPr lang="en-US" altLang="zh-CN" sz="4800" b="1" dirty="0" smtClean="0"/>
              <a:t>)</a:t>
            </a:r>
            <a:br>
              <a:rPr lang="en-US" altLang="zh-CN" sz="4800" b="1" dirty="0" smtClean="0"/>
            </a:br>
            <a:r>
              <a:rPr lang="en-US" altLang="zh-CN" sz="4000" b="1" dirty="0" smtClean="0"/>
              <a:t>Identify outliers &amp; Boxplot</a:t>
            </a:r>
            <a:endParaRPr lang="zh-CN" altLang="en-US" sz="4000" b="1" dirty="0"/>
          </a:p>
        </p:txBody>
      </p:sp>
    </p:spTree>
    <p:extLst>
      <p:ext uri="{BB962C8B-B14F-4D97-AF65-F5344CB8AC3E}">
        <p14:creationId xmlns:p14="http://schemas.microsoft.com/office/powerpoint/2010/main" val="347261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8675" name="矩形 3"/>
          <p:cNvSpPr>
            <a:spLocks noChangeArrowheads="1"/>
          </p:cNvSpPr>
          <p:nvPr/>
        </p:nvSpPr>
        <p:spPr bwMode="auto">
          <a:xfrm>
            <a:off x="767345" y="576274"/>
            <a:ext cx="75438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800" b="1" dirty="0">
                <a:solidFill>
                  <a:srgbClr val="3C78BB"/>
                </a:solidFill>
                <a:latin typeface="HelveticaNeueLTStd-MdIt"/>
              </a:rPr>
              <a:t>Check your understanding:</a:t>
            </a:r>
            <a:r>
              <a:rPr lang="en-US" altLang="zh-CN" sz="2800" dirty="0">
                <a:solidFill>
                  <a:srgbClr val="3C78BB"/>
                </a:solidFill>
                <a:latin typeface="HelveticaNeueLTStd-MdIt"/>
              </a:rPr>
              <a:t/>
            </a:r>
            <a:br>
              <a:rPr lang="en-US" altLang="zh-CN" sz="2800" dirty="0">
                <a:solidFill>
                  <a:srgbClr val="3C78BB"/>
                </a:solidFill>
                <a:latin typeface="HelveticaNeueLTStd-MdIt"/>
              </a:rPr>
            </a:br>
            <a:r>
              <a:rPr lang="en-US" altLang="zh-CN" sz="2000" dirty="0">
                <a:solidFill>
                  <a:srgbClr val="242021"/>
                </a:solidFill>
                <a:latin typeface="ElectraLH-Regular"/>
              </a:rPr>
              <a:t/>
            </a:r>
            <a:br>
              <a:rPr lang="en-US" altLang="zh-CN" sz="2000" dirty="0">
                <a:solidFill>
                  <a:srgbClr val="242021"/>
                </a:solidFill>
                <a:latin typeface="ElectraLH-Regular"/>
              </a:rPr>
            </a:br>
            <a:endParaRPr lang="en-US" altLang="zh-CN" sz="2000" dirty="0"/>
          </a:p>
        </p:txBody>
      </p:sp>
      <p:pic>
        <p:nvPicPr>
          <p:cNvPr id="2867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8915" y="489602"/>
            <a:ext cx="5153517" cy="2730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8678" name="矩形 8"/>
          <p:cNvSpPr>
            <a:spLocks noChangeArrowheads="1"/>
          </p:cNvSpPr>
          <p:nvPr/>
        </p:nvSpPr>
        <p:spPr bwMode="auto">
          <a:xfrm>
            <a:off x="767345" y="1510507"/>
            <a:ext cx="10801803" cy="500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700" dirty="0">
                <a:solidFill>
                  <a:srgbClr val="242021"/>
                </a:solidFill>
                <a:latin typeface="Arial" panose="020B0604020202020204" pitchFamily="34" charset="0"/>
                <a:cs typeface="Arial" panose="020B0604020202020204" pitchFamily="34" charset="0"/>
              </a:rPr>
              <a:t>We found that Q1 = 10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Q3 = 30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and IQR = 20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Then, we have 1.5 × IQR </a:t>
            </a:r>
            <a:r>
              <a:rPr lang="en-US" altLang="zh-CN" sz="2700" dirty="0" smtClean="0">
                <a:solidFill>
                  <a:srgbClr val="242021"/>
                </a:solidFill>
                <a:latin typeface="Arial" panose="020B0604020202020204" pitchFamily="34" charset="0"/>
                <a:cs typeface="Arial" panose="020B0604020202020204" pitchFamily="34" charset="0"/>
              </a:rPr>
              <a:t>= </a:t>
            </a:r>
            <a:r>
              <a:rPr lang="en-US" altLang="zh-CN" sz="2700" dirty="0">
                <a:solidFill>
                  <a:srgbClr val="242021"/>
                </a:solidFill>
                <a:latin typeface="Arial" panose="020B0604020202020204" pitchFamily="34" charset="0"/>
                <a:cs typeface="Arial" panose="020B0604020202020204" pitchFamily="34" charset="0"/>
              </a:rPr>
              <a:t>30 by the 1.5 × IQR rule, any value greater than Q3 + 1.5 × IQR </a:t>
            </a:r>
            <a:r>
              <a:rPr lang="en-US" altLang="zh-CN" sz="2700" dirty="0" smtClean="0">
                <a:solidFill>
                  <a:srgbClr val="242021"/>
                </a:solidFill>
                <a:latin typeface="Arial" panose="020B0604020202020204" pitchFamily="34" charset="0"/>
                <a:cs typeface="Arial" panose="020B0604020202020204" pitchFamily="34" charset="0"/>
              </a:rPr>
              <a:t>= 60 or </a:t>
            </a:r>
            <a:r>
              <a:rPr lang="en-US" altLang="zh-CN" sz="2700" dirty="0">
                <a:solidFill>
                  <a:srgbClr val="242021"/>
                </a:solidFill>
                <a:latin typeface="Arial" panose="020B0604020202020204" pitchFamily="34" charset="0"/>
                <a:cs typeface="Arial" panose="020B0604020202020204" pitchFamily="34" charset="0"/>
              </a:rPr>
              <a:t>less than Q1 - 1.5 × IQR </a:t>
            </a:r>
            <a:r>
              <a:rPr lang="en-US" altLang="zh-CN" sz="2700" dirty="0" smtClean="0">
                <a:solidFill>
                  <a:srgbClr val="242021"/>
                </a:solidFill>
                <a:latin typeface="Arial" panose="020B0604020202020204" pitchFamily="34" charset="0"/>
                <a:cs typeface="Arial" panose="020B0604020202020204" pitchFamily="34" charset="0"/>
              </a:rPr>
              <a:t>= </a:t>
            </a:r>
            <a:r>
              <a:rPr lang="en-US" altLang="zh-CN" sz="2700" dirty="0">
                <a:solidFill>
                  <a:srgbClr val="242021"/>
                </a:solidFill>
                <a:latin typeface="Arial" panose="020B0604020202020204" pitchFamily="34" charset="0"/>
                <a:cs typeface="Arial" panose="020B0604020202020204" pitchFamily="34" charset="0"/>
              </a:rPr>
              <a:t>-20 would be classified as an outlier.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The maximum value of 60 minutes is not quite large enough to be an outlier because it falls right on the upper cutoff value</a:t>
            </a:r>
            <a:endParaRPr lang="en-US" altLang="zh-CN" sz="2700" dirty="0">
              <a:latin typeface="Arial" panose="020B0604020202020204" pitchFamily="34" charset="0"/>
              <a:cs typeface="Arial" panose="020B0604020202020204" pitchFamily="34" charset="0"/>
            </a:endParaRPr>
          </a:p>
        </p:txBody>
      </p:sp>
      <p:sp>
        <p:nvSpPr>
          <p:cNvPr id="2" name="矩形 1"/>
          <p:cNvSpPr>
            <a:spLocks noChangeArrowheads="1"/>
          </p:cNvSpPr>
          <p:nvPr/>
        </p:nvSpPr>
        <p:spPr bwMode="auto">
          <a:xfrm>
            <a:off x="677618" y="1740664"/>
            <a:ext cx="10762593" cy="3970318"/>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800" dirty="0">
                <a:solidFill>
                  <a:schemeClr val="bg1"/>
                </a:solidFill>
                <a:latin typeface="Arial" panose="020B0604020202020204" pitchFamily="34" charset="0"/>
                <a:cs typeface="Arial" panose="020B0604020202020204" pitchFamily="34" charset="0"/>
              </a:rPr>
              <a:t>EXAM TIP:</a:t>
            </a:r>
          </a:p>
          <a:p>
            <a:pPr>
              <a:lnSpc>
                <a:spcPct val="150000"/>
              </a:lnSpc>
            </a:pPr>
            <a:r>
              <a:rPr lang="en-US" altLang="zh-CN" sz="2800" dirty="0">
                <a:solidFill>
                  <a:schemeClr val="bg1"/>
                </a:solidFill>
                <a:latin typeface="Arial" panose="020B0604020202020204" pitchFamily="34" charset="0"/>
                <a:cs typeface="Arial" panose="020B0604020202020204" pitchFamily="34" charset="0"/>
              </a:rPr>
              <a:t>You may be asked to determine whether a quantitative data set has any outliers. Be prepared to </a:t>
            </a:r>
            <a:endParaRPr lang="en-US" altLang="zh-CN" sz="2800" dirty="0" smtClean="0">
              <a:solidFill>
                <a:schemeClr val="bg1"/>
              </a:solidFill>
              <a:latin typeface="Arial" panose="020B0604020202020204" pitchFamily="34" charset="0"/>
              <a:cs typeface="Arial" panose="020B0604020202020204" pitchFamily="34" charset="0"/>
            </a:endParaRPr>
          </a:p>
          <a:p>
            <a:pPr marL="514350" indent="-514350">
              <a:lnSpc>
                <a:spcPct val="150000"/>
              </a:lnSpc>
              <a:buAutoNum type="arabicPeriod"/>
            </a:pPr>
            <a:r>
              <a:rPr lang="en-US" altLang="zh-CN" sz="2800" dirty="0" smtClean="0">
                <a:solidFill>
                  <a:schemeClr val="bg1"/>
                </a:solidFill>
                <a:latin typeface="Arial" panose="020B0604020202020204" pitchFamily="34" charset="0"/>
                <a:cs typeface="Arial" panose="020B0604020202020204" pitchFamily="34" charset="0"/>
              </a:rPr>
              <a:t>state the rule </a:t>
            </a:r>
            <a:r>
              <a:rPr lang="en-US" altLang="zh-CN" sz="2800" dirty="0">
                <a:solidFill>
                  <a:srgbClr val="242021"/>
                </a:solidFill>
                <a:latin typeface="Arial" panose="020B0604020202020204" pitchFamily="34" charset="0"/>
                <a:cs typeface="Arial" panose="020B0604020202020204" pitchFamily="34" charset="0"/>
              </a:rPr>
              <a:t>(according to the 1.5 </a:t>
            </a:r>
            <a:r>
              <a:rPr lang="en-US" altLang="zh-CN" sz="2800" dirty="0" smtClean="0">
                <a:solidFill>
                  <a:srgbClr val="242021"/>
                </a:solidFill>
                <a:latin typeface="Arial" panose="020B0604020202020204" pitchFamily="34" charset="0"/>
                <a:cs typeface="Arial" panose="020B0604020202020204" pitchFamily="34" charset="0"/>
              </a:rPr>
              <a:t>× IQR rule) </a:t>
            </a:r>
            <a:r>
              <a:rPr lang="en-US" altLang="zh-CN" sz="2800" dirty="0" smtClean="0">
                <a:solidFill>
                  <a:schemeClr val="bg1"/>
                </a:solidFill>
                <a:latin typeface="Arial" panose="020B0604020202020204" pitchFamily="34" charset="0"/>
                <a:cs typeface="Arial" panose="020B0604020202020204" pitchFamily="34" charset="0"/>
              </a:rPr>
              <a:t>and</a:t>
            </a:r>
          </a:p>
          <a:p>
            <a:pPr marL="514350" indent="-514350">
              <a:lnSpc>
                <a:spcPct val="150000"/>
              </a:lnSpc>
              <a:buAutoNum type="arabicPeriod"/>
            </a:pPr>
            <a:r>
              <a:rPr lang="en-US" altLang="zh-CN" sz="2800" dirty="0" smtClean="0">
                <a:solidFill>
                  <a:schemeClr val="bg1"/>
                </a:solidFill>
                <a:latin typeface="Arial" panose="020B0604020202020204" pitchFamily="34" charset="0"/>
                <a:cs typeface="Arial" panose="020B0604020202020204" pitchFamily="34" charset="0"/>
              </a:rPr>
              <a:t>use </a:t>
            </a:r>
            <a:r>
              <a:rPr lang="en-US" altLang="zh-CN" sz="2800" dirty="0">
                <a:solidFill>
                  <a:schemeClr val="bg1"/>
                </a:solidFill>
                <a:latin typeface="Arial" panose="020B0604020202020204" pitchFamily="34" charset="0"/>
                <a:cs typeface="Arial" panose="020B0604020202020204" pitchFamily="34" charset="0"/>
              </a:rPr>
              <a:t>the rule </a:t>
            </a:r>
            <a:endParaRPr lang="en-US" altLang="zh-CN" sz="2800" dirty="0" smtClean="0">
              <a:solidFill>
                <a:schemeClr val="bg1"/>
              </a:solidFill>
              <a:latin typeface="Arial" panose="020B0604020202020204" pitchFamily="34" charset="0"/>
              <a:cs typeface="Arial" panose="020B0604020202020204" pitchFamily="34" charset="0"/>
            </a:endParaRPr>
          </a:p>
          <a:p>
            <a:pPr>
              <a:lnSpc>
                <a:spcPct val="150000"/>
              </a:lnSpc>
            </a:pPr>
            <a:r>
              <a:rPr lang="en-US" altLang="zh-CN" sz="2800" dirty="0" smtClean="0">
                <a:solidFill>
                  <a:schemeClr val="bg1"/>
                </a:solidFill>
                <a:latin typeface="Arial" panose="020B0604020202020204" pitchFamily="34" charset="0"/>
                <a:cs typeface="Arial" panose="020B0604020202020204" pitchFamily="34" charset="0"/>
              </a:rPr>
              <a:t>for </a:t>
            </a:r>
            <a:r>
              <a:rPr lang="en-US" altLang="zh-CN" sz="2800" dirty="0">
                <a:solidFill>
                  <a:schemeClr val="bg1"/>
                </a:solidFill>
                <a:latin typeface="Arial" panose="020B0604020202020204" pitchFamily="34" charset="0"/>
                <a:cs typeface="Arial" panose="020B0604020202020204" pitchFamily="34" charset="0"/>
              </a:rPr>
              <a:t>identifying outliers.</a:t>
            </a:r>
            <a:endParaRPr lang="zh-CN"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70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81" y="450574"/>
            <a:ext cx="8718690" cy="382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78565" y="4438374"/>
            <a:ext cx="10939670" cy="2246769"/>
          </a:xfrm>
          <a:prstGeom prst="rect">
            <a:avLst/>
          </a:prstGeom>
        </p:spPr>
        <p:txBody>
          <a:bodyPr wrap="square">
            <a:spAutoFit/>
          </a:bodyPr>
          <a:lstStyle/>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Outliers are identified as any observation outside of the interval bounded by Q1-1.5*IQR and Q3+1.5*IQR.</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IQR in this case is Q3-Q1=11.5-6.5=5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pairs</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and 1.5*IQR=7.5.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interval lower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Q1-1.5*IQR=6.5-7.5= -1 and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upper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Q3+1.5*IQR = 11.5+7.5 = 19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pairs.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Since 22, 35 and 38 pairs are outside of this interval, they are outliers. No other observation is outside the interval.</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0066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81" y="428450"/>
            <a:ext cx="6661289" cy="2926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99052" y="3472274"/>
            <a:ext cx="10939670" cy="3170099"/>
          </a:xfrm>
          <a:prstGeom prst="rect">
            <a:avLst/>
          </a:prstGeom>
        </p:spPr>
        <p:txBody>
          <a:bodyPr wrap="square">
            <a:spAutoFit/>
          </a:bodyPr>
          <a:lstStyle/>
          <a:p>
            <a:pPr marL="457200" indent="-457200">
              <a:buAutoNum type="arabicPeriod"/>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What is the 1.5 * IQR rule?</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Outliers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are identified as any observation outside of the interval bounded by Q1-1.5*IQR and Q3+1.5*IQR.</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buAutoNum type="arabicPeriod" startAt="2"/>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Calculate the IQR and the interval</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The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IQR in this case is Q3-Q1=11.5-6.5=5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pairs.</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The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interval lower bound is Q1-1.5*IQR=6.5-5=1.5 pairs and the upper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Q3+1.5*IQR = 1.5+5 = 16.5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pairs</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a:t>
            </a:r>
          </a:p>
          <a:p>
            <a:pPr marL="457200" indent="-457200">
              <a:buAutoNum type="arabicPeriod" startAt="3"/>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Context</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Since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22, 35 and 38 pairs are outside of this interval, they are outliers.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No other observation is outside the interval.</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2375452" y="2792896"/>
            <a:ext cx="884583" cy="367747"/>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7700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795129" y="788505"/>
            <a:ext cx="11082131" cy="43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200000"/>
              </a:lnSpc>
            </a:pPr>
            <a:r>
              <a:rPr lang="en-US" altLang="en-US" sz="2800" b="1" dirty="0">
                <a:solidFill>
                  <a:srgbClr val="000000"/>
                </a:solidFill>
              </a:rPr>
              <a:t>The Five-Number Summary</a:t>
            </a:r>
          </a:p>
          <a:p>
            <a:pPr eaLnBrk="1" hangingPunct="1">
              <a:lnSpc>
                <a:spcPct val="200000"/>
              </a:lnSpc>
            </a:pPr>
            <a:endParaRPr lang="en-US" altLang="en-US" sz="400" b="1" dirty="0">
              <a:solidFill>
                <a:srgbClr val="000000"/>
              </a:solidFill>
            </a:endParaRPr>
          </a:p>
          <a:p>
            <a:pPr eaLnBrk="1" hangingPunct="1">
              <a:lnSpc>
                <a:spcPct val="200000"/>
              </a:lnSpc>
              <a:buFont typeface="Wingdings" panose="05000000000000000000" pitchFamily="2" charset="2"/>
              <a:buChar char="Ø"/>
            </a:pPr>
            <a:r>
              <a:rPr lang="en-US" altLang="en-US" sz="2800" dirty="0" smtClean="0">
                <a:solidFill>
                  <a:srgbClr val="000000"/>
                </a:solidFill>
              </a:rPr>
              <a:t>minimum </a:t>
            </a:r>
            <a:r>
              <a:rPr lang="en-US" altLang="en-US" sz="2800" dirty="0">
                <a:solidFill>
                  <a:srgbClr val="000000"/>
                </a:solidFill>
              </a:rPr>
              <a:t>and maximum </a:t>
            </a:r>
            <a:r>
              <a:rPr lang="en-US" altLang="en-US" sz="2800" dirty="0" smtClean="0">
                <a:solidFill>
                  <a:srgbClr val="000000"/>
                </a:solidFill>
              </a:rPr>
              <a:t>values: distribution as a whole </a:t>
            </a:r>
            <a:endParaRPr lang="en-US" altLang="en-US" sz="2800" dirty="0">
              <a:solidFill>
                <a:srgbClr val="000000"/>
              </a:solidFill>
            </a:endParaRPr>
          </a:p>
          <a:p>
            <a:pPr eaLnBrk="1" hangingPunct="1">
              <a:lnSpc>
                <a:spcPct val="200000"/>
              </a:lnSpc>
              <a:buFont typeface="Wingdings" panose="05000000000000000000" pitchFamily="2" charset="2"/>
              <a:buChar char="Ø"/>
            </a:pPr>
            <a:r>
              <a:rPr lang="en-US" altLang="en-US" sz="2800" dirty="0" smtClean="0">
                <a:solidFill>
                  <a:srgbClr val="000000"/>
                </a:solidFill>
              </a:rPr>
              <a:t>median </a:t>
            </a:r>
            <a:r>
              <a:rPr lang="en-US" altLang="en-US" sz="2800" dirty="0">
                <a:solidFill>
                  <a:srgbClr val="000000"/>
                </a:solidFill>
              </a:rPr>
              <a:t>and </a:t>
            </a:r>
            <a:r>
              <a:rPr lang="en-US" altLang="en-US" sz="2800" dirty="0" smtClean="0">
                <a:solidFill>
                  <a:srgbClr val="000000"/>
                </a:solidFill>
              </a:rPr>
              <a:t>quartiles: tails </a:t>
            </a:r>
            <a:r>
              <a:rPr lang="en-US" altLang="en-US" sz="2800" dirty="0">
                <a:solidFill>
                  <a:srgbClr val="000000"/>
                </a:solidFill>
              </a:rPr>
              <a:t>of a </a:t>
            </a:r>
            <a:r>
              <a:rPr lang="en-US" altLang="en-US" sz="2800" dirty="0" smtClean="0">
                <a:solidFill>
                  <a:srgbClr val="000000"/>
                </a:solidFill>
              </a:rPr>
              <a:t>distribution</a:t>
            </a:r>
            <a:endParaRPr lang="en-US" altLang="en-US" sz="2800" dirty="0">
              <a:solidFill>
                <a:srgbClr val="000000"/>
              </a:solidFill>
            </a:endParaRPr>
          </a:p>
          <a:p>
            <a:pPr eaLnBrk="1" hangingPunct="1">
              <a:lnSpc>
                <a:spcPct val="200000"/>
              </a:lnSpc>
              <a:buFont typeface="Wingdings" panose="05000000000000000000" pitchFamily="2" charset="2"/>
              <a:buChar char="Ø"/>
            </a:pPr>
            <a:r>
              <a:rPr lang="en-US" altLang="en-US" sz="2800" dirty="0">
                <a:solidFill>
                  <a:srgbClr val="FF0000"/>
                </a:solidFill>
              </a:rPr>
              <a:t>To get a quick summary of both center and spread, combine all five </a:t>
            </a:r>
            <a:r>
              <a:rPr lang="en-US" altLang="en-US" sz="2800" dirty="0" smtClean="0">
                <a:solidFill>
                  <a:srgbClr val="FF0000"/>
                </a:solidFill>
              </a:rPr>
              <a:t>numbers: Min, Q1, Q2 (median), Q3,Max.</a:t>
            </a:r>
            <a:endParaRPr lang="en-US" altLang="en-US" sz="2800" dirty="0">
              <a:solidFill>
                <a:srgbClr val="FF0000"/>
              </a:solidFill>
            </a:endParaRPr>
          </a:p>
        </p:txBody>
      </p:sp>
    </p:spTree>
    <p:extLst>
      <p:ext uri="{BB962C8B-B14F-4D97-AF65-F5344CB8AC3E}">
        <p14:creationId xmlns:p14="http://schemas.microsoft.com/office/powerpoint/2010/main" val="10259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778565" y="609600"/>
            <a:ext cx="105023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3200" b="1" u="sng" dirty="0">
                <a:solidFill>
                  <a:srgbClr val="E81F30"/>
                </a:solidFill>
                <a:latin typeface="Arial" panose="020B0604020202020204" pitchFamily="34" charset="0"/>
              </a:rPr>
              <a:t>Definition:</a:t>
            </a:r>
          </a:p>
          <a:p>
            <a:endParaRPr lang="en-US" altLang="en-US" sz="3200" b="1" u="sng" dirty="0">
              <a:solidFill>
                <a:srgbClr val="E81F30"/>
              </a:solidFill>
              <a:latin typeface="Arial" panose="020B0604020202020204" pitchFamily="34" charset="0"/>
            </a:endParaRPr>
          </a:p>
          <a:p>
            <a:pPr>
              <a:spcAft>
                <a:spcPts val="1200"/>
              </a:spcAft>
            </a:pPr>
            <a:r>
              <a:rPr lang="en-US" altLang="en-US" sz="3200" dirty="0">
                <a:latin typeface="Arial" panose="020B0604020202020204" pitchFamily="34" charset="0"/>
              </a:rPr>
              <a:t>The </a:t>
            </a:r>
            <a:r>
              <a:rPr lang="en-US" altLang="en-US" sz="3200" b="1" dirty="0">
                <a:latin typeface="Arial" panose="020B0604020202020204" pitchFamily="34" charset="0"/>
              </a:rPr>
              <a:t>five-number summary</a:t>
            </a:r>
            <a:r>
              <a:rPr lang="en-US" altLang="en-US" sz="3200" dirty="0">
                <a:latin typeface="Arial" panose="020B0604020202020204" pitchFamily="34" charset="0"/>
              </a:rPr>
              <a:t> of a distribution consists of the smallest observation, the first quartile, the median, the third quartile, and the largest observation, written in order from smallest to largest.</a:t>
            </a:r>
          </a:p>
          <a:p>
            <a:pPr algn="ctr">
              <a:spcAft>
                <a:spcPts val="1200"/>
              </a:spcAft>
            </a:pPr>
            <a:r>
              <a:rPr lang="en-US" altLang="en-US" sz="3200" b="1" i="1" dirty="0">
                <a:solidFill>
                  <a:srgbClr val="FF0000"/>
                </a:solidFill>
                <a:latin typeface="Arial" panose="020B0604020202020204" pitchFamily="34" charset="0"/>
              </a:rPr>
              <a:t>Minimum     Q</a:t>
            </a:r>
            <a:r>
              <a:rPr lang="en-US" altLang="en-US" sz="3200" b="1" i="1" baseline="-25000" dirty="0">
                <a:solidFill>
                  <a:srgbClr val="FF0000"/>
                </a:solidFill>
                <a:latin typeface="Arial" panose="020B0604020202020204" pitchFamily="34" charset="0"/>
              </a:rPr>
              <a:t>1</a:t>
            </a:r>
            <a:r>
              <a:rPr lang="en-US" altLang="en-US" sz="3200" b="1" i="1" dirty="0">
                <a:solidFill>
                  <a:srgbClr val="FF0000"/>
                </a:solidFill>
                <a:latin typeface="Arial" panose="020B0604020202020204" pitchFamily="34" charset="0"/>
              </a:rPr>
              <a:t>     M     Q</a:t>
            </a:r>
            <a:r>
              <a:rPr lang="en-US" altLang="en-US" sz="3200" b="1" i="1" baseline="-25000" dirty="0">
                <a:solidFill>
                  <a:srgbClr val="FF0000"/>
                </a:solidFill>
                <a:latin typeface="Arial" panose="020B0604020202020204" pitchFamily="34" charset="0"/>
              </a:rPr>
              <a:t>3</a:t>
            </a:r>
            <a:r>
              <a:rPr lang="en-US" altLang="en-US" sz="3200" b="1" i="1" dirty="0">
                <a:solidFill>
                  <a:srgbClr val="FF0000"/>
                </a:solidFill>
                <a:latin typeface="Arial" panose="020B0604020202020204" pitchFamily="34" charset="0"/>
              </a:rPr>
              <a:t>     Maximum</a:t>
            </a:r>
          </a:p>
        </p:txBody>
      </p:sp>
    </p:spTree>
    <p:extLst>
      <p:ext uri="{BB962C8B-B14F-4D97-AF65-F5344CB8AC3E}">
        <p14:creationId xmlns:p14="http://schemas.microsoft.com/office/powerpoint/2010/main" val="32692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sp>
        <p:nvSpPr>
          <p:cNvPr id="4" name="Rectangle 19"/>
          <p:cNvSpPr>
            <a:spLocks noChangeArrowheads="1"/>
          </p:cNvSpPr>
          <p:nvPr/>
        </p:nvSpPr>
        <p:spPr bwMode="auto">
          <a:xfrm>
            <a:off x="1073425" y="2869786"/>
            <a:ext cx="10595113" cy="3501728"/>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defRPr/>
            </a:pPr>
            <a:r>
              <a:rPr lang="en-US" altLang="zh-CN" sz="2400" b="1" dirty="0">
                <a:solidFill>
                  <a:srgbClr val="1C2861"/>
                </a:solidFill>
                <a:latin typeface="Arial" panose="020B0604020202020204" pitchFamily="34" charset="0"/>
              </a:rPr>
              <a:t>How To Make A Boxplot:</a:t>
            </a:r>
          </a:p>
          <a:p>
            <a:pPr marL="342900" indent="-342900" eaLnBrk="1" hangingPunct="1">
              <a:lnSpc>
                <a:spcPct val="150000"/>
              </a:lnSpc>
              <a:buFont typeface="Wingdings" panose="05000000000000000000" pitchFamily="2" charset="2"/>
              <a:buChar char="Ø"/>
              <a:defRPr/>
            </a:pPr>
            <a:r>
              <a:rPr lang="en-US" altLang="zh-CN" sz="2400" b="1" dirty="0" smtClean="0">
                <a:solidFill>
                  <a:srgbClr val="800000"/>
                </a:solidFill>
                <a:latin typeface="Arial" panose="020B0604020202020204" pitchFamily="34" charset="0"/>
              </a:rPr>
              <a:t>Calculate Q1,Q2,Q3 and IQR and identify whether there are outliers.</a:t>
            </a:r>
            <a:endParaRPr lang="en-US" altLang="zh-CN" sz="2400" b="1" dirty="0">
              <a:solidFill>
                <a:srgbClr val="800000"/>
              </a:solidFill>
              <a:latin typeface="Arial" panose="020B0604020202020204" pitchFamily="34" charset="0"/>
            </a:endParaRP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central box is drawn from the first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1</a:t>
            </a:r>
            <a:r>
              <a:rPr lang="en-US" altLang="zh-CN" sz="2400" dirty="0">
                <a:solidFill>
                  <a:srgbClr val="000000"/>
                </a:solidFill>
                <a:latin typeface="Arial" panose="020B0604020202020204" pitchFamily="34" charset="0"/>
              </a:rPr>
              <a:t>) to the third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3</a:t>
            </a:r>
            <a:r>
              <a:rPr lang="en-US" altLang="zh-CN" sz="2400" dirty="0">
                <a:solidFill>
                  <a:srgbClr val="000000"/>
                </a:solidFill>
                <a:latin typeface="Arial" panose="020B0604020202020204" pitchFamily="34" charset="0"/>
              </a:rPr>
              <a:t>).</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line in the box marks the median.</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Lines (called whiskers) extend from the box out to the smallest and largest observations that are not outliers</a:t>
            </a:r>
            <a:r>
              <a:rPr lang="en-US" altLang="zh-CN" sz="2400" dirty="0" smtClean="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651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p:cNvSpPr>
            <a:spLocks noChangeArrowheads="1"/>
          </p:cNvSpPr>
          <p:nvPr/>
        </p:nvSpPr>
        <p:spPr bwMode="auto">
          <a:xfrm>
            <a:off x="1073425" y="2869786"/>
            <a:ext cx="10595113" cy="3501728"/>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defRPr/>
            </a:pPr>
            <a:r>
              <a:rPr lang="en-US" altLang="zh-CN" sz="2400" b="1" dirty="0">
                <a:solidFill>
                  <a:srgbClr val="1C2861"/>
                </a:solidFill>
                <a:latin typeface="Arial" panose="020B0604020202020204" pitchFamily="34" charset="0"/>
              </a:rPr>
              <a:t>How To Make A Boxplot:</a:t>
            </a:r>
          </a:p>
          <a:p>
            <a:pPr marL="342900" indent="-342900" eaLnBrk="1" hangingPunct="1">
              <a:lnSpc>
                <a:spcPct val="150000"/>
              </a:lnSpc>
              <a:buFont typeface="Wingdings" panose="05000000000000000000" pitchFamily="2" charset="2"/>
              <a:buChar char="Ø"/>
              <a:defRPr/>
            </a:pPr>
            <a:r>
              <a:rPr lang="en-US" altLang="zh-CN" sz="2400" b="1" dirty="0" smtClean="0">
                <a:solidFill>
                  <a:srgbClr val="800000"/>
                </a:solidFill>
                <a:latin typeface="Arial" panose="020B0604020202020204" pitchFamily="34" charset="0"/>
              </a:rPr>
              <a:t>Calculate Q1,Q2,Q3 and IQR and identify whether there are outliers.</a:t>
            </a:r>
            <a:endParaRPr lang="en-US" altLang="zh-CN" sz="2400" b="1" dirty="0">
              <a:solidFill>
                <a:srgbClr val="800000"/>
              </a:solidFill>
              <a:latin typeface="Arial" panose="020B0604020202020204" pitchFamily="34" charset="0"/>
            </a:endParaRP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central box is drawn from the first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1</a:t>
            </a:r>
            <a:r>
              <a:rPr lang="en-US" altLang="zh-CN" sz="2400" dirty="0">
                <a:solidFill>
                  <a:srgbClr val="000000"/>
                </a:solidFill>
                <a:latin typeface="Arial" panose="020B0604020202020204" pitchFamily="34" charset="0"/>
              </a:rPr>
              <a:t>) to the third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3</a:t>
            </a:r>
            <a:r>
              <a:rPr lang="en-US" altLang="zh-CN" sz="2400" dirty="0">
                <a:solidFill>
                  <a:srgbClr val="000000"/>
                </a:solidFill>
                <a:latin typeface="Arial" panose="020B0604020202020204" pitchFamily="34" charset="0"/>
              </a:rPr>
              <a:t>).</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line in the box marks the median.</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Lines (called whiskers) extend from the box out to the smallest and largest observations that are not outliers</a:t>
            </a:r>
            <a:r>
              <a:rPr lang="en-US" altLang="zh-CN" sz="2400" dirty="0" smtClean="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p:txBody>
      </p:sp>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pic>
        <p:nvPicPr>
          <p:cNvPr id="3074" name="Picture 2" descr="Why Do Cats Have Whiskers? | Cat Behavior | Trusty Tails Pet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816" y="1125593"/>
            <a:ext cx="6665705" cy="348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45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sp>
        <p:nvSpPr>
          <p:cNvPr id="4" name="Rectangle 19"/>
          <p:cNvSpPr>
            <a:spLocks noChangeArrowheads="1"/>
          </p:cNvSpPr>
          <p:nvPr/>
        </p:nvSpPr>
        <p:spPr bwMode="auto">
          <a:xfrm>
            <a:off x="1073425" y="2869786"/>
            <a:ext cx="10595113" cy="1938992"/>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defRPr/>
            </a:pPr>
            <a:r>
              <a:rPr lang="en-US" altLang="zh-CN" sz="2400" b="1" dirty="0">
                <a:solidFill>
                  <a:srgbClr val="1C2861"/>
                </a:solidFill>
                <a:latin typeface="Arial" panose="020B0604020202020204" pitchFamily="34" charset="0"/>
              </a:rPr>
              <a:t>How To Make A Boxplot</a:t>
            </a:r>
            <a:r>
              <a:rPr lang="en-US" altLang="zh-CN" sz="2400" b="1" dirty="0" smtClean="0">
                <a:solidFill>
                  <a:srgbClr val="1C2861"/>
                </a:solidFill>
                <a:latin typeface="Arial" panose="020B0604020202020204" pitchFamily="34" charset="0"/>
              </a:rPr>
              <a:t>:</a:t>
            </a:r>
          </a:p>
          <a:p>
            <a:pPr eaLnBrk="1" hangingPunct="1">
              <a:defRPr/>
            </a:pPr>
            <a:endParaRPr lang="en-US" altLang="zh-CN" sz="2400" b="1" dirty="0">
              <a:solidFill>
                <a:srgbClr val="1C2861"/>
              </a:solidFill>
              <a:latin typeface="Arial" panose="020B0604020202020204" pitchFamily="34" charset="0"/>
            </a:endParaRPr>
          </a:p>
          <a:p>
            <a:pPr eaLnBrk="1" hangingPunct="1">
              <a:defRPr/>
            </a:pPr>
            <a:r>
              <a:rPr lang="en-US" altLang="zh-CN" sz="2400" b="1" dirty="0" smtClean="0">
                <a:solidFill>
                  <a:srgbClr val="1C2861"/>
                </a:solidFill>
                <a:latin typeface="Arial" panose="020B0604020202020204" pitchFamily="34" charset="0"/>
              </a:rPr>
              <a:t>Final step: mark all the outlier(s)</a:t>
            </a:r>
            <a:endParaRPr lang="en-US" altLang="zh-CN" sz="2400" b="1" dirty="0">
              <a:solidFill>
                <a:srgbClr val="1C2861"/>
              </a:solidFill>
              <a:latin typeface="Arial" panose="020B0604020202020204" pitchFamily="34" charset="0"/>
            </a:endParaRPr>
          </a:p>
          <a:p>
            <a:pPr>
              <a:spcAft>
                <a:spcPts val="600"/>
              </a:spcAft>
              <a:buFont typeface="Wingdings" panose="05000000000000000000" pitchFamily="2" charset="2"/>
              <a:buChar char="Ø"/>
              <a:defRPr/>
            </a:pPr>
            <a:r>
              <a:rPr lang="en-US" altLang="zh-CN" sz="2400" dirty="0" smtClean="0">
                <a:solidFill>
                  <a:srgbClr val="000000"/>
                </a:solidFill>
                <a:latin typeface="Arial" panose="020B0604020202020204" pitchFamily="34" charset="0"/>
              </a:rPr>
              <a:t>Outliers </a:t>
            </a:r>
            <a:r>
              <a:rPr lang="en-US" altLang="zh-CN" sz="2400" dirty="0">
                <a:solidFill>
                  <a:srgbClr val="000000"/>
                </a:solidFill>
                <a:latin typeface="Arial" panose="020B0604020202020204" pitchFamily="34" charset="0"/>
              </a:rPr>
              <a:t>are marked with a special symbol such as an asterisk </a:t>
            </a:r>
            <a:r>
              <a:rPr lang="en-US" altLang="zh-CN" sz="2400" dirty="0" smtClean="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 or a dark dot.</a:t>
            </a:r>
          </a:p>
        </p:txBody>
      </p:sp>
    </p:spTree>
    <p:extLst>
      <p:ext uri="{BB962C8B-B14F-4D97-AF65-F5344CB8AC3E}">
        <p14:creationId xmlns:p14="http://schemas.microsoft.com/office/powerpoint/2010/main" val="2976479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33795" name="矩形 3"/>
          <p:cNvSpPr>
            <a:spLocks noChangeArrowheads="1"/>
          </p:cNvSpPr>
          <p:nvPr/>
        </p:nvSpPr>
        <p:spPr bwMode="auto">
          <a:xfrm>
            <a:off x="977348" y="1474381"/>
            <a:ext cx="1068125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400" dirty="0">
                <a:solidFill>
                  <a:srgbClr val="242021"/>
                </a:solidFill>
                <a:latin typeface="Book Antiqua" panose="02040602050305030304" pitchFamily="18" charset="0"/>
                <a:cs typeface="Arial" panose="020B0604020202020204" pitchFamily="34" charset="0"/>
              </a:rPr>
              <a:t>Barry Bonds set the major league record by hitting 73 home runs in a single season in 2001. On August 7, 2007, Bonds hit his 756th career home run, which broke Hank Aaron’s longstanding record of 755. By the end of the 2007 season when Bonds retired, he had increased the total to 762. Here are data on the number of home runs that Bonds hit in each of his 21 complete seasons:</a:t>
            </a:r>
            <a:br>
              <a:rPr lang="en-US" altLang="zh-CN" sz="2400" dirty="0">
                <a:solidFill>
                  <a:srgbClr val="242021"/>
                </a:solidFill>
                <a:latin typeface="Book Antiqua" panose="02040602050305030304" pitchFamily="18" charset="0"/>
                <a:cs typeface="Arial" panose="020B0604020202020204" pitchFamily="34" charset="0"/>
              </a:rPr>
            </a:br>
            <a:r>
              <a:rPr lang="en-US" altLang="zh-CN" sz="2400" dirty="0">
                <a:solidFill>
                  <a:srgbClr val="242021"/>
                </a:solidFill>
                <a:latin typeface="Book Antiqua" panose="02040602050305030304" pitchFamily="18" charset="0"/>
                <a:cs typeface="Arial" panose="020B0604020202020204" pitchFamily="34" charset="0"/>
              </a:rPr>
              <a:t>16   25   24  19   33   25   34   46   37   33   42</a:t>
            </a:r>
            <a:br>
              <a:rPr lang="en-US" altLang="zh-CN" sz="2400" dirty="0">
                <a:solidFill>
                  <a:srgbClr val="242021"/>
                </a:solidFill>
                <a:latin typeface="Book Antiqua" panose="02040602050305030304" pitchFamily="18" charset="0"/>
                <a:cs typeface="Arial" panose="020B0604020202020204" pitchFamily="34" charset="0"/>
              </a:rPr>
            </a:br>
            <a:r>
              <a:rPr lang="en-US" altLang="zh-CN" sz="2400" dirty="0">
                <a:solidFill>
                  <a:srgbClr val="242021"/>
                </a:solidFill>
                <a:latin typeface="Book Antiqua" panose="02040602050305030304" pitchFamily="18" charset="0"/>
                <a:cs typeface="Arial" panose="020B0604020202020204" pitchFamily="34" charset="0"/>
              </a:rPr>
              <a:t>40   37   34  49   73   46   45   45   26   28</a:t>
            </a:r>
          </a:p>
          <a:p>
            <a:pPr>
              <a:lnSpc>
                <a:spcPct val="150000"/>
              </a:lnSpc>
            </a:pPr>
            <a:r>
              <a:rPr lang="en-US" altLang="zh-CN" sz="2400" b="1" dirty="0">
                <a:solidFill>
                  <a:srgbClr val="242021"/>
                </a:solidFill>
                <a:latin typeface="Book Antiqua" panose="02040602050305030304" pitchFamily="18" charset="0"/>
                <a:cs typeface="Arial" panose="020B0604020202020204" pitchFamily="34" charset="0"/>
              </a:rPr>
              <a:t>Problem: </a:t>
            </a:r>
            <a:r>
              <a:rPr lang="en-US" altLang="zh-CN" sz="2400" dirty="0">
                <a:solidFill>
                  <a:srgbClr val="242021"/>
                </a:solidFill>
                <a:latin typeface="Book Antiqua" panose="02040602050305030304" pitchFamily="18" charset="0"/>
                <a:cs typeface="Arial" panose="020B0604020202020204" pitchFamily="34" charset="0"/>
              </a:rPr>
              <a:t>Make a boxplot for these data</a:t>
            </a:r>
          </a:p>
        </p:txBody>
      </p:sp>
      <p:sp>
        <p:nvSpPr>
          <p:cNvPr id="33796" name="标题 1"/>
          <p:cNvSpPr txBox="1">
            <a:spLocks/>
          </p:cNvSpPr>
          <p:nvPr/>
        </p:nvSpPr>
        <p:spPr bwMode="auto">
          <a:xfrm>
            <a:off x="977348" y="623887"/>
            <a:ext cx="2362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zh-CN" sz="4000" dirty="0">
                <a:ea typeface="方正舒体" panose="02010601030101010101" pitchFamily="2" charset="-122"/>
                <a:cs typeface="MS PGothic" panose="020B0600070205080204" pitchFamily="34" charset="-128"/>
              </a:rPr>
              <a:t>Example</a:t>
            </a:r>
            <a:endParaRPr lang="zh-CN" altLang="en-US" sz="4000" dirty="0">
              <a:ea typeface="方正舒体" panose="02010601030101010101" pitchFamily="2" charset="-122"/>
              <a:cs typeface="MS PGothic" panose="020B0600070205080204" pitchFamily="34" charset="-128"/>
            </a:endParaRPr>
          </a:p>
        </p:txBody>
      </p:sp>
      <p:sp>
        <p:nvSpPr>
          <p:cNvPr id="33797" name="矩形 5"/>
          <p:cNvSpPr>
            <a:spLocks noChangeArrowheads="1"/>
          </p:cNvSpPr>
          <p:nvPr/>
        </p:nvSpPr>
        <p:spPr bwMode="auto">
          <a:xfrm>
            <a:off x="2441576" y="5562601"/>
            <a:ext cx="685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
        <p:nvSpPr>
          <p:cNvPr id="7" name="矩形 6"/>
          <p:cNvSpPr/>
          <p:nvPr/>
        </p:nvSpPr>
        <p:spPr>
          <a:xfrm>
            <a:off x="977348" y="1474381"/>
            <a:ext cx="10681252" cy="2743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8" name="矩形 5"/>
          <p:cNvSpPr>
            <a:spLocks noChangeArrowheads="1"/>
          </p:cNvSpPr>
          <p:nvPr/>
        </p:nvSpPr>
        <p:spPr bwMode="auto">
          <a:xfrm>
            <a:off x="2463800" y="5562601"/>
            <a:ext cx="685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Tree>
    <p:extLst>
      <p:ext uri="{BB962C8B-B14F-4D97-AF65-F5344CB8AC3E}">
        <p14:creationId xmlns:p14="http://schemas.microsoft.com/office/powerpoint/2010/main" val="1195303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34819" name="矩形 3"/>
          <p:cNvSpPr>
            <a:spLocks noChangeArrowheads="1"/>
          </p:cNvSpPr>
          <p:nvPr/>
        </p:nvSpPr>
        <p:spPr bwMode="auto">
          <a:xfrm>
            <a:off x="2033588" y="609601"/>
            <a:ext cx="8305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dirty="0">
                <a:solidFill>
                  <a:srgbClr val="242021"/>
                </a:solidFill>
                <a:latin typeface="Book Antiqua" panose="02040602050305030304" pitchFamily="18" charset="0"/>
                <a:cs typeface="Arial" panose="020B0604020202020204" pitchFamily="34" charset="0"/>
              </a:rPr>
              <a:t>16  25   24  19   33   25   34   46   37   33   42  40   37   34  49   73   46   45   45   26   28</a:t>
            </a:r>
          </a:p>
          <a:p>
            <a:pPr>
              <a:lnSpc>
                <a:spcPct val="150000"/>
              </a:lnSpc>
            </a:pPr>
            <a:r>
              <a:rPr lang="en-US" altLang="zh-CN" sz="2000" b="1" dirty="0">
                <a:solidFill>
                  <a:srgbClr val="242021"/>
                </a:solidFill>
                <a:latin typeface="Book Antiqua" panose="02040602050305030304" pitchFamily="18" charset="0"/>
                <a:cs typeface="Arial" panose="020B0604020202020204" pitchFamily="34" charset="0"/>
              </a:rPr>
              <a:t>Problem: </a:t>
            </a:r>
            <a:r>
              <a:rPr lang="en-US" altLang="zh-CN" sz="2000" dirty="0">
                <a:solidFill>
                  <a:srgbClr val="242021"/>
                </a:solidFill>
                <a:latin typeface="Book Antiqua" panose="02040602050305030304" pitchFamily="18" charset="0"/>
                <a:cs typeface="Arial" panose="020B0604020202020204" pitchFamily="34" charset="0"/>
              </a:rPr>
              <a:t>Make a boxplot for these data</a:t>
            </a:r>
          </a:p>
        </p:txBody>
      </p:sp>
      <p:sp>
        <p:nvSpPr>
          <p:cNvPr id="34820" name="矩形 5"/>
          <p:cNvSpPr>
            <a:spLocks noChangeArrowheads="1"/>
          </p:cNvSpPr>
          <p:nvPr/>
        </p:nvSpPr>
        <p:spPr bwMode="auto">
          <a:xfrm>
            <a:off x="2441576" y="4519613"/>
            <a:ext cx="6854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
        <p:nvSpPr>
          <p:cNvPr id="2" name="矩形 1"/>
          <p:cNvSpPr>
            <a:spLocks noChangeArrowheads="1"/>
          </p:cNvSpPr>
          <p:nvPr/>
        </p:nvSpPr>
        <p:spPr bwMode="auto">
          <a:xfrm>
            <a:off x="2441576" y="1817688"/>
            <a:ext cx="7489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buFontTx/>
              <a:buAutoNum type="arabicPeriod"/>
            </a:pPr>
            <a:r>
              <a:rPr lang="en-US" altLang="zh-CN" b="1" dirty="0">
                <a:solidFill>
                  <a:srgbClr val="242021"/>
                </a:solidFill>
                <a:latin typeface="Arial" panose="020B0604020202020204" pitchFamily="34" charset="0"/>
                <a:cs typeface="Arial" panose="020B0604020202020204" pitchFamily="34" charset="0"/>
              </a:rPr>
              <a:t>Find the five-number summary ( by ordering the data values )</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l="1053" t="-5611" r="2104" b="17442"/>
          <a:stretch>
            <a:fillRect/>
          </a:stretch>
        </p:blipFill>
        <p:spPr bwMode="auto">
          <a:xfrm>
            <a:off x="2133601" y="2346326"/>
            <a:ext cx="786606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1912938" y="3230564"/>
            <a:ext cx="83058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4025"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Tx/>
              <a:buNone/>
            </a:pPr>
            <a:r>
              <a:rPr lang="en-US" altLang="zh-CN" sz="1800" b="1" dirty="0">
                <a:solidFill>
                  <a:srgbClr val="000000"/>
                </a:solidFill>
                <a:latin typeface="Arial" panose="020B0604020202020204" pitchFamily="34" charset="0"/>
              </a:rPr>
              <a:t>2. Check for outliers. </a:t>
            </a:r>
          </a:p>
          <a:p>
            <a:pPr eaLnBrk="1" hangingPunct="1">
              <a:lnSpc>
                <a:spcPct val="150000"/>
              </a:lnSpc>
              <a:spcBef>
                <a:spcPct val="0"/>
              </a:spcBef>
              <a:buClrTx/>
              <a:buSzTx/>
              <a:buFontTx/>
              <a:buNone/>
            </a:pPr>
            <a:r>
              <a:rPr lang="en-US" altLang="zh-CN" sz="1800" dirty="0">
                <a:solidFill>
                  <a:srgbClr val="000000"/>
                </a:solidFill>
                <a:latin typeface="Arial" panose="020B0604020202020204" pitchFamily="34" charset="0"/>
              </a:rPr>
              <a:t>Since IQR = 45 - 25.5 = 19.5, by the 1.5 × IQR rule, any value greater than Q3 + 1.5 × IQR = 74.25 or less than Q1 - 1.5 × IQR = -3.75 would be classified as an outlier. </a:t>
            </a:r>
          </a:p>
          <a:p>
            <a:pPr eaLnBrk="1" hangingPunct="1">
              <a:lnSpc>
                <a:spcPct val="150000"/>
              </a:lnSpc>
              <a:spcBef>
                <a:spcPct val="0"/>
              </a:spcBef>
              <a:buClrTx/>
              <a:buSzTx/>
              <a:buFontTx/>
              <a:buNone/>
            </a:pPr>
            <a:r>
              <a:rPr lang="en-US" altLang="zh-CN" sz="1800" dirty="0">
                <a:solidFill>
                  <a:srgbClr val="000000"/>
                </a:solidFill>
                <a:latin typeface="Arial" panose="020B0604020202020204" pitchFamily="34" charset="0"/>
              </a:rPr>
              <a:t>So there are no outliers in this data set. </a:t>
            </a:r>
          </a:p>
          <a:p>
            <a:pPr eaLnBrk="1" hangingPunct="1">
              <a:lnSpc>
                <a:spcPct val="150000"/>
              </a:lnSpc>
              <a:spcBef>
                <a:spcPct val="0"/>
              </a:spcBef>
              <a:buClrTx/>
              <a:buSzTx/>
              <a:buFontTx/>
              <a:buNone/>
            </a:pPr>
            <a:r>
              <a:rPr lang="en-US" altLang="zh-CN" sz="1800" b="1" dirty="0">
                <a:solidFill>
                  <a:srgbClr val="000000"/>
                </a:solidFill>
                <a:latin typeface="Arial" panose="020B0604020202020204" pitchFamily="34" charset="0"/>
              </a:rPr>
              <a:t>3. Make a boxplot !</a:t>
            </a:r>
          </a:p>
        </p:txBody>
      </p:sp>
    </p:spTree>
    <p:extLst>
      <p:ext uri="{BB962C8B-B14F-4D97-AF65-F5344CB8AC3E}">
        <p14:creationId xmlns:p14="http://schemas.microsoft.com/office/powerpoint/2010/main" val="4227168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701" y="1538840"/>
            <a:ext cx="9398267" cy="371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426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956020" y="1217961"/>
            <a:ext cx="10216184"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39775"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A central box is drawn from the first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1</a:t>
            </a:r>
            <a:r>
              <a:rPr lang="en-US" altLang="zh-CN" sz="2000" dirty="0">
                <a:solidFill>
                  <a:srgbClr val="000000"/>
                </a:solidFill>
                <a:latin typeface="Arial" panose="020B0604020202020204" pitchFamily="34" charset="0"/>
              </a:rPr>
              <a:t>) to the third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3</a:t>
            </a:r>
            <a:r>
              <a:rPr lang="en-US" altLang="zh-CN" sz="2000" dirty="0">
                <a:solidFill>
                  <a:srgbClr val="000000"/>
                </a:solidFill>
                <a:latin typeface="Arial" panose="020B0604020202020204" pitchFamily="34" charset="0"/>
              </a:rPr>
              <a:t>).</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A line in the box marks the median.</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Lines (called whiskers) extend from the box out to the smallest and largest observations that are not outliers.</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Outliers are marked with a special symbol such as an asterisk (*).</a:t>
            </a:r>
            <a:endParaRPr lang="en-US" altLang="zh-CN" sz="2000" b="1" dirty="0">
              <a:solidFill>
                <a:srgbClr val="242021"/>
              </a:solidFill>
              <a:latin typeface="TektonPro-BoldCond"/>
            </a:endParaRPr>
          </a:p>
        </p:txBody>
      </p:sp>
      <p:sp>
        <p:nvSpPr>
          <p:cNvPr id="35843" name="文本框 4"/>
          <p:cNvSpPr txBox="1">
            <a:spLocks noChangeArrowheads="1"/>
          </p:cNvSpPr>
          <p:nvPr/>
        </p:nvSpPr>
        <p:spPr bwMode="auto">
          <a:xfrm>
            <a:off x="1352343" y="538995"/>
            <a:ext cx="9690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sz="2400" dirty="0"/>
              <a:t>Min = 16     Q1 = 25.5     Median = 34      Q3 = 45     Max = 73 </a:t>
            </a:r>
            <a:endParaRPr lang="zh-CN" altLang="en-US" sz="2400" dirty="0"/>
          </a:p>
        </p:txBody>
      </p:sp>
      <p:pic>
        <p:nvPicPr>
          <p:cNvPr id="3584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5695" y="3928028"/>
            <a:ext cx="80010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24495" y="4623352"/>
            <a:ext cx="2209800" cy="400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a:p>
        </p:txBody>
      </p:sp>
      <p:cxnSp>
        <p:nvCxnSpPr>
          <p:cNvPr id="10" name="直接连接符 9"/>
          <p:cNvCxnSpPr/>
          <p:nvPr/>
        </p:nvCxnSpPr>
        <p:spPr>
          <a:xfrm>
            <a:off x="4815095" y="4623352"/>
            <a:ext cx="0" cy="4000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17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2743200" y="2895600"/>
            <a:ext cx="65532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en-US" dirty="0">
                <a:latin typeface="Helvetica Neue Light" charset="0"/>
                <a:ea typeface="ＭＳ Ｐゴシック" panose="020B0600070205080204" pitchFamily="34" charset="-128"/>
              </a:rPr>
              <a:t>Check your understanding</a:t>
            </a:r>
          </a:p>
        </p:txBody>
      </p:sp>
    </p:spTree>
    <p:extLst>
      <p:ext uri="{BB962C8B-B14F-4D97-AF65-F5344CB8AC3E}">
        <p14:creationId xmlns:p14="http://schemas.microsoft.com/office/powerpoint/2010/main" val="4027084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7"/>
          <p:cNvSpPr txBox="1">
            <a:spLocks noChangeArrowheads="1"/>
          </p:cNvSpPr>
          <p:nvPr/>
        </p:nvSpPr>
        <p:spPr bwMode="auto">
          <a:xfrm>
            <a:off x="1981200" y="685800"/>
            <a:ext cx="781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000">
                <a:solidFill>
                  <a:srgbClr val="000000"/>
                </a:solidFill>
                <a:latin typeface="Arial" panose="020B0604020202020204" pitchFamily="34" charset="0"/>
                <a:cs typeface="Helvetica Neue" charset="0"/>
              </a:rPr>
              <a:t>Consider our New York travel time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l="9210" t="23572" r="2206"/>
          <a:stretch>
            <a:fillRect/>
          </a:stretch>
        </p:blipFill>
        <p:spPr bwMode="auto">
          <a:xfrm>
            <a:off x="2389188" y="4265614"/>
            <a:ext cx="7675562"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2" name="Group 28"/>
          <p:cNvGrpSpPr>
            <a:grpSpLocks/>
          </p:cNvGrpSpPr>
          <p:nvPr/>
        </p:nvGrpSpPr>
        <p:grpSpPr bwMode="auto">
          <a:xfrm>
            <a:off x="3800476" y="1519239"/>
            <a:ext cx="4487863" cy="422275"/>
            <a:chOff x="1881098" y="1965741"/>
            <a:chExt cx="4488029" cy="421860"/>
          </a:xfrm>
        </p:grpSpPr>
        <p:sp>
          <p:nvSpPr>
            <p:cNvPr id="7" name="Down Arrow 6"/>
            <p:cNvSpPr>
              <a:spLocks noChangeArrowheads="1"/>
            </p:cNvSpPr>
            <p:nvPr/>
          </p:nvSpPr>
          <p:spPr bwMode="auto">
            <a:xfrm>
              <a:off x="407192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8" name="Down Arrow 7"/>
            <p:cNvSpPr>
              <a:spLocks noChangeArrowheads="1"/>
            </p:cNvSpPr>
            <p:nvPr/>
          </p:nvSpPr>
          <p:spPr bwMode="auto">
            <a:xfrm>
              <a:off x="615956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9" name="Down Arrow 8"/>
            <p:cNvSpPr>
              <a:spLocks noChangeArrowheads="1"/>
            </p:cNvSpPr>
            <p:nvPr/>
          </p:nvSpPr>
          <p:spPr bwMode="auto">
            <a:xfrm>
              <a:off x="1881098"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grpSp>
      <p:grpSp>
        <p:nvGrpSpPr>
          <p:cNvPr id="10" name="Group 32"/>
          <p:cNvGrpSpPr>
            <a:grpSpLocks/>
          </p:cNvGrpSpPr>
          <p:nvPr/>
        </p:nvGrpSpPr>
        <p:grpSpPr bwMode="auto">
          <a:xfrm>
            <a:off x="5232400" y="2352676"/>
            <a:ext cx="1708150" cy="868363"/>
            <a:chOff x="3306446" y="2770992"/>
            <a:chExt cx="1708933" cy="868699"/>
          </a:xfrm>
        </p:grpSpPr>
        <p:cxnSp>
          <p:nvCxnSpPr>
            <p:cNvPr id="12" name="Straight Arrow Connector 11"/>
            <p:cNvCxnSpPr>
              <a:cxnSpLocks noChangeShapeType="1"/>
            </p:cNvCxnSpPr>
            <p:nvPr/>
          </p:nvCxnSpPr>
          <p:spPr bwMode="auto">
            <a:xfrm rot="5400000" flipH="1" flipV="1">
              <a:off x="3890140" y="3040177"/>
              <a:ext cx="539959"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3306446" y="3269660"/>
              <a:ext cx="1708933" cy="370031"/>
            </a:xfrm>
            <a:prstGeom prst="rect">
              <a:avLst/>
            </a:prstGeom>
            <a:gradFill rotWithShape="1">
              <a:gsLst>
                <a:gs pos="0">
                  <a:srgbClr val="A6EAF9"/>
                </a:gs>
                <a:gs pos="100000">
                  <a:srgbClr val="4DABBB"/>
                </a:gs>
              </a:gsLst>
              <a:lin ang="5400000"/>
            </a:gradFill>
            <a:ln w="9525">
              <a:solidFill>
                <a:srgbClr val="56A0AC"/>
              </a:solidFill>
              <a:miter lim="800000"/>
              <a:headEnd/>
              <a:tailEnd/>
            </a:ln>
            <a:effectLst>
              <a:outerShdw blurRad="40000" dist="23000" dir="5400000" rotWithShape="0">
                <a:srgbClr val="808080">
                  <a:alpha val="34999"/>
                </a:srgbClr>
              </a:outerShdw>
            </a:effectLst>
          </p:spPr>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Median </a:t>
              </a:r>
              <a:r>
                <a:rPr lang="en-US" altLang="zh-CN">
                  <a:solidFill>
                    <a:srgbClr val="000000"/>
                  </a:solidFill>
                  <a:latin typeface="Arial" panose="020B0604020202020204" pitchFamily="34" charset="0"/>
                </a:rPr>
                <a:t>= 22.5</a:t>
              </a:r>
              <a:endParaRPr lang="en-US" altLang="zh-CN" i="1">
                <a:solidFill>
                  <a:srgbClr val="000000"/>
                </a:solidFill>
                <a:latin typeface="Arial" panose="020B0604020202020204" pitchFamily="34" charset="0"/>
              </a:endParaRPr>
            </a:p>
          </p:txBody>
        </p:sp>
      </p:grpSp>
      <p:grpSp>
        <p:nvGrpSpPr>
          <p:cNvPr id="14" name="Group 35"/>
          <p:cNvGrpSpPr>
            <a:grpSpLocks/>
          </p:cNvGrpSpPr>
          <p:nvPr/>
        </p:nvGrpSpPr>
        <p:grpSpPr bwMode="auto">
          <a:xfrm>
            <a:off x="7235919" y="2352676"/>
            <a:ext cx="1096774" cy="868401"/>
            <a:chOff x="3407385" y="2770994"/>
            <a:chExt cx="1096445" cy="868698"/>
          </a:xfrm>
        </p:grpSpPr>
        <p:cxnSp>
          <p:nvCxnSpPr>
            <p:cNvPr id="15" name="Straight Arrow Connector 14"/>
            <p:cNvCxnSpPr>
              <a:cxnSpLocks noChangeShapeType="1"/>
            </p:cNvCxnSpPr>
            <p:nvPr/>
          </p:nvCxnSpPr>
          <p:spPr bwMode="auto">
            <a:xfrm rot="5400000" flipH="1" flipV="1">
              <a:off x="3890366" y="3040168"/>
              <a:ext cx="539935"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p:nvPr/>
          </p:nvSpPr>
          <p:spPr>
            <a:xfrm>
              <a:off x="3407385" y="3270234"/>
              <a:ext cx="1096445" cy="36945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3</a:t>
              </a:r>
              <a:r>
                <a:rPr lang="en-US" altLang="zh-CN">
                  <a:solidFill>
                    <a:srgbClr val="000000"/>
                  </a:solidFill>
                  <a:latin typeface="Arial" panose="020B0604020202020204" pitchFamily="34" charset="0"/>
                </a:rPr>
                <a:t>= 42.5</a:t>
              </a:r>
              <a:endParaRPr lang="en-US" altLang="zh-CN" i="1">
                <a:solidFill>
                  <a:srgbClr val="000000"/>
                </a:solidFill>
                <a:latin typeface="Arial" panose="020B0604020202020204" pitchFamily="34" charset="0"/>
              </a:endParaRPr>
            </a:p>
          </p:txBody>
        </p:sp>
      </p:grpSp>
      <p:grpSp>
        <p:nvGrpSpPr>
          <p:cNvPr id="17" name="Group 38"/>
          <p:cNvGrpSpPr>
            <a:grpSpLocks/>
          </p:cNvGrpSpPr>
          <p:nvPr/>
        </p:nvGrpSpPr>
        <p:grpSpPr bwMode="auto">
          <a:xfrm>
            <a:off x="3741657" y="2352676"/>
            <a:ext cx="968535" cy="868401"/>
            <a:chOff x="3735181" y="2770994"/>
            <a:chExt cx="969223" cy="868697"/>
          </a:xfrm>
        </p:grpSpPr>
        <p:cxnSp>
          <p:nvCxnSpPr>
            <p:cNvPr id="18" name="Straight Arrow Connector 17"/>
            <p:cNvCxnSpPr>
              <a:cxnSpLocks noChangeShapeType="1"/>
            </p:cNvCxnSpPr>
            <p:nvPr/>
          </p:nvCxnSpPr>
          <p:spPr bwMode="auto">
            <a:xfrm rot="5400000" flipH="1" flipV="1">
              <a:off x="3890251" y="3040166"/>
              <a:ext cx="539934" cy="1589"/>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TextBox 18"/>
            <p:cNvSpPr txBox="1"/>
            <p:nvPr/>
          </p:nvSpPr>
          <p:spPr>
            <a:xfrm>
              <a:off x="3735181" y="3270233"/>
              <a:ext cx="969223" cy="369458"/>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1</a:t>
              </a:r>
              <a:r>
                <a:rPr lang="en-US" altLang="zh-CN" i="1">
                  <a:solidFill>
                    <a:srgbClr val="000000"/>
                  </a:solidFill>
                  <a:latin typeface="Arial" panose="020B0604020202020204" pitchFamily="34" charset="0"/>
                </a:rPr>
                <a:t> </a:t>
              </a:r>
              <a:r>
                <a:rPr lang="en-US" altLang="zh-CN">
                  <a:solidFill>
                    <a:srgbClr val="000000"/>
                  </a:solidFill>
                  <a:latin typeface="Arial" panose="020B0604020202020204" pitchFamily="34" charset="0"/>
                </a:rPr>
                <a:t>= 15</a:t>
              </a:r>
              <a:endParaRPr lang="en-US" altLang="zh-CN" i="1">
                <a:solidFill>
                  <a:srgbClr val="000000"/>
                </a:solidFill>
                <a:latin typeface="Arial" panose="020B0604020202020204" pitchFamily="34" charset="0"/>
              </a:endParaRPr>
            </a:p>
          </p:txBody>
        </p:sp>
      </p:grpSp>
      <p:grpSp>
        <p:nvGrpSpPr>
          <p:cNvPr id="20" name="Group 42"/>
          <p:cNvGrpSpPr>
            <a:grpSpLocks/>
          </p:cNvGrpSpPr>
          <p:nvPr/>
        </p:nvGrpSpPr>
        <p:grpSpPr bwMode="auto">
          <a:xfrm>
            <a:off x="2387600" y="2352675"/>
            <a:ext cx="855907" cy="868401"/>
            <a:chOff x="3782639" y="2770993"/>
            <a:chExt cx="857062" cy="868698"/>
          </a:xfrm>
        </p:grpSpPr>
        <p:cxnSp>
          <p:nvCxnSpPr>
            <p:cNvPr id="21" name="Straight Arrow Connector 20"/>
            <p:cNvCxnSpPr>
              <a:cxnSpLocks noChangeShapeType="1"/>
            </p:cNvCxnSpPr>
            <p:nvPr/>
          </p:nvCxnSpPr>
          <p:spPr bwMode="auto">
            <a:xfrm rot="5400000" flipH="1" flipV="1">
              <a:off x="3513466" y="3040166"/>
              <a:ext cx="539935" cy="159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TextBox 21"/>
            <p:cNvSpPr txBox="1"/>
            <p:nvPr/>
          </p:nvSpPr>
          <p:spPr>
            <a:xfrm>
              <a:off x="3799879" y="3270233"/>
              <a:ext cx="839822" cy="369458"/>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defTabSz="457200">
                <a:defRPr/>
              </a:pPr>
              <a:r>
                <a:rPr lang="en-US" i="1">
                  <a:solidFill>
                    <a:srgbClr val="000000"/>
                  </a:solidFill>
                  <a:ea typeface="ＭＳ Ｐゴシック" pitchFamily="-111" charset="-128"/>
                  <a:cs typeface="ＭＳ Ｐゴシック" pitchFamily="-111" charset="-128"/>
                </a:rPr>
                <a:t>Min=5</a:t>
              </a:r>
            </a:p>
          </p:txBody>
        </p:sp>
      </p:grpSp>
      <p:grpSp>
        <p:nvGrpSpPr>
          <p:cNvPr id="23" name="Group 63"/>
          <p:cNvGrpSpPr>
            <a:grpSpLocks/>
          </p:cNvGrpSpPr>
          <p:nvPr/>
        </p:nvGrpSpPr>
        <p:grpSpPr bwMode="auto">
          <a:xfrm>
            <a:off x="3819525" y="3221039"/>
            <a:ext cx="3963988" cy="1131887"/>
            <a:chOff x="1781178" y="3770619"/>
            <a:chExt cx="3964184" cy="1131582"/>
          </a:xfrm>
        </p:grpSpPr>
        <p:cxnSp>
          <p:nvCxnSpPr>
            <p:cNvPr id="24" name="Straight Arrow Connector 23"/>
            <p:cNvCxnSpPr>
              <a:cxnSpLocks noChangeShapeType="1"/>
            </p:cNvCxnSpPr>
            <p:nvPr/>
          </p:nvCxnSpPr>
          <p:spPr bwMode="auto">
            <a:xfrm rot="5400000">
              <a:off x="1418597" y="4133200"/>
              <a:ext cx="1131582" cy="40642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2653733" y="3507695"/>
              <a:ext cx="1131582" cy="1657432"/>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4330217" y="3487056"/>
              <a:ext cx="1131582" cy="1698709"/>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27" name="Rectangle 26"/>
          <p:cNvSpPr/>
          <p:nvPr/>
        </p:nvSpPr>
        <p:spPr>
          <a:xfrm>
            <a:off x="2370139" y="4654550"/>
            <a:ext cx="1449387" cy="711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8" name="Rectangle 27"/>
          <p:cNvSpPr/>
          <p:nvPr/>
        </p:nvSpPr>
        <p:spPr>
          <a:xfrm>
            <a:off x="3819525" y="4392613"/>
            <a:ext cx="2235200" cy="825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9" name="Rectangle 28"/>
          <p:cNvSpPr/>
          <p:nvPr/>
        </p:nvSpPr>
        <p:spPr>
          <a:xfrm>
            <a:off x="6065838" y="4816475"/>
            <a:ext cx="2201862" cy="2746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cxnSp>
        <p:nvCxnSpPr>
          <p:cNvPr id="30" name="Straight Arrow Connector 29"/>
          <p:cNvCxnSpPr>
            <a:cxnSpLocks noChangeShapeType="1"/>
          </p:cNvCxnSpPr>
          <p:nvPr/>
        </p:nvCxnSpPr>
        <p:spPr bwMode="auto">
          <a:xfrm rot="16200000" flipH="1">
            <a:off x="2170908" y="3874295"/>
            <a:ext cx="1550987" cy="24447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p:cNvCxnSpPr>
          <p:nvPr/>
        </p:nvCxnSpPr>
        <p:spPr bwMode="auto">
          <a:xfrm rot="16200000" flipH="1">
            <a:off x="8980489" y="4270376"/>
            <a:ext cx="746125" cy="2222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aphicFrame>
        <p:nvGraphicFramePr>
          <p:cNvPr id="32" name="Table 31"/>
          <p:cNvGraphicFramePr>
            <a:graphicFrameLocks noGrp="1"/>
          </p:cNvGraphicFramePr>
          <p:nvPr/>
        </p:nvGraphicFramePr>
        <p:xfrm>
          <a:off x="2252664" y="1171575"/>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2252664" y="2047875"/>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4" name="Straight Arrow Connector 33"/>
          <p:cNvCxnSpPr>
            <a:cxnSpLocks noChangeShapeType="1"/>
          </p:cNvCxnSpPr>
          <p:nvPr/>
        </p:nvCxnSpPr>
        <p:spPr bwMode="auto">
          <a:xfrm rot="5400000">
            <a:off x="7342188" y="2794000"/>
            <a:ext cx="2419350" cy="153670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p:nvPr/>
        </p:nvSpPr>
        <p:spPr>
          <a:xfrm>
            <a:off x="9021764" y="4684714"/>
            <a:ext cx="598487" cy="2746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grpSp>
        <p:nvGrpSpPr>
          <p:cNvPr id="36" name="Group 45"/>
          <p:cNvGrpSpPr>
            <a:grpSpLocks/>
          </p:cNvGrpSpPr>
          <p:nvPr/>
        </p:nvGrpSpPr>
        <p:grpSpPr bwMode="auto">
          <a:xfrm>
            <a:off x="8605838" y="2352675"/>
            <a:ext cx="1473200" cy="1555750"/>
            <a:chOff x="4116885" y="2730358"/>
            <a:chExt cx="1472508" cy="1555763"/>
          </a:xfrm>
        </p:grpSpPr>
        <p:cxnSp>
          <p:nvCxnSpPr>
            <p:cNvPr id="37" name="Straight Arrow Connector 36"/>
            <p:cNvCxnSpPr>
              <a:cxnSpLocks noChangeShapeType="1"/>
            </p:cNvCxnSpPr>
            <p:nvPr/>
          </p:nvCxnSpPr>
          <p:spPr bwMode="auto">
            <a:xfrm rot="5400000" flipH="1" flipV="1">
              <a:off x="5009306" y="2999442"/>
              <a:ext cx="539755" cy="1586"/>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 name="TextBox 37"/>
            <p:cNvSpPr txBox="1"/>
            <p:nvPr/>
          </p:nvSpPr>
          <p:spPr>
            <a:xfrm>
              <a:off x="4116885" y="3270230"/>
              <a:ext cx="1472508" cy="1015891"/>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defTabSz="457200">
                <a:defRPr/>
              </a:pPr>
              <a:r>
                <a:rPr lang="en-US" i="1">
                  <a:solidFill>
                    <a:srgbClr val="000000"/>
                  </a:solidFill>
                  <a:ea typeface="ＭＳ Ｐゴシック" pitchFamily="-111" charset="-128"/>
                  <a:cs typeface="ＭＳ Ｐゴシック" pitchFamily="-111" charset="-128"/>
                </a:rPr>
                <a:t>Max=85</a:t>
              </a:r>
            </a:p>
            <a:p>
              <a:pPr algn="ctr" defTabSz="457200">
                <a:defRPr/>
              </a:pPr>
              <a:r>
                <a:rPr lang="en-US" sz="1400" i="1">
                  <a:solidFill>
                    <a:srgbClr val="000000"/>
                  </a:solidFill>
                  <a:ea typeface="ＭＳ Ｐゴシック" pitchFamily="-111" charset="-128"/>
                  <a:cs typeface="ＭＳ Ｐゴシック" pitchFamily="-111" charset="-128"/>
                </a:rPr>
                <a:t>Recall, this is an outlier by the </a:t>
              </a:r>
            </a:p>
            <a:p>
              <a:pPr algn="ctr" defTabSz="457200">
                <a:defRPr/>
              </a:pPr>
              <a:r>
                <a:rPr lang="en-US" sz="1400" i="1">
                  <a:solidFill>
                    <a:srgbClr val="000000"/>
                  </a:solidFill>
                  <a:ea typeface="ＭＳ Ｐゴシック" pitchFamily="-111" charset="-128"/>
                  <a:cs typeface="ＭＳ Ｐゴシック" pitchFamily="-111" charset="-128"/>
                </a:rPr>
                <a:t>1.5 x IQR rule</a:t>
              </a:r>
            </a:p>
          </p:txBody>
        </p:sp>
      </p:grpSp>
    </p:spTree>
    <p:extLst>
      <p:ext uri="{BB962C8B-B14F-4D97-AF65-F5344CB8AC3E}">
        <p14:creationId xmlns:p14="http://schemas.microsoft.com/office/powerpoint/2010/main" val="19663762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childTnLst>
                          </p:cTn>
                        </p:par>
                        <p:par>
                          <p:cTn id="22" fill="hold" nodeType="afterGroup">
                            <p:stCondLst>
                              <p:cond delay="20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par>
                          <p:cTn id="26" fill="hold" nodeType="afterGroup">
                            <p:stCondLst>
                              <p:cond delay="30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childTnLst>
                                </p:cTn>
                              </p:par>
                            </p:childTnLst>
                          </p:cTn>
                        </p:par>
                        <p:par>
                          <p:cTn id="30" fill="hold" nodeType="afterGroup">
                            <p:stCondLst>
                              <p:cond delay="4000"/>
                            </p:stCondLst>
                            <p:childTnLst>
                              <p:par>
                                <p:cTn id="31" presetID="10"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childTnLst>
                                </p:cTn>
                              </p:par>
                            </p:childTnLst>
                          </p:cTn>
                        </p:par>
                        <p:par>
                          <p:cTn id="39" fill="hold" nodeType="afterGroup">
                            <p:stCondLst>
                              <p:cond delay="1000"/>
                            </p:stCondLst>
                            <p:childTnLst>
                              <p:par>
                                <p:cTn id="40" presetID="9" presetClass="exit" presetSubtype="0" fill="hold" grpId="0" nodeType="afterEffect">
                                  <p:stCondLst>
                                    <p:cond delay="0"/>
                                  </p:stCondLst>
                                  <p:childTnLst>
                                    <p:animEffect transition="out" filter="dissolve">
                                      <p:cBhvr>
                                        <p:cTn id="41" dur="1000"/>
                                        <p:tgtEl>
                                          <p:spTgt spid="28"/>
                                        </p:tgtEl>
                                      </p:cBhvr>
                                    </p:animEffect>
                                    <p:set>
                                      <p:cBhvr>
                                        <p:cTn id="42" dur="1" fill="hold">
                                          <p:stCondLst>
                                            <p:cond delay="999"/>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childTnLst>
                                </p:cTn>
                              </p:par>
                            </p:childTnLst>
                          </p:cTn>
                        </p:par>
                        <p:par>
                          <p:cTn id="48" fill="hold" nodeType="afterGroup">
                            <p:stCondLst>
                              <p:cond delay="1000"/>
                            </p:stCondLst>
                            <p:childTnLst>
                              <p:par>
                                <p:cTn id="49" presetID="10" presetClass="exit" presetSubtype="0" fill="hold" grpId="0" nodeType="afterEffect">
                                  <p:stCondLst>
                                    <p:cond delay="0"/>
                                  </p:stCondLst>
                                  <p:childTnLst>
                                    <p:animEffect transition="out" filter="fade">
                                      <p:cBhvr>
                                        <p:cTn id="50" dur="1000"/>
                                        <p:tgtEl>
                                          <p:spTgt spid="27"/>
                                        </p:tgtEl>
                                      </p:cBhvr>
                                    </p:animEffect>
                                    <p:set>
                                      <p:cBhvr>
                                        <p:cTn id="51" dur="1" fill="hold">
                                          <p:stCondLst>
                                            <p:cond delay="999"/>
                                          </p:stCondLst>
                                        </p:cTn>
                                        <p:tgtEl>
                                          <p:spTgt spid="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childTnLst>
                                </p:cTn>
                              </p:par>
                            </p:childTnLst>
                          </p:cTn>
                        </p:par>
                        <p:par>
                          <p:cTn id="57" fill="hold" nodeType="afterGroup">
                            <p:stCondLst>
                              <p:cond delay="1000"/>
                            </p:stCondLst>
                            <p:childTnLst>
                              <p:par>
                                <p:cTn id="58" presetID="10" presetClass="exit" presetSubtype="0" fill="hold" grpId="0" nodeType="afterEffect">
                                  <p:stCondLst>
                                    <p:cond delay="0"/>
                                  </p:stCondLst>
                                  <p:childTnLst>
                                    <p:animEffect transition="out" filter="fade">
                                      <p:cBhvr>
                                        <p:cTn id="59" dur="1000"/>
                                        <p:tgtEl>
                                          <p:spTgt spid="29"/>
                                        </p:tgtEl>
                                      </p:cBhvr>
                                    </p:animEffect>
                                    <p:set>
                                      <p:cBhvr>
                                        <p:cTn id="60" dur="1" fill="hold">
                                          <p:stCondLst>
                                            <p:cond delay="999"/>
                                          </p:stCondLst>
                                        </p:cTn>
                                        <p:tgtEl>
                                          <p:spTgt spid="29"/>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childTnLst>
                                </p:cTn>
                              </p:par>
                            </p:childTnLst>
                          </p:cTn>
                        </p:par>
                        <p:par>
                          <p:cTn id="66" fill="hold" nodeType="afterGroup">
                            <p:stCondLst>
                              <p:cond delay="1000"/>
                            </p:stCondLst>
                            <p:childTnLst>
                              <p:par>
                                <p:cTn id="67" presetID="10" presetClass="exit" presetSubtype="0" fill="hold" grpId="0" nodeType="afterEffect">
                                  <p:stCondLst>
                                    <p:cond delay="0"/>
                                  </p:stCondLst>
                                  <p:childTnLst>
                                    <p:animEffect transition="out" filter="fade">
                                      <p:cBhvr>
                                        <p:cTn id="68" dur="1000"/>
                                        <p:tgtEl>
                                          <p:spTgt spid="35"/>
                                        </p:tgtEl>
                                      </p:cBhvr>
                                    </p:animEffect>
                                    <p:set>
                                      <p:cBhvr>
                                        <p:cTn id="69" dur="1" fill="hold">
                                          <p:stCondLst>
                                            <p:cond delay="999"/>
                                          </p:stCondLst>
                                        </p:cTn>
                                        <p:tgtEl>
                                          <p:spTgt spid="35"/>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018" y="2402647"/>
            <a:ext cx="10515600" cy="1325563"/>
          </a:xfrm>
        </p:spPr>
        <p:txBody>
          <a:bodyPr>
            <a:normAutofit/>
          </a:bodyPr>
          <a:lstStyle/>
          <a:p>
            <a:pPr algn="ctr"/>
            <a:r>
              <a:rPr lang="en-US" altLang="zh-CN" sz="7200" dirty="0" smtClean="0">
                <a:latin typeface="Bradley Hand ITC" panose="03070402050302030203" pitchFamily="66" charset="0"/>
              </a:rPr>
              <a:t>Good   Job</a:t>
            </a:r>
            <a:r>
              <a:rPr lang="zh-CN" altLang="en-US" sz="7200" dirty="0" smtClean="0">
                <a:latin typeface="Bradley Hand ITC" panose="03070402050302030203" pitchFamily="66" charset="0"/>
              </a:rPr>
              <a:t>！！</a:t>
            </a:r>
            <a:endParaRPr lang="zh-CN" altLang="en-US" sz="7200" dirty="0">
              <a:latin typeface="Bradley Hand ITC" panose="03070402050302030203" pitchFamily="66" charset="0"/>
            </a:endParaRPr>
          </a:p>
        </p:txBody>
      </p:sp>
    </p:spTree>
    <p:extLst>
      <p:ext uri="{BB962C8B-B14F-4D97-AF65-F5344CB8AC3E}">
        <p14:creationId xmlns:p14="http://schemas.microsoft.com/office/powerpoint/2010/main" val="4220798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31"/>
          <p:cNvGraphicFramePr>
            <a:graphicFrameLocks noGrp="1"/>
          </p:cNvGraphicFramePr>
          <p:nvPr>
            <p:extLst>
              <p:ext uri="{D42A27DB-BD31-4B8C-83A1-F6EECF244321}">
                <p14:modId xmlns:p14="http://schemas.microsoft.com/office/powerpoint/2010/main" val="1585148667"/>
              </p:ext>
            </p:extLst>
          </p:nvPr>
        </p:nvGraphicFramePr>
        <p:xfrm>
          <a:off x="1941581" y="2676387"/>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5" name="Table 5"/>
          <p:cNvGraphicFramePr>
            <a:graphicFrameLocks noGrp="1"/>
          </p:cNvGraphicFramePr>
          <p:nvPr>
            <p:extLst>
              <p:ext uri="{D42A27DB-BD31-4B8C-83A1-F6EECF244321}">
                <p14:modId xmlns:p14="http://schemas.microsoft.com/office/powerpoint/2010/main" val="360515996"/>
              </p:ext>
            </p:extLst>
          </p:nvPr>
        </p:nvGraphicFramePr>
        <p:xfrm>
          <a:off x="1944756" y="1858825"/>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charset="0"/>
                          <a:ea typeface="ＭＳ Ｐゴシック" charset="-128"/>
                        </a:rPr>
                        <a:t>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TextBox 28"/>
          <p:cNvSpPr txBox="1">
            <a:spLocks noChangeArrowheads="1"/>
          </p:cNvSpPr>
          <p:nvPr/>
        </p:nvSpPr>
        <p:spPr bwMode="auto">
          <a:xfrm>
            <a:off x="1944757" y="1520687"/>
            <a:ext cx="6475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spcAft>
                <a:spcPts val="600"/>
              </a:spcAft>
            </a:pPr>
            <a:r>
              <a:rPr lang="en-US" altLang="en-US" sz="1600"/>
              <a:t>Travel times to work for 20 randomly selected New Yorkers</a:t>
            </a:r>
          </a:p>
        </p:txBody>
      </p:sp>
      <p:graphicFrame>
        <p:nvGraphicFramePr>
          <p:cNvPr id="27" name="Table 14"/>
          <p:cNvGraphicFramePr>
            <a:graphicFrameLocks noGrp="1"/>
          </p:cNvGraphicFramePr>
          <p:nvPr>
            <p:extLst>
              <p:ext uri="{D42A27DB-BD31-4B8C-83A1-F6EECF244321}">
                <p14:modId xmlns:p14="http://schemas.microsoft.com/office/powerpoint/2010/main" val="1175041280"/>
              </p:ext>
            </p:extLst>
          </p:nvPr>
        </p:nvGraphicFramePr>
        <p:xfrm>
          <a:off x="1944756" y="2676387"/>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8" name="Group 22"/>
          <p:cNvGrpSpPr>
            <a:grpSpLocks/>
          </p:cNvGrpSpPr>
          <p:nvPr/>
        </p:nvGrpSpPr>
        <p:grpSpPr bwMode="auto">
          <a:xfrm>
            <a:off x="5231014" y="2970076"/>
            <a:ext cx="1088760" cy="868451"/>
            <a:chOff x="3616199" y="2770994"/>
            <a:chExt cx="1089417" cy="868660"/>
          </a:xfrm>
        </p:grpSpPr>
        <p:cxnSp>
          <p:nvCxnSpPr>
            <p:cNvPr id="29" name="Straight Arrow Connector 16"/>
            <p:cNvCxnSpPr/>
            <p:nvPr/>
          </p:nvCxnSpPr>
          <p:spPr>
            <a:xfrm rot="5400000" flipH="1" flipV="1">
              <a:off x="3890174" y="3040139"/>
              <a:ext cx="539880" cy="158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17"/>
            <p:cNvSpPr txBox="1"/>
            <p:nvPr/>
          </p:nvSpPr>
          <p:spPr>
            <a:xfrm>
              <a:off x="3616199" y="3270233"/>
              <a:ext cx="1089417" cy="36942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M </a:t>
              </a:r>
              <a:r>
                <a:rPr lang="en-US" altLang="en-US">
                  <a:solidFill>
                    <a:srgbClr val="000000"/>
                  </a:solidFill>
                  <a:latin typeface="Arial" panose="020B0604020202020204" pitchFamily="34" charset="0"/>
                </a:rPr>
                <a:t>= 22.5</a:t>
              </a:r>
              <a:endParaRPr lang="en-US" altLang="en-US" i="1">
                <a:solidFill>
                  <a:srgbClr val="000000"/>
                </a:solidFill>
                <a:latin typeface="Arial" panose="020B0604020202020204" pitchFamily="34" charset="0"/>
              </a:endParaRPr>
            </a:p>
          </p:txBody>
        </p:sp>
      </p:grpSp>
      <p:grpSp>
        <p:nvGrpSpPr>
          <p:cNvPr id="31" name="Group 21"/>
          <p:cNvGrpSpPr>
            <a:grpSpLocks/>
          </p:cNvGrpSpPr>
          <p:nvPr/>
        </p:nvGrpSpPr>
        <p:grpSpPr bwMode="auto">
          <a:xfrm>
            <a:off x="3495744" y="2206488"/>
            <a:ext cx="4487862" cy="422275"/>
            <a:chOff x="1881098" y="1965741"/>
            <a:chExt cx="4488029" cy="421860"/>
          </a:xfrm>
        </p:grpSpPr>
        <p:sp>
          <p:nvSpPr>
            <p:cNvPr id="32" name="Down Arrow 18"/>
            <p:cNvSpPr/>
            <p:nvPr/>
          </p:nvSpPr>
          <p:spPr>
            <a:xfrm>
              <a:off x="4071949"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sp>
          <p:nvSpPr>
            <p:cNvPr id="33" name="Down Arrow 19"/>
            <p:cNvSpPr/>
            <p:nvPr/>
          </p:nvSpPr>
          <p:spPr>
            <a:xfrm>
              <a:off x="6160168"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sp>
          <p:nvSpPr>
            <p:cNvPr id="34" name="Down Arrow 20"/>
            <p:cNvSpPr/>
            <p:nvPr/>
          </p:nvSpPr>
          <p:spPr>
            <a:xfrm>
              <a:off x="1881098"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grpSp>
      <p:grpSp>
        <p:nvGrpSpPr>
          <p:cNvPr id="35" name="Group 23"/>
          <p:cNvGrpSpPr>
            <a:grpSpLocks/>
          </p:cNvGrpSpPr>
          <p:nvPr/>
        </p:nvGrpSpPr>
        <p:grpSpPr bwMode="auto">
          <a:xfrm>
            <a:off x="7185984" y="2970076"/>
            <a:ext cx="1096775" cy="868451"/>
            <a:chOff x="3642357" y="2770994"/>
            <a:chExt cx="1097161" cy="868660"/>
          </a:xfrm>
        </p:grpSpPr>
        <p:cxnSp>
          <p:nvCxnSpPr>
            <p:cNvPr id="36" name="Straight Arrow Connector 24"/>
            <p:cNvCxnSpPr/>
            <p:nvPr/>
          </p:nvCxnSpPr>
          <p:spPr>
            <a:xfrm rot="5400000" flipH="1" flipV="1">
              <a:off x="3890031" y="3040140"/>
              <a:ext cx="53988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25"/>
            <p:cNvSpPr txBox="1"/>
            <p:nvPr/>
          </p:nvSpPr>
          <p:spPr>
            <a:xfrm>
              <a:off x="3642357" y="3270233"/>
              <a:ext cx="1097161" cy="369421"/>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Q</a:t>
              </a:r>
              <a:r>
                <a:rPr lang="en-US" altLang="en-US" i="1" baseline="-25000">
                  <a:solidFill>
                    <a:srgbClr val="000000"/>
                  </a:solidFill>
                  <a:latin typeface="Arial" panose="020B0604020202020204" pitchFamily="34" charset="0"/>
                </a:rPr>
                <a:t>3</a:t>
              </a:r>
              <a:r>
                <a:rPr lang="en-US" altLang="en-US">
                  <a:solidFill>
                    <a:srgbClr val="000000"/>
                  </a:solidFill>
                  <a:latin typeface="Arial" panose="020B0604020202020204" pitchFamily="34" charset="0"/>
                </a:rPr>
                <a:t>= 42.5</a:t>
              </a:r>
              <a:endParaRPr lang="en-US" altLang="en-US" i="1">
                <a:solidFill>
                  <a:srgbClr val="000000"/>
                </a:solidFill>
                <a:latin typeface="Arial" panose="020B0604020202020204" pitchFamily="34" charset="0"/>
              </a:endParaRPr>
            </a:p>
          </p:txBody>
        </p:sp>
      </p:grpSp>
      <p:grpSp>
        <p:nvGrpSpPr>
          <p:cNvPr id="38" name="Group 26"/>
          <p:cNvGrpSpPr>
            <a:grpSpLocks/>
          </p:cNvGrpSpPr>
          <p:nvPr/>
        </p:nvGrpSpPr>
        <p:grpSpPr bwMode="auto">
          <a:xfrm>
            <a:off x="3436928" y="2981186"/>
            <a:ext cx="968535" cy="868452"/>
            <a:chOff x="3735428" y="2770993"/>
            <a:chExt cx="968727" cy="868660"/>
          </a:xfrm>
        </p:grpSpPr>
        <p:cxnSp>
          <p:nvCxnSpPr>
            <p:cNvPr id="39" name="Straight Arrow Connector 27"/>
            <p:cNvCxnSpPr/>
            <p:nvPr/>
          </p:nvCxnSpPr>
          <p:spPr>
            <a:xfrm rot="5400000" flipH="1" flipV="1">
              <a:off x="3890310" y="3040139"/>
              <a:ext cx="539879" cy="15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28"/>
            <p:cNvSpPr txBox="1"/>
            <p:nvPr/>
          </p:nvSpPr>
          <p:spPr>
            <a:xfrm>
              <a:off x="3735428" y="3270233"/>
              <a:ext cx="968727" cy="36942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Q</a:t>
              </a:r>
              <a:r>
                <a:rPr lang="en-US" altLang="en-US" i="1" baseline="-25000">
                  <a:solidFill>
                    <a:srgbClr val="000000"/>
                  </a:solidFill>
                  <a:latin typeface="Arial" panose="020B0604020202020204" pitchFamily="34" charset="0"/>
                </a:rPr>
                <a:t>1</a:t>
              </a:r>
              <a:r>
                <a:rPr lang="en-US" altLang="en-US" i="1">
                  <a:solidFill>
                    <a:srgbClr val="000000"/>
                  </a:solidFill>
                  <a:latin typeface="Arial" panose="020B0604020202020204" pitchFamily="34" charset="0"/>
                </a:rPr>
                <a:t> </a:t>
              </a:r>
              <a:r>
                <a:rPr lang="en-US" altLang="en-US">
                  <a:solidFill>
                    <a:srgbClr val="000000"/>
                  </a:solidFill>
                  <a:latin typeface="Arial" panose="020B0604020202020204" pitchFamily="34" charset="0"/>
                </a:rPr>
                <a:t>= 15</a:t>
              </a:r>
              <a:endParaRPr lang="en-US" altLang="en-US" i="1">
                <a:solidFill>
                  <a:srgbClr val="000000"/>
                </a:solidFill>
                <a:latin typeface="Arial" panose="020B0604020202020204" pitchFamily="34" charset="0"/>
              </a:endParaRPr>
            </a:p>
          </p:txBody>
        </p:sp>
      </p:grpSp>
      <p:sp>
        <p:nvSpPr>
          <p:cNvPr id="41" name="TextBox 29"/>
          <p:cNvSpPr txBox="1">
            <a:spLocks noChangeArrowheads="1"/>
          </p:cNvSpPr>
          <p:nvPr/>
        </p:nvSpPr>
        <p:spPr bwMode="auto">
          <a:xfrm>
            <a:off x="3978344" y="4186101"/>
            <a:ext cx="47933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2800" b="1" i="1"/>
              <a:t>IQR</a:t>
            </a:r>
            <a:r>
              <a:rPr lang="en-US" altLang="en-US" sz="2800" b="1"/>
              <a:t>	= </a:t>
            </a:r>
            <a:r>
              <a:rPr lang="en-US" altLang="en-US" sz="2800" b="1" i="1"/>
              <a:t>Q</a:t>
            </a:r>
            <a:r>
              <a:rPr lang="en-US" altLang="en-US" sz="2800" b="1" i="1" baseline="-25000"/>
              <a:t>3</a:t>
            </a:r>
            <a:r>
              <a:rPr lang="en-US" altLang="en-US" sz="2800" b="1" i="1"/>
              <a:t> – Q</a:t>
            </a:r>
            <a:r>
              <a:rPr lang="en-US" altLang="en-US" sz="2800" b="1" i="1" baseline="-25000"/>
              <a:t>1</a:t>
            </a:r>
          </a:p>
          <a:p>
            <a:r>
              <a:rPr lang="en-US" altLang="en-US" sz="2800" b="1"/>
              <a:t>		= </a:t>
            </a:r>
            <a:r>
              <a:rPr lang="en-US" altLang="en-US" sz="2800" b="1">
                <a:solidFill>
                  <a:srgbClr val="1A847F"/>
                </a:solidFill>
              </a:rPr>
              <a:t>42.5 </a:t>
            </a:r>
            <a:r>
              <a:rPr lang="en-US" altLang="en-US" sz="2800" b="1"/>
              <a:t>– </a:t>
            </a:r>
            <a:r>
              <a:rPr lang="en-US" altLang="en-US" sz="2800" b="1">
                <a:solidFill>
                  <a:srgbClr val="B31220"/>
                </a:solidFill>
              </a:rPr>
              <a:t>15</a:t>
            </a:r>
          </a:p>
          <a:p>
            <a:r>
              <a:rPr lang="en-US" altLang="en-US" sz="2800" b="1"/>
              <a:t>		= 27.5 minutes</a:t>
            </a:r>
          </a:p>
        </p:txBody>
      </p:sp>
    </p:spTree>
    <p:extLst>
      <p:ext uri="{BB962C8B-B14F-4D97-AF65-F5344CB8AC3E}">
        <p14:creationId xmlns:p14="http://schemas.microsoft.com/office/powerpoint/2010/main" val="2246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55342" y="499279"/>
            <a:ext cx="1038594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r>
              <a:rPr lang="en-US" altLang="en-US" sz="3200" b="1" dirty="0">
                <a:solidFill>
                  <a:srgbClr val="000000"/>
                </a:solidFill>
              </a:rPr>
              <a:t>Identifying Outliers</a:t>
            </a:r>
            <a:endParaRPr lang="en-US" altLang="en-US" sz="3200" dirty="0">
              <a:solidFill>
                <a:srgbClr val="000000"/>
              </a:solidFill>
            </a:endParaRPr>
          </a:p>
          <a:p>
            <a:pPr lvl="1" eaLnBrk="1" hangingPunct="1"/>
            <a:r>
              <a:rPr lang="en-US" altLang="en-US" sz="2800" dirty="0">
                <a:solidFill>
                  <a:srgbClr val="000000"/>
                </a:solidFill>
              </a:rPr>
              <a:t>In addition to serving as a measure of </a:t>
            </a:r>
            <a:r>
              <a:rPr lang="en-US" altLang="en-US" sz="2800" b="1" dirty="0">
                <a:solidFill>
                  <a:srgbClr val="000000"/>
                </a:solidFill>
              </a:rPr>
              <a:t>spread</a:t>
            </a:r>
            <a:r>
              <a:rPr lang="en-US" altLang="en-US" sz="2800" dirty="0">
                <a:solidFill>
                  <a:srgbClr val="000000"/>
                </a:solidFill>
              </a:rPr>
              <a:t>, the interquartile range (IQR) is used as part of a rule </a:t>
            </a:r>
            <a:r>
              <a:rPr lang="en-US" altLang="en-US" sz="2800" dirty="0" smtClean="0">
                <a:solidFill>
                  <a:srgbClr val="000000"/>
                </a:solidFill>
              </a:rPr>
              <a:t>of thumb </a:t>
            </a:r>
            <a:r>
              <a:rPr lang="en-US" altLang="en-US" sz="2800" dirty="0">
                <a:solidFill>
                  <a:srgbClr val="000000"/>
                </a:solidFill>
              </a:rPr>
              <a:t>for </a:t>
            </a:r>
            <a:r>
              <a:rPr lang="en-US" altLang="en-US" sz="2800" b="1" dirty="0">
                <a:solidFill>
                  <a:srgbClr val="000000"/>
                </a:solidFill>
              </a:rPr>
              <a:t>identifying outliers</a:t>
            </a:r>
            <a:r>
              <a:rPr lang="en-US" altLang="en-US" sz="2800" dirty="0">
                <a:solidFill>
                  <a:srgbClr val="000000"/>
                </a:solidFill>
              </a:rPr>
              <a:t>.</a:t>
            </a:r>
          </a:p>
        </p:txBody>
      </p:sp>
      <p:sp>
        <p:nvSpPr>
          <p:cNvPr id="21507" name="矩形 2"/>
          <p:cNvSpPr>
            <a:spLocks noChangeArrowheads="1"/>
          </p:cNvSpPr>
          <p:nvPr/>
        </p:nvSpPr>
        <p:spPr bwMode="auto">
          <a:xfrm>
            <a:off x="763988" y="2716500"/>
            <a:ext cx="10768654" cy="2354491"/>
          </a:xfrm>
          <a:prstGeom prst="rect">
            <a:avLst/>
          </a:prstGeom>
          <a:solidFill>
            <a:srgbClr val="E2C08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3200" b="1" u="sng" dirty="0">
                <a:solidFill>
                  <a:srgbClr val="E81F30"/>
                </a:solidFill>
                <a:latin typeface="Arial" panose="020B0604020202020204" pitchFamily="34" charset="0"/>
              </a:rPr>
              <a:t>Definition:</a:t>
            </a:r>
          </a:p>
          <a:p>
            <a:endParaRPr lang="en-US" altLang="en-US" sz="900" b="1" u="sng" dirty="0">
              <a:solidFill>
                <a:srgbClr val="E81F30"/>
              </a:solidFill>
              <a:latin typeface="Arial" panose="020B0604020202020204" pitchFamily="34" charset="0"/>
            </a:endParaRPr>
          </a:p>
          <a:p>
            <a:pPr>
              <a:spcAft>
                <a:spcPts val="1200"/>
              </a:spcAft>
            </a:pPr>
            <a:r>
              <a:rPr lang="en-US" altLang="en-US" sz="3200" b="1" dirty="0">
                <a:latin typeface="Arial" panose="020B0604020202020204" pitchFamily="34" charset="0"/>
              </a:rPr>
              <a:t>The 1.5 x IQR Rule for Outliers</a:t>
            </a:r>
          </a:p>
          <a:p>
            <a:pPr>
              <a:spcAft>
                <a:spcPts val="1200"/>
              </a:spcAft>
            </a:pPr>
            <a:r>
              <a:rPr lang="en-US" altLang="en-US" sz="3200" dirty="0">
                <a:latin typeface="Arial" panose="020B0604020202020204" pitchFamily="34" charset="0"/>
              </a:rPr>
              <a:t>Call an observation an outlier if it </a:t>
            </a:r>
            <a:r>
              <a:rPr lang="en-US" altLang="en-US" sz="3200" dirty="0" smtClean="0">
                <a:latin typeface="Arial" panose="020B0604020202020204" pitchFamily="34" charset="0"/>
              </a:rPr>
              <a:t>falls outside the interval [Q1-1.5 </a:t>
            </a:r>
            <a:r>
              <a:rPr lang="en-US" altLang="en-US" sz="3200" dirty="0">
                <a:latin typeface="Arial" panose="020B0604020202020204" pitchFamily="34" charset="0"/>
              </a:rPr>
              <a:t>x </a:t>
            </a:r>
            <a:r>
              <a:rPr lang="en-US" altLang="en-US" sz="3200" dirty="0" smtClean="0">
                <a:latin typeface="Arial" panose="020B0604020202020204" pitchFamily="34" charset="0"/>
              </a:rPr>
              <a:t>IQR , Q3+1.5</a:t>
            </a:r>
            <a:r>
              <a:rPr lang="en-US" altLang="en-US" sz="3200" dirty="0" smtClean="0">
                <a:latin typeface="Arial" panose="020B0604020202020204" pitchFamily="34" charset="0"/>
              </a:rPr>
              <a:t> x </a:t>
            </a:r>
            <a:r>
              <a:rPr lang="en-US" altLang="en-US" sz="3200" dirty="0" smtClean="0">
                <a:latin typeface="Arial" panose="020B0604020202020204" pitchFamily="34" charset="0"/>
              </a:rPr>
              <a:t>IQR].</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945077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310" y="573295"/>
            <a:ext cx="11204812" cy="8956298"/>
          </a:xfrm>
          <a:prstGeom prst="rect">
            <a:avLst/>
          </a:prstGeom>
        </p:spPr>
        <p:txBody>
          <a:bodyPr wrap="square">
            <a:spAutoFit/>
          </a:bodyPr>
          <a:lstStyle/>
          <a:p>
            <a:pPr>
              <a:lnSpc>
                <a:spcPct val="200000"/>
              </a:lnSpc>
              <a:defRPr/>
            </a:pPr>
            <a:r>
              <a:rPr lang="en-US" altLang="zh-CN" sz="3600" dirty="0">
                <a:solidFill>
                  <a:srgbClr val="000000"/>
                </a:solidFill>
                <a:latin typeface="Arial" panose="020B0604020202020204" pitchFamily="34" charset="0"/>
                <a:cs typeface="Arial" panose="020B0604020202020204" pitchFamily="34" charset="0"/>
              </a:rPr>
              <a:t>Why we use </a:t>
            </a:r>
            <a:r>
              <a:rPr lang="en-US" altLang="zh-CN" sz="3600" dirty="0" smtClean="0">
                <a:solidFill>
                  <a:srgbClr val="000000"/>
                </a:solidFill>
                <a:latin typeface="Arial" panose="020B0604020202020204" pitchFamily="34" charset="0"/>
                <a:cs typeface="Arial" panose="020B0604020202020204" pitchFamily="34" charset="0"/>
              </a:rPr>
              <a:t>1.5*IQR</a:t>
            </a:r>
            <a:r>
              <a:rPr lang="en-US" altLang="zh-CN" sz="3600" dirty="0">
                <a:solidFill>
                  <a:srgbClr val="000000"/>
                </a:solidFill>
                <a:latin typeface="Arial" panose="020B0604020202020204" pitchFamily="34" charset="0"/>
                <a:cs typeface="Arial" panose="020B0604020202020204" pitchFamily="34" charset="0"/>
              </a:rPr>
              <a:t>:</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20%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 [Q1-0.5*IQR , Q3+0.5*IQR]</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5</a:t>
            </a:r>
            <a:r>
              <a:rPr lang="en-US" altLang="zh-CN" sz="2800" dirty="0" smtClean="0">
                <a:latin typeface="Arial" panose="020B0604020202020204" pitchFamily="34" charset="0"/>
                <a:cs typeface="Arial" panose="020B0604020202020204" pitchFamily="34" charset="0"/>
              </a:rPr>
              <a:t>% of all measurements are outside </a:t>
            </a:r>
            <a:r>
              <a:rPr lang="en-US" altLang="zh-CN" sz="2800" dirty="0">
                <a:latin typeface="Arial" panose="020B0604020202020204" pitchFamily="34" charset="0"/>
                <a:cs typeface="Arial" panose="020B0604020202020204" pitchFamily="34" charset="0"/>
              </a:rPr>
              <a:t>[</a:t>
            </a:r>
            <a:r>
              <a:rPr lang="en-US" altLang="zh-CN" sz="2800" dirty="0" smtClean="0">
                <a:latin typeface="Arial" panose="020B0604020202020204" pitchFamily="34" charset="0"/>
                <a:cs typeface="Arial" panose="020B0604020202020204" pitchFamily="34" charset="0"/>
              </a:rPr>
              <a:t>Q1-IQR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Q3+IQR]</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0.8%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 </a:t>
            </a:r>
            <a:r>
              <a:rPr lang="en-US" altLang="zh-CN" sz="2800" dirty="0">
                <a:latin typeface="Arial" panose="020B0604020202020204" pitchFamily="34" charset="0"/>
                <a:cs typeface="Arial" panose="020B0604020202020204" pitchFamily="34" charset="0"/>
              </a:rPr>
              <a:t>[</a:t>
            </a:r>
            <a:r>
              <a:rPr lang="en-US" altLang="zh-CN" sz="2800" dirty="0" smtClean="0">
                <a:latin typeface="Arial" panose="020B0604020202020204" pitchFamily="34" charset="0"/>
                <a:cs typeface="Arial" panose="020B0604020202020204" pitchFamily="34" charset="0"/>
              </a:rPr>
              <a:t>Q1-1.5*IQR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Q3+1.5*IQR] </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0.08%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outside[Q1-2*IQR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Q3+2*IQR</a:t>
            </a:r>
            <a:r>
              <a:rPr lang="en-US" altLang="zh-CN" sz="2800" dirty="0">
                <a:latin typeface="Arial" panose="020B0604020202020204" pitchFamily="34" charset="0"/>
                <a:cs typeface="Arial" panose="020B0604020202020204" pitchFamily="34" charset="0"/>
              </a:rPr>
              <a:t>]</a:t>
            </a: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91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310" y="573295"/>
            <a:ext cx="11204812" cy="9571851"/>
          </a:xfrm>
          <a:prstGeom prst="rect">
            <a:avLst/>
          </a:prstGeom>
        </p:spPr>
        <p:txBody>
          <a:bodyPr wrap="square">
            <a:spAutoFit/>
          </a:bodyPr>
          <a:lstStyle/>
          <a:p>
            <a:pPr>
              <a:lnSpc>
                <a:spcPct val="200000"/>
              </a:lnSpc>
              <a:defRPr/>
            </a:pPr>
            <a:r>
              <a:rPr lang="en-US" altLang="zh-CN" sz="2800" dirty="0">
                <a:solidFill>
                  <a:srgbClr val="000000"/>
                </a:solidFill>
                <a:latin typeface="Arial" panose="020B0604020202020204" pitchFamily="34" charset="0"/>
                <a:cs typeface="Arial" panose="020B0604020202020204" pitchFamily="34" charset="0"/>
              </a:rPr>
              <a:t>Why we use </a:t>
            </a:r>
            <a:r>
              <a:rPr lang="en-US" altLang="zh-CN" sz="2800" dirty="0" smtClean="0">
                <a:solidFill>
                  <a:srgbClr val="000000"/>
                </a:solidFill>
                <a:latin typeface="Arial" panose="020B0604020202020204" pitchFamily="34" charset="0"/>
                <a:cs typeface="Arial" panose="020B0604020202020204" pitchFamily="34" charset="0"/>
              </a:rPr>
              <a:t>1.5*IQR</a:t>
            </a:r>
            <a:r>
              <a:rPr lang="en-US" altLang="zh-CN" sz="2800" dirty="0">
                <a:solidFill>
                  <a:srgbClr val="000000"/>
                </a:solidFill>
                <a:latin typeface="Arial" panose="020B0604020202020204" pitchFamily="34" charset="0"/>
                <a:cs typeface="Arial" panose="020B0604020202020204" pitchFamily="34" charset="0"/>
              </a:rPr>
              <a:t>:</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5% of all measurements are outside [Q1-IQR , Q3+IQR]</a:t>
            </a:r>
          </a:p>
          <a:p>
            <a:pPr marL="1371600" lvl="2" indent="-457200">
              <a:lnSpc>
                <a:spcPct val="200000"/>
              </a:lnSpc>
              <a:buFont typeface="Arial" panose="020B0604020202020204" pitchFamily="34" charset="0"/>
              <a:buChar char="•"/>
              <a:defRPr/>
            </a:pPr>
            <a:r>
              <a:rPr lang="en-US" altLang="zh-CN" sz="2800" dirty="0" smtClean="0">
                <a:latin typeface="Arial" panose="020B0604020202020204" pitchFamily="34" charset="0"/>
                <a:cs typeface="Arial" panose="020B0604020202020204" pitchFamily="34" charset="0"/>
              </a:rPr>
              <a:t>making too many outliers</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0.8% of all measurements are outside [Q1-1.5*IQR , Q3+1.5*IQR] </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0.08% of all measurements are outside[Q1-2*IQR , Q3+2*IQR]</a:t>
            </a:r>
          </a:p>
          <a:p>
            <a:pPr marL="1371600" lvl="2" indent="-457200">
              <a:lnSpc>
                <a:spcPct val="200000"/>
              </a:lnSpc>
              <a:buFont typeface="Arial" panose="020B0604020202020204" pitchFamily="34" charset="0"/>
              <a:buChar char="•"/>
              <a:defRPr/>
            </a:pPr>
            <a:r>
              <a:rPr lang="en-US" altLang="zh-CN" sz="2800" dirty="0" smtClean="0">
                <a:latin typeface="Arial" panose="020B0604020202020204" pitchFamily="34" charset="0"/>
                <a:cs typeface="Arial" panose="020B0604020202020204" pitchFamily="34" charset="0"/>
              </a:rPr>
              <a:t>turning many </a:t>
            </a:r>
            <a:r>
              <a:rPr lang="en-US" altLang="zh-CN" sz="2800" dirty="0">
                <a:latin typeface="Arial" panose="020B0604020202020204" pitchFamily="34" charset="0"/>
                <a:cs typeface="Arial" panose="020B0604020202020204" pitchFamily="34" charset="0"/>
              </a:rPr>
              <a:t>quite extreme measurements into non-outliers</a:t>
            </a:r>
            <a:endParaRPr lang="zh-CN" altLang="en-US" sz="2800" dirty="0"/>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7321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0232" y="473972"/>
            <a:ext cx="11204812" cy="8710077"/>
          </a:xfrm>
          <a:prstGeom prst="rect">
            <a:avLst/>
          </a:prstGeom>
        </p:spPr>
        <p:txBody>
          <a:bodyPr wrap="square">
            <a:spAutoFit/>
          </a:bodyPr>
          <a:lstStyle/>
          <a:p>
            <a:pPr marL="342900" indent="-342900">
              <a:lnSpc>
                <a:spcPct val="200000"/>
              </a:lnSpc>
              <a:buFont typeface="Wingdings" panose="05000000000000000000" pitchFamily="2" charset="2"/>
              <a:buChar char="Ø"/>
              <a:defRPr/>
            </a:pPr>
            <a:r>
              <a:rPr lang="en-US" altLang="zh-CN" sz="2800" dirty="0">
                <a:solidFill>
                  <a:srgbClr val="000000"/>
                </a:solidFill>
                <a:latin typeface="Arial" panose="020B0604020202020204" pitchFamily="34" charset="0"/>
                <a:cs typeface="Arial" panose="020B0604020202020204" pitchFamily="34" charset="0"/>
              </a:rPr>
              <a:t>Why we use </a:t>
            </a:r>
            <a:r>
              <a:rPr lang="en-US" altLang="zh-CN" sz="2800" dirty="0" smtClean="0">
                <a:solidFill>
                  <a:srgbClr val="000000"/>
                </a:solidFill>
                <a:latin typeface="Arial" panose="020B0604020202020204" pitchFamily="34" charset="0"/>
                <a:cs typeface="Arial" panose="020B0604020202020204" pitchFamily="34" charset="0"/>
              </a:rPr>
              <a:t>1.5*IQR:</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5</a:t>
            </a:r>
            <a:r>
              <a:rPr lang="en-US" altLang="zh-CN" sz="2800" dirty="0">
                <a:latin typeface="Arial" panose="020B0604020202020204" pitchFamily="34" charset="0"/>
                <a:cs typeface="Arial" panose="020B0604020202020204" pitchFamily="34" charset="0"/>
              </a:rPr>
              <a:t>% of all measurements are outside [Q1-IQR , Q3+IQR]</a:t>
            </a:r>
          </a:p>
          <a:p>
            <a:pPr marL="1371600" lvl="2" indent="-457200">
              <a:lnSpc>
                <a:spcPct val="200000"/>
              </a:lnSpc>
              <a:buFont typeface="Arial" panose="020B0604020202020204" pitchFamily="34" charset="0"/>
              <a:buChar char="•"/>
              <a:defRPr/>
            </a:pPr>
            <a:r>
              <a:rPr lang="en-US" altLang="zh-CN" sz="2800" dirty="0">
                <a:latin typeface="Arial" panose="020B0604020202020204" pitchFamily="34" charset="0"/>
                <a:cs typeface="Arial" panose="020B0604020202020204" pitchFamily="34" charset="0"/>
              </a:rPr>
              <a:t>making too many outliers</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0.8% of all measurements are outside [Q1-1.5*IQR , Q3+1.5*IQR] </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0.08% of all measurements are outside[Q1-2*IQR , Q3+2*IQR]</a:t>
            </a:r>
          </a:p>
          <a:p>
            <a:pPr marL="1371600" lvl="2" indent="-457200">
              <a:lnSpc>
                <a:spcPct val="200000"/>
              </a:lnSpc>
              <a:buFont typeface="Arial" panose="020B0604020202020204" pitchFamily="34" charset="0"/>
              <a:buChar char="•"/>
              <a:defRPr/>
            </a:pPr>
            <a:r>
              <a:rPr lang="en-US" altLang="zh-CN" sz="2800" dirty="0">
                <a:latin typeface="Arial" panose="020B0604020202020204" pitchFamily="34" charset="0"/>
                <a:cs typeface="Arial" panose="020B0604020202020204" pitchFamily="34" charset="0"/>
              </a:rPr>
              <a:t>turning many quite extreme measurements into non-outliers</a:t>
            </a:r>
            <a:endParaRPr lang="zh-CN" altLang="en-US" sz="2800" dirty="0"/>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
        <p:nvSpPr>
          <p:cNvPr id="3" name="AutoShape 2" descr="你真棒表情包图片- 求表情网,斗图从此不求人!"/>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你真棒表情包图片- 求表情网,斗图从此不求人!"/>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l="40905" b="17777"/>
          <a:stretch/>
        </p:blipFill>
        <p:spPr bwMode="auto">
          <a:xfrm>
            <a:off x="-14384" y="3977095"/>
            <a:ext cx="1407215" cy="19579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1392832" y="3999070"/>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3774082" y="3999070"/>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6155332" y="3977095"/>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8536582" y="3977095"/>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r="46491" b="17777"/>
          <a:stretch/>
        </p:blipFill>
        <p:spPr bwMode="auto">
          <a:xfrm>
            <a:off x="10896823" y="3977095"/>
            <a:ext cx="1274168"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l="40905" b="17777"/>
          <a:stretch/>
        </p:blipFill>
        <p:spPr bwMode="auto">
          <a:xfrm>
            <a:off x="6625" y="1380686"/>
            <a:ext cx="1407215"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1413841" y="1402661"/>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3795091" y="1402661"/>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6176341" y="1380686"/>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8557591" y="1380686"/>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r="46491" b="17777"/>
          <a:stretch/>
        </p:blipFill>
        <p:spPr bwMode="auto">
          <a:xfrm>
            <a:off x="10917832" y="1380686"/>
            <a:ext cx="1274168" cy="195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10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8"/>
          <p:cNvSpPr txBox="1">
            <a:spLocks noChangeArrowheads="1"/>
          </p:cNvSpPr>
          <p:nvPr/>
        </p:nvSpPr>
        <p:spPr bwMode="auto">
          <a:xfrm>
            <a:off x="864704" y="764094"/>
            <a:ext cx="762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spcAft>
                <a:spcPts val="600"/>
              </a:spcAft>
            </a:pPr>
            <a:r>
              <a:rPr lang="en-US" altLang="en-US" sz="2400" dirty="0"/>
              <a:t>In the New York travel time data:</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4694" y="1268115"/>
            <a:ext cx="3489325"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5562600" y="1611452"/>
            <a:ext cx="4572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000" dirty="0"/>
              <a:t>Q1=15 minutes</a:t>
            </a:r>
          </a:p>
          <a:p>
            <a:pPr>
              <a:lnSpc>
                <a:spcPct val="150000"/>
              </a:lnSpc>
              <a:spcAft>
                <a:spcPts val="600"/>
              </a:spcAft>
            </a:pPr>
            <a:r>
              <a:rPr lang="en-US" altLang="en-US" sz="2000" dirty="0"/>
              <a:t>Q3=42.5 minutes</a:t>
            </a:r>
          </a:p>
          <a:p>
            <a:pPr>
              <a:lnSpc>
                <a:spcPct val="150000"/>
              </a:lnSpc>
              <a:spcAft>
                <a:spcPts val="600"/>
              </a:spcAft>
            </a:pPr>
            <a:r>
              <a:rPr lang="en-US" altLang="en-US" sz="2000" dirty="0"/>
              <a:t>IQR=27.5 minutes</a:t>
            </a:r>
          </a:p>
          <a:p>
            <a:pPr>
              <a:lnSpc>
                <a:spcPct val="150000"/>
              </a:lnSpc>
              <a:spcAft>
                <a:spcPts val="600"/>
              </a:spcAft>
            </a:pPr>
            <a:r>
              <a:rPr lang="en-US" altLang="en-US" sz="2000" dirty="0"/>
              <a:t>For these data, 1.5 x IQR = 41.25</a:t>
            </a:r>
          </a:p>
        </p:txBody>
      </p:sp>
      <p:sp>
        <p:nvSpPr>
          <p:cNvPr id="9" name="矩形 8"/>
          <p:cNvSpPr>
            <a:spLocks noChangeArrowheads="1"/>
          </p:cNvSpPr>
          <p:nvPr/>
        </p:nvSpPr>
        <p:spPr bwMode="auto">
          <a:xfrm>
            <a:off x="3760304" y="4209350"/>
            <a:ext cx="47244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lnSpc>
                <a:spcPct val="150000"/>
              </a:lnSpc>
              <a:spcAft>
                <a:spcPts val="600"/>
              </a:spcAft>
            </a:pPr>
            <a:r>
              <a:rPr lang="en-US" altLang="en-US" sz="2000" dirty="0"/>
              <a:t>Q1- 1.5 x IQR = 15 – 41.25 = </a:t>
            </a:r>
            <a:r>
              <a:rPr lang="en-US" altLang="en-US" sz="2000" b="1" dirty="0"/>
              <a:t>-26.25</a:t>
            </a:r>
          </a:p>
          <a:p>
            <a:pPr algn="ctr">
              <a:lnSpc>
                <a:spcPct val="150000"/>
              </a:lnSpc>
              <a:spcAft>
                <a:spcPts val="600"/>
              </a:spcAft>
            </a:pPr>
            <a:r>
              <a:rPr lang="en-US" altLang="en-US" sz="2000" dirty="0"/>
              <a:t>Q3+ 1.5 x IQR = 42.5 + 41.25 = </a:t>
            </a:r>
            <a:r>
              <a:rPr lang="en-US" altLang="en-US" sz="2000" b="1" dirty="0"/>
              <a:t>83.75</a:t>
            </a:r>
          </a:p>
        </p:txBody>
      </p:sp>
      <p:sp>
        <p:nvSpPr>
          <p:cNvPr id="10" name="矩形 9"/>
          <p:cNvSpPr>
            <a:spLocks noChangeArrowheads="1"/>
          </p:cNvSpPr>
          <p:nvPr/>
        </p:nvSpPr>
        <p:spPr bwMode="auto">
          <a:xfrm>
            <a:off x="864704" y="5221703"/>
            <a:ext cx="10813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400" dirty="0" smtClean="0">
                <a:solidFill>
                  <a:srgbClr val="FF0000"/>
                </a:solidFill>
              </a:rPr>
              <a:t>According to the 1.5 * IQR rule, any </a:t>
            </a:r>
            <a:r>
              <a:rPr lang="en-US" altLang="en-US" sz="2400" dirty="0">
                <a:solidFill>
                  <a:srgbClr val="FF0000"/>
                </a:solidFill>
              </a:rPr>
              <a:t>travel time shorter  than -26.25 minutes or longer than 83.75 minutes is considered an outlier.</a:t>
            </a:r>
          </a:p>
        </p:txBody>
      </p:sp>
      <p:sp>
        <p:nvSpPr>
          <p:cNvPr id="11" name="矩形 10"/>
          <p:cNvSpPr/>
          <p:nvPr/>
        </p:nvSpPr>
        <p:spPr>
          <a:xfrm>
            <a:off x="1331844" y="3557184"/>
            <a:ext cx="121920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346234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7651" name="矩形 3"/>
          <p:cNvSpPr>
            <a:spLocks noChangeArrowheads="1"/>
          </p:cNvSpPr>
          <p:nvPr/>
        </p:nvSpPr>
        <p:spPr bwMode="auto">
          <a:xfrm>
            <a:off x="593381" y="366785"/>
            <a:ext cx="11383272" cy="297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3200" b="1" dirty="0">
                <a:solidFill>
                  <a:srgbClr val="3C78BB"/>
                </a:solidFill>
                <a:latin typeface="HelveticaNeueLTStd-MdIt"/>
              </a:rPr>
              <a:t>Check your understanding:</a:t>
            </a:r>
            <a:r>
              <a:rPr lang="en-US" altLang="zh-CN" sz="3200" dirty="0">
                <a:solidFill>
                  <a:srgbClr val="3C78BB"/>
                </a:solidFill>
                <a:latin typeface="HelveticaNeueLTStd-MdIt"/>
              </a:rPr>
              <a:t/>
            </a:r>
            <a:br>
              <a:rPr lang="en-US" altLang="zh-CN" sz="3200" dirty="0">
                <a:solidFill>
                  <a:srgbClr val="3C78BB"/>
                </a:solidFill>
                <a:latin typeface="HelveticaNeueLTStd-MdIt"/>
              </a:rPr>
            </a:br>
            <a:r>
              <a:rPr lang="en-US" altLang="zh-CN" sz="2400" dirty="0">
                <a:solidFill>
                  <a:srgbClr val="242021"/>
                </a:solidFill>
                <a:latin typeface="ElectraLH-Regular"/>
              </a:rPr>
              <a:t>Earlier, we noted the influence of one long travel time of 60 minutes in our sample of 15 North Carolina workers.</a:t>
            </a:r>
          </a:p>
          <a:p>
            <a:pPr>
              <a:lnSpc>
                <a:spcPct val="150000"/>
              </a:lnSpc>
            </a:pPr>
            <a:r>
              <a:rPr lang="en-US" altLang="zh-CN" sz="2400" dirty="0">
                <a:solidFill>
                  <a:srgbClr val="242021"/>
                </a:solidFill>
                <a:latin typeface="ElectraLH-Regular"/>
              </a:rPr>
              <a:t/>
            </a:r>
            <a:br>
              <a:rPr lang="en-US" altLang="zh-CN" sz="2400" dirty="0">
                <a:solidFill>
                  <a:srgbClr val="242021"/>
                </a:solidFill>
                <a:latin typeface="ElectraLH-Regular"/>
              </a:rPr>
            </a:br>
            <a:endParaRPr lang="en-US" altLang="zh-CN" sz="2400" dirty="0"/>
          </a:p>
        </p:txBody>
      </p:sp>
      <p:pic>
        <p:nvPicPr>
          <p:cNvPr id="2765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922" y="2780506"/>
            <a:ext cx="5725751" cy="303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5"/>
          <p:cNvSpPr>
            <a:spLocks noChangeArrowheads="1"/>
          </p:cNvSpPr>
          <p:nvPr/>
        </p:nvSpPr>
        <p:spPr bwMode="auto">
          <a:xfrm>
            <a:off x="7363114" y="3560411"/>
            <a:ext cx="43253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400" dirty="0">
                <a:latin typeface="Arial" panose="020B0604020202020204" pitchFamily="34" charset="0"/>
                <a:cs typeface="Arial" panose="020B0604020202020204" pitchFamily="34" charset="0"/>
              </a:rPr>
              <a:t>Problem: </a:t>
            </a:r>
            <a:r>
              <a:rPr lang="en-US" altLang="zh-CN" sz="2400" dirty="0">
                <a:solidFill>
                  <a:srgbClr val="242021"/>
                </a:solidFill>
                <a:latin typeface="Arial" panose="020B0604020202020204" pitchFamily="34" charset="0"/>
                <a:cs typeface="Arial" panose="020B0604020202020204" pitchFamily="34" charset="0"/>
              </a:rPr>
              <a:t>Determine whether </a:t>
            </a:r>
            <a:r>
              <a:rPr lang="en-US" altLang="zh-CN" sz="2400" dirty="0" smtClean="0">
                <a:solidFill>
                  <a:srgbClr val="242021"/>
                </a:solidFill>
                <a:latin typeface="Arial" panose="020B0604020202020204" pitchFamily="34" charset="0"/>
                <a:cs typeface="Arial" panose="020B0604020202020204" pitchFamily="34" charset="0"/>
              </a:rPr>
              <a:t>there are outliers</a:t>
            </a:r>
            <a:r>
              <a:rPr lang="en-US" altLang="zh-CN" sz="2400" dirty="0">
                <a:solidFill>
                  <a:srgbClr val="242021"/>
                </a:solidFill>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7654"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Tree>
    <p:extLst>
      <p:ext uri="{BB962C8B-B14F-4D97-AF65-F5344CB8AC3E}">
        <p14:creationId xmlns:p14="http://schemas.microsoft.com/office/powerpoint/2010/main" val="143896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1351</Words>
  <Application>Microsoft Office PowerPoint</Application>
  <PresentationFormat>宽屏</PresentationFormat>
  <Paragraphs>242</Paragraphs>
  <Slides>23</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ElectraLH-Regular</vt:lpstr>
      <vt:lpstr>Helvetica Neue</vt:lpstr>
      <vt:lpstr>Helvetica Neue Light</vt:lpstr>
      <vt:lpstr>HelveticaNeueLTStd-MdIt</vt:lpstr>
      <vt:lpstr>Malgun Gothic</vt:lpstr>
      <vt:lpstr>MS PGothic</vt:lpstr>
      <vt:lpstr>MS PGothic</vt:lpstr>
      <vt:lpstr>TektonPro-BoldCond</vt:lpstr>
      <vt:lpstr>等线</vt:lpstr>
      <vt:lpstr>等线 Light</vt:lpstr>
      <vt:lpstr>方正舒体</vt:lpstr>
      <vt:lpstr>Arial</vt:lpstr>
      <vt:lpstr>Book Antiqua</vt:lpstr>
      <vt:lpstr>Bradley Hand ITC</vt:lpstr>
      <vt:lpstr>Calibri</vt:lpstr>
      <vt:lpstr>Garamond</vt:lpstr>
      <vt:lpstr>Tahoma</vt:lpstr>
      <vt:lpstr>Times New Roman</vt:lpstr>
      <vt:lpstr>Wingdings</vt:lpstr>
      <vt:lpstr>Office 主题​​</vt:lpstr>
      <vt:lpstr>Lecture 7 Describe Quantitative Data with Numbers (ctns) Identify outliers &amp; Boxplot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Good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Describe Quantitative Data with Numbers (ctns)                             -- Identify outliers &amp; Boxplot</dc:title>
  <dc:creator>X13 Yoga</dc:creator>
  <cp:lastModifiedBy>X13 Yoga</cp:lastModifiedBy>
  <cp:revision>41</cp:revision>
  <dcterms:created xsi:type="dcterms:W3CDTF">2021-09-08T12:50:03Z</dcterms:created>
  <dcterms:modified xsi:type="dcterms:W3CDTF">2021-09-09T15:25:11Z</dcterms:modified>
</cp:coreProperties>
</file>