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359" r:id="rId2"/>
    <p:sldId id="257" r:id="rId3"/>
    <p:sldId id="357" r:id="rId4"/>
    <p:sldId id="258" r:id="rId5"/>
    <p:sldId id="360" r:id="rId6"/>
    <p:sldId id="361" r:id="rId7"/>
    <p:sldId id="362" r:id="rId8"/>
    <p:sldId id="259" r:id="rId9"/>
    <p:sldId id="260" r:id="rId10"/>
    <p:sldId id="363" r:id="rId11"/>
    <p:sldId id="263" r:id="rId12"/>
    <p:sldId id="264" r:id="rId13"/>
    <p:sldId id="265" r:id="rId14"/>
    <p:sldId id="267" r:id="rId15"/>
    <p:sldId id="268" r:id="rId16"/>
    <p:sldId id="269" r:id="rId17"/>
    <p:sldId id="270" r:id="rId18"/>
    <p:sldId id="364"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2" r:id="rId69"/>
    <p:sldId id="324" r:id="rId70"/>
    <p:sldId id="325" r:id="rId71"/>
    <p:sldId id="326" r:id="rId72"/>
    <p:sldId id="376" r:id="rId73"/>
    <p:sldId id="329" r:id="rId74"/>
    <p:sldId id="330" r:id="rId75"/>
    <p:sldId id="331" r:id="rId76"/>
    <p:sldId id="332" r:id="rId77"/>
    <p:sldId id="333" r:id="rId78"/>
    <p:sldId id="334" r:id="rId79"/>
    <p:sldId id="335" r:id="rId80"/>
    <p:sldId id="365" r:id="rId81"/>
    <p:sldId id="336" r:id="rId82"/>
    <p:sldId id="337" r:id="rId83"/>
    <p:sldId id="338" r:id="rId84"/>
    <p:sldId id="366" r:id="rId85"/>
    <p:sldId id="339" r:id="rId86"/>
    <p:sldId id="340" r:id="rId87"/>
    <p:sldId id="341" r:id="rId88"/>
    <p:sldId id="367" r:id="rId89"/>
    <p:sldId id="342" r:id="rId90"/>
    <p:sldId id="343" r:id="rId91"/>
    <p:sldId id="344" r:id="rId92"/>
    <p:sldId id="345" r:id="rId93"/>
    <p:sldId id="346" r:id="rId94"/>
    <p:sldId id="368" r:id="rId95"/>
    <p:sldId id="347" r:id="rId96"/>
    <p:sldId id="348" r:id="rId97"/>
    <p:sldId id="349" r:id="rId98"/>
    <p:sldId id="374" r:id="rId99"/>
    <p:sldId id="369" r:id="rId100"/>
    <p:sldId id="372" r:id="rId101"/>
    <p:sldId id="370" r:id="rId102"/>
    <p:sldId id="371" r:id="rId103"/>
    <p:sldId id="373"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30" autoAdjust="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lineMarker"/>
        <c:varyColors val="0"/>
        <c:ser>
          <c:idx val="0"/>
          <c:order val="0"/>
          <c:tx>
            <c:strRef>
              <c:f>Sheet1!$B$1</c:f>
              <c:strCache>
                <c:ptCount val="1"/>
                <c:pt idx="0">
                  <c:v>Weight(kg)</c:v>
                </c:pt>
              </c:strCache>
            </c:strRef>
          </c:tx>
          <c:spPr>
            <a:ln w="25400" cap="rnd">
              <a:noFill/>
              <a:round/>
            </a:ln>
            <a:effectLst/>
          </c:spPr>
          <c:marker>
            <c:symbol val="circle"/>
            <c:size val="5"/>
            <c:spPr>
              <a:solidFill>
                <a:schemeClr val="accent5"/>
              </a:solidFill>
              <a:ln w="9525">
                <a:solidFill>
                  <a:schemeClr val="accent5"/>
                </a:solidFill>
              </a:ln>
              <a:effectLst/>
            </c:spPr>
          </c:marker>
          <c:xVal>
            <c:numRef>
              <c:f>Sheet1!$A$2:$A$5</c:f>
              <c:numCache>
                <c:formatCode>General</c:formatCode>
                <c:ptCount val="4"/>
                <c:pt idx="0">
                  <c:v>160</c:v>
                </c:pt>
                <c:pt idx="1">
                  <c:v>171</c:v>
                </c:pt>
                <c:pt idx="2">
                  <c:v>165</c:v>
                </c:pt>
                <c:pt idx="3">
                  <c:v>180</c:v>
                </c:pt>
              </c:numCache>
            </c:numRef>
          </c:xVal>
          <c:yVal>
            <c:numRef>
              <c:f>Sheet1!$B$2:$B$5</c:f>
              <c:numCache>
                <c:formatCode>General</c:formatCode>
                <c:ptCount val="4"/>
                <c:pt idx="0">
                  <c:v>58</c:v>
                </c:pt>
                <c:pt idx="1">
                  <c:v>60</c:v>
                </c:pt>
                <c:pt idx="2">
                  <c:v>60</c:v>
                </c:pt>
                <c:pt idx="3">
                  <c:v>70</c:v>
                </c:pt>
              </c:numCache>
            </c:numRef>
          </c:yVal>
          <c:smooth val="0"/>
          <c:extLst>
            <c:ext xmlns:c16="http://schemas.microsoft.com/office/drawing/2014/chart" uri="{C3380CC4-5D6E-409C-BE32-E72D297353CC}">
              <c16:uniqueId val="{00000000-839B-481A-83A1-0544A267BDEF}"/>
            </c:ext>
          </c:extLst>
        </c:ser>
        <c:dLbls>
          <c:showLegendKey val="0"/>
          <c:showVal val="0"/>
          <c:showCatName val="0"/>
          <c:showSerName val="0"/>
          <c:showPercent val="0"/>
          <c:showBubbleSize val="0"/>
        </c:dLbls>
        <c:axId val="1907687776"/>
        <c:axId val="1907679872"/>
      </c:scatterChart>
      <c:valAx>
        <c:axId val="1907687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smtClean="0"/>
                  <a:t>Height</a:t>
                </a:r>
                <a:r>
                  <a:rPr lang="zh-CN" altLang="en-US" dirty="0" smtClean="0"/>
                  <a:t>（</a:t>
                </a:r>
                <a:r>
                  <a:rPr lang="en-US" altLang="zh-CN" dirty="0" smtClean="0"/>
                  <a:t>cm</a:t>
                </a:r>
                <a:r>
                  <a:rPr lang="zh-CN" altLang="en-US" dirty="0" smtClean="0"/>
                  <a:t>）</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07679872"/>
        <c:crosses val="autoZero"/>
        <c:crossBetween val="midCat"/>
      </c:valAx>
      <c:valAx>
        <c:axId val="1907679872"/>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smtClean="0"/>
                  <a:t>Weight</a:t>
                </a:r>
                <a:r>
                  <a:rPr lang="zh-CN" altLang="en-US" dirty="0" smtClean="0"/>
                  <a:t>（</a:t>
                </a:r>
                <a:r>
                  <a:rPr lang="en-US" altLang="zh-CN" dirty="0" smtClean="0"/>
                  <a:t>kg</a:t>
                </a:r>
                <a:r>
                  <a:rPr lang="zh-CN" altLang="en-US" dirty="0" smtClean="0"/>
                  <a:t>）</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076877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36A1-2A27-4CAF-8DDC-F54AC38AE54C}" type="datetimeFigureOut">
              <a:rPr lang="zh-CN" altLang="en-US" smtClean="0"/>
              <a:t>2021/9/18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8A4F8-E262-4154-AF0B-F0E624992708}" type="slidenum">
              <a:rPr lang="zh-CN" altLang="en-US" smtClean="0"/>
              <a:t>‹#›</a:t>
            </a:fld>
            <a:endParaRPr lang="zh-CN" altLang="en-US"/>
          </a:p>
        </p:txBody>
      </p:sp>
    </p:spTree>
    <p:extLst>
      <p:ext uri="{BB962C8B-B14F-4D97-AF65-F5344CB8AC3E}">
        <p14:creationId xmlns:p14="http://schemas.microsoft.com/office/powerpoint/2010/main" val="38908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149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0402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9175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14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Positive correlation</a:t>
            </a:r>
            <a:r>
              <a:rPr lang="zh-CN" altLang="en-US" dirty="0" smtClean="0"/>
              <a:t>： </a:t>
            </a:r>
            <a:r>
              <a:rPr lang="en-US" altLang="zh-CN" dirty="0" smtClean="0"/>
              <a:t>positive slope</a:t>
            </a:r>
            <a:endParaRPr lang="zh-CN" altLang="en-US" dirty="0"/>
          </a:p>
        </p:txBody>
      </p:sp>
    </p:spTree>
    <p:extLst>
      <p:ext uri="{BB962C8B-B14F-4D97-AF65-F5344CB8AC3E}">
        <p14:creationId xmlns:p14="http://schemas.microsoft.com/office/powerpoint/2010/main" val="283861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1804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127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4370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9464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333696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197828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175838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27439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304247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277085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280684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215724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371452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39486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06DB277-104A-42EF-9DEF-F4AB3FF5E5F8}" type="datetimeFigureOut">
              <a:rPr lang="zh-CN" altLang="en-US" smtClean="0"/>
              <a:t>2021/9/18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265263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DB277-104A-42EF-9DEF-F4AB3FF5E5F8}" type="datetimeFigureOut">
              <a:rPr lang="zh-CN" altLang="en-US" smtClean="0"/>
              <a:t>2021/9/18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6E0E0-6781-4209-9FA5-F6443EAB8F6E}" type="slidenum">
              <a:rPr lang="zh-CN" altLang="en-US" smtClean="0"/>
              <a:t>‹#›</a:t>
            </a:fld>
            <a:endParaRPr lang="zh-CN" altLang="en-US"/>
          </a:p>
        </p:txBody>
      </p:sp>
    </p:spTree>
    <p:extLst>
      <p:ext uri="{BB962C8B-B14F-4D97-AF65-F5344CB8AC3E}">
        <p14:creationId xmlns:p14="http://schemas.microsoft.com/office/powerpoint/2010/main" val="27526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youtube.com/watch?v=8B271L3NtAw"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youtube.com/watch?v=8B271L3NtAw"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2000" y="721360"/>
            <a:ext cx="10149840" cy="4893647"/>
          </a:xfrm>
          <a:prstGeom prst="rect">
            <a:avLst/>
          </a:prstGeom>
          <a:noFill/>
        </p:spPr>
        <p:txBody>
          <a:bodyPr wrap="square" rtlCol="0">
            <a:spAutoFit/>
          </a:bodyPr>
          <a:lstStyle/>
          <a:p>
            <a:r>
              <a:rPr lang="zh-CN" altLang="en-US" sz="2400" dirty="0" smtClean="0"/>
              <a:t>说明：</a:t>
            </a:r>
            <a:endParaRPr lang="en-US" altLang="zh-CN" sz="2400" dirty="0" smtClean="0"/>
          </a:p>
          <a:p>
            <a:endParaRPr lang="en-US" altLang="zh-CN" sz="2400" dirty="0" smtClean="0"/>
          </a:p>
          <a:p>
            <a:r>
              <a:rPr lang="en-US" altLang="zh-CN" sz="2400" dirty="0" smtClean="0"/>
              <a:t>【</a:t>
            </a:r>
            <a:r>
              <a:rPr lang="zh-CN" altLang="en-US" sz="2400" dirty="0" smtClean="0"/>
              <a:t>补考</a:t>
            </a:r>
            <a:r>
              <a:rPr lang="en-US" altLang="zh-CN" sz="2400" dirty="0" smtClean="0"/>
              <a:t>】</a:t>
            </a:r>
            <a:br>
              <a:rPr lang="en-US" altLang="zh-CN" sz="2400" dirty="0" smtClean="0"/>
            </a:br>
            <a:r>
              <a:rPr lang="zh-CN" altLang="en-US" sz="2400" dirty="0" smtClean="0"/>
              <a:t>每学期有一次补考机会，需要提供相关证明</a:t>
            </a:r>
            <a:br>
              <a:rPr lang="zh-CN" altLang="en-US" sz="2400" dirty="0" smtClean="0"/>
            </a:br>
            <a:r>
              <a:rPr lang="zh-CN" altLang="en-US" sz="2400" dirty="0" smtClean="0"/>
              <a:t>没有其他补考机会，如缺考，按零分处理</a:t>
            </a:r>
            <a:br>
              <a:rPr lang="zh-CN" altLang="en-US" sz="2400" dirty="0" smtClean="0"/>
            </a:br>
            <a:r>
              <a:rPr lang="zh-CN" altLang="en-US" sz="2400" dirty="0" smtClean="0"/>
              <a:t/>
            </a:r>
            <a:br>
              <a:rPr lang="zh-CN" altLang="en-US" sz="2400" dirty="0" smtClean="0"/>
            </a:br>
            <a:r>
              <a:rPr lang="en-US" altLang="zh-CN" sz="2400" dirty="0" smtClean="0"/>
              <a:t>【</a:t>
            </a:r>
            <a:r>
              <a:rPr lang="zh-CN" altLang="en-US" sz="2400" dirty="0" smtClean="0"/>
              <a:t>缺勤</a:t>
            </a:r>
            <a:r>
              <a:rPr lang="en-US" altLang="zh-CN" sz="2400" dirty="0" smtClean="0"/>
              <a:t>】</a:t>
            </a:r>
          </a:p>
          <a:p>
            <a:r>
              <a:rPr lang="zh-CN" altLang="en-US" sz="2400" dirty="0" smtClean="0"/>
              <a:t>无故缺勤</a:t>
            </a:r>
            <a:r>
              <a:rPr lang="en-US" altLang="zh-CN" sz="2400" dirty="0" smtClean="0"/>
              <a:t>3</a:t>
            </a:r>
            <a:r>
              <a:rPr lang="zh-CN" altLang="en-US" sz="2400" dirty="0" smtClean="0"/>
              <a:t>次以上，期末*</a:t>
            </a:r>
            <a:r>
              <a:rPr lang="en-US" altLang="zh-CN" sz="2400" dirty="0" smtClean="0"/>
              <a:t>0.9</a:t>
            </a:r>
            <a:r>
              <a:rPr lang="zh-CN" altLang="en-US" sz="2400" dirty="0" smtClean="0"/>
              <a:t>；请假的同学请提前在企业微信和我说。</a:t>
            </a:r>
            <a:endParaRPr lang="en-US" altLang="zh-CN" sz="2400" dirty="0" smtClean="0"/>
          </a:p>
          <a:p>
            <a:endParaRPr lang="en-US" altLang="zh-CN" sz="2400" dirty="0"/>
          </a:p>
          <a:p>
            <a:r>
              <a:rPr lang="en-US" altLang="zh-CN" sz="2400" dirty="0" smtClean="0"/>
              <a:t>【</a:t>
            </a:r>
            <a:r>
              <a:rPr lang="zh-CN" altLang="en-US" sz="2400" dirty="0" smtClean="0"/>
              <a:t>作业</a:t>
            </a:r>
            <a:r>
              <a:rPr lang="en-US" altLang="zh-CN" sz="2400" dirty="0" smtClean="0"/>
              <a:t>】</a:t>
            </a:r>
          </a:p>
          <a:p>
            <a:r>
              <a:rPr lang="zh-CN" altLang="en-US" sz="2400" dirty="0" smtClean="0"/>
              <a:t>作业打印出来放在</a:t>
            </a:r>
            <a:endParaRPr lang="en-US" altLang="zh-CN" sz="2400" dirty="0" smtClean="0"/>
          </a:p>
          <a:p>
            <a:endParaRPr lang="en-US" altLang="zh-CN" sz="2400" dirty="0" smtClean="0"/>
          </a:p>
          <a:p>
            <a:r>
              <a:rPr lang="zh-CN" altLang="en-US" sz="2400" dirty="0" smtClean="0"/>
              <a:t>不收电子版了！</a:t>
            </a:r>
            <a:r>
              <a:rPr lang="en-US" altLang="zh-CN" sz="2400" dirty="0" smtClean="0"/>
              <a:t>~</a:t>
            </a:r>
            <a:endParaRPr lang="zh-CN" altLang="en-US" sz="2400" dirty="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4524" t="6923" r="15660"/>
          <a:stretch/>
        </p:blipFill>
        <p:spPr>
          <a:xfrm>
            <a:off x="3518334" y="3730739"/>
            <a:ext cx="4637172" cy="3029871"/>
          </a:xfrm>
          <a:prstGeom prst="rect">
            <a:avLst/>
          </a:prstGeom>
        </p:spPr>
      </p:pic>
    </p:spTree>
    <p:extLst>
      <p:ext uri="{BB962C8B-B14F-4D97-AF65-F5344CB8AC3E}">
        <p14:creationId xmlns:p14="http://schemas.microsoft.com/office/powerpoint/2010/main" val="3430010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EAFE90-0F9A-4B23-A8A0-4BA2DBB43780}"/>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2" name="矩形 1"/>
          <p:cNvSpPr/>
          <p:nvPr/>
        </p:nvSpPr>
        <p:spPr>
          <a:xfrm>
            <a:off x="340239" y="1134312"/>
            <a:ext cx="11568223" cy="5701561"/>
          </a:xfrm>
          <a:prstGeom prst="rect">
            <a:avLst/>
          </a:prstGeom>
          <a:solidFill>
            <a:schemeClr val="accent3">
              <a:lumMod val="40000"/>
              <a:lumOff val="60000"/>
            </a:schemeClr>
          </a:solidFill>
        </p:spPr>
        <p:txBody>
          <a:bodyPr wrap="square">
            <a:spAutoFit/>
          </a:bodyPr>
          <a:lstStyle/>
          <a:p>
            <a:pPr>
              <a:lnSpc>
                <a:spcPct val="150000"/>
              </a:lnSpc>
            </a:pPr>
            <a:r>
              <a:rPr lang="en-US" altLang="zh-CN" sz="2700" dirty="0">
                <a:solidFill>
                  <a:srgbClr val="000000"/>
                </a:solidFill>
                <a:latin typeface="Arial" panose="020B0604020202020204" pitchFamily="34" charset="0"/>
                <a:cs typeface="Arial" panose="020B0604020202020204" pitchFamily="34" charset="0"/>
              </a:rPr>
              <a:t>It is easiest to identify explanatory and response variables when we initially specify </a:t>
            </a:r>
            <a:r>
              <a:rPr lang="en-US" altLang="zh-CN" sz="2700" dirty="0" smtClean="0">
                <a:solidFill>
                  <a:srgbClr val="000000"/>
                </a:solidFill>
                <a:latin typeface="Arial" panose="020B0604020202020204" pitchFamily="34" charset="0"/>
                <a:cs typeface="Arial" panose="020B0604020202020204" pitchFamily="34" charset="0"/>
              </a:rPr>
              <a:t>the values </a:t>
            </a:r>
            <a:r>
              <a:rPr lang="en-US" altLang="zh-CN" sz="2700" dirty="0">
                <a:solidFill>
                  <a:srgbClr val="000000"/>
                </a:solidFill>
                <a:latin typeface="Arial" panose="020B0604020202020204" pitchFamily="34" charset="0"/>
                <a:cs typeface="Arial" panose="020B0604020202020204" pitchFamily="34" charset="0"/>
              </a:rPr>
              <a:t>of </a:t>
            </a:r>
            <a:r>
              <a:rPr lang="en-US" altLang="zh-CN" sz="2700" b="1" dirty="0">
                <a:solidFill>
                  <a:srgbClr val="000000"/>
                </a:solidFill>
                <a:latin typeface="Arial" panose="020B0604020202020204" pitchFamily="34" charset="0"/>
                <a:cs typeface="Arial" panose="020B0604020202020204" pitchFamily="34" charset="0"/>
              </a:rPr>
              <a:t>one variable</a:t>
            </a:r>
            <a:r>
              <a:rPr lang="en-US" altLang="zh-CN" sz="2700" dirty="0">
                <a:solidFill>
                  <a:srgbClr val="000000"/>
                </a:solidFill>
                <a:latin typeface="Arial" panose="020B0604020202020204" pitchFamily="34" charset="0"/>
                <a:cs typeface="Arial" panose="020B0604020202020204" pitchFamily="34" charset="0"/>
              </a:rPr>
              <a:t> to see how it </a:t>
            </a:r>
            <a:r>
              <a:rPr lang="en-US" altLang="zh-CN" sz="2700" b="1" dirty="0">
                <a:solidFill>
                  <a:srgbClr val="000000"/>
                </a:solidFill>
                <a:latin typeface="Arial" panose="020B0604020202020204" pitchFamily="34" charset="0"/>
                <a:cs typeface="Arial" panose="020B0604020202020204" pitchFamily="34" charset="0"/>
              </a:rPr>
              <a:t>affects another variable. </a:t>
            </a:r>
            <a:endParaRPr lang="en-US" altLang="zh-CN" sz="2700" b="1" dirty="0" smtClean="0">
              <a:solidFill>
                <a:srgbClr val="000000"/>
              </a:solidFill>
              <a:latin typeface="Arial" panose="020B0604020202020204" pitchFamily="34" charset="0"/>
              <a:cs typeface="Arial" panose="020B0604020202020204" pitchFamily="34" charset="0"/>
            </a:endParaRPr>
          </a:p>
          <a:p>
            <a:pPr>
              <a:lnSpc>
                <a:spcPct val="150000"/>
              </a:lnSpc>
            </a:pPr>
            <a:r>
              <a:rPr lang="en-US" altLang="zh-CN" sz="2700" dirty="0" smtClean="0">
                <a:solidFill>
                  <a:srgbClr val="000000"/>
                </a:solidFill>
                <a:latin typeface="Arial" panose="020B0604020202020204" pitchFamily="34" charset="0"/>
                <a:cs typeface="Arial" panose="020B0604020202020204" pitchFamily="34" charset="0"/>
              </a:rPr>
              <a:t>For </a:t>
            </a:r>
            <a:r>
              <a:rPr lang="en-US" altLang="zh-CN" sz="2700" dirty="0">
                <a:solidFill>
                  <a:srgbClr val="000000"/>
                </a:solidFill>
                <a:latin typeface="Arial" panose="020B0604020202020204" pitchFamily="34" charset="0"/>
                <a:cs typeface="Arial" panose="020B0604020202020204" pitchFamily="34" charset="0"/>
              </a:rPr>
              <a:t>instance, to study the effect </a:t>
            </a:r>
            <a:r>
              <a:rPr lang="en-US" altLang="zh-CN" sz="2700" dirty="0" smtClean="0">
                <a:solidFill>
                  <a:srgbClr val="000000"/>
                </a:solidFill>
                <a:latin typeface="Arial" panose="020B0604020202020204" pitchFamily="34" charset="0"/>
                <a:cs typeface="Arial" panose="020B0604020202020204" pitchFamily="34" charset="0"/>
              </a:rPr>
              <a:t>of alcohol </a:t>
            </a:r>
            <a:r>
              <a:rPr lang="en-US" altLang="zh-CN" sz="2700" dirty="0">
                <a:solidFill>
                  <a:srgbClr val="000000"/>
                </a:solidFill>
                <a:latin typeface="Arial" panose="020B0604020202020204" pitchFamily="34" charset="0"/>
                <a:cs typeface="Arial" panose="020B0604020202020204" pitchFamily="34" charset="0"/>
              </a:rPr>
              <a:t>on body temperature, researchers gave several different amounts of alcohol to mice</a:t>
            </a:r>
            <a:r>
              <a:rPr lang="en-US" altLang="zh-CN" sz="2700" dirty="0" smtClean="0">
                <a:solidFill>
                  <a:srgbClr val="000000"/>
                </a:solidFill>
                <a:latin typeface="Arial" panose="020B0604020202020204" pitchFamily="34" charset="0"/>
                <a:cs typeface="Arial" panose="020B0604020202020204" pitchFamily="34" charset="0"/>
              </a:rPr>
              <a:t>. Then </a:t>
            </a:r>
            <a:r>
              <a:rPr lang="en-US" altLang="zh-CN" sz="2700" dirty="0">
                <a:solidFill>
                  <a:srgbClr val="000000"/>
                </a:solidFill>
                <a:latin typeface="Arial" panose="020B0604020202020204" pitchFamily="34" charset="0"/>
                <a:cs typeface="Arial" panose="020B0604020202020204" pitchFamily="34" charset="0"/>
              </a:rPr>
              <a:t>they measured the change in each mouse’s body temperature 15 minutes later. In </a:t>
            </a:r>
            <a:r>
              <a:rPr lang="en-US" altLang="zh-CN" sz="2700" dirty="0" smtClean="0">
                <a:solidFill>
                  <a:srgbClr val="000000"/>
                </a:solidFill>
                <a:latin typeface="Arial" panose="020B0604020202020204" pitchFamily="34" charset="0"/>
                <a:cs typeface="Arial" panose="020B0604020202020204" pitchFamily="34" charset="0"/>
              </a:rPr>
              <a:t>this case</a:t>
            </a:r>
            <a:r>
              <a:rPr lang="en-US" altLang="zh-CN" sz="2700" dirty="0">
                <a:solidFill>
                  <a:srgbClr val="000000"/>
                </a:solidFill>
                <a:latin typeface="Arial" panose="020B0604020202020204" pitchFamily="34" charset="0"/>
                <a:cs typeface="Arial" panose="020B0604020202020204" pitchFamily="34" charset="0"/>
              </a:rPr>
              <a:t>, amount of alcohol is the explanatory variable, and change in body temperature is </a:t>
            </a:r>
            <a:r>
              <a:rPr lang="en-US" altLang="zh-CN" sz="2700" dirty="0" smtClean="0">
                <a:solidFill>
                  <a:srgbClr val="000000"/>
                </a:solidFill>
                <a:latin typeface="Arial" panose="020B0604020202020204" pitchFamily="34" charset="0"/>
                <a:cs typeface="Arial" panose="020B0604020202020204" pitchFamily="34" charset="0"/>
              </a:rPr>
              <a:t>the response </a:t>
            </a:r>
            <a:r>
              <a:rPr lang="en-US" altLang="zh-CN" sz="2700" dirty="0">
                <a:solidFill>
                  <a:srgbClr val="000000"/>
                </a:solidFill>
                <a:latin typeface="Arial" panose="020B0604020202020204" pitchFamily="34" charset="0"/>
                <a:cs typeface="Arial" panose="020B0604020202020204" pitchFamily="34" charset="0"/>
              </a:rPr>
              <a:t>variable. </a:t>
            </a:r>
            <a:endParaRPr lang="en-US" altLang="zh-CN" sz="2700" dirty="0" smtClean="0">
              <a:solidFill>
                <a:srgbClr val="000000"/>
              </a:solidFill>
              <a:latin typeface="Arial" panose="020B0604020202020204" pitchFamily="34" charset="0"/>
              <a:cs typeface="Arial" panose="020B0604020202020204" pitchFamily="34" charset="0"/>
            </a:endParaRPr>
          </a:p>
          <a:p>
            <a:pPr>
              <a:lnSpc>
                <a:spcPct val="150000"/>
              </a:lnSpc>
            </a:pPr>
            <a:r>
              <a:rPr lang="en-US" altLang="zh-CN" sz="2700" dirty="0" smtClean="0">
                <a:solidFill>
                  <a:srgbClr val="000000"/>
                </a:solidFill>
                <a:latin typeface="Arial" panose="020B0604020202020204" pitchFamily="34" charset="0"/>
                <a:cs typeface="Arial" panose="020B0604020202020204" pitchFamily="34" charset="0"/>
              </a:rPr>
              <a:t>When </a:t>
            </a:r>
            <a:r>
              <a:rPr lang="en-US" altLang="zh-CN" sz="2700" dirty="0">
                <a:solidFill>
                  <a:srgbClr val="000000"/>
                </a:solidFill>
                <a:latin typeface="Arial" panose="020B0604020202020204" pitchFamily="34" charset="0"/>
                <a:cs typeface="Arial" panose="020B0604020202020204" pitchFamily="34" charset="0"/>
              </a:rPr>
              <a:t>we </a:t>
            </a:r>
            <a:r>
              <a:rPr lang="en-US" altLang="zh-CN" sz="2700" dirty="0" smtClean="0">
                <a:solidFill>
                  <a:srgbClr val="000000"/>
                </a:solidFill>
                <a:latin typeface="Arial" panose="020B0604020202020204" pitchFamily="34" charset="0"/>
                <a:cs typeface="Arial" panose="020B0604020202020204" pitchFamily="34" charset="0"/>
              </a:rPr>
              <a:t>do not </a:t>
            </a:r>
            <a:r>
              <a:rPr lang="en-US" altLang="zh-CN" sz="2700" dirty="0">
                <a:solidFill>
                  <a:srgbClr val="000000"/>
                </a:solidFill>
                <a:latin typeface="Arial" panose="020B0604020202020204" pitchFamily="34" charset="0"/>
                <a:cs typeface="Arial" panose="020B0604020202020204" pitchFamily="34" charset="0"/>
              </a:rPr>
              <a:t>specify the values of either variable before collecting </a:t>
            </a:r>
            <a:r>
              <a:rPr lang="en-US" altLang="zh-CN" sz="2700" dirty="0" smtClean="0">
                <a:solidFill>
                  <a:srgbClr val="000000"/>
                </a:solidFill>
                <a:latin typeface="Arial" panose="020B0604020202020204" pitchFamily="34" charset="0"/>
                <a:cs typeface="Arial" panose="020B0604020202020204" pitchFamily="34" charset="0"/>
              </a:rPr>
              <a:t>the data</a:t>
            </a:r>
            <a:r>
              <a:rPr lang="en-US" altLang="zh-CN" sz="2700" dirty="0">
                <a:solidFill>
                  <a:srgbClr val="000000"/>
                </a:solidFill>
                <a:latin typeface="Arial" panose="020B0604020202020204" pitchFamily="34" charset="0"/>
                <a:cs typeface="Arial" panose="020B0604020202020204" pitchFamily="34" charset="0"/>
              </a:rPr>
              <a:t>, there may or may not be a clear explanatory </a:t>
            </a:r>
            <a:r>
              <a:rPr lang="en-US" altLang="zh-CN" sz="2700" dirty="0" smtClean="0">
                <a:solidFill>
                  <a:srgbClr val="000000"/>
                </a:solidFill>
                <a:latin typeface="Arial" panose="020B0604020202020204" pitchFamily="34" charset="0"/>
                <a:cs typeface="Arial" panose="020B0604020202020204" pitchFamily="34" charset="0"/>
              </a:rPr>
              <a:t>variable</a:t>
            </a:r>
            <a:r>
              <a:rPr lang="en-US" altLang="zh-CN" sz="2700" dirty="0" smtClean="0">
                <a:latin typeface="Arial" panose="020B0604020202020204" pitchFamily="34" charset="0"/>
                <a:cs typeface="Arial" panose="020B0604020202020204" pitchFamily="34" charset="0"/>
              </a:rPr>
              <a:t>.</a:t>
            </a:r>
            <a:endParaRPr lang="zh-CN" altLang="en-US"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2743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93914" y="318052"/>
            <a:ext cx="9939130" cy="707886"/>
          </a:xfrm>
          <a:prstGeom prst="rect">
            <a:avLst/>
          </a:prstGeom>
          <a:noFill/>
        </p:spPr>
        <p:txBody>
          <a:bodyPr wrap="square" rtlCol="0">
            <a:spAutoFit/>
          </a:bodyPr>
          <a:lstStyle/>
          <a:p>
            <a:r>
              <a:rPr lang="en-US" altLang="zh-CN" sz="4000" dirty="0" smtClean="0">
                <a:latin typeface="Bahnschrift Light" panose="020B0502040204020203" pitchFamily="34" charset="0"/>
              </a:rPr>
              <a:t>Pearson’s Sample Correlation coefficient</a:t>
            </a:r>
            <a:endParaRPr lang="zh-CN" altLang="en-US" sz="4000" dirty="0">
              <a:latin typeface="Bahnschrift Light" panose="020B0502040204020203" pitchFamily="34" charset="0"/>
            </a:endParaRPr>
          </a:p>
        </p:txBody>
      </p:sp>
      <mc:AlternateContent xmlns:mc="http://schemas.openxmlformats.org/markup-compatibility/2006">
        <mc:Choice xmlns:a14="http://schemas.microsoft.com/office/drawing/2010/main" Requires="a14">
          <p:sp>
            <p:nvSpPr>
              <p:cNvPr id="15" name="文本框 14"/>
              <p:cNvSpPr txBox="1"/>
              <p:nvPr/>
            </p:nvSpPr>
            <p:spPr>
              <a:xfrm>
                <a:off x="-3086100" y="1528762"/>
                <a:ext cx="14295065" cy="61378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𝑟</m:t>
                      </m:r>
                      <m:r>
                        <a:rPr lang="en-US" altLang="zh-CN" sz="4000" b="0" i="1" smtClean="0">
                          <a:latin typeface="Cambria Math" panose="02040503050406030204" pitchFamily="18" charset="0"/>
                        </a:rPr>
                        <m:t>=</m:t>
                      </m:r>
                      <m:f>
                        <m:fPr>
                          <m:ctrlPr>
                            <a:rPr lang="en-US" altLang="zh-CN" sz="4000" b="0" i="1" smtClean="0">
                              <a:latin typeface="Cambria Math" panose="02040503050406030204" pitchFamily="18" charset="0"/>
                            </a:rPr>
                          </m:ctrlPr>
                        </m:fPr>
                        <m:num>
                          <m:sSup>
                            <m:sSupPr>
                              <m:ctrlPr>
                                <a:rPr lang="en-US" altLang="zh-CN" sz="4000" b="0" i="1" smtClean="0">
                                  <a:latin typeface="Cambria Math" panose="02040503050406030204" pitchFamily="18" charset="0"/>
                                </a:rPr>
                              </m:ctrlPr>
                            </m:sSupPr>
                            <m:e>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𝑥𝑦</m:t>
                                  </m:r>
                                </m:sub>
                              </m:sSub>
                            </m:e>
                            <m:sup>
                              <m:r>
                                <a:rPr lang="en-US" altLang="zh-CN" sz="4000" b="0" i="1" smtClean="0">
                                  <a:latin typeface="Cambria Math" panose="02040503050406030204" pitchFamily="18" charset="0"/>
                                </a:rPr>
                                <m:t>2</m:t>
                              </m:r>
                            </m:sup>
                          </m:sSup>
                        </m:num>
                        <m:den>
                          <m:sSub>
                            <m:sSubPr>
                              <m:ctrlPr>
                                <a:rPr lang="en-US" altLang="zh-CN" sz="4000" b="0" i="1" smtClean="0">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𝑥</m:t>
                              </m:r>
                            </m:sub>
                          </m:sSub>
                          <m:sSub>
                            <m:sSubPr>
                              <m:ctrlPr>
                                <a:rPr lang="en-US" altLang="zh-CN" sz="4000" b="0" i="1" smtClean="0">
                                  <a:latin typeface="Cambria Math" panose="02040503050406030204" pitchFamily="18" charset="0"/>
                                </a:rPr>
                              </m:ctrlPr>
                            </m:sSubPr>
                            <m:e>
                              <m:r>
                                <a:rPr lang="en-US" altLang="zh-CN" sz="4000" b="0" i="1" smtClean="0">
                                  <a:latin typeface="Cambria Math" panose="02040503050406030204" pitchFamily="18" charset="0"/>
                                </a:rPr>
                                <m:t>𝑠</m:t>
                              </m:r>
                            </m:e>
                            <m:sub>
                              <m:r>
                                <a:rPr lang="en-US" altLang="zh-CN" sz="4000" b="0" i="1" smtClean="0">
                                  <a:latin typeface="Cambria Math" panose="02040503050406030204" pitchFamily="18" charset="0"/>
                                </a:rPr>
                                <m:t>𝑦</m:t>
                              </m:r>
                            </m:sub>
                          </m:sSub>
                        </m:den>
                      </m:f>
                      <m:r>
                        <a:rPr lang="en-US" altLang="zh-CN" sz="4000" b="0" i="1" smtClean="0">
                          <a:latin typeface="Cambria Math" panose="02040503050406030204" pitchFamily="18" charset="0"/>
                        </a:rPr>
                        <m:t> </m:t>
                      </m:r>
                    </m:oMath>
                  </m:oMathPara>
                </a14:m>
                <a:endParaRPr lang="en-US" altLang="zh-CN" sz="40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                                          =</m:t>
                      </m:r>
                      <m:f>
                        <m:fPr>
                          <m:ctrlPr>
                            <a:rPr lang="en-US" altLang="zh-CN" sz="4000" b="0" i="1" smtClean="0">
                              <a:latin typeface="Cambria Math" panose="02040503050406030204" pitchFamily="18" charset="0"/>
                            </a:rPr>
                          </m:ctrlPr>
                        </m:fPr>
                        <m:num>
                          <m:nary>
                            <m:naryPr>
                              <m:chr m:val="∑"/>
                              <m:subHide m:val="on"/>
                              <m:supHide m:val="on"/>
                              <m:ctrlPr>
                                <a:rPr lang="en-US" altLang="zh-CN" sz="4000" b="0" i="1" smtClean="0">
                                  <a:latin typeface="Cambria Math" panose="02040503050406030204" pitchFamily="18" charset="0"/>
                                </a:rPr>
                              </m:ctrlPr>
                            </m:naryPr>
                            <m:sub/>
                            <m:sup/>
                            <m:e>
                              <m:r>
                                <a:rPr lang="en-US" altLang="zh-CN" sz="4000" b="0" i="1" smtClean="0">
                                  <a:latin typeface="Cambria Math" panose="02040503050406030204" pitchFamily="18" charset="0"/>
                                </a:rPr>
                                <m:t>(</m:t>
                              </m:r>
                              <m:sSub>
                                <m:sSubPr>
                                  <m:ctrlPr>
                                    <a:rPr lang="en-US" altLang="zh-CN" sz="4000" b="0" i="1" smtClean="0">
                                      <a:latin typeface="Cambria Math" panose="02040503050406030204" pitchFamily="18" charset="0"/>
                                    </a:rPr>
                                  </m:ctrlPr>
                                </m:sSubPr>
                                <m:e>
                                  <m:r>
                                    <a:rPr lang="en-US" altLang="zh-CN" sz="4000" b="0" i="1" smtClean="0">
                                      <a:latin typeface="Cambria Math" panose="02040503050406030204" pitchFamily="18" charset="0"/>
                                    </a:rPr>
                                    <m:t>𝑥</m:t>
                                  </m:r>
                                </m:e>
                                <m:sub>
                                  <m:r>
                                    <a:rPr lang="en-US" altLang="zh-CN" sz="4000" b="0" i="1" smtClean="0">
                                      <a:latin typeface="Cambria Math" panose="02040503050406030204" pitchFamily="18" charset="0"/>
                                    </a:rPr>
                                    <m:t>𝑖</m:t>
                                  </m:r>
                                </m:sub>
                              </m:sSub>
                              <m:r>
                                <a:rPr lang="en-US" altLang="zh-CN" sz="4000" b="0" i="1" smtClean="0">
                                  <a:latin typeface="Cambria Math" panose="02040503050406030204" pitchFamily="18" charset="0"/>
                                </a:rPr>
                                <m:t>−</m:t>
                              </m:r>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𝑥</m:t>
                                  </m:r>
                                </m:e>
                              </m:acc>
                              <m:r>
                                <a:rPr lang="en-US" altLang="zh-CN" sz="4000" b="0" i="1" smtClean="0">
                                  <a:latin typeface="Cambria Math" panose="02040503050406030204" pitchFamily="18" charset="0"/>
                                </a:rPr>
                                <m:t>)(</m:t>
                              </m:r>
                              <m:sSub>
                                <m:sSubPr>
                                  <m:ctrlPr>
                                    <a:rPr lang="en-US" altLang="zh-CN" sz="4000" b="0" i="1" smtClean="0">
                                      <a:latin typeface="Cambria Math" panose="02040503050406030204" pitchFamily="18" charset="0"/>
                                    </a:rPr>
                                  </m:ctrlPr>
                                </m:sSubPr>
                                <m:e>
                                  <m:r>
                                    <a:rPr lang="en-US" altLang="zh-CN" sz="4000" b="0" i="1" smtClean="0">
                                      <a:latin typeface="Cambria Math" panose="02040503050406030204" pitchFamily="18" charset="0"/>
                                    </a:rPr>
                                    <m:t>𝑦</m:t>
                                  </m:r>
                                </m:e>
                                <m:sub>
                                  <m:r>
                                    <a:rPr lang="en-US" altLang="zh-CN" sz="4000" b="0" i="1" smtClean="0">
                                      <a:latin typeface="Cambria Math" panose="02040503050406030204" pitchFamily="18" charset="0"/>
                                    </a:rPr>
                                    <m:t>𝑖</m:t>
                                  </m:r>
                                </m:sub>
                              </m:sSub>
                              <m:r>
                                <a:rPr lang="en-US" altLang="zh-CN" sz="4000" b="0" i="1" smtClean="0">
                                  <a:latin typeface="Cambria Math" panose="02040503050406030204" pitchFamily="18" charset="0"/>
                                </a:rPr>
                                <m:t>−</m:t>
                              </m:r>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𝑦</m:t>
                                  </m:r>
                                </m:e>
                              </m:acc>
                              <m:r>
                                <a:rPr lang="en-US" altLang="zh-CN" sz="4000" b="0" i="1" smtClean="0">
                                  <a:latin typeface="Cambria Math" panose="02040503050406030204" pitchFamily="18" charset="0"/>
                                </a:rPr>
                                <m:t>)</m:t>
                              </m:r>
                            </m:e>
                          </m:nary>
                        </m:num>
                        <m:den>
                          <m:r>
                            <a:rPr lang="en-US" altLang="zh-CN" sz="4000" b="0" i="1" smtClean="0">
                              <a:latin typeface="Cambria Math" panose="02040503050406030204" pitchFamily="18" charset="0"/>
                            </a:rPr>
                            <m:t>𝑛</m:t>
                          </m:r>
                          <m:r>
                            <a:rPr lang="en-US" altLang="zh-CN" sz="4000" b="0" i="1" smtClean="0">
                              <a:latin typeface="Cambria Math" panose="02040503050406030204" pitchFamily="18" charset="0"/>
                            </a:rPr>
                            <m:t>−1</m:t>
                          </m:r>
                        </m:den>
                      </m:f>
                      <m:r>
                        <a:rPr lang="en-US" altLang="zh-CN" sz="4000" b="0" i="1" smtClean="0">
                          <a:latin typeface="Cambria Math" panose="02040503050406030204" pitchFamily="18" charset="0"/>
                        </a:rPr>
                        <m:t> </m:t>
                      </m:r>
                      <m:r>
                        <a:rPr lang="en-US" altLang="zh-CN" sz="4000" b="0" i="1" smtClean="0">
                          <a:latin typeface="Cambria Math" panose="02040503050406030204" pitchFamily="18" charset="0"/>
                          <a:ea typeface="Cambria Math" panose="02040503050406030204" pitchFamily="18" charset="0"/>
                        </a:rPr>
                        <m:t>∙</m:t>
                      </m:r>
                      <m:f>
                        <m:fPr>
                          <m:ctrlPr>
                            <a:rPr lang="en-US" altLang="zh-CN" sz="4000" b="0" i="1" smtClean="0">
                              <a:latin typeface="Cambria Math" panose="02040503050406030204" pitchFamily="18" charset="0"/>
                              <a:ea typeface="Cambria Math" panose="02040503050406030204" pitchFamily="18" charset="0"/>
                            </a:rPr>
                          </m:ctrlPr>
                        </m:fPr>
                        <m:num>
                          <m:r>
                            <a:rPr lang="en-US" altLang="zh-CN" sz="4000" b="0" i="1" smtClean="0">
                              <a:latin typeface="Cambria Math" panose="02040503050406030204" pitchFamily="18" charset="0"/>
                              <a:ea typeface="Cambria Math" panose="02040503050406030204" pitchFamily="18" charset="0"/>
                            </a:rPr>
                            <m:t>1</m:t>
                          </m:r>
                        </m:num>
                        <m:den>
                          <m:sSub>
                            <m:sSubPr>
                              <m:ctrlPr>
                                <a:rPr lang="en-US" altLang="zh-CN" sz="4000" i="1" smtClean="0">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𝑥</m:t>
                              </m:r>
                            </m:sub>
                          </m:sSub>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𝑦</m:t>
                              </m:r>
                            </m:sub>
                          </m:sSub>
                        </m:den>
                      </m:f>
                    </m:oMath>
                  </m:oMathPara>
                </a14:m>
                <a:endParaRPr lang="en-US" altLang="zh-CN" sz="4000" b="0" dirty="0" smtClean="0">
                  <a:ea typeface="Cambria Math" panose="02040503050406030204" pitchFamily="18" charset="0"/>
                </a:endParaRPr>
              </a:p>
              <a:p>
                <a:r>
                  <a:rPr lang="en-US" altLang="zh-CN" sz="4000" b="0" dirty="0" smtClean="0">
                    <a:ea typeface="Cambria Math" panose="02040503050406030204" pitchFamily="18" charset="0"/>
                  </a:rPr>
                  <a:t>                                                = </a:t>
                </a:r>
                <a14:m>
                  <m:oMath xmlns:m="http://schemas.openxmlformats.org/officeDocument/2006/math">
                    <m:f>
                      <m:fPr>
                        <m:ctrlPr>
                          <a:rPr lang="en-US" altLang="zh-CN" sz="4000" i="1" smtClean="0">
                            <a:latin typeface="Cambria Math" panose="02040503050406030204" pitchFamily="18" charset="0"/>
                            <a:ea typeface="Cambria Math" panose="02040503050406030204" pitchFamily="18" charset="0"/>
                          </a:rPr>
                        </m:ctrlPr>
                      </m:fPr>
                      <m:num>
                        <m:r>
                          <a:rPr lang="en-US" altLang="zh-CN" sz="4000" i="1">
                            <a:latin typeface="Cambria Math" panose="02040503050406030204" pitchFamily="18" charset="0"/>
                            <a:ea typeface="Cambria Math" panose="02040503050406030204" pitchFamily="18" charset="0"/>
                          </a:rPr>
                          <m:t>1</m:t>
                        </m:r>
                      </m:num>
                      <m:den>
                        <m:r>
                          <a:rPr lang="en-US" altLang="zh-CN" sz="4000" i="1">
                            <a:latin typeface="Cambria Math" panose="02040503050406030204" pitchFamily="18" charset="0"/>
                            <a:ea typeface="Cambria Math" panose="02040503050406030204" pitchFamily="18" charset="0"/>
                          </a:rPr>
                          <m:t>𝑛</m:t>
                        </m:r>
                        <m:r>
                          <a:rPr lang="en-US" altLang="zh-CN" sz="4000" i="1">
                            <a:latin typeface="Cambria Math" panose="02040503050406030204" pitchFamily="18" charset="0"/>
                            <a:ea typeface="Cambria Math" panose="02040503050406030204" pitchFamily="18" charset="0"/>
                          </a:rPr>
                          <m:t>−1</m:t>
                        </m:r>
                      </m:den>
                    </m:f>
                    <m:nary>
                      <m:naryPr>
                        <m:chr m:val="∑"/>
                        <m:subHide m:val="on"/>
                        <m:supHide m:val="on"/>
                        <m:ctrlPr>
                          <a:rPr lang="en-US" altLang="zh-CN" sz="4000" i="1" smtClean="0">
                            <a:latin typeface="Cambria Math" panose="02040503050406030204" pitchFamily="18" charset="0"/>
                          </a:rPr>
                        </m:ctrlPr>
                      </m:naryPr>
                      <m:sub/>
                      <m:sup/>
                      <m:e>
                        <m:f>
                          <m:fPr>
                            <m:ctrlPr>
                              <a:rPr lang="en-US" altLang="zh-CN" sz="4000" i="1" smtClean="0">
                                <a:latin typeface="Cambria Math" panose="02040503050406030204" pitchFamily="18" charset="0"/>
                              </a:rPr>
                            </m:ctrlPr>
                          </m:fPr>
                          <m:num>
                            <m:r>
                              <a:rPr lang="en-US" altLang="zh-CN" sz="4000" b="0" i="1" smtClean="0">
                                <a:latin typeface="Cambria Math" panose="02040503050406030204" pitchFamily="18" charset="0"/>
                              </a:rPr>
                              <m:t>(</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𝑥</m:t>
                                </m:r>
                              </m:e>
                              <m:sub>
                                <m:r>
                                  <a:rPr lang="en-US" altLang="zh-CN" sz="4000" i="1">
                                    <a:latin typeface="Cambria Math" panose="02040503050406030204" pitchFamily="18" charset="0"/>
                                  </a:rPr>
                                  <m:t>𝑖</m:t>
                                </m:r>
                              </m:sub>
                            </m:sSub>
                            <m:r>
                              <a:rPr lang="en-US" altLang="zh-CN" sz="4000" i="1">
                                <a:latin typeface="Cambria Math" panose="02040503050406030204" pitchFamily="18" charset="0"/>
                              </a:rPr>
                              <m:t>−</m:t>
                            </m:r>
                            <m:acc>
                              <m:accPr>
                                <m:chr m:val="̅"/>
                                <m:ctrlPr>
                                  <a:rPr lang="en-US" altLang="zh-CN" sz="4000" i="1">
                                    <a:latin typeface="Cambria Math" panose="02040503050406030204" pitchFamily="18" charset="0"/>
                                  </a:rPr>
                                </m:ctrlPr>
                              </m:accPr>
                              <m:e>
                                <m:r>
                                  <a:rPr lang="en-US" altLang="zh-CN" sz="4000" i="1">
                                    <a:latin typeface="Cambria Math" panose="02040503050406030204" pitchFamily="18" charset="0"/>
                                  </a:rPr>
                                  <m:t>𝑥</m:t>
                                </m:r>
                              </m:e>
                            </m:acc>
                            <m:r>
                              <a:rPr lang="en-US" altLang="zh-CN" sz="4000" b="0" i="1" smtClean="0">
                                <a:latin typeface="Cambria Math" panose="02040503050406030204" pitchFamily="18" charset="0"/>
                              </a:rPr>
                              <m:t>)</m:t>
                            </m:r>
                          </m:num>
                          <m:den>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𝑥</m:t>
                                </m:r>
                              </m:sub>
                            </m:sSub>
                          </m:den>
                        </m:f>
                        <m:r>
                          <a:rPr lang="en-US" altLang="zh-CN" sz="4000" i="1">
                            <a:latin typeface="Cambria Math" panose="02040503050406030204" pitchFamily="18" charset="0"/>
                            <a:ea typeface="Cambria Math" panose="02040503050406030204" pitchFamily="18" charset="0"/>
                          </a:rPr>
                          <m:t>∙</m:t>
                        </m:r>
                      </m:e>
                    </m:nary>
                    <m:f>
                      <m:fPr>
                        <m:ctrlPr>
                          <a:rPr lang="en-US" altLang="zh-CN" sz="4000" i="1" smtClean="0">
                            <a:latin typeface="Cambria Math" panose="02040503050406030204" pitchFamily="18" charset="0"/>
                          </a:rPr>
                        </m:ctrlPr>
                      </m:fPr>
                      <m:num>
                        <m:r>
                          <a:rPr lang="en-US" altLang="zh-CN" sz="4000" i="1">
                            <a:latin typeface="Cambria Math" panose="02040503050406030204" pitchFamily="18" charset="0"/>
                          </a:rPr>
                          <m:t>(</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𝑦</m:t>
                            </m:r>
                          </m:e>
                          <m:sub>
                            <m:r>
                              <a:rPr lang="en-US" altLang="zh-CN" sz="4000" i="1">
                                <a:latin typeface="Cambria Math" panose="02040503050406030204" pitchFamily="18" charset="0"/>
                              </a:rPr>
                              <m:t>𝑖</m:t>
                            </m:r>
                          </m:sub>
                        </m:sSub>
                        <m:r>
                          <a:rPr lang="en-US" altLang="zh-CN" sz="4000" i="1">
                            <a:latin typeface="Cambria Math" panose="02040503050406030204" pitchFamily="18" charset="0"/>
                          </a:rPr>
                          <m:t>−</m:t>
                        </m:r>
                        <m:acc>
                          <m:accPr>
                            <m:chr m:val="̅"/>
                            <m:ctrlPr>
                              <a:rPr lang="en-US" altLang="zh-CN" sz="4000" i="1">
                                <a:latin typeface="Cambria Math" panose="02040503050406030204" pitchFamily="18" charset="0"/>
                              </a:rPr>
                            </m:ctrlPr>
                          </m:accPr>
                          <m:e>
                            <m:r>
                              <a:rPr lang="en-US" altLang="zh-CN" sz="4000" i="1">
                                <a:latin typeface="Cambria Math" panose="02040503050406030204" pitchFamily="18" charset="0"/>
                              </a:rPr>
                              <m:t>𝑦</m:t>
                            </m:r>
                          </m:e>
                        </m:acc>
                        <m:r>
                          <a:rPr lang="en-US" altLang="zh-CN" sz="4000" i="1">
                            <a:latin typeface="Cambria Math" panose="02040503050406030204" pitchFamily="18" charset="0"/>
                          </a:rPr>
                          <m:t>)</m:t>
                        </m:r>
                      </m:num>
                      <m:den>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𝑦</m:t>
                            </m:r>
                          </m:sub>
                        </m:sSub>
                      </m:den>
                    </m:f>
                  </m:oMath>
                </a14:m>
                <a:r>
                  <a:rPr lang="en-US" altLang="zh-CN" sz="4000" b="0" dirty="0" smtClean="0">
                    <a:ea typeface="Cambria Math" panose="02040503050406030204" pitchFamily="18" charset="0"/>
                  </a:rPr>
                  <a:t> </a:t>
                </a:r>
              </a:p>
              <a:p>
                <a:r>
                  <a:rPr lang="en-US" altLang="zh-CN" sz="4000" dirty="0">
                    <a:ea typeface="Cambria Math" panose="02040503050406030204" pitchFamily="18" charset="0"/>
                  </a:rPr>
                  <a:t> </a:t>
                </a:r>
                <a:r>
                  <a:rPr lang="en-US" altLang="zh-CN" sz="4000" dirty="0" smtClean="0">
                    <a:ea typeface="Cambria Math" panose="02040503050406030204" pitchFamily="18" charset="0"/>
                  </a:rPr>
                  <a:t>                                               </a:t>
                </a:r>
                <a:r>
                  <a:rPr lang="en-US" altLang="zh-CN" sz="4000" b="0" dirty="0" smtClean="0">
                    <a:ea typeface="Cambria Math" panose="02040503050406030204" pitchFamily="18" charset="0"/>
                  </a:rPr>
                  <a:t>= </a:t>
                </a:r>
                <a14:m>
                  <m:oMath xmlns:m="http://schemas.openxmlformats.org/officeDocument/2006/math">
                    <m:f>
                      <m:fPr>
                        <m:ctrlPr>
                          <a:rPr lang="en-US" altLang="zh-CN" sz="4000" i="1">
                            <a:latin typeface="Cambria Math" panose="02040503050406030204" pitchFamily="18" charset="0"/>
                            <a:ea typeface="Cambria Math" panose="02040503050406030204" pitchFamily="18" charset="0"/>
                          </a:rPr>
                        </m:ctrlPr>
                      </m:fPr>
                      <m:num>
                        <m:r>
                          <a:rPr lang="en-US" altLang="zh-CN" sz="4000" i="1">
                            <a:latin typeface="Cambria Math" panose="02040503050406030204" pitchFamily="18" charset="0"/>
                            <a:ea typeface="Cambria Math" panose="02040503050406030204" pitchFamily="18" charset="0"/>
                          </a:rPr>
                          <m:t>1</m:t>
                        </m:r>
                      </m:num>
                      <m:den>
                        <m:r>
                          <a:rPr lang="en-US" altLang="zh-CN" sz="4000" i="1">
                            <a:latin typeface="Cambria Math" panose="02040503050406030204" pitchFamily="18" charset="0"/>
                            <a:ea typeface="Cambria Math" panose="02040503050406030204" pitchFamily="18" charset="0"/>
                          </a:rPr>
                          <m:t>𝑛</m:t>
                        </m:r>
                        <m:r>
                          <a:rPr lang="en-US" altLang="zh-CN" sz="4000" i="1">
                            <a:latin typeface="Cambria Math" panose="02040503050406030204" pitchFamily="18" charset="0"/>
                            <a:ea typeface="Cambria Math" panose="02040503050406030204" pitchFamily="18" charset="0"/>
                          </a:rPr>
                          <m:t>−1</m:t>
                        </m:r>
                      </m:den>
                    </m:f>
                    <m:r>
                      <a:rPr lang="en-US" altLang="zh-CN" sz="4000" i="1">
                        <a:latin typeface="Cambria Math" panose="02040503050406030204" pitchFamily="18" charset="0"/>
                        <a:ea typeface="Cambria Math" panose="02040503050406030204" pitchFamily="18" charset="0"/>
                      </a:rPr>
                      <m:t>∙</m:t>
                    </m:r>
                    <m:f>
                      <m:fPr>
                        <m:ctrlPr>
                          <a:rPr lang="en-US" altLang="zh-CN" sz="4000" i="1">
                            <a:latin typeface="Cambria Math" panose="02040503050406030204" pitchFamily="18" charset="0"/>
                            <a:ea typeface="Cambria Math" panose="02040503050406030204" pitchFamily="18" charset="0"/>
                          </a:rPr>
                        </m:ctrlPr>
                      </m:fPr>
                      <m:num>
                        <m:nary>
                          <m:naryPr>
                            <m:chr m:val="∑"/>
                            <m:subHide m:val="on"/>
                            <m:supHide m:val="on"/>
                            <m:ctrlPr>
                              <a:rPr lang="en-US" altLang="zh-CN" sz="4000" i="1">
                                <a:latin typeface="Cambria Math" panose="02040503050406030204" pitchFamily="18" charset="0"/>
                              </a:rPr>
                            </m:ctrlPr>
                          </m:naryPr>
                          <m:sub/>
                          <m:sup/>
                          <m:e>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𝑥</m:t>
                                </m:r>
                              </m:e>
                              <m:sub>
                                <m:r>
                                  <a:rPr lang="en-US" altLang="zh-CN" sz="4000" i="1">
                                    <a:latin typeface="Cambria Math" panose="02040503050406030204" pitchFamily="18" charset="0"/>
                                  </a:rPr>
                                  <m:t>𝑖</m:t>
                                </m:r>
                              </m:sub>
                            </m:sSub>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𝑦</m:t>
                                </m:r>
                              </m:e>
                              <m:sub>
                                <m:r>
                                  <a:rPr lang="en-US" altLang="zh-CN" sz="4000" i="1">
                                    <a:latin typeface="Cambria Math" panose="02040503050406030204" pitchFamily="18" charset="0"/>
                                  </a:rPr>
                                  <m:t>𝑖</m:t>
                                </m:r>
                              </m:sub>
                            </m:sSub>
                            <m:r>
                              <a:rPr lang="en-US" altLang="zh-CN" sz="4000" i="1">
                                <a:latin typeface="Cambria Math" panose="02040503050406030204" pitchFamily="18" charset="0"/>
                              </a:rPr>
                              <m:t>−</m:t>
                            </m:r>
                            <m:r>
                              <a:rPr lang="en-US" altLang="zh-CN" sz="4000" i="1">
                                <a:latin typeface="Cambria Math" panose="02040503050406030204" pitchFamily="18" charset="0"/>
                              </a:rPr>
                              <m:t>𝑛</m:t>
                            </m:r>
                            <m:r>
                              <a:rPr lang="en-US" altLang="zh-CN" sz="4000" i="1">
                                <a:latin typeface="Cambria Math" panose="02040503050406030204" pitchFamily="18" charset="0"/>
                                <a:ea typeface="Cambria Math" panose="02040503050406030204" pitchFamily="18" charset="0"/>
                              </a:rPr>
                              <m:t>∙</m:t>
                            </m:r>
                            <m:acc>
                              <m:accPr>
                                <m:chr m:val="̅"/>
                                <m:ctrlPr>
                                  <a:rPr lang="en-US" altLang="zh-CN" sz="4000" i="1">
                                    <a:latin typeface="Cambria Math" panose="02040503050406030204" pitchFamily="18" charset="0"/>
                                  </a:rPr>
                                </m:ctrlPr>
                              </m:accPr>
                              <m:e>
                                <m:r>
                                  <a:rPr lang="en-US" altLang="zh-CN" sz="4000" i="1">
                                    <a:latin typeface="Cambria Math" panose="02040503050406030204" pitchFamily="18" charset="0"/>
                                  </a:rPr>
                                  <m:t>𝑥</m:t>
                                </m:r>
                              </m:e>
                            </m:acc>
                            <m:r>
                              <a:rPr lang="en-US" altLang="zh-CN" sz="4000" i="1">
                                <a:latin typeface="Cambria Math" panose="02040503050406030204" pitchFamily="18" charset="0"/>
                                <a:ea typeface="Cambria Math" panose="02040503050406030204" pitchFamily="18" charset="0"/>
                              </a:rPr>
                              <m:t>∙</m:t>
                            </m:r>
                            <m:acc>
                              <m:accPr>
                                <m:chr m:val="̅"/>
                                <m:ctrlPr>
                                  <a:rPr lang="en-US" altLang="zh-CN" sz="4000" i="1">
                                    <a:latin typeface="Cambria Math" panose="02040503050406030204" pitchFamily="18" charset="0"/>
                                  </a:rPr>
                                </m:ctrlPr>
                              </m:accPr>
                              <m:e>
                                <m:r>
                                  <a:rPr lang="en-US" altLang="zh-CN" sz="4000" i="1">
                                    <a:latin typeface="Cambria Math" panose="02040503050406030204" pitchFamily="18" charset="0"/>
                                  </a:rPr>
                                  <m:t>𝑦</m:t>
                                </m:r>
                              </m:e>
                            </m:acc>
                          </m:e>
                        </m:nary>
                      </m:num>
                      <m:den>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𝑥</m:t>
                            </m:r>
                          </m:sub>
                        </m:sSub>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𝑠</m:t>
                            </m:r>
                          </m:e>
                          <m:sub>
                            <m:r>
                              <a:rPr lang="en-US" altLang="zh-CN" sz="4000" i="1">
                                <a:latin typeface="Cambria Math" panose="02040503050406030204" pitchFamily="18" charset="0"/>
                              </a:rPr>
                              <m:t>𝑦</m:t>
                            </m:r>
                          </m:sub>
                        </m:sSub>
                      </m:den>
                    </m:f>
                    <m:r>
                      <m:rPr>
                        <m:nor/>
                      </m:rPr>
                      <a:rPr lang="en-US" altLang="zh-CN" sz="3200" dirty="0"/>
                      <m:t>  </m:t>
                    </m:r>
                  </m:oMath>
                </a14:m>
                <a:endParaRPr lang="zh-CN" altLang="en-US" sz="3200" dirty="0"/>
              </a:p>
              <a:p>
                <a:endParaRPr lang="en-US" altLang="zh-CN" sz="4000" b="0" dirty="0" smtClean="0">
                  <a:ea typeface="Cambria Math" panose="02040503050406030204" pitchFamily="18" charset="0"/>
                </a:endParaRPr>
              </a:p>
              <a:p>
                <a:r>
                  <a:rPr lang="en-US" altLang="zh-CN" sz="3200" dirty="0" smtClean="0"/>
                  <a:t>      </a:t>
                </a:r>
                <a:endParaRPr lang="zh-CN" altLang="en-US" sz="3200" dirty="0"/>
              </a:p>
            </p:txBody>
          </p:sp>
        </mc:Choice>
        <mc:Fallback>
          <p:sp>
            <p:nvSpPr>
              <p:cNvPr id="15" name="文本框 14"/>
              <p:cNvSpPr txBox="1">
                <a:spLocks noRot="1" noChangeAspect="1" noMove="1" noResize="1" noEditPoints="1" noAdjustHandles="1" noChangeArrowheads="1" noChangeShapeType="1" noTextEdit="1"/>
              </p:cNvSpPr>
              <p:nvPr/>
            </p:nvSpPr>
            <p:spPr>
              <a:xfrm>
                <a:off x="-3086100" y="1528762"/>
                <a:ext cx="14295065" cy="6137834"/>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2096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93914" y="318052"/>
            <a:ext cx="9939130" cy="707886"/>
          </a:xfrm>
          <a:prstGeom prst="rect">
            <a:avLst/>
          </a:prstGeom>
          <a:noFill/>
        </p:spPr>
        <p:txBody>
          <a:bodyPr wrap="square" rtlCol="0">
            <a:spAutoFit/>
          </a:bodyPr>
          <a:lstStyle/>
          <a:p>
            <a:r>
              <a:rPr lang="en-US" altLang="zh-CN" sz="4000" dirty="0" smtClean="0">
                <a:latin typeface="Bahnschrift Light" panose="020B0502040204020203" pitchFamily="34" charset="0"/>
              </a:rPr>
              <a:t>Pearson’s Sample Correlation coefficient</a:t>
            </a:r>
            <a:endParaRPr lang="zh-CN" altLang="en-US" sz="4000" dirty="0">
              <a:latin typeface="Bahnschrift Light" panose="020B0502040204020203" pitchFamily="34" charset="0"/>
            </a:endParaRPr>
          </a:p>
        </p:txBody>
      </p:sp>
      <mc:AlternateContent xmlns:mc="http://schemas.openxmlformats.org/markup-compatibility/2006" xmlns:a14="http://schemas.microsoft.com/office/drawing/2010/main">
        <mc:Choice Requires="a14">
          <p:sp>
            <p:nvSpPr>
              <p:cNvPr id="15" name="文本框 14"/>
              <p:cNvSpPr txBox="1"/>
              <p:nvPr/>
            </p:nvSpPr>
            <p:spPr>
              <a:xfrm>
                <a:off x="1888433" y="2564295"/>
                <a:ext cx="7938905" cy="3503780"/>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𝑟</m:t>
                      </m:r>
                      <m:r>
                        <a:rPr lang="en-US" altLang="zh-CN" sz="4400" b="0" i="1" smtClean="0">
                          <a:latin typeface="Cambria Math" panose="02040503050406030204" pitchFamily="18" charset="0"/>
                        </a:rPr>
                        <m:t>=</m:t>
                      </m:r>
                      <m:f>
                        <m:fPr>
                          <m:ctrlPr>
                            <a:rPr lang="en-US" altLang="zh-CN" sz="5400" i="1">
                              <a:latin typeface="Cambria Math" panose="02040503050406030204" pitchFamily="18" charset="0"/>
                              <a:ea typeface="Cambria Math" panose="02040503050406030204" pitchFamily="18" charset="0"/>
                            </a:rPr>
                          </m:ctrlPr>
                        </m:fPr>
                        <m:num>
                          <m:r>
                            <a:rPr lang="en-US" altLang="zh-CN" sz="5400" i="1">
                              <a:latin typeface="Cambria Math" panose="02040503050406030204" pitchFamily="18" charset="0"/>
                              <a:ea typeface="Cambria Math" panose="02040503050406030204" pitchFamily="18" charset="0"/>
                            </a:rPr>
                            <m:t>1</m:t>
                          </m:r>
                        </m:num>
                        <m:den>
                          <m:r>
                            <a:rPr lang="en-US" altLang="zh-CN" sz="5400" i="1">
                              <a:latin typeface="Cambria Math" panose="02040503050406030204" pitchFamily="18" charset="0"/>
                              <a:ea typeface="Cambria Math" panose="02040503050406030204" pitchFamily="18" charset="0"/>
                            </a:rPr>
                            <m:t>𝑛</m:t>
                          </m:r>
                          <m:r>
                            <a:rPr lang="en-US" altLang="zh-CN" sz="5400" i="1">
                              <a:latin typeface="Cambria Math" panose="02040503050406030204" pitchFamily="18" charset="0"/>
                              <a:ea typeface="Cambria Math" panose="02040503050406030204" pitchFamily="18" charset="0"/>
                            </a:rPr>
                            <m:t>−1</m:t>
                          </m:r>
                        </m:den>
                      </m:f>
                      <m:nary>
                        <m:naryPr>
                          <m:chr m:val="∑"/>
                          <m:subHide m:val="on"/>
                          <m:supHide m:val="on"/>
                          <m:ctrlPr>
                            <a:rPr lang="en-US" altLang="zh-CN" sz="5400" i="1" smtClean="0">
                              <a:latin typeface="Cambria Math" panose="02040503050406030204" pitchFamily="18" charset="0"/>
                            </a:rPr>
                          </m:ctrlPr>
                        </m:naryPr>
                        <m:sub/>
                        <m:sup/>
                        <m:e>
                          <m:f>
                            <m:fPr>
                              <m:ctrlPr>
                                <a:rPr lang="en-US" altLang="zh-CN" sz="5400" i="1" smtClean="0">
                                  <a:latin typeface="Cambria Math" panose="02040503050406030204" pitchFamily="18" charset="0"/>
                                </a:rPr>
                              </m:ctrlPr>
                            </m:fPr>
                            <m:num>
                              <m:sSup>
                                <m:sSupPr>
                                  <m:ctrlPr>
                                    <a:rPr lang="en-US" altLang="zh-CN" sz="5400" i="1" smtClean="0">
                                      <a:latin typeface="Cambria Math" panose="02040503050406030204" pitchFamily="18" charset="0"/>
                                    </a:rPr>
                                  </m:ctrlPr>
                                </m:sSupPr>
                                <m:e>
                                  <m:r>
                                    <a:rPr lang="en-US" altLang="zh-CN" sz="5400" i="1">
                                      <a:latin typeface="Cambria Math" panose="02040503050406030204" pitchFamily="18" charset="0"/>
                                    </a:rPr>
                                    <m:t>(</m:t>
                                  </m:r>
                                  <m:sSub>
                                    <m:sSubPr>
                                      <m:ctrlPr>
                                        <a:rPr lang="en-US" altLang="zh-CN" sz="5400" i="1">
                                          <a:latin typeface="Cambria Math" panose="02040503050406030204" pitchFamily="18" charset="0"/>
                                        </a:rPr>
                                      </m:ctrlPr>
                                    </m:sSubPr>
                                    <m:e>
                                      <m:r>
                                        <a:rPr lang="en-US" altLang="zh-CN" sz="5400" i="1">
                                          <a:latin typeface="Cambria Math" panose="02040503050406030204" pitchFamily="18" charset="0"/>
                                        </a:rPr>
                                        <m:t>𝑥</m:t>
                                      </m:r>
                                    </m:e>
                                    <m:sub>
                                      <m:r>
                                        <a:rPr lang="en-US" altLang="zh-CN" sz="5400" i="1">
                                          <a:latin typeface="Cambria Math" panose="02040503050406030204" pitchFamily="18" charset="0"/>
                                        </a:rPr>
                                        <m:t>𝑖</m:t>
                                      </m:r>
                                    </m:sub>
                                  </m:sSub>
                                  <m:r>
                                    <a:rPr lang="en-US" altLang="zh-CN" sz="5400" i="1">
                                      <a:latin typeface="Cambria Math" panose="02040503050406030204" pitchFamily="18" charset="0"/>
                                    </a:rPr>
                                    <m:t>−</m:t>
                                  </m:r>
                                  <m:acc>
                                    <m:accPr>
                                      <m:chr m:val="̅"/>
                                      <m:ctrlPr>
                                        <a:rPr lang="en-US" altLang="zh-CN" sz="5400" i="1">
                                          <a:latin typeface="Cambria Math" panose="02040503050406030204" pitchFamily="18" charset="0"/>
                                        </a:rPr>
                                      </m:ctrlPr>
                                    </m:accPr>
                                    <m:e>
                                      <m:r>
                                        <a:rPr lang="en-US" altLang="zh-CN" sz="5400" i="1">
                                          <a:latin typeface="Cambria Math" panose="02040503050406030204" pitchFamily="18" charset="0"/>
                                        </a:rPr>
                                        <m:t>𝑥</m:t>
                                      </m:r>
                                    </m:e>
                                  </m:acc>
                                  <m:r>
                                    <a:rPr lang="en-US" altLang="zh-CN" sz="5400" i="1">
                                      <a:latin typeface="Cambria Math" panose="02040503050406030204" pitchFamily="18" charset="0"/>
                                    </a:rPr>
                                    <m:t>)</m:t>
                                  </m:r>
                                </m:e>
                                <m:sup>
                                  <m:r>
                                    <a:rPr lang="en-US" altLang="zh-CN" sz="5400" b="0" i="1" smtClean="0">
                                      <a:latin typeface="Cambria Math" panose="02040503050406030204" pitchFamily="18" charset="0"/>
                                    </a:rPr>
                                    <m:t>2</m:t>
                                  </m:r>
                                </m:sup>
                              </m:sSup>
                            </m:num>
                            <m:den>
                              <m:sSup>
                                <m:sSupPr>
                                  <m:ctrlPr>
                                    <a:rPr lang="en-US" altLang="zh-CN" sz="5400" i="1" smtClean="0">
                                      <a:latin typeface="Cambria Math" panose="02040503050406030204" pitchFamily="18" charset="0"/>
                                    </a:rPr>
                                  </m:ctrlPr>
                                </m:sSupPr>
                                <m:e>
                                  <m:sSub>
                                    <m:sSubPr>
                                      <m:ctrlPr>
                                        <a:rPr lang="en-US" altLang="zh-CN" sz="5400" i="1" smtClean="0">
                                          <a:latin typeface="Cambria Math" panose="02040503050406030204" pitchFamily="18" charset="0"/>
                                        </a:rPr>
                                      </m:ctrlPr>
                                    </m:sSubPr>
                                    <m:e>
                                      <m:r>
                                        <a:rPr lang="en-US" altLang="zh-CN" sz="5400" b="0" i="1" smtClean="0">
                                          <a:latin typeface="Cambria Math" panose="02040503050406030204" pitchFamily="18" charset="0"/>
                                        </a:rPr>
                                        <m:t>𝑠</m:t>
                                      </m:r>
                                    </m:e>
                                    <m:sub>
                                      <m:r>
                                        <a:rPr lang="en-US" altLang="zh-CN" sz="5400" b="0" i="1" smtClean="0">
                                          <a:latin typeface="Cambria Math" panose="02040503050406030204" pitchFamily="18" charset="0"/>
                                        </a:rPr>
                                        <m:t>𝑥</m:t>
                                      </m:r>
                                    </m:sub>
                                  </m:sSub>
                                </m:e>
                                <m:sup>
                                  <m:r>
                                    <a:rPr lang="en-US" altLang="zh-CN" sz="5400" b="0" i="1" smtClean="0">
                                      <a:latin typeface="Cambria Math" panose="02040503050406030204" pitchFamily="18" charset="0"/>
                                    </a:rPr>
                                    <m:t>2</m:t>
                                  </m:r>
                                </m:sup>
                              </m:sSup>
                            </m:den>
                          </m:f>
                        </m:e>
                      </m:nary>
                      <m:r>
                        <a:rPr lang="en-US" altLang="zh-CN" sz="5400" b="0" i="1" smtClean="0">
                          <a:latin typeface="Cambria Math" panose="02040503050406030204" pitchFamily="18" charset="0"/>
                        </a:rPr>
                        <m:t>=1</m:t>
                      </m:r>
                    </m:oMath>
                  </m:oMathPara>
                </a14:m>
                <a:endParaRPr lang="en-US" altLang="zh-CN" sz="4400" b="0" dirty="0" smtClean="0">
                  <a:ea typeface="Cambria Math" panose="02040503050406030204" pitchFamily="18" charset="0"/>
                </a:endParaRPr>
              </a:p>
              <a:p>
                <a:r>
                  <a:rPr lang="en-US" altLang="zh-CN" sz="4400" dirty="0" smtClean="0"/>
                  <a:t>      </a:t>
                </a:r>
                <a:endParaRPr lang="zh-CN" altLang="en-US" sz="44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888433" y="2564295"/>
                <a:ext cx="7938905" cy="35037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298713" y="1391478"/>
                <a:ext cx="9992139" cy="1754326"/>
              </a:xfrm>
              <a:prstGeom prst="rect">
                <a:avLst/>
              </a:prstGeom>
              <a:noFill/>
            </p:spPr>
            <p:txBody>
              <a:bodyPr wrap="square" rtlCol="0">
                <a:spAutoFit/>
              </a:bodyPr>
              <a:lstStyle/>
              <a:p>
                <a:r>
                  <a:rPr lang="en-US" altLang="zh-CN" sz="3600" dirty="0" smtClean="0"/>
                  <a:t>When</a:t>
                </a:r>
                <a14:m>
                  <m:oMath xmlns:m="http://schemas.openxmlformats.org/officeDocument/2006/math">
                    <m:sSub>
                      <m:sSubPr>
                        <m:ctrlPr>
                          <a:rPr lang="en-US" altLang="zh-CN" sz="3600" i="1">
                            <a:latin typeface="Cambria Math" panose="02040503050406030204" pitchFamily="18" charset="0"/>
                          </a:rPr>
                        </m:ctrlPr>
                      </m:sSubPr>
                      <m:e>
                        <m:r>
                          <a:rPr lang="en-US" altLang="zh-CN" sz="3600" b="0" i="1" smtClean="0">
                            <a:latin typeface="Cambria Math" panose="02040503050406030204" pitchFamily="18" charset="0"/>
                          </a:rPr>
                          <m:t> </m:t>
                        </m:r>
                        <m:r>
                          <a:rPr lang="en-US" altLang="zh-CN" sz="3600" b="0" i="1" smtClean="0">
                            <a:latin typeface="Cambria Math" panose="02040503050406030204" pitchFamily="18" charset="0"/>
                          </a:rPr>
                          <m:t>𝑦</m:t>
                        </m:r>
                      </m:e>
                      <m:sub>
                        <m:r>
                          <a:rPr lang="en-US" altLang="zh-CN" sz="3600" i="1">
                            <a:latin typeface="Cambria Math" panose="02040503050406030204" pitchFamily="18" charset="0"/>
                          </a:rPr>
                          <m:t>𝑖</m:t>
                        </m:r>
                      </m:sub>
                    </m:sSub>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𝑥</m:t>
                        </m:r>
                      </m:e>
                      <m:sub>
                        <m:r>
                          <a:rPr lang="en-US" altLang="zh-CN" sz="3600" i="1">
                            <a:latin typeface="Cambria Math" panose="02040503050406030204" pitchFamily="18" charset="0"/>
                          </a:rPr>
                          <m:t>𝑖</m:t>
                        </m:r>
                      </m:sub>
                    </m:sSub>
                  </m:oMath>
                </a14:m>
                <a:r>
                  <a:rPr lang="en-US" altLang="zh-CN" sz="3600" dirty="0" smtClean="0"/>
                  <a:t> ,</a:t>
                </a:r>
                <a:r>
                  <a:rPr lang="zh-CN" altLang="en-US" sz="3600" dirty="0" smtClean="0"/>
                  <a:t> </a:t>
                </a:r>
                <a:r>
                  <a:rPr lang="en-US" altLang="zh-CN" sz="3600" dirty="0" smtClean="0"/>
                  <a:t>then we have r = 1 since two variable are perfect correlated.</a:t>
                </a:r>
              </a:p>
              <a:p>
                <a:endParaRPr lang="zh-CN" altLang="en-US" sz="36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298713" y="1391478"/>
                <a:ext cx="9992139" cy="1754326"/>
              </a:xfrm>
              <a:prstGeom prst="rect">
                <a:avLst/>
              </a:prstGeom>
              <a:blipFill>
                <a:blip r:embed="rId3"/>
                <a:stretch>
                  <a:fillRect l="-1830" t="-5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0109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350" y="285750"/>
            <a:ext cx="11852351" cy="5693866"/>
          </a:xfrm>
          <a:prstGeom prst="rect">
            <a:avLst/>
          </a:prstGeom>
          <a:noFill/>
        </p:spPr>
        <p:txBody>
          <a:bodyPr wrap="square" rtlCol="0">
            <a:spAutoFit/>
          </a:bodyPr>
          <a:lstStyle/>
          <a:p>
            <a:r>
              <a:rPr lang="en-US" altLang="zh-CN" sz="2800" dirty="0" smtClean="0"/>
              <a:t>Properties of r:</a:t>
            </a:r>
          </a:p>
          <a:p>
            <a:endParaRPr lang="en-US" altLang="zh-CN" sz="2800" dirty="0" smtClean="0"/>
          </a:p>
          <a:p>
            <a:pPr marL="742950" indent="-742950">
              <a:buFont typeface="+mj-lt"/>
              <a:buAutoNum type="arabicPeriod"/>
            </a:pPr>
            <a:r>
              <a:rPr lang="en-US" altLang="zh-CN" sz="2800" dirty="0" smtClean="0"/>
              <a:t>The value of r does not depend on the unit of measurement for either variable.</a:t>
            </a:r>
          </a:p>
          <a:p>
            <a:pPr marL="742950" indent="-742950">
              <a:buFont typeface="+mj-lt"/>
              <a:buAutoNum type="arabicPeriod"/>
            </a:pPr>
            <a:endParaRPr lang="en-US" altLang="zh-CN" sz="2800" dirty="0"/>
          </a:p>
          <a:p>
            <a:pPr marL="742950" indent="-742950">
              <a:buFont typeface="+mj-lt"/>
              <a:buAutoNum type="arabicPeriod"/>
            </a:pPr>
            <a:r>
              <a:rPr lang="en-US" altLang="zh-CN" sz="2800" dirty="0" smtClean="0"/>
              <a:t>The value of r does not depend on which of the two variables is considered x.</a:t>
            </a:r>
          </a:p>
          <a:p>
            <a:pPr marL="742950" indent="-742950">
              <a:buFont typeface="+mj-lt"/>
              <a:buAutoNum type="arabicPeriod"/>
            </a:pPr>
            <a:endParaRPr lang="en-US" altLang="zh-CN" sz="2800" dirty="0"/>
          </a:p>
          <a:p>
            <a:pPr marL="742950" indent="-742950">
              <a:buFont typeface="+mj-lt"/>
              <a:buAutoNum type="arabicPeriod"/>
            </a:pPr>
            <a:r>
              <a:rPr lang="en-US" altLang="zh-CN" sz="2800" dirty="0" smtClean="0"/>
              <a:t>The value of r id between -1 and +1.</a:t>
            </a:r>
          </a:p>
          <a:p>
            <a:r>
              <a:rPr lang="en-US" altLang="zh-CN" sz="2800" dirty="0"/>
              <a:t> </a:t>
            </a:r>
            <a:r>
              <a:rPr lang="en-US" altLang="zh-CN" sz="2800" dirty="0" smtClean="0"/>
              <a:t>       r=1 or r=-1 mean that two variables are perfectly correlated.</a:t>
            </a:r>
          </a:p>
          <a:p>
            <a:endParaRPr lang="en-US" altLang="zh-CN" sz="2800" dirty="0" smtClean="0"/>
          </a:p>
          <a:p>
            <a:pPr marL="742950" indent="-742950">
              <a:buFont typeface="+mj-lt"/>
              <a:buAutoNum type="arabicPeriod"/>
            </a:pPr>
            <a:endParaRPr lang="en-US" altLang="zh-CN" sz="2800" dirty="0" smtClean="0"/>
          </a:p>
          <a:p>
            <a:pPr marL="742950" indent="-742950">
              <a:buFont typeface="+mj-lt"/>
              <a:buAutoNum type="arabicPeriod"/>
            </a:pPr>
            <a:endParaRPr lang="zh-CN" altLang="en-US" sz="2800" dirty="0"/>
          </a:p>
        </p:txBody>
      </p:sp>
      <p:pic>
        <p:nvPicPr>
          <p:cNvPr id="3" name="图片 2"/>
          <p:cNvPicPr>
            <a:picLocks noChangeAspect="1"/>
          </p:cNvPicPr>
          <p:nvPr/>
        </p:nvPicPr>
        <p:blipFill>
          <a:blip r:embed="rId2"/>
          <a:stretch>
            <a:fillRect/>
          </a:stretch>
        </p:blipFill>
        <p:spPr>
          <a:xfrm>
            <a:off x="1626192" y="4833480"/>
            <a:ext cx="8716591" cy="1562318"/>
          </a:xfrm>
          <a:prstGeom prst="rect">
            <a:avLst/>
          </a:prstGeom>
        </p:spPr>
      </p:pic>
    </p:spTree>
    <p:extLst>
      <p:ext uri="{BB962C8B-B14F-4D97-AF65-F5344CB8AC3E}">
        <p14:creationId xmlns:p14="http://schemas.microsoft.com/office/powerpoint/2010/main" val="38502654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3317" y="3105835"/>
            <a:ext cx="10158761" cy="369332"/>
          </a:xfrm>
          <a:prstGeom prst="rect">
            <a:avLst/>
          </a:prstGeom>
        </p:spPr>
        <p:txBody>
          <a:bodyPr wrap="square">
            <a:spAutoFit/>
          </a:bodyPr>
          <a:lstStyle/>
          <a:p>
            <a:r>
              <a:rPr lang="zh-CN" altLang="en-US" dirty="0"/>
              <a:t>https://www.rossmanchance.com/applets/2021/guesscorrelation/GuessCorrelation.html</a:t>
            </a:r>
          </a:p>
        </p:txBody>
      </p:sp>
    </p:spTree>
    <p:extLst>
      <p:ext uri="{BB962C8B-B14F-4D97-AF65-F5344CB8AC3E}">
        <p14:creationId xmlns:p14="http://schemas.microsoft.com/office/powerpoint/2010/main" val="1800863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extLst>
              <p:ext uri="{D42A27DB-BD31-4B8C-83A1-F6EECF244321}">
                <p14:modId xmlns:p14="http://schemas.microsoft.com/office/powerpoint/2010/main" val="136929865"/>
              </p:ext>
            </p:extLst>
          </p:nvPr>
        </p:nvGraphicFramePr>
        <p:xfrm>
          <a:off x="914400" y="1611360"/>
          <a:ext cx="10088880" cy="4928566"/>
        </p:xfrm>
        <a:graphic>
          <a:graphicData uri="http://schemas.openxmlformats.org/drawingml/2006/table">
            <a:tbl>
              <a:tblPr>
                <a:tableStyleId>{5C22544A-7EE6-4342-B048-85BDC9FD1C3A}</a:tableStyleId>
              </a:tblPr>
              <a:tblGrid>
                <a:gridCol w="1402027">
                  <a:extLst>
                    <a:ext uri="{9D8B030D-6E8A-4147-A177-3AD203B41FA5}">
                      <a16:colId xmlns:a16="http://schemas.microsoft.com/office/drawing/2014/main" val="2980734708"/>
                    </a:ext>
                  </a:extLst>
                </a:gridCol>
                <a:gridCol w="2334808">
                  <a:extLst>
                    <a:ext uri="{9D8B030D-6E8A-4147-A177-3AD203B41FA5}">
                      <a16:colId xmlns:a16="http://schemas.microsoft.com/office/drawing/2014/main" val="4293045791"/>
                    </a:ext>
                  </a:extLst>
                </a:gridCol>
                <a:gridCol w="2763998">
                  <a:extLst>
                    <a:ext uri="{9D8B030D-6E8A-4147-A177-3AD203B41FA5}">
                      <a16:colId xmlns:a16="http://schemas.microsoft.com/office/drawing/2014/main" val="1431616426"/>
                    </a:ext>
                  </a:extLst>
                </a:gridCol>
                <a:gridCol w="3588047">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Zip Code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Store Location</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Average Household Income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Number of Organic Vegetables Offered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78204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South Flores</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a:effectLst/>
                        </a:rPr>
                        <a:t>78207</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N. </a:t>
                      </a:r>
                      <a:r>
                        <a:rPr lang="en-US" sz="2200" u="none" strike="noStrike" dirty="0" err="1">
                          <a:effectLst/>
                        </a:rPr>
                        <a:t>Rosillo</a:t>
                      </a:r>
                      <a:r>
                        <a:rPr lang="en-US" sz="2200" u="none" strike="noStrike" dirty="0">
                          <a:effectLst/>
                        </a:rPr>
                        <a:t> </a:t>
                      </a:r>
                      <a:r>
                        <a:rPr lang="en-US" sz="2200" u="none" strike="noStrike" dirty="0" err="1">
                          <a:effectLst/>
                        </a:rPr>
                        <a:t>st</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a:effectLst/>
                        </a:rPr>
                        <a:t>78204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err="1">
                          <a:effectLst/>
                        </a:rPr>
                        <a:t>Nogalitos</a:t>
                      </a:r>
                      <a:r>
                        <a:rPr lang="en-US" sz="2200" u="none" strike="noStrike" dirty="0">
                          <a:effectLst/>
                        </a:rPr>
                        <a:t> </a:t>
                      </a:r>
                      <a:r>
                        <a:rPr lang="en-US" sz="2200" u="none" strike="noStrike" dirty="0" err="1">
                          <a:effectLst/>
                        </a:rPr>
                        <a:t>st</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a:effectLst/>
                        </a:rPr>
                        <a:t>78201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err="1">
                          <a:effectLst/>
                        </a:rPr>
                        <a:t>Frederickburg</a:t>
                      </a:r>
                      <a:r>
                        <a:rPr lang="en-US" sz="2200" u="none" strike="noStrike" dirty="0">
                          <a:effectLst/>
                        </a:rPr>
                        <a:t> </a:t>
                      </a:r>
                      <a:r>
                        <a:rPr lang="en-US" sz="2200" u="none" strike="noStrike" dirty="0" err="1">
                          <a:effectLst/>
                        </a:rPr>
                        <a:t>rd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a:effectLst/>
                        </a:rPr>
                        <a:t>78212</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Olmos</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78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a:effectLst/>
                        </a:rPr>
                        <a:t>78202</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N New Braunfels</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14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a:effectLst/>
                        </a:rPr>
                        <a:t>78237</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Castroville</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12</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a:effectLst/>
                        </a:rPr>
                        <a:t>78228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Culebra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18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a:effectLst/>
                        </a:rPr>
                        <a:t>78227</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Marbach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a:effectLst/>
                        </a:rPr>
                        <a:t>78240</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Babcock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a:effectLst/>
                        </a:rPr>
                        <a:t>78230</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Wurzbach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a:effectLst/>
                        </a:rPr>
                        <a:t>78251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W Loop 1604 N</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2" name="矩形 1"/>
          <p:cNvSpPr/>
          <p:nvPr/>
        </p:nvSpPr>
        <p:spPr>
          <a:xfrm>
            <a:off x="454702" y="226365"/>
            <a:ext cx="11387528" cy="1384995"/>
          </a:xfrm>
          <a:prstGeom prst="rect">
            <a:avLst/>
          </a:prstGeom>
        </p:spPr>
        <p:txBody>
          <a:bodyPr wrap="square">
            <a:spAutoFit/>
          </a:bodyPr>
          <a:lstStyle/>
          <a:p>
            <a:pPr>
              <a:spcAft>
                <a:spcPts val="0"/>
              </a:spcAft>
            </a:pPr>
            <a:r>
              <a:rPr lang="en-US" altLang="zh-CN" sz="2800" dirty="0">
                <a:solidFill>
                  <a:srgbClr val="000000"/>
                </a:solidFill>
                <a:latin typeface="Arial" panose="020B0604020202020204" pitchFamily="34" charset="0"/>
                <a:cs typeface="Arial" panose="020B0604020202020204" pitchFamily="34" charset="0"/>
              </a:rPr>
              <a:t>Using this data from San Antonio, TX, we will explore whether there is a relationship between neighborhood income and access to organic items at local grocery stores.</a:t>
            </a:r>
            <a:endParaRPr lang="zh-CN" altLang="zh-C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895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8DD007-0EB1-49EA-9BA3-C6C373D12BB9}"/>
              </a:ext>
            </a:extLst>
          </p:cNvPr>
          <p:cNvSpPr txBox="1"/>
          <p:nvPr/>
        </p:nvSpPr>
        <p:spPr>
          <a:xfrm>
            <a:off x="4473656" y="1474551"/>
            <a:ext cx="7594057" cy="2431435"/>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p:txBody>
      </p:sp>
      <p:sp>
        <p:nvSpPr>
          <p:cNvPr id="8" name="TextBox 7">
            <a:extLst>
              <a:ext uri="{FF2B5EF4-FFF2-40B4-BE49-F238E27FC236}">
                <a16:creationId xmlns:a16="http://schemas.microsoft.com/office/drawing/2014/main" id="{01109F9F-206F-4C14-92C8-0C4809A7DF83}"/>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Tree>
    <p:extLst>
      <p:ext uri="{BB962C8B-B14F-4D97-AF65-F5344CB8AC3E}">
        <p14:creationId xmlns:p14="http://schemas.microsoft.com/office/powerpoint/2010/main" val="108963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6" name="TextBox 5">
            <a:extLst>
              <a:ext uri="{FF2B5EF4-FFF2-40B4-BE49-F238E27FC236}">
                <a16:creationId xmlns:a16="http://schemas.microsoft.com/office/drawing/2014/main" id="{36EAFE90-0F9A-4B23-A8A0-4BA2DBB43780}"/>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Tree>
    <p:extLst>
      <p:ext uri="{BB962C8B-B14F-4D97-AF65-F5344CB8AC3E}">
        <p14:creationId xmlns:p14="http://schemas.microsoft.com/office/powerpoint/2010/main" val="3021310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extLst/>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6" name="TextBox 5">
            <a:extLst>
              <a:ext uri="{FF2B5EF4-FFF2-40B4-BE49-F238E27FC236}">
                <a16:creationId xmlns:a16="http://schemas.microsoft.com/office/drawing/2014/main" id="{36EAFE90-0F9A-4B23-A8A0-4BA2DBB43780}"/>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Tree>
    <p:extLst>
      <p:ext uri="{BB962C8B-B14F-4D97-AF65-F5344CB8AC3E}">
        <p14:creationId xmlns:p14="http://schemas.microsoft.com/office/powerpoint/2010/main" val="3760530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27662" y="830612"/>
            <a:ext cx="1725674" cy="477054"/>
          </a:xfrm>
          <a:prstGeom prst="rect">
            <a:avLst/>
          </a:prstGeom>
          <a:noFill/>
        </p:spPr>
        <p:txBody>
          <a:bodyPr wrap="square" rtlCol="0">
            <a:spAutoFit/>
          </a:bodyPr>
          <a:lstStyle/>
          <a:p>
            <a:pPr algn="ctr"/>
            <a:r>
              <a:rPr lang="en-US" sz="2500" b="1" dirty="0">
                <a:solidFill>
                  <a:srgbClr val="0070C0"/>
                </a:solidFill>
              </a:rPr>
              <a:t>responds</a:t>
            </a:r>
          </a:p>
        </p:txBody>
      </p:sp>
    </p:spTree>
    <p:extLst>
      <p:ext uri="{BB962C8B-B14F-4D97-AF65-F5344CB8AC3E}">
        <p14:creationId xmlns:p14="http://schemas.microsoft.com/office/powerpoint/2010/main" val="742780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extLst/>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 </a:t>
                      </a:r>
                      <a:r>
                        <a:rPr lang="en-US" sz="2200" b="1" u="none" strike="noStrike" dirty="0">
                          <a:solidFill>
                            <a:srgbClr val="0070C0"/>
                          </a:solidFill>
                          <a:effectLst/>
                        </a:rPr>
                        <a:t>(x)</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solidFill>
                  <a:srgbClr val="0070C0"/>
                </a:solidFill>
              </a:rPr>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47982" y="820452"/>
            <a:ext cx="1725674" cy="477054"/>
          </a:xfrm>
          <a:prstGeom prst="rect">
            <a:avLst/>
          </a:prstGeom>
          <a:noFill/>
        </p:spPr>
        <p:txBody>
          <a:bodyPr wrap="square" rtlCol="0">
            <a:spAutoFit/>
          </a:bodyPr>
          <a:lstStyle/>
          <a:p>
            <a:pPr algn="ctr"/>
            <a:r>
              <a:rPr lang="en-US" sz="2500" b="1" dirty="0">
                <a:solidFill>
                  <a:srgbClr val="0070C0"/>
                </a:solidFill>
              </a:rPr>
              <a:t>responds</a:t>
            </a:r>
          </a:p>
        </p:txBody>
      </p:sp>
    </p:spTree>
    <p:extLst>
      <p:ext uri="{BB962C8B-B14F-4D97-AF65-F5344CB8AC3E}">
        <p14:creationId xmlns:p14="http://schemas.microsoft.com/office/powerpoint/2010/main" val="2358335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 </a:t>
                      </a:r>
                      <a:r>
                        <a:rPr lang="en-US" sz="2200" b="1" u="none" strike="noStrike" dirty="0">
                          <a:solidFill>
                            <a:srgbClr val="0070C0"/>
                          </a:solidFill>
                          <a:effectLst/>
                        </a:rPr>
                        <a:t>(x)</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 </a:t>
                      </a:r>
                      <a:r>
                        <a:rPr lang="en-US" sz="2200" b="1" u="none" strike="noStrike" dirty="0">
                          <a:solidFill>
                            <a:srgbClr val="0070C0"/>
                          </a:solidFill>
                          <a:effectLst/>
                        </a:rPr>
                        <a:t>(y)</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solidFill>
                  <a:srgbClr val="0070C0"/>
                </a:solidFill>
              </a:rPr>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solidFill>
                  <a:srgbClr val="0070C0"/>
                </a:solidFill>
              </a:rPr>
              <a:t>y-variable</a:t>
            </a:r>
            <a:r>
              <a:rPr lang="en-US" sz="3500" b="1" dirty="0"/>
              <a:t>.</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47982" y="820452"/>
            <a:ext cx="1522176" cy="477054"/>
          </a:xfrm>
          <a:prstGeom prst="rect">
            <a:avLst/>
          </a:prstGeom>
          <a:noFill/>
        </p:spPr>
        <p:txBody>
          <a:bodyPr wrap="square" rtlCol="0">
            <a:spAutoFit/>
          </a:bodyPr>
          <a:lstStyle/>
          <a:p>
            <a:pPr algn="ctr"/>
            <a:r>
              <a:rPr lang="en-US" sz="2500" b="1" dirty="0">
                <a:solidFill>
                  <a:srgbClr val="0070C0"/>
                </a:solidFill>
              </a:rPr>
              <a:t>responds</a:t>
            </a:r>
          </a:p>
        </p:txBody>
      </p:sp>
    </p:spTree>
    <p:extLst>
      <p:ext uri="{BB962C8B-B14F-4D97-AF65-F5344CB8AC3E}">
        <p14:creationId xmlns:p14="http://schemas.microsoft.com/office/powerpoint/2010/main" val="668051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 </a:t>
                      </a:r>
                      <a:r>
                        <a:rPr lang="en-US" sz="2200" b="1" u="none" strike="noStrike" dirty="0">
                          <a:solidFill>
                            <a:srgbClr val="0070C0"/>
                          </a:solidFill>
                          <a:effectLst/>
                        </a:rPr>
                        <a:t>(x)</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 </a:t>
                      </a:r>
                      <a:r>
                        <a:rPr lang="en-US" sz="2200" b="1" u="none" strike="noStrike" dirty="0">
                          <a:solidFill>
                            <a:srgbClr val="0070C0"/>
                          </a:solidFill>
                          <a:effectLst/>
                        </a:rPr>
                        <a:t>(y)</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solidFill>
                  <a:srgbClr val="0070C0"/>
                </a:solidFill>
              </a:rPr>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solidFill>
                  <a:srgbClr val="0070C0"/>
                </a:solidFill>
              </a:rPr>
              <a:t>y-variable</a:t>
            </a:r>
            <a:r>
              <a:rPr lang="en-US" sz="3500" b="1" dirty="0"/>
              <a:t>.</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47982" y="820452"/>
            <a:ext cx="1522176" cy="477054"/>
          </a:xfrm>
          <a:prstGeom prst="rect">
            <a:avLst/>
          </a:prstGeom>
          <a:noFill/>
        </p:spPr>
        <p:txBody>
          <a:bodyPr wrap="square" rtlCol="0">
            <a:spAutoFit/>
          </a:bodyPr>
          <a:lstStyle/>
          <a:p>
            <a:pPr algn="ctr"/>
            <a:r>
              <a:rPr lang="en-US" sz="2500" b="1" dirty="0">
                <a:solidFill>
                  <a:srgbClr val="0070C0"/>
                </a:solidFill>
              </a:rPr>
              <a:t>responds</a:t>
            </a:r>
          </a:p>
        </p:txBody>
      </p:sp>
      <p:sp>
        <p:nvSpPr>
          <p:cNvPr id="6" name="文本框 5"/>
          <p:cNvSpPr txBox="1"/>
          <p:nvPr/>
        </p:nvSpPr>
        <p:spPr>
          <a:xfrm>
            <a:off x="4420787" y="1413064"/>
            <a:ext cx="7718344" cy="5078313"/>
          </a:xfrm>
          <a:prstGeom prst="rect">
            <a:avLst/>
          </a:prstGeom>
          <a:solidFill>
            <a:schemeClr val="accent2">
              <a:lumMod val="20000"/>
              <a:lumOff val="80000"/>
            </a:schemeClr>
          </a:solidFill>
        </p:spPr>
        <p:txBody>
          <a:bodyPr wrap="square" rtlCol="0">
            <a:spAutoFit/>
          </a:bodyPr>
          <a:lstStyle/>
          <a:p>
            <a:pPr>
              <a:lnSpc>
                <a:spcPct val="150000"/>
              </a:lnSpc>
            </a:pPr>
            <a:r>
              <a:rPr lang="en-US" altLang="zh-CN" sz="2400" dirty="0" smtClean="0">
                <a:latin typeface="Century Gothic" panose="020B0502020202020204" pitchFamily="34" charset="0"/>
              </a:rPr>
              <a:t>The explanatory variable is the “Average Household Income” because we are investigating how well it predicts and relates to the measured outcome: the number of organic vegetables offered at the local supermarket.</a:t>
            </a:r>
          </a:p>
          <a:p>
            <a:pPr>
              <a:lnSpc>
                <a:spcPct val="150000"/>
              </a:lnSpc>
            </a:pPr>
            <a:endParaRPr lang="en-US" altLang="zh-CN" sz="2400" dirty="0" smtClean="0">
              <a:latin typeface="Century Gothic" panose="020B0502020202020204" pitchFamily="34" charset="0"/>
            </a:endParaRPr>
          </a:p>
          <a:p>
            <a:pPr>
              <a:lnSpc>
                <a:spcPct val="150000"/>
              </a:lnSpc>
            </a:pPr>
            <a:r>
              <a:rPr lang="en-US" altLang="zh-CN" sz="2400" dirty="0" smtClean="0">
                <a:latin typeface="Century Gothic" panose="020B0502020202020204" pitchFamily="34" charset="0"/>
              </a:rPr>
              <a:t>The response variable is the “Organic Vegetables Offered” because it is the “outcome” we are measuring, based on average household income.</a:t>
            </a:r>
            <a:endParaRPr lang="zh-CN" altLang="en-US" sz="2400" dirty="0">
              <a:latin typeface="Century Gothic" panose="020B0502020202020204" pitchFamily="34" charset="0"/>
            </a:endParaRPr>
          </a:p>
        </p:txBody>
      </p:sp>
    </p:spTree>
    <p:extLst>
      <p:ext uri="{BB962C8B-B14F-4D97-AF65-F5344CB8AC3E}">
        <p14:creationId xmlns:p14="http://schemas.microsoft.com/office/powerpoint/2010/main" val="163248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b="1" dirty="0">
                <a:solidFill>
                  <a:srgbClr val="0070C0"/>
                </a:solidFill>
              </a:rPr>
              <a:t>Describing scatterplots</a:t>
            </a:r>
          </a:p>
          <a:p>
            <a:pPr marL="914400" indent="-914400">
              <a:buAutoNum type="arabicPeriod"/>
            </a:pPr>
            <a:r>
              <a:rPr lang="en-US" sz="5000" dirty="0"/>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28881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20BD-FE67-4A2C-9EA2-A4FBFDE161E1}"/>
              </a:ext>
            </a:extLst>
          </p:cNvPr>
          <p:cNvSpPr txBox="1"/>
          <p:nvPr/>
        </p:nvSpPr>
        <p:spPr>
          <a:xfrm>
            <a:off x="228599" y="1465318"/>
            <a:ext cx="11283517" cy="4154984"/>
          </a:xfrm>
          <a:prstGeom prst="rect">
            <a:avLst/>
          </a:prstGeom>
          <a:noFill/>
        </p:spPr>
        <p:txBody>
          <a:bodyPr wrap="square" rtlCol="0">
            <a:spAutoFit/>
          </a:bodyPr>
          <a:lstStyle/>
          <a:p>
            <a:pPr algn="ctr">
              <a:lnSpc>
                <a:spcPct val="150000"/>
              </a:lnSpc>
            </a:pPr>
            <a:r>
              <a:rPr lang="en-US" altLang="zh-CN" sz="8000" b="1" dirty="0" smtClean="0">
                <a:solidFill>
                  <a:srgbClr val="0070C0"/>
                </a:solidFill>
              </a:rPr>
              <a:t>Lecture 1</a:t>
            </a:r>
            <a:endParaRPr lang="en-US" sz="8000" b="1" dirty="0" smtClean="0">
              <a:solidFill>
                <a:srgbClr val="0070C0"/>
              </a:solidFill>
            </a:endParaRPr>
          </a:p>
          <a:p>
            <a:pPr algn="ctr">
              <a:lnSpc>
                <a:spcPct val="150000"/>
              </a:lnSpc>
            </a:pPr>
            <a:r>
              <a:rPr lang="en-US" altLang="zh-CN" sz="4800" b="1" dirty="0" smtClean="0">
                <a:solidFill>
                  <a:srgbClr val="0070C0"/>
                </a:solidFill>
              </a:rPr>
              <a:t>Relationship Between</a:t>
            </a:r>
          </a:p>
          <a:p>
            <a:pPr algn="ctr">
              <a:lnSpc>
                <a:spcPct val="150000"/>
              </a:lnSpc>
            </a:pPr>
            <a:r>
              <a:rPr lang="en-US" altLang="zh-CN" sz="4800" b="1" dirty="0" smtClean="0">
                <a:solidFill>
                  <a:srgbClr val="0070C0"/>
                </a:solidFill>
              </a:rPr>
              <a:t>Two Quantitative Variables</a:t>
            </a:r>
            <a:endParaRPr lang="en-US" sz="4800" b="1" dirty="0">
              <a:solidFill>
                <a:srgbClr val="0070C0"/>
              </a:solidFill>
            </a:endParaRPr>
          </a:p>
        </p:txBody>
      </p:sp>
    </p:spTree>
    <p:extLst>
      <p:ext uri="{BB962C8B-B14F-4D97-AF65-F5344CB8AC3E}">
        <p14:creationId xmlns:p14="http://schemas.microsoft.com/office/powerpoint/2010/main" val="1559199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0FB75-C225-41E3-9032-7717AED7FAAA}"/>
              </a:ext>
            </a:extLst>
          </p:cNvPr>
          <p:cNvSpPr txBox="1"/>
          <p:nvPr/>
        </p:nvSpPr>
        <p:spPr>
          <a:xfrm>
            <a:off x="3828497" y="264955"/>
            <a:ext cx="3505200" cy="784830"/>
          </a:xfrm>
          <a:prstGeom prst="rect">
            <a:avLst/>
          </a:prstGeom>
          <a:noFill/>
        </p:spPr>
        <p:txBody>
          <a:bodyPr wrap="square" rtlCol="0">
            <a:spAutoFit/>
          </a:bodyPr>
          <a:lstStyle/>
          <a:p>
            <a:pPr algn="ctr"/>
            <a:r>
              <a:rPr lang="en-US" sz="4500" dirty="0"/>
              <a:t>Scatterplot</a:t>
            </a:r>
          </a:p>
        </p:txBody>
      </p:sp>
      <p:pic>
        <p:nvPicPr>
          <p:cNvPr id="7" name="Picture 6">
            <a:extLst>
              <a:ext uri="{FF2B5EF4-FFF2-40B4-BE49-F238E27FC236}">
                <a16:creationId xmlns:a16="http://schemas.microsoft.com/office/drawing/2014/main" id="{C8499B32-1B50-4CAF-A34D-8926A95F6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42" y="1127464"/>
            <a:ext cx="10263830" cy="5073166"/>
          </a:xfrm>
          <a:prstGeom prst="round2DiagRect">
            <a:avLst>
              <a:gd name="adj1" fmla="val 27849"/>
              <a:gd name="adj2" fmla="val 15506"/>
            </a:avLst>
          </a:prstGeom>
        </p:spPr>
      </p:pic>
    </p:spTree>
    <p:extLst>
      <p:ext uri="{BB962C8B-B14F-4D97-AF65-F5344CB8AC3E}">
        <p14:creationId xmlns:p14="http://schemas.microsoft.com/office/powerpoint/2010/main" val="1197506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A81FCF-D1D0-4AA3-A29A-63FC41F727DE}"/>
              </a:ext>
            </a:extLst>
          </p:cNvPr>
          <p:cNvSpPr/>
          <p:nvPr/>
        </p:nvSpPr>
        <p:spPr>
          <a:xfrm>
            <a:off x="932995" y="2105561"/>
            <a:ext cx="10326010" cy="1323439"/>
          </a:xfrm>
          <a:prstGeom prst="rect">
            <a:avLst/>
          </a:prstGeom>
        </p:spPr>
        <p:txBody>
          <a:bodyPr wrap="square">
            <a:spAutoFit/>
          </a:bodyPr>
          <a:lstStyle/>
          <a:p>
            <a:pPr marR="220980">
              <a:tabLst>
                <a:tab pos="528955" algn="l"/>
              </a:tabLst>
            </a:pPr>
            <a:r>
              <a:rPr lang="en-US" sz="4000" u="sng" dirty="0">
                <a:latin typeface="Arial" panose="020B0604020202020204" pitchFamily="34" charset="0"/>
                <a:ea typeface="Arial" panose="020B0604020202020204" pitchFamily="34" charset="0"/>
              </a:rPr>
              <a:t>Correlation</a:t>
            </a:r>
            <a:r>
              <a:rPr lang="en-US" sz="4000" dirty="0">
                <a:latin typeface="Arial" panose="020B0604020202020204" pitchFamily="34" charset="0"/>
                <a:ea typeface="Arial" panose="020B0604020202020204" pitchFamily="34" charset="0"/>
              </a:rPr>
              <a:t>: measures how two variables are </a:t>
            </a:r>
            <a:r>
              <a:rPr lang="en-US" sz="4000" b="1" dirty="0">
                <a:solidFill>
                  <a:srgbClr val="0070C0"/>
                </a:solidFill>
                <a:latin typeface="Arial" panose="020B0604020202020204" pitchFamily="34" charset="0"/>
                <a:ea typeface="Arial" panose="020B0604020202020204" pitchFamily="34" charset="0"/>
              </a:rPr>
              <a:t>related</a:t>
            </a:r>
            <a:r>
              <a:rPr lang="en-US" sz="4000" dirty="0">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1038017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250892" y="1714737"/>
            <a:ext cx="1611109"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8105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512436"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61656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149230" y="1714737"/>
            <a:ext cx="1486769"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786723" y="1690327"/>
            <a:ext cx="1582691"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366001" y="1690327"/>
            <a:ext cx="1589298"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 name="TextBox 1">
            <a:extLst>
              <a:ext uri="{FF2B5EF4-FFF2-40B4-BE49-F238E27FC236}">
                <a16:creationId xmlns:a16="http://schemas.microsoft.com/office/drawing/2014/main" id="{F5E6E7D6-C929-4B44-B4F8-4596B525B111}"/>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14" name="TextBox 2">
            <a:extLst>
              <a:ext uri="{FF2B5EF4-FFF2-40B4-BE49-F238E27FC236}">
                <a16:creationId xmlns:a16="http://schemas.microsoft.com/office/drawing/2014/main" id="{074B889A-822C-4CEF-9558-65918D94F4E7}"/>
              </a:ext>
            </a:extLst>
          </p:cNvPr>
          <p:cNvSpPr txBox="1"/>
          <p:nvPr/>
        </p:nvSpPr>
        <p:spPr>
          <a:xfrm>
            <a:off x="30164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2661111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28BC65E-42F9-4E38-9FBB-50522024190C}"/>
              </a:ext>
            </a:extLst>
          </p:cNvPr>
          <p:cNvSpPr/>
          <p:nvPr/>
        </p:nvSpPr>
        <p:spPr>
          <a:xfrm>
            <a:off x="519484" y="4479578"/>
            <a:ext cx="11306756" cy="120032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a:t>
            </a:r>
            <a:r>
              <a:rPr lang="en-US" sz="3000" dirty="0" smtClean="0">
                <a:latin typeface="Arial" panose="020B0604020202020204" pitchFamily="34" charset="0"/>
                <a:ea typeface="Arial" panose="020B0604020202020204" pitchFamily="34" charset="0"/>
              </a:rPr>
              <a:t>increase, the </a:t>
            </a:r>
            <a:r>
              <a:rPr lang="en-US" sz="3000" dirty="0">
                <a:latin typeface="Arial" panose="020B0604020202020204" pitchFamily="34" charset="0"/>
                <a:ea typeface="Arial" panose="020B0604020202020204" pitchFamily="34" charset="0"/>
              </a:rPr>
              <a:t>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p:txBody>
      </p:sp>
      <p:pic>
        <p:nvPicPr>
          <p:cNvPr id="14"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01916" y="2578371"/>
            <a:ext cx="11866881" cy="1523211"/>
          </a:xfrm>
          <a:prstGeom prst="rect">
            <a:avLst/>
          </a:prstGeom>
        </p:spPr>
      </p:pic>
      <p:sp>
        <p:nvSpPr>
          <p:cNvPr id="15"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210252" y="1745217"/>
            <a:ext cx="1611109"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6"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44465" y="1745217"/>
            <a:ext cx="148105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7"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01244" y="1745217"/>
            <a:ext cx="1512436"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9"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02853" y="2053899"/>
            <a:ext cx="161656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3"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108590" y="1745217"/>
            <a:ext cx="1486769"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4"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746083" y="1720807"/>
            <a:ext cx="1582691"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8"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325361" y="1720807"/>
            <a:ext cx="1589298"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9"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1154098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2" name="Rectangle 1">
            <a:extLst>
              <a:ext uri="{FF2B5EF4-FFF2-40B4-BE49-F238E27FC236}">
                <a16:creationId xmlns:a16="http://schemas.microsoft.com/office/drawing/2014/main" id="{06818B0D-6A90-40B3-87F8-6C081547BEBE}"/>
              </a:ext>
            </a:extLst>
          </p:cNvPr>
          <p:cNvSpPr/>
          <p:nvPr/>
        </p:nvSpPr>
        <p:spPr>
          <a:xfrm>
            <a:off x="519484" y="4479578"/>
            <a:ext cx="11589953" cy="120032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1813D3-CAEC-445D-A4E0-D205CBC07A77}"/>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44465" y="1745217"/>
            <a:ext cx="148105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6"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01244" y="1745217"/>
            <a:ext cx="1512436"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7"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02853" y="2053899"/>
            <a:ext cx="161656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19"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108590" y="1745217"/>
            <a:ext cx="1486769"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4"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746083" y="1720807"/>
            <a:ext cx="1582691"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6"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325361" y="1720807"/>
            <a:ext cx="1589298"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7"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210252" y="1745217"/>
            <a:ext cx="1611109"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29"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2928222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38554"/>
          </a:xfrm>
          <a:prstGeom prst="rect">
            <a:avLst/>
          </a:prstGeom>
          <a:noFill/>
        </p:spPr>
        <p:txBody>
          <a:bodyPr wrap="square" rtlCol="0">
            <a:spAutoFit/>
          </a:bodyPr>
          <a:lstStyle/>
          <a:p>
            <a:r>
              <a:rPr lang="en-US" sz="16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00110"/>
          </a:xfrm>
          <a:prstGeom prst="rect">
            <a:avLst/>
          </a:prstGeom>
          <a:noFill/>
        </p:spPr>
        <p:txBody>
          <a:bodyPr wrap="square" rtlCol="0">
            <a:spAutoFit/>
          </a:bodyPr>
          <a:lstStyle/>
          <a:p>
            <a:r>
              <a:rPr lang="en-US" sz="20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138773"/>
          </a:xfrm>
          <a:prstGeom prst="rect">
            <a:avLst/>
          </a:prstGeom>
        </p:spPr>
        <p:txBody>
          <a:bodyPr wrap="square">
            <a:spAutoFit/>
          </a:bodyPr>
          <a:lstStyle/>
          <a:p>
            <a:pPr marR="220980">
              <a:tabLst>
                <a:tab pos="528955" algn="l"/>
              </a:tabLst>
            </a:pPr>
            <a:r>
              <a:rPr lang="en-US" sz="2800" u="sng" dirty="0">
                <a:latin typeface="Arial" panose="020B0604020202020204" pitchFamily="34" charset="0"/>
                <a:ea typeface="Arial" panose="020B0604020202020204" pitchFamily="34" charset="0"/>
              </a:rPr>
              <a:t>Positive correlations:</a:t>
            </a:r>
            <a:r>
              <a:rPr lang="en-US" sz="2800" dirty="0">
                <a:latin typeface="Arial" panose="020B0604020202020204" pitchFamily="34" charset="0"/>
                <a:ea typeface="Arial" panose="020B0604020202020204" pitchFamily="34" charset="0"/>
              </a:rPr>
              <a:t> as the x values increase, the y values also tend to </a:t>
            </a:r>
            <a:r>
              <a:rPr lang="en-US" sz="2800" b="1" dirty="0">
                <a:solidFill>
                  <a:srgbClr val="0070C0"/>
                </a:solidFill>
                <a:latin typeface="Arial" panose="020B0604020202020204" pitchFamily="34" charset="0"/>
                <a:ea typeface="Arial" panose="020B0604020202020204" pitchFamily="34" charset="0"/>
              </a:rPr>
              <a:t>increase</a:t>
            </a:r>
            <a:r>
              <a:rPr lang="en-US" sz="2800" dirty="0">
                <a:latin typeface="Arial" panose="020B0604020202020204" pitchFamily="34" charset="0"/>
                <a:ea typeface="Arial" panose="020B0604020202020204" pitchFamily="34" charset="0"/>
              </a:rPr>
              <a:t>. </a:t>
            </a:r>
          </a:p>
          <a:p>
            <a:pPr marR="220980">
              <a:tabLst>
                <a:tab pos="528955" algn="l"/>
              </a:tabLst>
            </a:pPr>
            <a:endParaRPr lang="en-US" sz="1100" dirty="0">
              <a:latin typeface="Arial" panose="020B0604020202020204" pitchFamily="34" charset="0"/>
              <a:ea typeface="Arial" panose="020B0604020202020204" pitchFamily="34" charset="0"/>
            </a:endParaRPr>
          </a:p>
        </p:txBody>
      </p:sp>
      <p:sp>
        <p:nvSpPr>
          <p:cNvPr id="19" name="TextBox 18">
            <a:extLst>
              <a:ext uri="{FF2B5EF4-FFF2-40B4-BE49-F238E27FC236}">
                <a16:creationId xmlns:a16="http://schemas.microsoft.com/office/drawing/2014/main" id="{4B91AC7E-B65F-4CC5-9AC1-72380352F93C}"/>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3"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724877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38554"/>
          </a:xfrm>
          <a:prstGeom prst="rect">
            <a:avLst/>
          </a:prstGeom>
          <a:noFill/>
        </p:spPr>
        <p:txBody>
          <a:bodyPr wrap="square" rtlCol="0">
            <a:spAutoFit/>
          </a:bodyPr>
          <a:lstStyle/>
          <a:p>
            <a:r>
              <a:rPr lang="en-US" sz="16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00110"/>
          </a:xfrm>
          <a:prstGeom prst="rect">
            <a:avLst/>
          </a:prstGeom>
          <a:noFill/>
        </p:spPr>
        <p:txBody>
          <a:bodyPr wrap="square" rtlCol="0">
            <a:spAutoFit/>
          </a:bodyPr>
          <a:lstStyle/>
          <a:p>
            <a:r>
              <a:rPr lang="en-US" sz="20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138773"/>
          </a:xfrm>
          <a:prstGeom prst="rect">
            <a:avLst/>
          </a:prstGeom>
        </p:spPr>
        <p:txBody>
          <a:bodyPr wrap="square">
            <a:spAutoFit/>
          </a:bodyPr>
          <a:lstStyle/>
          <a:p>
            <a:pPr marR="220980">
              <a:tabLst>
                <a:tab pos="528955" algn="l"/>
              </a:tabLst>
            </a:pPr>
            <a:r>
              <a:rPr lang="en-US" sz="2800" u="sng" dirty="0">
                <a:latin typeface="Arial" panose="020B0604020202020204" pitchFamily="34" charset="0"/>
                <a:ea typeface="Arial" panose="020B0604020202020204" pitchFamily="34" charset="0"/>
              </a:rPr>
              <a:t>Positive correlations:</a:t>
            </a:r>
            <a:r>
              <a:rPr lang="en-US" sz="2800" dirty="0">
                <a:latin typeface="Arial" panose="020B0604020202020204" pitchFamily="34" charset="0"/>
                <a:ea typeface="Arial" panose="020B0604020202020204" pitchFamily="34" charset="0"/>
              </a:rPr>
              <a:t> as the x values increase, the y values also tend to </a:t>
            </a:r>
            <a:r>
              <a:rPr lang="en-US" sz="2800" b="1" dirty="0">
                <a:solidFill>
                  <a:srgbClr val="0070C0"/>
                </a:solidFill>
                <a:latin typeface="Arial" panose="020B0604020202020204" pitchFamily="34" charset="0"/>
                <a:ea typeface="Arial" panose="020B0604020202020204" pitchFamily="34" charset="0"/>
              </a:rPr>
              <a:t>increase</a:t>
            </a:r>
            <a:r>
              <a:rPr lang="en-US" sz="2800" dirty="0">
                <a:latin typeface="Arial" panose="020B0604020202020204" pitchFamily="34" charset="0"/>
                <a:ea typeface="Arial" panose="020B0604020202020204" pitchFamily="34" charset="0"/>
              </a:rPr>
              <a:t>. </a:t>
            </a:r>
          </a:p>
          <a:p>
            <a:pPr marR="220980">
              <a:tabLst>
                <a:tab pos="528955" algn="l"/>
              </a:tabLst>
            </a:pPr>
            <a:endParaRPr lang="en-US" sz="1100" dirty="0">
              <a:latin typeface="Arial" panose="020B0604020202020204" pitchFamily="34" charset="0"/>
              <a:ea typeface="Arial" panose="020B0604020202020204" pitchFamily="34" charset="0"/>
            </a:endParaRP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38554"/>
          </a:xfrm>
          <a:prstGeom prst="rect">
            <a:avLst/>
          </a:prstGeom>
          <a:noFill/>
        </p:spPr>
        <p:txBody>
          <a:bodyPr wrap="square" rtlCol="0">
            <a:spAutoFit/>
          </a:bodyPr>
          <a:lstStyle/>
          <a:p>
            <a:r>
              <a:rPr lang="en-US" sz="16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00110"/>
          </a:xfrm>
          <a:prstGeom prst="rect">
            <a:avLst/>
          </a:prstGeom>
          <a:noFill/>
        </p:spPr>
        <p:txBody>
          <a:bodyPr wrap="square" rtlCol="0">
            <a:spAutoFit/>
          </a:bodyPr>
          <a:lstStyle/>
          <a:p>
            <a:r>
              <a:rPr lang="en-US" sz="20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38554"/>
          </a:xfrm>
          <a:prstGeom prst="rect">
            <a:avLst/>
          </a:prstGeom>
          <a:noFill/>
        </p:spPr>
        <p:txBody>
          <a:bodyPr wrap="square" rtlCol="0">
            <a:spAutoFit/>
          </a:bodyPr>
          <a:lstStyle/>
          <a:p>
            <a:r>
              <a:rPr lang="en-US" sz="16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00110"/>
          </a:xfrm>
          <a:prstGeom prst="rect">
            <a:avLst/>
          </a:prstGeom>
          <a:noFill/>
        </p:spPr>
        <p:txBody>
          <a:bodyPr wrap="square" rtlCol="0">
            <a:spAutoFit/>
          </a:bodyPr>
          <a:lstStyle/>
          <a:p>
            <a:r>
              <a:rPr lang="en-US" sz="2000" b="1" dirty="0"/>
              <a:t>y</a:t>
            </a:r>
          </a:p>
        </p:txBody>
      </p:sp>
      <p:sp>
        <p:nvSpPr>
          <p:cNvPr id="31" name="TextBox 30">
            <a:extLst>
              <a:ext uri="{FF2B5EF4-FFF2-40B4-BE49-F238E27FC236}">
                <a16:creationId xmlns:a16="http://schemas.microsoft.com/office/drawing/2014/main" id="{B8074D39-F883-4E29-86F9-39548232BC19}"/>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33"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438193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38554"/>
          </a:xfrm>
          <a:prstGeom prst="rect">
            <a:avLst/>
          </a:prstGeom>
          <a:noFill/>
        </p:spPr>
        <p:txBody>
          <a:bodyPr wrap="square" rtlCol="0">
            <a:spAutoFit/>
          </a:bodyPr>
          <a:lstStyle/>
          <a:p>
            <a:r>
              <a:rPr lang="en-US" sz="16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00110"/>
          </a:xfrm>
          <a:prstGeom prst="rect">
            <a:avLst/>
          </a:prstGeom>
          <a:noFill/>
        </p:spPr>
        <p:txBody>
          <a:bodyPr wrap="square" rtlCol="0">
            <a:spAutoFit/>
          </a:bodyPr>
          <a:lstStyle/>
          <a:p>
            <a:r>
              <a:rPr lang="en-US" sz="20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154436"/>
          </a:xfrm>
          <a:prstGeom prst="rect">
            <a:avLst/>
          </a:prstGeom>
        </p:spPr>
        <p:txBody>
          <a:bodyPr wrap="square">
            <a:spAutoFit/>
          </a:bodyPr>
          <a:lstStyle/>
          <a:p>
            <a:pPr marR="220980">
              <a:tabLst>
                <a:tab pos="528955" algn="l"/>
              </a:tabLst>
            </a:pPr>
            <a:r>
              <a:rPr lang="en-US" sz="2800" u="sng" dirty="0">
                <a:latin typeface="Arial" panose="020B0604020202020204" pitchFamily="34" charset="0"/>
                <a:ea typeface="Arial" panose="020B0604020202020204" pitchFamily="34" charset="0"/>
              </a:rPr>
              <a:t>Positive correlations:</a:t>
            </a:r>
            <a:r>
              <a:rPr lang="en-US" sz="2800" dirty="0">
                <a:latin typeface="Arial" panose="020B0604020202020204" pitchFamily="34" charset="0"/>
                <a:ea typeface="Arial" panose="020B0604020202020204" pitchFamily="34" charset="0"/>
              </a:rPr>
              <a:t> as the x values increase, the y values also tend to </a:t>
            </a:r>
            <a:r>
              <a:rPr lang="en-US" sz="2800" b="1" dirty="0">
                <a:solidFill>
                  <a:srgbClr val="0070C0"/>
                </a:solidFill>
                <a:latin typeface="Arial" panose="020B0604020202020204" pitchFamily="34" charset="0"/>
                <a:ea typeface="Arial" panose="020B0604020202020204" pitchFamily="34" charset="0"/>
              </a:rPr>
              <a:t>increase</a:t>
            </a:r>
            <a:r>
              <a:rPr lang="en-US" sz="2800" dirty="0">
                <a:latin typeface="Arial" panose="020B0604020202020204" pitchFamily="34" charset="0"/>
                <a:ea typeface="Arial" panose="020B0604020202020204" pitchFamily="34" charset="0"/>
              </a:rPr>
              <a:t>. </a:t>
            </a:r>
          </a:p>
          <a:p>
            <a:pPr marR="220980">
              <a:tabLst>
                <a:tab pos="528955" algn="l"/>
              </a:tabLst>
            </a:pPr>
            <a:endParaRPr lang="en-US" sz="1100" dirty="0">
              <a:latin typeface="Arial" panose="020B0604020202020204" pitchFamily="34" charset="0"/>
              <a:ea typeface="Arial" panose="020B0604020202020204" pitchFamily="34" charset="0"/>
            </a:endParaRPr>
          </a:p>
          <a:p>
            <a:pPr marR="220980">
              <a:tabLst>
                <a:tab pos="528955" algn="l"/>
              </a:tabLst>
            </a:pPr>
            <a:endParaRPr lang="en-US" sz="700" dirty="0">
              <a:latin typeface="Arial" panose="020B0604020202020204" pitchFamily="34" charset="0"/>
              <a:ea typeface="Arial" panose="020B0604020202020204" pitchFamily="34" charset="0"/>
            </a:endParaRPr>
          </a:p>
          <a:p>
            <a:pPr marR="220980">
              <a:tabLst>
                <a:tab pos="528955" algn="l"/>
              </a:tabLst>
            </a:pPr>
            <a:r>
              <a:rPr lang="en-US" sz="2800" u="sng" dirty="0">
                <a:latin typeface="Arial" panose="020B0604020202020204" pitchFamily="34" charset="0"/>
                <a:ea typeface="Arial" panose="020B0604020202020204" pitchFamily="34" charset="0"/>
              </a:rPr>
              <a:t>Negative correlations:</a:t>
            </a:r>
            <a:r>
              <a:rPr lang="en-US" sz="2800" dirty="0">
                <a:latin typeface="Arial" panose="020B0604020202020204" pitchFamily="34" charset="0"/>
                <a:ea typeface="Arial" panose="020B0604020202020204" pitchFamily="34" charset="0"/>
              </a:rPr>
              <a:t> as the x values increase, the y values tend to </a:t>
            </a:r>
            <a:r>
              <a:rPr lang="en-US" sz="2800" b="1" dirty="0">
                <a:solidFill>
                  <a:srgbClr val="0070C0"/>
                </a:solidFill>
                <a:latin typeface="Arial" panose="020B0604020202020204" pitchFamily="34" charset="0"/>
                <a:ea typeface="Arial" panose="020B0604020202020204" pitchFamily="34" charset="0"/>
              </a:rPr>
              <a:t>decrease</a:t>
            </a:r>
            <a:r>
              <a:rPr lang="en-US" sz="28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38554"/>
          </a:xfrm>
          <a:prstGeom prst="rect">
            <a:avLst/>
          </a:prstGeom>
          <a:noFill/>
        </p:spPr>
        <p:txBody>
          <a:bodyPr wrap="square" rtlCol="0">
            <a:spAutoFit/>
          </a:bodyPr>
          <a:lstStyle/>
          <a:p>
            <a:r>
              <a:rPr lang="en-US" sz="16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00110"/>
          </a:xfrm>
          <a:prstGeom prst="rect">
            <a:avLst/>
          </a:prstGeom>
          <a:noFill/>
        </p:spPr>
        <p:txBody>
          <a:bodyPr wrap="square" rtlCol="0">
            <a:spAutoFit/>
          </a:bodyPr>
          <a:lstStyle/>
          <a:p>
            <a:r>
              <a:rPr lang="en-US" sz="20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38554"/>
          </a:xfrm>
          <a:prstGeom prst="rect">
            <a:avLst/>
          </a:prstGeom>
          <a:noFill/>
        </p:spPr>
        <p:txBody>
          <a:bodyPr wrap="square" rtlCol="0">
            <a:spAutoFit/>
          </a:bodyPr>
          <a:lstStyle/>
          <a:p>
            <a:r>
              <a:rPr lang="en-US" sz="16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00110"/>
          </a:xfrm>
          <a:prstGeom prst="rect">
            <a:avLst/>
          </a:prstGeom>
          <a:noFill/>
        </p:spPr>
        <p:txBody>
          <a:bodyPr wrap="square" rtlCol="0">
            <a:spAutoFit/>
          </a:bodyPr>
          <a:lstStyle/>
          <a:p>
            <a:r>
              <a:rPr lang="en-US" sz="2000" b="1" dirty="0"/>
              <a:t>y</a:t>
            </a:r>
          </a:p>
        </p:txBody>
      </p:sp>
      <p:sp>
        <p:nvSpPr>
          <p:cNvPr id="31" name="TextBox 30">
            <a:extLst>
              <a:ext uri="{FF2B5EF4-FFF2-40B4-BE49-F238E27FC236}">
                <a16:creationId xmlns:a16="http://schemas.microsoft.com/office/drawing/2014/main" id="{4417A12C-81D5-4F62-8AAA-677106E3354C}"/>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32"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2239962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38554"/>
          </a:xfrm>
          <a:prstGeom prst="rect">
            <a:avLst/>
          </a:prstGeom>
          <a:noFill/>
        </p:spPr>
        <p:txBody>
          <a:bodyPr wrap="square" rtlCol="0">
            <a:spAutoFit/>
          </a:bodyPr>
          <a:lstStyle/>
          <a:p>
            <a:r>
              <a:rPr lang="en-US" sz="16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00110"/>
          </a:xfrm>
          <a:prstGeom prst="rect">
            <a:avLst/>
          </a:prstGeom>
          <a:noFill/>
        </p:spPr>
        <p:txBody>
          <a:bodyPr wrap="square" rtlCol="0">
            <a:spAutoFit/>
          </a:bodyPr>
          <a:lstStyle/>
          <a:p>
            <a:r>
              <a:rPr lang="en-US" sz="20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154436"/>
          </a:xfrm>
          <a:prstGeom prst="rect">
            <a:avLst/>
          </a:prstGeom>
        </p:spPr>
        <p:txBody>
          <a:bodyPr wrap="square">
            <a:spAutoFit/>
          </a:bodyPr>
          <a:lstStyle/>
          <a:p>
            <a:pPr marR="220980">
              <a:tabLst>
                <a:tab pos="528955" algn="l"/>
              </a:tabLst>
            </a:pPr>
            <a:r>
              <a:rPr lang="en-US" sz="2800" u="sng" dirty="0">
                <a:latin typeface="Arial" panose="020B0604020202020204" pitchFamily="34" charset="0"/>
                <a:ea typeface="Arial" panose="020B0604020202020204" pitchFamily="34" charset="0"/>
              </a:rPr>
              <a:t>Positive correlations:</a:t>
            </a:r>
            <a:r>
              <a:rPr lang="en-US" sz="2800" dirty="0">
                <a:latin typeface="Arial" panose="020B0604020202020204" pitchFamily="34" charset="0"/>
                <a:ea typeface="Arial" panose="020B0604020202020204" pitchFamily="34" charset="0"/>
              </a:rPr>
              <a:t> as the x values increase, the y values also tend to </a:t>
            </a:r>
            <a:r>
              <a:rPr lang="en-US" sz="2800" b="1" dirty="0">
                <a:solidFill>
                  <a:srgbClr val="0070C0"/>
                </a:solidFill>
                <a:latin typeface="Arial" panose="020B0604020202020204" pitchFamily="34" charset="0"/>
                <a:ea typeface="Arial" panose="020B0604020202020204" pitchFamily="34" charset="0"/>
              </a:rPr>
              <a:t>increase</a:t>
            </a:r>
            <a:r>
              <a:rPr lang="en-US" sz="2800" dirty="0">
                <a:latin typeface="Arial" panose="020B0604020202020204" pitchFamily="34" charset="0"/>
                <a:ea typeface="Arial" panose="020B0604020202020204" pitchFamily="34" charset="0"/>
              </a:rPr>
              <a:t>. </a:t>
            </a:r>
          </a:p>
          <a:p>
            <a:pPr marR="220980">
              <a:tabLst>
                <a:tab pos="528955" algn="l"/>
              </a:tabLst>
            </a:pPr>
            <a:endParaRPr lang="en-US" sz="1100" dirty="0">
              <a:latin typeface="Arial" panose="020B0604020202020204" pitchFamily="34" charset="0"/>
              <a:ea typeface="Arial" panose="020B0604020202020204" pitchFamily="34" charset="0"/>
            </a:endParaRPr>
          </a:p>
          <a:p>
            <a:pPr marR="220980">
              <a:tabLst>
                <a:tab pos="528955" algn="l"/>
              </a:tabLst>
            </a:pPr>
            <a:endParaRPr lang="en-US" sz="700" dirty="0">
              <a:latin typeface="Arial" panose="020B0604020202020204" pitchFamily="34" charset="0"/>
              <a:ea typeface="Arial" panose="020B0604020202020204" pitchFamily="34" charset="0"/>
            </a:endParaRPr>
          </a:p>
          <a:p>
            <a:pPr marR="220980">
              <a:tabLst>
                <a:tab pos="528955" algn="l"/>
              </a:tabLst>
            </a:pPr>
            <a:r>
              <a:rPr lang="en-US" sz="2800" u="sng" dirty="0">
                <a:latin typeface="Arial" panose="020B0604020202020204" pitchFamily="34" charset="0"/>
                <a:ea typeface="Arial" panose="020B0604020202020204" pitchFamily="34" charset="0"/>
              </a:rPr>
              <a:t>Negative correlations:</a:t>
            </a:r>
            <a:r>
              <a:rPr lang="en-US" sz="2800" dirty="0">
                <a:latin typeface="Arial" panose="020B0604020202020204" pitchFamily="34" charset="0"/>
                <a:ea typeface="Arial" panose="020B0604020202020204" pitchFamily="34" charset="0"/>
              </a:rPr>
              <a:t> as the x values increase, the y values tend to </a:t>
            </a:r>
            <a:r>
              <a:rPr lang="en-US" sz="2800" b="1" dirty="0">
                <a:solidFill>
                  <a:srgbClr val="0070C0"/>
                </a:solidFill>
                <a:latin typeface="Arial" panose="020B0604020202020204" pitchFamily="34" charset="0"/>
                <a:ea typeface="Arial" panose="020B0604020202020204" pitchFamily="34" charset="0"/>
              </a:rPr>
              <a:t>decrease</a:t>
            </a:r>
            <a:r>
              <a:rPr lang="en-US" sz="28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38554"/>
          </a:xfrm>
          <a:prstGeom prst="rect">
            <a:avLst/>
          </a:prstGeom>
          <a:noFill/>
        </p:spPr>
        <p:txBody>
          <a:bodyPr wrap="square" rtlCol="0">
            <a:spAutoFit/>
          </a:bodyPr>
          <a:lstStyle/>
          <a:p>
            <a:r>
              <a:rPr lang="en-US" sz="16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00110"/>
          </a:xfrm>
          <a:prstGeom prst="rect">
            <a:avLst/>
          </a:prstGeom>
          <a:noFill/>
        </p:spPr>
        <p:txBody>
          <a:bodyPr wrap="square" rtlCol="0">
            <a:spAutoFit/>
          </a:bodyPr>
          <a:lstStyle/>
          <a:p>
            <a:r>
              <a:rPr lang="en-US" sz="20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38554"/>
          </a:xfrm>
          <a:prstGeom prst="rect">
            <a:avLst/>
          </a:prstGeom>
          <a:noFill/>
        </p:spPr>
        <p:txBody>
          <a:bodyPr wrap="square" rtlCol="0">
            <a:spAutoFit/>
          </a:bodyPr>
          <a:lstStyle/>
          <a:p>
            <a:r>
              <a:rPr lang="en-US" sz="16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00110"/>
          </a:xfrm>
          <a:prstGeom prst="rect">
            <a:avLst/>
          </a:prstGeom>
          <a:noFill/>
        </p:spPr>
        <p:txBody>
          <a:bodyPr wrap="square" rtlCol="0">
            <a:spAutoFit/>
          </a:bodyPr>
          <a:lstStyle/>
          <a:p>
            <a:r>
              <a:rPr lang="en-US" sz="20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38554"/>
          </a:xfrm>
          <a:prstGeom prst="rect">
            <a:avLst/>
          </a:prstGeom>
          <a:noFill/>
        </p:spPr>
        <p:txBody>
          <a:bodyPr wrap="square" rtlCol="0">
            <a:spAutoFit/>
          </a:bodyPr>
          <a:lstStyle/>
          <a:p>
            <a:r>
              <a:rPr lang="en-US" sz="1600"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34"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1985706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38554"/>
          </a:xfrm>
          <a:prstGeom prst="rect">
            <a:avLst/>
          </a:prstGeom>
          <a:noFill/>
        </p:spPr>
        <p:txBody>
          <a:bodyPr wrap="square" rtlCol="0">
            <a:spAutoFit/>
          </a:bodyPr>
          <a:lstStyle/>
          <a:p>
            <a:r>
              <a:rPr lang="en-US" sz="16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00110"/>
          </a:xfrm>
          <a:prstGeom prst="rect">
            <a:avLst/>
          </a:prstGeom>
          <a:noFill/>
        </p:spPr>
        <p:txBody>
          <a:bodyPr wrap="square" rtlCol="0">
            <a:spAutoFit/>
          </a:bodyPr>
          <a:lstStyle/>
          <a:p>
            <a:r>
              <a:rPr lang="en-US" sz="20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092881"/>
          </a:xfrm>
          <a:prstGeom prst="rect">
            <a:avLst/>
          </a:prstGeom>
        </p:spPr>
        <p:txBody>
          <a:bodyPr wrap="square">
            <a:spAutoFit/>
          </a:bodyPr>
          <a:lstStyle/>
          <a:p>
            <a:pPr marR="220980">
              <a:tabLst>
                <a:tab pos="528955" algn="l"/>
              </a:tabLst>
            </a:pPr>
            <a:r>
              <a:rPr lang="en-US" sz="2800" u="sng" dirty="0">
                <a:latin typeface="Arial" panose="020B0604020202020204" pitchFamily="34" charset="0"/>
                <a:ea typeface="Arial" panose="020B0604020202020204" pitchFamily="34" charset="0"/>
              </a:rPr>
              <a:t>Positive correlations:</a:t>
            </a:r>
            <a:r>
              <a:rPr lang="en-US" sz="2800" dirty="0">
                <a:latin typeface="Arial" panose="020B0604020202020204" pitchFamily="34" charset="0"/>
                <a:ea typeface="Arial" panose="020B0604020202020204" pitchFamily="34" charset="0"/>
              </a:rPr>
              <a:t> as the x values increase, the y values also tend to </a:t>
            </a:r>
            <a:r>
              <a:rPr lang="en-US" sz="2800" b="1" dirty="0">
                <a:solidFill>
                  <a:srgbClr val="0070C0"/>
                </a:solidFill>
                <a:latin typeface="Arial" panose="020B0604020202020204" pitchFamily="34" charset="0"/>
                <a:ea typeface="Arial" panose="020B0604020202020204" pitchFamily="34" charset="0"/>
              </a:rPr>
              <a:t>increase</a:t>
            </a:r>
            <a:r>
              <a:rPr lang="en-US" sz="2800" dirty="0">
                <a:latin typeface="Arial" panose="020B0604020202020204" pitchFamily="34" charset="0"/>
                <a:ea typeface="Arial" panose="020B0604020202020204" pitchFamily="34" charset="0"/>
              </a:rPr>
              <a:t>. </a:t>
            </a:r>
          </a:p>
          <a:p>
            <a:pPr marR="220980">
              <a:tabLst>
                <a:tab pos="528955" algn="l"/>
              </a:tabLst>
            </a:pPr>
            <a:endParaRPr lang="en-US" sz="1100" dirty="0">
              <a:latin typeface="Arial" panose="020B0604020202020204" pitchFamily="34" charset="0"/>
              <a:ea typeface="Arial" panose="020B0604020202020204" pitchFamily="34" charset="0"/>
            </a:endParaRPr>
          </a:p>
          <a:p>
            <a:pPr marR="220980">
              <a:tabLst>
                <a:tab pos="528955" algn="l"/>
              </a:tabLst>
            </a:pPr>
            <a:endParaRPr lang="en-US" sz="700" dirty="0">
              <a:latin typeface="Arial" panose="020B0604020202020204" pitchFamily="34" charset="0"/>
              <a:ea typeface="Arial" panose="020B0604020202020204" pitchFamily="34" charset="0"/>
            </a:endParaRPr>
          </a:p>
          <a:p>
            <a:pPr marR="220980">
              <a:tabLst>
                <a:tab pos="528955" algn="l"/>
              </a:tabLst>
            </a:pPr>
            <a:r>
              <a:rPr lang="en-US" sz="2800" u="sng" dirty="0">
                <a:latin typeface="Arial" panose="020B0604020202020204" pitchFamily="34" charset="0"/>
                <a:ea typeface="Arial" panose="020B0604020202020204" pitchFamily="34" charset="0"/>
              </a:rPr>
              <a:t>Negative correlations:</a:t>
            </a:r>
            <a:r>
              <a:rPr lang="en-US" sz="2800" dirty="0">
                <a:latin typeface="Arial" panose="020B0604020202020204" pitchFamily="34" charset="0"/>
                <a:ea typeface="Arial" panose="020B0604020202020204" pitchFamily="34" charset="0"/>
              </a:rPr>
              <a:t> as the x values increase, the y values tend to </a:t>
            </a:r>
            <a:r>
              <a:rPr lang="en-US" sz="2800" b="1" dirty="0">
                <a:solidFill>
                  <a:srgbClr val="0070C0"/>
                </a:solidFill>
                <a:latin typeface="Arial" panose="020B0604020202020204" pitchFamily="34" charset="0"/>
                <a:ea typeface="Arial" panose="020B0604020202020204" pitchFamily="34" charset="0"/>
              </a:rPr>
              <a:t>decrease</a:t>
            </a:r>
            <a:r>
              <a:rPr lang="en-US" sz="28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38554"/>
          </a:xfrm>
          <a:prstGeom prst="rect">
            <a:avLst/>
          </a:prstGeom>
          <a:noFill/>
        </p:spPr>
        <p:txBody>
          <a:bodyPr wrap="square" rtlCol="0">
            <a:spAutoFit/>
          </a:bodyPr>
          <a:lstStyle/>
          <a:p>
            <a:r>
              <a:rPr lang="en-US" sz="16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00110"/>
          </a:xfrm>
          <a:prstGeom prst="rect">
            <a:avLst/>
          </a:prstGeom>
          <a:noFill/>
        </p:spPr>
        <p:txBody>
          <a:bodyPr wrap="square" rtlCol="0">
            <a:spAutoFit/>
          </a:bodyPr>
          <a:lstStyle/>
          <a:p>
            <a:r>
              <a:rPr lang="en-US" sz="20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38554"/>
          </a:xfrm>
          <a:prstGeom prst="rect">
            <a:avLst/>
          </a:prstGeom>
          <a:noFill/>
        </p:spPr>
        <p:txBody>
          <a:bodyPr wrap="square" rtlCol="0">
            <a:spAutoFit/>
          </a:bodyPr>
          <a:lstStyle/>
          <a:p>
            <a:r>
              <a:rPr lang="en-US" sz="16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00110"/>
          </a:xfrm>
          <a:prstGeom prst="rect">
            <a:avLst/>
          </a:prstGeom>
          <a:noFill/>
        </p:spPr>
        <p:txBody>
          <a:bodyPr wrap="square" rtlCol="0">
            <a:spAutoFit/>
          </a:bodyPr>
          <a:lstStyle/>
          <a:p>
            <a:r>
              <a:rPr lang="en-US" sz="20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38554"/>
          </a:xfrm>
          <a:prstGeom prst="rect">
            <a:avLst/>
          </a:prstGeom>
          <a:noFill/>
        </p:spPr>
        <p:txBody>
          <a:bodyPr wrap="square" rtlCol="0">
            <a:spAutoFit/>
          </a:bodyPr>
          <a:lstStyle/>
          <a:p>
            <a:r>
              <a:rPr lang="en-US" sz="1600"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400110"/>
          </a:xfrm>
          <a:prstGeom prst="rect">
            <a:avLst/>
          </a:prstGeom>
          <a:noFill/>
        </p:spPr>
        <p:txBody>
          <a:bodyPr wrap="square" rtlCol="0">
            <a:spAutoFit/>
          </a:bodyPr>
          <a:lstStyle/>
          <a:p>
            <a:r>
              <a:rPr lang="en-US" sz="2000" b="1" dirty="0"/>
              <a:t>y</a:t>
            </a:r>
          </a:p>
        </p:txBody>
      </p:sp>
      <p:sp>
        <p:nvSpPr>
          <p:cNvPr id="35"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477188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4080" y="741680"/>
            <a:ext cx="10474960" cy="3046988"/>
          </a:xfrm>
          <a:prstGeom prst="rect">
            <a:avLst/>
          </a:prstGeom>
          <a:noFill/>
        </p:spPr>
        <p:txBody>
          <a:bodyPr wrap="square" rtlCol="0">
            <a:spAutoFit/>
          </a:bodyPr>
          <a:lstStyle/>
          <a:p>
            <a:pPr>
              <a:lnSpc>
                <a:spcPct val="200000"/>
              </a:lnSpc>
            </a:pPr>
            <a:r>
              <a:rPr lang="en-US" altLang="zh-CN" sz="3200" dirty="0" smtClean="0">
                <a:latin typeface="Century Gothic" panose="020B0502020202020204" pitchFamily="34" charset="0"/>
              </a:rPr>
              <a:t>When we understand the relationship between two variable, we can use the value of one variable to help us make predictions about the other variable.</a:t>
            </a:r>
            <a:endParaRPr lang="zh-CN" altLang="en-US" sz="3200" dirty="0">
              <a:latin typeface="Century Gothic" panose="020B0502020202020204" pitchFamily="34" charset="0"/>
            </a:endParaRPr>
          </a:p>
        </p:txBody>
      </p:sp>
      <p:sp>
        <p:nvSpPr>
          <p:cNvPr id="3" name="矩形 2"/>
          <p:cNvSpPr/>
          <p:nvPr/>
        </p:nvSpPr>
        <p:spPr>
          <a:xfrm>
            <a:off x="264430" y="5570974"/>
            <a:ext cx="12027652" cy="707886"/>
          </a:xfrm>
          <a:prstGeom prst="rect">
            <a:avLst/>
          </a:prstGeom>
        </p:spPr>
        <p:txBody>
          <a:bodyPr wrap="none">
            <a:spAutoFit/>
          </a:bodyPr>
          <a:lstStyle/>
          <a:p>
            <a:r>
              <a:rPr lang="en-US" altLang="zh-CN" sz="4000" dirty="0" smtClean="0">
                <a:latin typeface="Century Gothic" panose="020B0502020202020204" pitchFamily="34" charset="0"/>
              </a:rPr>
              <a:t>relationships </a:t>
            </a:r>
            <a:r>
              <a:rPr lang="en-US" altLang="zh-CN" sz="4000" dirty="0">
                <a:latin typeface="Century Gothic" panose="020B0502020202020204" pitchFamily="34" charset="0"/>
              </a:rPr>
              <a:t>between two </a:t>
            </a:r>
            <a:r>
              <a:rPr lang="en-US" altLang="zh-CN" sz="4000" dirty="0" smtClean="0">
                <a:latin typeface="Century Gothic" panose="020B0502020202020204" pitchFamily="34" charset="0"/>
              </a:rPr>
              <a:t>quantitative variable</a:t>
            </a:r>
            <a:endParaRPr lang="zh-CN" altLang="en-US" sz="4000" dirty="0"/>
          </a:p>
        </p:txBody>
      </p:sp>
      <p:sp>
        <p:nvSpPr>
          <p:cNvPr id="4" name="下箭头 3"/>
          <p:cNvSpPr/>
          <p:nvPr/>
        </p:nvSpPr>
        <p:spPr>
          <a:xfrm>
            <a:off x="5417820" y="4013835"/>
            <a:ext cx="1427480" cy="1331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8217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2"/>
                </a:solidFill>
                <a:effectLst/>
                <a:ea typeface="Times New Roman" panose="02020603050405020304" pitchFamily="18" charset="0"/>
              </a:rPr>
              <a:t>No</a:t>
            </a:r>
          </a:p>
          <a:p>
            <a:pPr marL="0" marR="0" algn="ctr">
              <a:spcBef>
                <a:spcPts val="0"/>
              </a:spcBef>
              <a:spcAft>
                <a:spcPts val="0"/>
              </a:spcAft>
            </a:pPr>
            <a:r>
              <a:rPr lang="en-US" sz="16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07777"/>
          </a:xfrm>
          <a:prstGeom prst="rect">
            <a:avLst/>
          </a:prstGeom>
          <a:noFill/>
        </p:spPr>
        <p:txBody>
          <a:bodyPr wrap="square" rtlCol="0">
            <a:spAutoFit/>
          </a:bodyPr>
          <a:lstStyle/>
          <a:p>
            <a:r>
              <a:rPr lang="en-US" sz="14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369332"/>
          </a:xfrm>
          <a:prstGeom prst="rect">
            <a:avLst/>
          </a:prstGeom>
          <a:noFill/>
        </p:spPr>
        <p:txBody>
          <a:bodyPr wrap="square" rtlCol="0">
            <a:spAutoFit/>
          </a:bodyPr>
          <a:lstStyle/>
          <a:p>
            <a:r>
              <a:rPr lang="en-US"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823576"/>
          </a:xfrm>
          <a:prstGeom prst="rect">
            <a:avLst/>
          </a:prstGeom>
        </p:spPr>
        <p:txBody>
          <a:bodyPr wrap="square">
            <a:spAutoFit/>
          </a:bodyPr>
          <a:lstStyle/>
          <a:p>
            <a:pPr marR="220980">
              <a:tabLst>
                <a:tab pos="528955" algn="l"/>
              </a:tabLst>
            </a:pPr>
            <a:r>
              <a:rPr lang="en-US" sz="2400" u="sng" dirty="0">
                <a:latin typeface="Arial" panose="020B0604020202020204" pitchFamily="34" charset="0"/>
                <a:ea typeface="Arial" panose="020B0604020202020204" pitchFamily="34" charset="0"/>
              </a:rPr>
              <a:t>Positive correlations:</a:t>
            </a:r>
            <a:r>
              <a:rPr lang="en-US" sz="2400" dirty="0">
                <a:latin typeface="Arial" panose="020B0604020202020204" pitchFamily="34" charset="0"/>
                <a:ea typeface="Arial" panose="020B0604020202020204" pitchFamily="34" charset="0"/>
              </a:rPr>
              <a:t> as the x values increase, the y values also tend to </a:t>
            </a:r>
            <a:r>
              <a:rPr lang="en-US" sz="2400" b="1" dirty="0">
                <a:solidFill>
                  <a:srgbClr val="0070C0"/>
                </a:solidFill>
                <a:latin typeface="Arial" panose="020B0604020202020204" pitchFamily="34" charset="0"/>
                <a:ea typeface="Arial" panose="020B0604020202020204" pitchFamily="34" charset="0"/>
              </a:rPr>
              <a:t>increase</a:t>
            </a:r>
            <a:r>
              <a:rPr lang="en-US" sz="2400" dirty="0">
                <a:latin typeface="Arial" panose="020B0604020202020204" pitchFamily="34" charset="0"/>
                <a:ea typeface="Arial" panose="020B0604020202020204" pitchFamily="34" charset="0"/>
              </a:rPr>
              <a:t>. </a:t>
            </a:r>
          </a:p>
          <a:p>
            <a:pPr marR="220980">
              <a:tabLst>
                <a:tab pos="528955" algn="l"/>
              </a:tabLst>
            </a:pPr>
            <a:endParaRPr lang="en-US" sz="1050" dirty="0">
              <a:latin typeface="Arial" panose="020B0604020202020204" pitchFamily="34" charset="0"/>
              <a:ea typeface="Arial" panose="020B0604020202020204" pitchFamily="34" charset="0"/>
            </a:endParaRPr>
          </a:p>
          <a:p>
            <a:pPr marR="220980">
              <a:tabLst>
                <a:tab pos="528955" algn="l"/>
              </a:tabLst>
            </a:pPr>
            <a:endParaRPr lang="en-US" sz="600" dirty="0">
              <a:latin typeface="Arial" panose="020B0604020202020204" pitchFamily="34" charset="0"/>
              <a:ea typeface="Arial" panose="020B0604020202020204" pitchFamily="34" charset="0"/>
            </a:endParaRPr>
          </a:p>
          <a:p>
            <a:pPr marR="220980">
              <a:tabLst>
                <a:tab pos="528955" algn="l"/>
              </a:tabLst>
            </a:pPr>
            <a:r>
              <a:rPr lang="en-US" sz="2400" u="sng" dirty="0">
                <a:latin typeface="Arial" panose="020B0604020202020204" pitchFamily="34" charset="0"/>
                <a:ea typeface="Arial" panose="020B0604020202020204" pitchFamily="34" charset="0"/>
              </a:rPr>
              <a:t>Negative correlations:</a:t>
            </a:r>
            <a:r>
              <a:rPr lang="en-US" sz="2400" dirty="0">
                <a:latin typeface="Arial" panose="020B0604020202020204" pitchFamily="34" charset="0"/>
                <a:ea typeface="Arial" panose="020B0604020202020204" pitchFamily="34" charset="0"/>
              </a:rPr>
              <a:t> as the x values increase, the y values tend to </a:t>
            </a:r>
            <a:r>
              <a:rPr lang="en-US" sz="2400" b="1" dirty="0">
                <a:solidFill>
                  <a:srgbClr val="0070C0"/>
                </a:solidFill>
                <a:latin typeface="Arial" panose="020B0604020202020204" pitchFamily="34" charset="0"/>
                <a:ea typeface="Arial" panose="020B0604020202020204" pitchFamily="34" charset="0"/>
              </a:rPr>
              <a:t>decrease</a:t>
            </a:r>
            <a:r>
              <a:rPr lang="en-US" sz="24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07777"/>
          </a:xfrm>
          <a:prstGeom prst="rect">
            <a:avLst/>
          </a:prstGeom>
          <a:noFill/>
        </p:spPr>
        <p:txBody>
          <a:bodyPr wrap="square" rtlCol="0">
            <a:spAutoFit/>
          </a:bodyPr>
          <a:lstStyle/>
          <a:p>
            <a:r>
              <a:rPr lang="en-US" sz="14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369332"/>
          </a:xfrm>
          <a:prstGeom prst="rect">
            <a:avLst/>
          </a:prstGeom>
          <a:noFill/>
        </p:spPr>
        <p:txBody>
          <a:bodyPr wrap="square" rtlCol="0">
            <a:spAutoFit/>
          </a:bodyPr>
          <a:lstStyle/>
          <a:p>
            <a:r>
              <a:rPr lang="en-US"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07777"/>
          </a:xfrm>
          <a:prstGeom prst="rect">
            <a:avLst/>
          </a:prstGeom>
          <a:noFill/>
        </p:spPr>
        <p:txBody>
          <a:bodyPr wrap="square" rtlCol="0">
            <a:spAutoFit/>
          </a:bodyPr>
          <a:lstStyle/>
          <a:p>
            <a:r>
              <a:rPr lang="en-US" sz="14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369332"/>
          </a:xfrm>
          <a:prstGeom prst="rect">
            <a:avLst/>
          </a:prstGeom>
          <a:noFill/>
        </p:spPr>
        <p:txBody>
          <a:bodyPr wrap="square" rtlCol="0">
            <a:spAutoFit/>
          </a:bodyPr>
          <a:lstStyle/>
          <a:p>
            <a:r>
              <a:rPr lang="en-US"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07777"/>
          </a:xfrm>
          <a:prstGeom prst="rect">
            <a:avLst/>
          </a:prstGeom>
          <a:noFill/>
        </p:spPr>
        <p:txBody>
          <a:bodyPr wrap="square" rtlCol="0">
            <a:spAutoFit/>
          </a:bodyPr>
          <a:lstStyle/>
          <a:p>
            <a:r>
              <a:rPr lang="en-US" sz="1400"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61610"/>
          </a:xfrm>
          <a:prstGeom prst="rect">
            <a:avLst/>
          </a:prstGeom>
          <a:noFill/>
        </p:spPr>
        <p:txBody>
          <a:bodyPr wrap="square" rtlCol="0">
            <a:spAutoFit/>
          </a:bodyPr>
          <a:lstStyle/>
          <a:p>
            <a:r>
              <a:rPr lang="en-US" sz="1050" dirty="0"/>
              <a:t>Graphic inspired by </a:t>
            </a:r>
            <a:r>
              <a:rPr lang="en-US" sz="1050" i="1" dirty="0"/>
              <a:t>mathisfun.com</a:t>
            </a:r>
            <a:endParaRPr lang="en-US" sz="105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369332"/>
          </a:xfrm>
          <a:prstGeom prst="rect">
            <a:avLst/>
          </a:prstGeom>
          <a:noFill/>
        </p:spPr>
        <p:txBody>
          <a:bodyPr wrap="square" rtlCol="0">
            <a:spAutoFit/>
          </a:bodyPr>
          <a:lstStyle/>
          <a:p>
            <a:r>
              <a:rPr lang="en-US"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07777"/>
          </a:xfrm>
          <a:prstGeom prst="rect">
            <a:avLst/>
          </a:prstGeom>
          <a:noFill/>
        </p:spPr>
        <p:txBody>
          <a:bodyPr wrap="square" rtlCol="0">
            <a:spAutoFit/>
          </a:bodyPr>
          <a:lstStyle/>
          <a:p>
            <a:r>
              <a:rPr lang="en-US" sz="1400"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369332"/>
          </a:xfrm>
          <a:prstGeom prst="rect">
            <a:avLst/>
          </a:prstGeom>
          <a:noFill/>
        </p:spPr>
        <p:txBody>
          <a:bodyPr wrap="square" rtlCol="0">
            <a:spAutoFit/>
          </a:bodyPr>
          <a:lstStyle/>
          <a:p>
            <a:r>
              <a:rPr lang="en-US"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07777"/>
          </a:xfrm>
          <a:prstGeom prst="rect">
            <a:avLst/>
          </a:prstGeom>
          <a:noFill/>
        </p:spPr>
        <p:txBody>
          <a:bodyPr wrap="square" rtlCol="0">
            <a:spAutoFit/>
          </a:bodyPr>
          <a:lstStyle/>
          <a:p>
            <a:r>
              <a:rPr lang="en-US" sz="1400"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369332"/>
          </a:xfrm>
          <a:prstGeom prst="rect">
            <a:avLst/>
          </a:prstGeom>
          <a:noFill/>
        </p:spPr>
        <p:txBody>
          <a:bodyPr wrap="square" rtlCol="0">
            <a:spAutoFit/>
          </a:bodyPr>
          <a:lstStyle/>
          <a:p>
            <a:r>
              <a:rPr lang="en-US" b="1" dirty="0"/>
              <a:t>y</a:t>
            </a:r>
          </a:p>
        </p:txBody>
      </p:sp>
      <p:sp>
        <p:nvSpPr>
          <p:cNvPr id="39"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3360201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2"/>
                </a:solidFill>
                <a:effectLst/>
                <a:ea typeface="Times New Roman" panose="02020603050405020304" pitchFamily="18" charset="0"/>
              </a:rPr>
              <a:t>No</a:t>
            </a:r>
          </a:p>
          <a:p>
            <a:pPr marL="0" marR="0" algn="ctr">
              <a:spcBef>
                <a:spcPts val="0"/>
              </a:spcBef>
              <a:spcAft>
                <a:spcPts val="0"/>
              </a:spcAft>
            </a:pPr>
            <a:r>
              <a:rPr lang="en-US" sz="16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07777"/>
          </a:xfrm>
          <a:prstGeom prst="rect">
            <a:avLst/>
          </a:prstGeom>
          <a:noFill/>
        </p:spPr>
        <p:txBody>
          <a:bodyPr wrap="square" rtlCol="0">
            <a:spAutoFit/>
          </a:bodyPr>
          <a:lstStyle/>
          <a:p>
            <a:r>
              <a:rPr lang="en-US" sz="14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369332"/>
          </a:xfrm>
          <a:prstGeom prst="rect">
            <a:avLst/>
          </a:prstGeom>
          <a:noFill/>
        </p:spPr>
        <p:txBody>
          <a:bodyPr wrap="square" rtlCol="0">
            <a:spAutoFit/>
          </a:bodyPr>
          <a:lstStyle/>
          <a:p>
            <a:r>
              <a:rPr lang="en-US"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823576"/>
          </a:xfrm>
          <a:prstGeom prst="rect">
            <a:avLst/>
          </a:prstGeom>
        </p:spPr>
        <p:txBody>
          <a:bodyPr wrap="square">
            <a:spAutoFit/>
          </a:bodyPr>
          <a:lstStyle/>
          <a:p>
            <a:pPr marR="220980">
              <a:tabLst>
                <a:tab pos="528955" algn="l"/>
              </a:tabLst>
            </a:pPr>
            <a:r>
              <a:rPr lang="en-US" sz="2400" u="sng" dirty="0">
                <a:latin typeface="Arial" panose="020B0604020202020204" pitchFamily="34" charset="0"/>
                <a:ea typeface="Arial" panose="020B0604020202020204" pitchFamily="34" charset="0"/>
              </a:rPr>
              <a:t>Positive correlations:</a:t>
            </a:r>
            <a:r>
              <a:rPr lang="en-US" sz="2400" dirty="0">
                <a:latin typeface="Arial" panose="020B0604020202020204" pitchFamily="34" charset="0"/>
                <a:ea typeface="Arial" panose="020B0604020202020204" pitchFamily="34" charset="0"/>
              </a:rPr>
              <a:t> as the x values increase, the y values also tend to </a:t>
            </a:r>
            <a:r>
              <a:rPr lang="en-US" sz="2400" b="1" dirty="0">
                <a:solidFill>
                  <a:srgbClr val="0070C0"/>
                </a:solidFill>
                <a:latin typeface="Arial" panose="020B0604020202020204" pitchFamily="34" charset="0"/>
                <a:ea typeface="Arial" panose="020B0604020202020204" pitchFamily="34" charset="0"/>
              </a:rPr>
              <a:t>increase</a:t>
            </a:r>
            <a:r>
              <a:rPr lang="en-US" sz="2400" dirty="0">
                <a:latin typeface="Arial" panose="020B0604020202020204" pitchFamily="34" charset="0"/>
                <a:ea typeface="Arial" panose="020B0604020202020204" pitchFamily="34" charset="0"/>
              </a:rPr>
              <a:t>. </a:t>
            </a:r>
          </a:p>
          <a:p>
            <a:pPr marR="220980">
              <a:tabLst>
                <a:tab pos="528955" algn="l"/>
              </a:tabLst>
            </a:pPr>
            <a:endParaRPr lang="en-US" sz="1050" dirty="0">
              <a:latin typeface="Arial" panose="020B0604020202020204" pitchFamily="34" charset="0"/>
              <a:ea typeface="Arial" panose="020B0604020202020204" pitchFamily="34" charset="0"/>
            </a:endParaRPr>
          </a:p>
          <a:p>
            <a:pPr marR="220980">
              <a:tabLst>
                <a:tab pos="528955" algn="l"/>
              </a:tabLst>
            </a:pPr>
            <a:endParaRPr lang="en-US" sz="600" dirty="0">
              <a:latin typeface="Arial" panose="020B0604020202020204" pitchFamily="34" charset="0"/>
              <a:ea typeface="Arial" panose="020B0604020202020204" pitchFamily="34" charset="0"/>
            </a:endParaRPr>
          </a:p>
          <a:p>
            <a:pPr marR="220980">
              <a:tabLst>
                <a:tab pos="528955" algn="l"/>
              </a:tabLst>
            </a:pPr>
            <a:r>
              <a:rPr lang="en-US" sz="2400" u="sng" dirty="0">
                <a:latin typeface="Arial" panose="020B0604020202020204" pitchFamily="34" charset="0"/>
                <a:ea typeface="Arial" panose="020B0604020202020204" pitchFamily="34" charset="0"/>
              </a:rPr>
              <a:t>Negative correlations:</a:t>
            </a:r>
            <a:r>
              <a:rPr lang="en-US" sz="2400" dirty="0">
                <a:latin typeface="Arial" panose="020B0604020202020204" pitchFamily="34" charset="0"/>
                <a:ea typeface="Arial" panose="020B0604020202020204" pitchFamily="34" charset="0"/>
              </a:rPr>
              <a:t> as the x values increase, the y values tend to </a:t>
            </a:r>
            <a:r>
              <a:rPr lang="en-US" sz="2400" b="1" dirty="0">
                <a:solidFill>
                  <a:srgbClr val="0070C0"/>
                </a:solidFill>
                <a:latin typeface="Arial" panose="020B0604020202020204" pitchFamily="34" charset="0"/>
                <a:ea typeface="Arial" panose="020B0604020202020204" pitchFamily="34" charset="0"/>
              </a:rPr>
              <a:t>decrease</a:t>
            </a:r>
            <a:r>
              <a:rPr lang="en-US" sz="24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07777"/>
          </a:xfrm>
          <a:prstGeom prst="rect">
            <a:avLst/>
          </a:prstGeom>
          <a:noFill/>
        </p:spPr>
        <p:txBody>
          <a:bodyPr wrap="square" rtlCol="0">
            <a:spAutoFit/>
          </a:bodyPr>
          <a:lstStyle/>
          <a:p>
            <a:r>
              <a:rPr lang="en-US" sz="14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369332"/>
          </a:xfrm>
          <a:prstGeom prst="rect">
            <a:avLst/>
          </a:prstGeom>
          <a:noFill/>
        </p:spPr>
        <p:txBody>
          <a:bodyPr wrap="square" rtlCol="0">
            <a:spAutoFit/>
          </a:bodyPr>
          <a:lstStyle/>
          <a:p>
            <a:r>
              <a:rPr lang="en-US"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07777"/>
          </a:xfrm>
          <a:prstGeom prst="rect">
            <a:avLst/>
          </a:prstGeom>
          <a:noFill/>
        </p:spPr>
        <p:txBody>
          <a:bodyPr wrap="square" rtlCol="0">
            <a:spAutoFit/>
          </a:bodyPr>
          <a:lstStyle/>
          <a:p>
            <a:r>
              <a:rPr lang="en-US" sz="14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369332"/>
          </a:xfrm>
          <a:prstGeom prst="rect">
            <a:avLst/>
          </a:prstGeom>
          <a:noFill/>
        </p:spPr>
        <p:txBody>
          <a:bodyPr wrap="square" rtlCol="0">
            <a:spAutoFit/>
          </a:bodyPr>
          <a:lstStyle/>
          <a:p>
            <a:r>
              <a:rPr lang="en-US"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07777"/>
          </a:xfrm>
          <a:prstGeom prst="rect">
            <a:avLst/>
          </a:prstGeom>
          <a:noFill/>
        </p:spPr>
        <p:txBody>
          <a:bodyPr wrap="square" rtlCol="0">
            <a:spAutoFit/>
          </a:bodyPr>
          <a:lstStyle/>
          <a:p>
            <a:r>
              <a:rPr lang="en-US" sz="1400"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61610"/>
          </a:xfrm>
          <a:prstGeom prst="rect">
            <a:avLst/>
          </a:prstGeom>
          <a:noFill/>
        </p:spPr>
        <p:txBody>
          <a:bodyPr wrap="square" rtlCol="0">
            <a:spAutoFit/>
          </a:bodyPr>
          <a:lstStyle/>
          <a:p>
            <a:r>
              <a:rPr lang="en-US" sz="1050" dirty="0"/>
              <a:t>Graphic inspired by </a:t>
            </a:r>
            <a:r>
              <a:rPr lang="en-US" sz="1050" i="1" dirty="0"/>
              <a:t>mathisfun.com</a:t>
            </a:r>
            <a:endParaRPr lang="en-US" sz="105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369332"/>
          </a:xfrm>
          <a:prstGeom prst="rect">
            <a:avLst/>
          </a:prstGeom>
          <a:noFill/>
        </p:spPr>
        <p:txBody>
          <a:bodyPr wrap="square" rtlCol="0">
            <a:spAutoFit/>
          </a:bodyPr>
          <a:lstStyle/>
          <a:p>
            <a:r>
              <a:rPr lang="en-US"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07777"/>
          </a:xfrm>
          <a:prstGeom prst="rect">
            <a:avLst/>
          </a:prstGeom>
          <a:noFill/>
        </p:spPr>
        <p:txBody>
          <a:bodyPr wrap="square" rtlCol="0">
            <a:spAutoFit/>
          </a:bodyPr>
          <a:lstStyle/>
          <a:p>
            <a:r>
              <a:rPr lang="en-US" sz="1400"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369332"/>
          </a:xfrm>
          <a:prstGeom prst="rect">
            <a:avLst/>
          </a:prstGeom>
          <a:noFill/>
        </p:spPr>
        <p:txBody>
          <a:bodyPr wrap="square" rtlCol="0">
            <a:spAutoFit/>
          </a:bodyPr>
          <a:lstStyle/>
          <a:p>
            <a:r>
              <a:rPr lang="en-US"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07777"/>
          </a:xfrm>
          <a:prstGeom prst="rect">
            <a:avLst/>
          </a:prstGeom>
          <a:noFill/>
        </p:spPr>
        <p:txBody>
          <a:bodyPr wrap="square" rtlCol="0">
            <a:spAutoFit/>
          </a:bodyPr>
          <a:lstStyle/>
          <a:p>
            <a:r>
              <a:rPr lang="en-US" sz="1400"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369332"/>
          </a:xfrm>
          <a:prstGeom prst="rect">
            <a:avLst/>
          </a:prstGeom>
          <a:noFill/>
        </p:spPr>
        <p:txBody>
          <a:bodyPr wrap="square" rtlCol="0">
            <a:spAutoFit/>
          </a:bodyPr>
          <a:lstStyle/>
          <a:p>
            <a:r>
              <a:rPr lang="en-US" b="1" dirty="0"/>
              <a:t>y</a:t>
            </a:r>
          </a:p>
        </p:txBody>
      </p:sp>
      <p:cxnSp>
        <p:nvCxnSpPr>
          <p:cNvPr id="39" name="Straight Connector 38">
            <a:extLst>
              <a:ext uri="{FF2B5EF4-FFF2-40B4-BE49-F238E27FC236}">
                <a16:creationId xmlns:a16="http://schemas.microsoft.com/office/drawing/2014/main" id="{AAA6BB95-6F25-4E9A-9F56-84A273ADD75B}"/>
              </a:ext>
            </a:extLst>
          </p:cNvPr>
          <p:cNvCxnSpPr>
            <a:cxnSpLocks/>
          </p:cNvCxnSpPr>
          <p:nvPr/>
        </p:nvCxnSpPr>
        <p:spPr>
          <a:xfrm flipV="1">
            <a:off x="519484" y="3018511"/>
            <a:ext cx="1217876" cy="62267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F4A36A-687E-4CDA-8095-57219A803853}"/>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88B34AB-2775-4DEF-8DC1-06EB0095E982}"/>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7CF546-D93F-4D5D-AD9B-4858E1FD1B2A}"/>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25D9006-F8F0-4B81-A56F-DCF7333B7045}"/>
              </a:ext>
            </a:extLst>
          </p:cNvPr>
          <p:cNvCxnSpPr>
            <a:cxnSpLocks/>
          </p:cNvCxnSpPr>
          <p:nvPr/>
        </p:nvCxnSpPr>
        <p:spPr>
          <a:xfrm>
            <a:off x="9141023" y="3053892"/>
            <a:ext cx="921483" cy="836155"/>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557DB-590B-4C8F-929E-1E9BC7F4E6BF}"/>
              </a:ext>
            </a:extLst>
          </p:cNvPr>
          <p:cNvCxnSpPr>
            <a:cxnSpLocks/>
          </p:cNvCxnSpPr>
          <p:nvPr/>
        </p:nvCxnSpPr>
        <p:spPr>
          <a:xfrm>
            <a:off x="10884023" y="2949223"/>
            <a:ext cx="788493" cy="873548"/>
          </a:xfrm>
          <a:prstGeom prst="line">
            <a:avLst/>
          </a:prstGeom>
          <a:ln w="28575"/>
        </p:spPr>
        <p:style>
          <a:lnRef idx="1">
            <a:schemeClr val="dk1"/>
          </a:lnRef>
          <a:fillRef idx="0">
            <a:schemeClr val="dk1"/>
          </a:fillRef>
          <a:effectRef idx="0">
            <a:schemeClr val="dk1"/>
          </a:effectRef>
          <a:fontRef idx="minor">
            <a:schemeClr val="tx1"/>
          </a:fontRef>
        </p:style>
      </p:cxnSp>
      <p:sp>
        <p:nvSpPr>
          <p:cNvPr id="49"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1018652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2"/>
                </a:solidFill>
                <a:effectLst/>
                <a:ea typeface="Times New Roman" panose="02020603050405020304" pitchFamily="18" charset="0"/>
              </a:rPr>
              <a:t>No</a:t>
            </a:r>
          </a:p>
          <a:p>
            <a:pPr marL="0" marR="0" algn="ctr">
              <a:spcBef>
                <a:spcPts val="0"/>
              </a:spcBef>
              <a:spcAft>
                <a:spcPts val="0"/>
              </a:spcAft>
            </a:pPr>
            <a:r>
              <a:rPr lang="en-US" sz="16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07777"/>
          </a:xfrm>
          <a:prstGeom prst="rect">
            <a:avLst/>
          </a:prstGeom>
          <a:noFill/>
        </p:spPr>
        <p:txBody>
          <a:bodyPr wrap="square" rtlCol="0">
            <a:spAutoFit/>
          </a:bodyPr>
          <a:lstStyle/>
          <a:p>
            <a:r>
              <a:rPr lang="en-US" sz="14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369332"/>
          </a:xfrm>
          <a:prstGeom prst="rect">
            <a:avLst/>
          </a:prstGeom>
          <a:noFill/>
        </p:spPr>
        <p:txBody>
          <a:bodyPr wrap="square" rtlCol="0">
            <a:spAutoFit/>
          </a:bodyPr>
          <a:lstStyle/>
          <a:p>
            <a:r>
              <a:rPr lang="en-US"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823576"/>
          </a:xfrm>
          <a:prstGeom prst="rect">
            <a:avLst/>
          </a:prstGeom>
        </p:spPr>
        <p:txBody>
          <a:bodyPr wrap="square">
            <a:spAutoFit/>
          </a:bodyPr>
          <a:lstStyle/>
          <a:p>
            <a:pPr marR="220980">
              <a:tabLst>
                <a:tab pos="528955" algn="l"/>
              </a:tabLst>
            </a:pPr>
            <a:r>
              <a:rPr lang="en-US" sz="2400" u="sng" dirty="0">
                <a:latin typeface="Arial" panose="020B0604020202020204" pitchFamily="34" charset="0"/>
                <a:ea typeface="Arial" panose="020B0604020202020204" pitchFamily="34" charset="0"/>
              </a:rPr>
              <a:t>Positive correlations:</a:t>
            </a:r>
            <a:r>
              <a:rPr lang="en-US" sz="2400" dirty="0">
                <a:latin typeface="Arial" panose="020B0604020202020204" pitchFamily="34" charset="0"/>
                <a:ea typeface="Arial" panose="020B0604020202020204" pitchFamily="34" charset="0"/>
              </a:rPr>
              <a:t> as the x values increase, the y values also tend to </a:t>
            </a:r>
            <a:r>
              <a:rPr lang="en-US" sz="2400" b="1" dirty="0">
                <a:solidFill>
                  <a:srgbClr val="0070C0"/>
                </a:solidFill>
                <a:latin typeface="Arial" panose="020B0604020202020204" pitchFamily="34" charset="0"/>
                <a:ea typeface="Arial" panose="020B0604020202020204" pitchFamily="34" charset="0"/>
              </a:rPr>
              <a:t>increase</a:t>
            </a:r>
            <a:r>
              <a:rPr lang="en-US" sz="2400" dirty="0">
                <a:latin typeface="Arial" panose="020B0604020202020204" pitchFamily="34" charset="0"/>
                <a:ea typeface="Arial" panose="020B0604020202020204" pitchFamily="34" charset="0"/>
              </a:rPr>
              <a:t>. </a:t>
            </a:r>
          </a:p>
          <a:p>
            <a:pPr marR="220980">
              <a:tabLst>
                <a:tab pos="528955" algn="l"/>
              </a:tabLst>
            </a:pPr>
            <a:endParaRPr lang="en-US" sz="1050" dirty="0">
              <a:latin typeface="Arial" panose="020B0604020202020204" pitchFamily="34" charset="0"/>
              <a:ea typeface="Arial" panose="020B0604020202020204" pitchFamily="34" charset="0"/>
            </a:endParaRPr>
          </a:p>
          <a:p>
            <a:pPr marR="220980">
              <a:tabLst>
                <a:tab pos="528955" algn="l"/>
              </a:tabLst>
            </a:pPr>
            <a:endParaRPr lang="en-US" sz="600" dirty="0">
              <a:latin typeface="Arial" panose="020B0604020202020204" pitchFamily="34" charset="0"/>
              <a:ea typeface="Arial" panose="020B0604020202020204" pitchFamily="34" charset="0"/>
            </a:endParaRPr>
          </a:p>
          <a:p>
            <a:pPr marR="220980">
              <a:tabLst>
                <a:tab pos="528955" algn="l"/>
              </a:tabLst>
            </a:pPr>
            <a:r>
              <a:rPr lang="en-US" sz="2400" u="sng" dirty="0">
                <a:latin typeface="Arial" panose="020B0604020202020204" pitchFamily="34" charset="0"/>
                <a:ea typeface="Arial" panose="020B0604020202020204" pitchFamily="34" charset="0"/>
              </a:rPr>
              <a:t>Negative correlations:</a:t>
            </a:r>
            <a:r>
              <a:rPr lang="en-US" sz="2400" dirty="0">
                <a:latin typeface="Arial" panose="020B0604020202020204" pitchFamily="34" charset="0"/>
                <a:ea typeface="Arial" panose="020B0604020202020204" pitchFamily="34" charset="0"/>
              </a:rPr>
              <a:t> as the x values increase, the y values tend to </a:t>
            </a:r>
            <a:r>
              <a:rPr lang="en-US" sz="2400" b="1" dirty="0">
                <a:solidFill>
                  <a:srgbClr val="0070C0"/>
                </a:solidFill>
                <a:latin typeface="Arial" panose="020B0604020202020204" pitchFamily="34" charset="0"/>
                <a:ea typeface="Arial" panose="020B0604020202020204" pitchFamily="34" charset="0"/>
              </a:rPr>
              <a:t>decrease</a:t>
            </a:r>
            <a:r>
              <a:rPr lang="en-US" sz="24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07777"/>
          </a:xfrm>
          <a:prstGeom prst="rect">
            <a:avLst/>
          </a:prstGeom>
          <a:noFill/>
        </p:spPr>
        <p:txBody>
          <a:bodyPr wrap="square" rtlCol="0">
            <a:spAutoFit/>
          </a:bodyPr>
          <a:lstStyle/>
          <a:p>
            <a:r>
              <a:rPr lang="en-US" sz="14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369332"/>
          </a:xfrm>
          <a:prstGeom prst="rect">
            <a:avLst/>
          </a:prstGeom>
          <a:noFill/>
        </p:spPr>
        <p:txBody>
          <a:bodyPr wrap="square" rtlCol="0">
            <a:spAutoFit/>
          </a:bodyPr>
          <a:lstStyle/>
          <a:p>
            <a:r>
              <a:rPr lang="en-US"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07777"/>
          </a:xfrm>
          <a:prstGeom prst="rect">
            <a:avLst/>
          </a:prstGeom>
          <a:noFill/>
        </p:spPr>
        <p:txBody>
          <a:bodyPr wrap="square" rtlCol="0">
            <a:spAutoFit/>
          </a:bodyPr>
          <a:lstStyle/>
          <a:p>
            <a:r>
              <a:rPr lang="en-US" sz="14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369332"/>
          </a:xfrm>
          <a:prstGeom prst="rect">
            <a:avLst/>
          </a:prstGeom>
          <a:noFill/>
        </p:spPr>
        <p:txBody>
          <a:bodyPr wrap="square" rtlCol="0">
            <a:spAutoFit/>
          </a:bodyPr>
          <a:lstStyle/>
          <a:p>
            <a:r>
              <a:rPr lang="en-US"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07777"/>
          </a:xfrm>
          <a:prstGeom prst="rect">
            <a:avLst/>
          </a:prstGeom>
          <a:noFill/>
        </p:spPr>
        <p:txBody>
          <a:bodyPr wrap="square" rtlCol="0">
            <a:spAutoFit/>
          </a:bodyPr>
          <a:lstStyle/>
          <a:p>
            <a:r>
              <a:rPr lang="en-US" sz="1400"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61610"/>
          </a:xfrm>
          <a:prstGeom prst="rect">
            <a:avLst/>
          </a:prstGeom>
          <a:noFill/>
        </p:spPr>
        <p:txBody>
          <a:bodyPr wrap="square" rtlCol="0">
            <a:spAutoFit/>
          </a:bodyPr>
          <a:lstStyle/>
          <a:p>
            <a:r>
              <a:rPr lang="en-US" sz="1050" dirty="0"/>
              <a:t>Graphic inspired by </a:t>
            </a:r>
            <a:r>
              <a:rPr lang="en-US" sz="1050" i="1" dirty="0"/>
              <a:t>mathisfun.com</a:t>
            </a:r>
            <a:endParaRPr lang="en-US" sz="105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369332"/>
          </a:xfrm>
          <a:prstGeom prst="rect">
            <a:avLst/>
          </a:prstGeom>
          <a:noFill/>
        </p:spPr>
        <p:txBody>
          <a:bodyPr wrap="square" rtlCol="0">
            <a:spAutoFit/>
          </a:bodyPr>
          <a:lstStyle/>
          <a:p>
            <a:r>
              <a:rPr lang="en-US"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07777"/>
          </a:xfrm>
          <a:prstGeom prst="rect">
            <a:avLst/>
          </a:prstGeom>
          <a:noFill/>
        </p:spPr>
        <p:txBody>
          <a:bodyPr wrap="square" rtlCol="0">
            <a:spAutoFit/>
          </a:bodyPr>
          <a:lstStyle/>
          <a:p>
            <a:r>
              <a:rPr lang="en-US" sz="1400"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369332"/>
          </a:xfrm>
          <a:prstGeom prst="rect">
            <a:avLst/>
          </a:prstGeom>
          <a:noFill/>
        </p:spPr>
        <p:txBody>
          <a:bodyPr wrap="square" rtlCol="0">
            <a:spAutoFit/>
          </a:bodyPr>
          <a:lstStyle/>
          <a:p>
            <a:r>
              <a:rPr lang="en-US"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07777"/>
          </a:xfrm>
          <a:prstGeom prst="rect">
            <a:avLst/>
          </a:prstGeom>
          <a:noFill/>
        </p:spPr>
        <p:txBody>
          <a:bodyPr wrap="square" rtlCol="0">
            <a:spAutoFit/>
          </a:bodyPr>
          <a:lstStyle/>
          <a:p>
            <a:r>
              <a:rPr lang="en-US" sz="1400"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369332"/>
          </a:xfrm>
          <a:prstGeom prst="rect">
            <a:avLst/>
          </a:prstGeom>
          <a:noFill/>
        </p:spPr>
        <p:txBody>
          <a:bodyPr wrap="square" rtlCol="0">
            <a:spAutoFit/>
          </a:bodyPr>
          <a:lstStyle/>
          <a:p>
            <a:r>
              <a:rPr lang="en-US" b="1" dirty="0"/>
              <a:t>y</a:t>
            </a:r>
          </a:p>
        </p:txBody>
      </p:sp>
      <p:cxnSp>
        <p:nvCxnSpPr>
          <p:cNvPr id="39" name="Straight Connector 38">
            <a:extLst>
              <a:ext uri="{FF2B5EF4-FFF2-40B4-BE49-F238E27FC236}">
                <a16:creationId xmlns:a16="http://schemas.microsoft.com/office/drawing/2014/main" id="{AAA6BB95-6F25-4E9A-9F56-84A273ADD75B}"/>
              </a:ext>
            </a:extLst>
          </p:cNvPr>
          <p:cNvCxnSpPr>
            <a:cxnSpLocks/>
          </p:cNvCxnSpPr>
          <p:nvPr/>
        </p:nvCxnSpPr>
        <p:spPr>
          <a:xfrm flipV="1">
            <a:off x="519484" y="3018511"/>
            <a:ext cx="1217876" cy="62267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F4A36A-687E-4CDA-8095-57219A803853}"/>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88B34AB-2775-4DEF-8DC1-06EB0095E982}"/>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7CF546-D93F-4D5D-AD9B-4858E1FD1B2A}"/>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25D9006-F8F0-4B81-A56F-DCF7333B7045}"/>
              </a:ext>
            </a:extLst>
          </p:cNvPr>
          <p:cNvCxnSpPr>
            <a:cxnSpLocks/>
          </p:cNvCxnSpPr>
          <p:nvPr/>
        </p:nvCxnSpPr>
        <p:spPr>
          <a:xfrm>
            <a:off x="9141023" y="3053892"/>
            <a:ext cx="921483" cy="836155"/>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557DB-590B-4C8F-929E-1E9BC7F4E6BF}"/>
              </a:ext>
            </a:extLst>
          </p:cNvPr>
          <p:cNvCxnSpPr>
            <a:cxnSpLocks/>
          </p:cNvCxnSpPr>
          <p:nvPr/>
        </p:nvCxnSpPr>
        <p:spPr>
          <a:xfrm>
            <a:off x="10884023" y="2949223"/>
            <a:ext cx="788493" cy="873548"/>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F882413A-E1EF-4FF8-B054-9B1E0C0B4E7B}"/>
              </a:ext>
            </a:extLst>
          </p:cNvPr>
          <p:cNvSpPr txBox="1"/>
          <p:nvPr/>
        </p:nvSpPr>
        <p:spPr>
          <a:xfrm>
            <a:off x="279310" y="2578965"/>
            <a:ext cx="974053" cy="769441"/>
          </a:xfrm>
          <a:prstGeom prst="rect">
            <a:avLst/>
          </a:prstGeom>
          <a:noFill/>
        </p:spPr>
        <p:txBody>
          <a:bodyPr wrap="square" rtlCol="0">
            <a:spAutoFit/>
          </a:bodyPr>
          <a:lstStyle/>
          <a:p>
            <a:r>
              <a:rPr lang="en-US" sz="4400" b="1" dirty="0">
                <a:solidFill>
                  <a:srgbClr val="0070C0"/>
                </a:solidFill>
              </a:rPr>
              <a:t>(+)</a:t>
            </a:r>
          </a:p>
        </p:txBody>
      </p:sp>
      <p:sp>
        <p:nvSpPr>
          <p:cNvPr id="50" name="TextBox 49">
            <a:extLst>
              <a:ext uri="{FF2B5EF4-FFF2-40B4-BE49-F238E27FC236}">
                <a16:creationId xmlns:a16="http://schemas.microsoft.com/office/drawing/2014/main" id="{808BD7CF-85AA-4EF7-B6DB-8FE3BF202E8F}"/>
              </a:ext>
            </a:extLst>
          </p:cNvPr>
          <p:cNvSpPr txBox="1"/>
          <p:nvPr/>
        </p:nvSpPr>
        <p:spPr>
          <a:xfrm>
            <a:off x="2074606" y="2545852"/>
            <a:ext cx="974053" cy="769441"/>
          </a:xfrm>
          <a:prstGeom prst="rect">
            <a:avLst/>
          </a:prstGeom>
          <a:noFill/>
        </p:spPr>
        <p:txBody>
          <a:bodyPr wrap="square" rtlCol="0">
            <a:spAutoFit/>
          </a:bodyPr>
          <a:lstStyle/>
          <a:p>
            <a:r>
              <a:rPr lang="en-US" sz="4400" b="1" dirty="0">
                <a:solidFill>
                  <a:srgbClr val="0070C0"/>
                </a:solidFill>
              </a:rPr>
              <a:t>(+)</a:t>
            </a:r>
          </a:p>
        </p:txBody>
      </p:sp>
      <p:sp>
        <p:nvSpPr>
          <p:cNvPr id="53" name="TextBox 52">
            <a:extLst>
              <a:ext uri="{FF2B5EF4-FFF2-40B4-BE49-F238E27FC236}">
                <a16:creationId xmlns:a16="http://schemas.microsoft.com/office/drawing/2014/main" id="{7E43D6F4-CBC2-4172-A026-8648294F1FF0}"/>
              </a:ext>
            </a:extLst>
          </p:cNvPr>
          <p:cNvSpPr txBox="1"/>
          <p:nvPr/>
        </p:nvSpPr>
        <p:spPr>
          <a:xfrm>
            <a:off x="3826642" y="2555198"/>
            <a:ext cx="974053" cy="769441"/>
          </a:xfrm>
          <a:prstGeom prst="rect">
            <a:avLst/>
          </a:prstGeom>
          <a:noFill/>
        </p:spPr>
        <p:txBody>
          <a:bodyPr wrap="square" rtlCol="0">
            <a:spAutoFit/>
          </a:bodyPr>
          <a:lstStyle/>
          <a:p>
            <a:r>
              <a:rPr lang="en-US" sz="4400" b="1" dirty="0">
                <a:solidFill>
                  <a:srgbClr val="0070C0"/>
                </a:solidFill>
              </a:rPr>
              <a:t>(+)</a:t>
            </a:r>
          </a:p>
        </p:txBody>
      </p:sp>
      <p:sp>
        <p:nvSpPr>
          <p:cNvPr id="49"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1585701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chemeClr val="accent2"/>
                </a:solidFill>
                <a:effectLst/>
                <a:ea typeface="Times New Roman" panose="02020603050405020304" pitchFamily="18" charset="0"/>
              </a:rPr>
              <a:t>No</a:t>
            </a:r>
          </a:p>
          <a:p>
            <a:pPr marL="0" marR="0" algn="ctr">
              <a:spcBef>
                <a:spcPts val="0"/>
              </a:spcBef>
              <a:spcAft>
                <a:spcPts val="0"/>
              </a:spcAft>
            </a:pPr>
            <a:r>
              <a:rPr lang="en-US" sz="16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1600" b="1" dirty="0">
                <a:solidFill>
                  <a:srgbClr val="9E0000"/>
                </a:solidFill>
                <a:effectLst/>
                <a:ea typeface="Times New Roman" panose="02020603050405020304" pitchFamily="18" charset="0"/>
              </a:rPr>
              <a:t>Perfect Negative Correlation</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07777"/>
          </a:xfrm>
          <a:prstGeom prst="rect">
            <a:avLst/>
          </a:prstGeom>
          <a:noFill/>
        </p:spPr>
        <p:txBody>
          <a:bodyPr wrap="square" rtlCol="0">
            <a:spAutoFit/>
          </a:bodyPr>
          <a:lstStyle/>
          <a:p>
            <a:r>
              <a:rPr lang="en-US" sz="1400"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369332"/>
          </a:xfrm>
          <a:prstGeom prst="rect">
            <a:avLst/>
          </a:prstGeom>
          <a:noFill/>
        </p:spPr>
        <p:txBody>
          <a:bodyPr wrap="square" rtlCol="0">
            <a:spAutoFit/>
          </a:bodyPr>
          <a:lstStyle/>
          <a:p>
            <a:r>
              <a:rPr lang="en-US"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823576"/>
          </a:xfrm>
          <a:prstGeom prst="rect">
            <a:avLst/>
          </a:prstGeom>
        </p:spPr>
        <p:txBody>
          <a:bodyPr wrap="square">
            <a:spAutoFit/>
          </a:bodyPr>
          <a:lstStyle/>
          <a:p>
            <a:pPr marR="220980">
              <a:tabLst>
                <a:tab pos="528955" algn="l"/>
              </a:tabLst>
            </a:pPr>
            <a:r>
              <a:rPr lang="en-US" sz="2400" u="sng" dirty="0">
                <a:latin typeface="Arial" panose="020B0604020202020204" pitchFamily="34" charset="0"/>
                <a:ea typeface="Arial" panose="020B0604020202020204" pitchFamily="34" charset="0"/>
              </a:rPr>
              <a:t>Positive correlations:</a:t>
            </a:r>
            <a:r>
              <a:rPr lang="en-US" sz="2400" dirty="0">
                <a:latin typeface="Arial" panose="020B0604020202020204" pitchFamily="34" charset="0"/>
                <a:ea typeface="Arial" panose="020B0604020202020204" pitchFamily="34" charset="0"/>
              </a:rPr>
              <a:t> as the x values increase, the y values also tend to </a:t>
            </a:r>
            <a:r>
              <a:rPr lang="en-US" sz="2400" b="1" dirty="0">
                <a:solidFill>
                  <a:srgbClr val="0070C0"/>
                </a:solidFill>
                <a:latin typeface="Arial" panose="020B0604020202020204" pitchFamily="34" charset="0"/>
                <a:ea typeface="Arial" panose="020B0604020202020204" pitchFamily="34" charset="0"/>
              </a:rPr>
              <a:t>increase</a:t>
            </a:r>
            <a:r>
              <a:rPr lang="en-US" sz="2400" dirty="0">
                <a:latin typeface="Arial" panose="020B0604020202020204" pitchFamily="34" charset="0"/>
                <a:ea typeface="Arial" panose="020B0604020202020204" pitchFamily="34" charset="0"/>
              </a:rPr>
              <a:t>. </a:t>
            </a:r>
          </a:p>
          <a:p>
            <a:pPr marR="220980">
              <a:tabLst>
                <a:tab pos="528955" algn="l"/>
              </a:tabLst>
            </a:pPr>
            <a:endParaRPr lang="en-US" sz="1050" dirty="0">
              <a:latin typeface="Arial" panose="020B0604020202020204" pitchFamily="34" charset="0"/>
              <a:ea typeface="Arial" panose="020B0604020202020204" pitchFamily="34" charset="0"/>
            </a:endParaRPr>
          </a:p>
          <a:p>
            <a:pPr marR="220980">
              <a:tabLst>
                <a:tab pos="528955" algn="l"/>
              </a:tabLst>
            </a:pPr>
            <a:endParaRPr lang="en-US" sz="600" dirty="0">
              <a:latin typeface="Arial" panose="020B0604020202020204" pitchFamily="34" charset="0"/>
              <a:ea typeface="Arial" panose="020B0604020202020204" pitchFamily="34" charset="0"/>
            </a:endParaRPr>
          </a:p>
          <a:p>
            <a:pPr marR="220980">
              <a:tabLst>
                <a:tab pos="528955" algn="l"/>
              </a:tabLst>
            </a:pPr>
            <a:r>
              <a:rPr lang="en-US" sz="2400" u="sng" dirty="0">
                <a:latin typeface="Arial" panose="020B0604020202020204" pitchFamily="34" charset="0"/>
                <a:ea typeface="Arial" panose="020B0604020202020204" pitchFamily="34" charset="0"/>
              </a:rPr>
              <a:t>Negative correlations:</a:t>
            </a:r>
            <a:r>
              <a:rPr lang="en-US" sz="2400" dirty="0">
                <a:latin typeface="Arial" panose="020B0604020202020204" pitchFamily="34" charset="0"/>
                <a:ea typeface="Arial" panose="020B0604020202020204" pitchFamily="34" charset="0"/>
              </a:rPr>
              <a:t> as the x values increase, the y values tend to </a:t>
            </a:r>
            <a:r>
              <a:rPr lang="en-US" sz="2400" b="1" dirty="0">
                <a:solidFill>
                  <a:srgbClr val="0070C0"/>
                </a:solidFill>
                <a:latin typeface="Arial" panose="020B0604020202020204" pitchFamily="34" charset="0"/>
                <a:ea typeface="Arial" panose="020B0604020202020204" pitchFamily="34" charset="0"/>
              </a:rPr>
              <a:t>decrease</a:t>
            </a:r>
            <a:r>
              <a:rPr lang="en-US" sz="24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07777"/>
          </a:xfrm>
          <a:prstGeom prst="rect">
            <a:avLst/>
          </a:prstGeom>
          <a:noFill/>
        </p:spPr>
        <p:txBody>
          <a:bodyPr wrap="square" rtlCol="0">
            <a:spAutoFit/>
          </a:bodyPr>
          <a:lstStyle/>
          <a:p>
            <a:r>
              <a:rPr lang="en-US" sz="1400"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369332"/>
          </a:xfrm>
          <a:prstGeom prst="rect">
            <a:avLst/>
          </a:prstGeom>
          <a:noFill/>
        </p:spPr>
        <p:txBody>
          <a:bodyPr wrap="square" rtlCol="0">
            <a:spAutoFit/>
          </a:bodyPr>
          <a:lstStyle/>
          <a:p>
            <a:r>
              <a:rPr lang="en-US"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07777"/>
          </a:xfrm>
          <a:prstGeom prst="rect">
            <a:avLst/>
          </a:prstGeom>
          <a:noFill/>
        </p:spPr>
        <p:txBody>
          <a:bodyPr wrap="square" rtlCol="0">
            <a:spAutoFit/>
          </a:bodyPr>
          <a:lstStyle/>
          <a:p>
            <a:r>
              <a:rPr lang="en-US" sz="1400"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369332"/>
          </a:xfrm>
          <a:prstGeom prst="rect">
            <a:avLst/>
          </a:prstGeom>
          <a:noFill/>
        </p:spPr>
        <p:txBody>
          <a:bodyPr wrap="square" rtlCol="0">
            <a:spAutoFit/>
          </a:bodyPr>
          <a:lstStyle/>
          <a:p>
            <a:r>
              <a:rPr lang="en-US"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07777"/>
          </a:xfrm>
          <a:prstGeom prst="rect">
            <a:avLst/>
          </a:prstGeom>
          <a:noFill/>
        </p:spPr>
        <p:txBody>
          <a:bodyPr wrap="square" rtlCol="0">
            <a:spAutoFit/>
          </a:bodyPr>
          <a:lstStyle/>
          <a:p>
            <a:r>
              <a:rPr lang="en-US" sz="1400"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61610"/>
          </a:xfrm>
          <a:prstGeom prst="rect">
            <a:avLst/>
          </a:prstGeom>
          <a:noFill/>
        </p:spPr>
        <p:txBody>
          <a:bodyPr wrap="square" rtlCol="0">
            <a:spAutoFit/>
          </a:bodyPr>
          <a:lstStyle/>
          <a:p>
            <a:r>
              <a:rPr lang="en-US" sz="1050" dirty="0"/>
              <a:t>Graphic inspired by </a:t>
            </a:r>
            <a:r>
              <a:rPr lang="en-US" sz="1050" i="1" dirty="0"/>
              <a:t>mathisfun.com</a:t>
            </a:r>
            <a:endParaRPr lang="en-US" sz="105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369332"/>
          </a:xfrm>
          <a:prstGeom prst="rect">
            <a:avLst/>
          </a:prstGeom>
          <a:noFill/>
        </p:spPr>
        <p:txBody>
          <a:bodyPr wrap="square" rtlCol="0">
            <a:spAutoFit/>
          </a:bodyPr>
          <a:lstStyle/>
          <a:p>
            <a:r>
              <a:rPr lang="en-US"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07777"/>
          </a:xfrm>
          <a:prstGeom prst="rect">
            <a:avLst/>
          </a:prstGeom>
          <a:noFill/>
        </p:spPr>
        <p:txBody>
          <a:bodyPr wrap="square" rtlCol="0">
            <a:spAutoFit/>
          </a:bodyPr>
          <a:lstStyle/>
          <a:p>
            <a:r>
              <a:rPr lang="en-US" sz="1400"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369332"/>
          </a:xfrm>
          <a:prstGeom prst="rect">
            <a:avLst/>
          </a:prstGeom>
          <a:noFill/>
        </p:spPr>
        <p:txBody>
          <a:bodyPr wrap="square" rtlCol="0">
            <a:spAutoFit/>
          </a:bodyPr>
          <a:lstStyle/>
          <a:p>
            <a:r>
              <a:rPr lang="en-US"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07777"/>
          </a:xfrm>
          <a:prstGeom prst="rect">
            <a:avLst/>
          </a:prstGeom>
          <a:noFill/>
        </p:spPr>
        <p:txBody>
          <a:bodyPr wrap="square" rtlCol="0">
            <a:spAutoFit/>
          </a:bodyPr>
          <a:lstStyle/>
          <a:p>
            <a:r>
              <a:rPr lang="en-US" sz="1400"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369332"/>
          </a:xfrm>
          <a:prstGeom prst="rect">
            <a:avLst/>
          </a:prstGeom>
          <a:noFill/>
        </p:spPr>
        <p:txBody>
          <a:bodyPr wrap="square" rtlCol="0">
            <a:spAutoFit/>
          </a:bodyPr>
          <a:lstStyle/>
          <a:p>
            <a:r>
              <a:rPr lang="en-US" b="1" dirty="0"/>
              <a:t>y</a:t>
            </a:r>
          </a:p>
        </p:txBody>
      </p:sp>
      <p:cxnSp>
        <p:nvCxnSpPr>
          <p:cNvPr id="39" name="Straight Connector 38">
            <a:extLst>
              <a:ext uri="{FF2B5EF4-FFF2-40B4-BE49-F238E27FC236}">
                <a16:creationId xmlns:a16="http://schemas.microsoft.com/office/drawing/2014/main" id="{AAA6BB95-6F25-4E9A-9F56-84A273ADD75B}"/>
              </a:ext>
            </a:extLst>
          </p:cNvPr>
          <p:cNvCxnSpPr>
            <a:cxnSpLocks/>
          </p:cNvCxnSpPr>
          <p:nvPr/>
        </p:nvCxnSpPr>
        <p:spPr>
          <a:xfrm flipV="1">
            <a:off x="519484" y="3018511"/>
            <a:ext cx="1217876" cy="62267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F4A36A-687E-4CDA-8095-57219A803853}"/>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88B34AB-2775-4DEF-8DC1-06EB0095E982}"/>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7CF546-D93F-4D5D-AD9B-4858E1FD1B2A}"/>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25D9006-F8F0-4B81-A56F-DCF7333B7045}"/>
              </a:ext>
            </a:extLst>
          </p:cNvPr>
          <p:cNvCxnSpPr>
            <a:cxnSpLocks/>
          </p:cNvCxnSpPr>
          <p:nvPr/>
        </p:nvCxnSpPr>
        <p:spPr>
          <a:xfrm>
            <a:off x="9141023" y="3053892"/>
            <a:ext cx="921483" cy="836155"/>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557DB-590B-4C8F-929E-1E9BC7F4E6BF}"/>
              </a:ext>
            </a:extLst>
          </p:cNvPr>
          <p:cNvCxnSpPr>
            <a:cxnSpLocks/>
          </p:cNvCxnSpPr>
          <p:nvPr/>
        </p:nvCxnSpPr>
        <p:spPr>
          <a:xfrm>
            <a:off x="10884023" y="2949223"/>
            <a:ext cx="788493" cy="873548"/>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F882413A-E1EF-4FF8-B054-9B1E0C0B4E7B}"/>
              </a:ext>
            </a:extLst>
          </p:cNvPr>
          <p:cNvSpPr txBox="1"/>
          <p:nvPr/>
        </p:nvSpPr>
        <p:spPr>
          <a:xfrm>
            <a:off x="279310" y="2578965"/>
            <a:ext cx="974053" cy="769441"/>
          </a:xfrm>
          <a:prstGeom prst="rect">
            <a:avLst/>
          </a:prstGeom>
          <a:noFill/>
        </p:spPr>
        <p:txBody>
          <a:bodyPr wrap="square" rtlCol="0">
            <a:spAutoFit/>
          </a:bodyPr>
          <a:lstStyle/>
          <a:p>
            <a:r>
              <a:rPr lang="en-US" sz="4400" b="1" dirty="0">
                <a:solidFill>
                  <a:srgbClr val="0070C0"/>
                </a:solidFill>
              </a:rPr>
              <a:t>(+)</a:t>
            </a:r>
          </a:p>
        </p:txBody>
      </p:sp>
      <p:sp>
        <p:nvSpPr>
          <p:cNvPr id="50" name="TextBox 49">
            <a:extLst>
              <a:ext uri="{FF2B5EF4-FFF2-40B4-BE49-F238E27FC236}">
                <a16:creationId xmlns:a16="http://schemas.microsoft.com/office/drawing/2014/main" id="{808BD7CF-85AA-4EF7-B6DB-8FE3BF202E8F}"/>
              </a:ext>
            </a:extLst>
          </p:cNvPr>
          <p:cNvSpPr txBox="1"/>
          <p:nvPr/>
        </p:nvSpPr>
        <p:spPr>
          <a:xfrm>
            <a:off x="2074606" y="2545852"/>
            <a:ext cx="974053" cy="769441"/>
          </a:xfrm>
          <a:prstGeom prst="rect">
            <a:avLst/>
          </a:prstGeom>
          <a:noFill/>
        </p:spPr>
        <p:txBody>
          <a:bodyPr wrap="square" rtlCol="0">
            <a:spAutoFit/>
          </a:bodyPr>
          <a:lstStyle/>
          <a:p>
            <a:r>
              <a:rPr lang="en-US" sz="4400" b="1" dirty="0">
                <a:solidFill>
                  <a:srgbClr val="0070C0"/>
                </a:solidFill>
              </a:rPr>
              <a:t>(+)</a:t>
            </a:r>
          </a:p>
        </p:txBody>
      </p:sp>
      <p:sp>
        <p:nvSpPr>
          <p:cNvPr id="53" name="TextBox 52">
            <a:extLst>
              <a:ext uri="{FF2B5EF4-FFF2-40B4-BE49-F238E27FC236}">
                <a16:creationId xmlns:a16="http://schemas.microsoft.com/office/drawing/2014/main" id="{7E43D6F4-CBC2-4172-A026-8648294F1FF0}"/>
              </a:ext>
            </a:extLst>
          </p:cNvPr>
          <p:cNvSpPr txBox="1"/>
          <p:nvPr/>
        </p:nvSpPr>
        <p:spPr>
          <a:xfrm>
            <a:off x="3826642" y="2555198"/>
            <a:ext cx="974053" cy="769441"/>
          </a:xfrm>
          <a:prstGeom prst="rect">
            <a:avLst/>
          </a:prstGeom>
          <a:noFill/>
        </p:spPr>
        <p:txBody>
          <a:bodyPr wrap="square" rtlCol="0">
            <a:spAutoFit/>
          </a:bodyPr>
          <a:lstStyle/>
          <a:p>
            <a:r>
              <a:rPr lang="en-US" sz="4400" b="1" dirty="0">
                <a:solidFill>
                  <a:srgbClr val="0070C0"/>
                </a:solidFill>
              </a:rPr>
              <a:t>(+)</a:t>
            </a:r>
          </a:p>
        </p:txBody>
      </p:sp>
      <p:grpSp>
        <p:nvGrpSpPr>
          <p:cNvPr id="6" name="Group 5">
            <a:extLst>
              <a:ext uri="{FF2B5EF4-FFF2-40B4-BE49-F238E27FC236}">
                <a16:creationId xmlns:a16="http://schemas.microsoft.com/office/drawing/2014/main" id="{A923400F-3B3D-4563-83FE-778AEEAE75E6}"/>
              </a:ext>
            </a:extLst>
          </p:cNvPr>
          <p:cNvGrpSpPr/>
          <p:nvPr/>
        </p:nvGrpSpPr>
        <p:grpSpPr>
          <a:xfrm>
            <a:off x="7120649" y="2992811"/>
            <a:ext cx="1003855" cy="1107996"/>
            <a:chOff x="7094092" y="2732881"/>
            <a:chExt cx="1003855" cy="1107996"/>
          </a:xfrm>
        </p:grpSpPr>
        <p:sp>
          <p:nvSpPr>
            <p:cNvPr id="49" name="TextBox 48">
              <a:extLst>
                <a:ext uri="{FF2B5EF4-FFF2-40B4-BE49-F238E27FC236}">
                  <a16:creationId xmlns:a16="http://schemas.microsoft.com/office/drawing/2014/main" id="{7936A1B1-7A1F-403A-B1F5-3486DDD32980}"/>
                </a:ext>
              </a:extLst>
            </p:cNvPr>
            <p:cNvSpPr txBox="1"/>
            <p:nvPr/>
          </p:nvSpPr>
          <p:spPr>
            <a:xfrm>
              <a:off x="7094092" y="3013412"/>
              <a:ext cx="1003855" cy="769441"/>
            </a:xfrm>
            <a:prstGeom prst="rect">
              <a:avLst/>
            </a:prstGeom>
            <a:noFill/>
          </p:spPr>
          <p:txBody>
            <a:bodyPr wrap="square" rtlCol="0">
              <a:spAutoFit/>
            </a:bodyPr>
            <a:lstStyle/>
            <a:p>
              <a:r>
                <a:rPr lang="en-US" sz="4400" b="1" dirty="0">
                  <a:solidFill>
                    <a:srgbClr val="FF0000"/>
                  </a:solidFill>
                </a:rPr>
                <a:t>(  )</a:t>
              </a:r>
            </a:p>
          </p:txBody>
        </p:sp>
        <p:sp>
          <p:nvSpPr>
            <p:cNvPr id="4" name="Rectangle 3">
              <a:extLst>
                <a:ext uri="{FF2B5EF4-FFF2-40B4-BE49-F238E27FC236}">
                  <a16:creationId xmlns:a16="http://schemas.microsoft.com/office/drawing/2014/main" id="{13E51876-7323-4D78-8E96-A181AE5BFF98}"/>
                </a:ext>
              </a:extLst>
            </p:cNvPr>
            <p:cNvSpPr/>
            <p:nvPr/>
          </p:nvSpPr>
          <p:spPr>
            <a:xfrm>
              <a:off x="7288339" y="2732881"/>
              <a:ext cx="607859" cy="1107996"/>
            </a:xfrm>
            <a:prstGeom prst="rect">
              <a:avLst/>
            </a:prstGeom>
          </p:spPr>
          <p:txBody>
            <a:bodyPr wrap="none">
              <a:spAutoFit/>
            </a:bodyPr>
            <a:lstStyle/>
            <a:p>
              <a:r>
                <a:rPr lang="en-US" sz="6600" b="1" dirty="0">
                  <a:solidFill>
                    <a:srgbClr val="FF0000"/>
                  </a:solidFill>
                </a:rPr>
                <a:t>-</a:t>
              </a:r>
              <a:endParaRPr lang="en-US" sz="6600" b="1" dirty="0"/>
            </a:p>
          </p:txBody>
        </p:sp>
      </p:grpSp>
      <p:grpSp>
        <p:nvGrpSpPr>
          <p:cNvPr id="51" name="Group 50">
            <a:extLst>
              <a:ext uri="{FF2B5EF4-FFF2-40B4-BE49-F238E27FC236}">
                <a16:creationId xmlns:a16="http://schemas.microsoft.com/office/drawing/2014/main" id="{794A94F8-2184-46B2-8515-CB70652A64D5}"/>
              </a:ext>
            </a:extLst>
          </p:cNvPr>
          <p:cNvGrpSpPr/>
          <p:nvPr/>
        </p:nvGrpSpPr>
        <p:grpSpPr>
          <a:xfrm>
            <a:off x="8793815" y="2941454"/>
            <a:ext cx="1003855" cy="1107996"/>
            <a:chOff x="7094092" y="2732881"/>
            <a:chExt cx="1003855" cy="1107996"/>
          </a:xfrm>
        </p:grpSpPr>
        <p:sp>
          <p:nvSpPr>
            <p:cNvPr id="52" name="TextBox 51">
              <a:extLst>
                <a:ext uri="{FF2B5EF4-FFF2-40B4-BE49-F238E27FC236}">
                  <a16:creationId xmlns:a16="http://schemas.microsoft.com/office/drawing/2014/main" id="{04AE5778-8F11-40AD-9CDA-F4F4C9EBB136}"/>
                </a:ext>
              </a:extLst>
            </p:cNvPr>
            <p:cNvSpPr txBox="1"/>
            <p:nvPr/>
          </p:nvSpPr>
          <p:spPr>
            <a:xfrm>
              <a:off x="7094092" y="3013412"/>
              <a:ext cx="1003855" cy="769441"/>
            </a:xfrm>
            <a:prstGeom prst="rect">
              <a:avLst/>
            </a:prstGeom>
            <a:noFill/>
          </p:spPr>
          <p:txBody>
            <a:bodyPr wrap="square" rtlCol="0">
              <a:spAutoFit/>
            </a:bodyPr>
            <a:lstStyle/>
            <a:p>
              <a:r>
                <a:rPr lang="en-US" sz="4400" b="1" dirty="0">
                  <a:solidFill>
                    <a:srgbClr val="FF0000"/>
                  </a:solidFill>
                </a:rPr>
                <a:t>(  )</a:t>
              </a:r>
            </a:p>
          </p:txBody>
        </p:sp>
        <p:sp>
          <p:nvSpPr>
            <p:cNvPr id="54" name="Rectangle 53">
              <a:extLst>
                <a:ext uri="{FF2B5EF4-FFF2-40B4-BE49-F238E27FC236}">
                  <a16:creationId xmlns:a16="http://schemas.microsoft.com/office/drawing/2014/main" id="{80B805A1-D0AF-420F-8F79-F57E5A0ACC0F}"/>
                </a:ext>
              </a:extLst>
            </p:cNvPr>
            <p:cNvSpPr/>
            <p:nvPr/>
          </p:nvSpPr>
          <p:spPr>
            <a:xfrm>
              <a:off x="7288339" y="2732881"/>
              <a:ext cx="607859" cy="1107996"/>
            </a:xfrm>
            <a:prstGeom prst="rect">
              <a:avLst/>
            </a:prstGeom>
          </p:spPr>
          <p:txBody>
            <a:bodyPr wrap="none">
              <a:spAutoFit/>
            </a:bodyPr>
            <a:lstStyle/>
            <a:p>
              <a:r>
                <a:rPr lang="en-US" sz="6600" b="1" dirty="0">
                  <a:solidFill>
                    <a:srgbClr val="FF0000"/>
                  </a:solidFill>
                </a:rPr>
                <a:t>-</a:t>
              </a:r>
              <a:endParaRPr lang="en-US" sz="6600" b="1" dirty="0"/>
            </a:p>
          </p:txBody>
        </p:sp>
      </p:grpSp>
      <p:grpSp>
        <p:nvGrpSpPr>
          <p:cNvPr id="55" name="Group 54">
            <a:extLst>
              <a:ext uri="{FF2B5EF4-FFF2-40B4-BE49-F238E27FC236}">
                <a16:creationId xmlns:a16="http://schemas.microsoft.com/office/drawing/2014/main" id="{F49717D3-F302-4ECE-B918-33E6297C50F3}"/>
              </a:ext>
            </a:extLst>
          </p:cNvPr>
          <p:cNvGrpSpPr/>
          <p:nvPr/>
        </p:nvGrpSpPr>
        <p:grpSpPr>
          <a:xfrm>
            <a:off x="10507327" y="2941453"/>
            <a:ext cx="1003855" cy="1107996"/>
            <a:chOff x="7094092" y="2732881"/>
            <a:chExt cx="1003855" cy="1107996"/>
          </a:xfrm>
        </p:grpSpPr>
        <p:sp>
          <p:nvSpPr>
            <p:cNvPr id="56" name="TextBox 55">
              <a:extLst>
                <a:ext uri="{FF2B5EF4-FFF2-40B4-BE49-F238E27FC236}">
                  <a16:creationId xmlns:a16="http://schemas.microsoft.com/office/drawing/2014/main" id="{AFA4D035-653C-4AD6-998C-B1522950D4DD}"/>
                </a:ext>
              </a:extLst>
            </p:cNvPr>
            <p:cNvSpPr txBox="1"/>
            <p:nvPr/>
          </p:nvSpPr>
          <p:spPr>
            <a:xfrm>
              <a:off x="7094092" y="3013412"/>
              <a:ext cx="1003855" cy="769441"/>
            </a:xfrm>
            <a:prstGeom prst="rect">
              <a:avLst/>
            </a:prstGeom>
            <a:noFill/>
          </p:spPr>
          <p:txBody>
            <a:bodyPr wrap="square" rtlCol="0">
              <a:spAutoFit/>
            </a:bodyPr>
            <a:lstStyle/>
            <a:p>
              <a:r>
                <a:rPr lang="en-US" sz="4400" b="1" dirty="0">
                  <a:solidFill>
                    <a:srgbClr val="FF0000"/>
                  </a:solidFill>
                </a:rPr>
                <a:t>(  )</a:t>
              </a:r>
            </a:p>
          </p:txBody>
        </p:sp>
        <p:sp>
          <p:nvSpPr>
            <p:cNvPr id="57" name="Rectangle 56">
              <a:extLst>
                <a:ext uri="{FF2B5EF4-FFF2-40B4-BE49-F238E27FC236}">
                  <a16:creationId xmlns:a16="http://schemas.microsoft.com/office/drawing/2014/main" id="{5A616DDD-64AC-46D1-B772-9AFFEB3BDC93}"/>
                </a:ext>
              </a:extLst>
            </p:cNvPr>
            <p:cNvSpPr/>
            <p:nvPr/>
          </p:nvSpPr>
          <p:spPr>
            <a:xfrm>
              <a:off x="7288339" y="2732881"/>
              <a:ext cx="607859" cy="1107996"/>
            </a:xfrm>
            <a:prstGeom prst="rect">
              <a:avLst/>
            </a:prstGeom>
          </p:spPr>
          <p:txBody>
            <a:bodyPr wrap="none">
              <a:spAutoFit/>
            </a:bodyPr>
            <a:lstStyle/>
            <a:p>
              <a:r>
                <a:rPr lang="en-US" sz="6600" b="1" dirty="0">
                  <a:solidFill>
                    <a:srgbClr val="FF0000"/>
                  </a:solidFill>
                </a:rPr>
                <a:t>-</a:t>
              </a:r>
              <a:endParaRPr lang="en-US" sz="6600" b="1" dirty="0"/>
            </a:p>
          </p:txBody>
        </p:sp>
      </p:grpSp>
      <p:sp>
        <p:nvSpPr>
          <p:cNvPr id="58" name="TextBox 2">
            <a:extLst>
              <a:ext uri="{FF2B5EF4-FFF2-40B4-BE49-F238E27FC236}">
                <a16:creationId xmlns:a16="http://schemas.microsoft.com/office/drawing/2014/main" id="{074B889A-822C-4CEF-9558-65918D94F4E7}"/>
              </a:ext>
            </a:extLst>
          </p:cNvPr>
          <p:cNvSpPr txBox="1"/>
          <p:nvPr/>
        </p:nvSpPr>
        <p:spPr>
          <a:xfrm>
            <a:off x="433725" y="346230"/>
            <a:ext cx="10437475" cy="938719"/>
          </a:xfrm>
          <a:prstGeom prst="rect">
            <a:avLst/>
          </a:prstGeom>
          <a:noFill/>
        </p:spPr>
        <p:txBody>
          <a:bodyPr wrap="square" rtlCol="0">
            <a:spAutoFit/>
          </a:bodyPr>
          <a:lstStyle/>
          <a:p>
            <a:r>
              <a:rPr lang="en-US" sz="5500" dirty="0"/>
              <a:t>Describing </a:t>
            </a:r>
            <a:r>
              <a:rPr lang="en-US" sz="5500" dirty="0" smtClean="0"/>
              <a:t>Scatterplots: Direction</a:t>
            </a:r>
            <a:endParaRPr lang="en-US" sz="5500" dirty="0"/>
          </a:p>
        </p:txBody>
      </p:sp>
    </p:spTree>
    <p:extLst>
      <p:ext uri="{BB962C8B-B14F-4D97-AF65-F5344CB8AC3E}">
        <p14:creationId xmlns:p14="http://schemas.microsoft.com/office/powerpoint/2010/main" val="3923012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A81FCF-D1D0-4AA3-A29A-63FC41F727DE}"/>
              </a:ext>
            </a:extLst>
          </p:cNvPr>
          <p:cNvSpPr/>
          <p:nvPr/>
        </p:nvSpPr>
        <p:spPr>
          <a:xfrm>
            <a:off x="433725" y="2105456"/>
            <a:ext cx="11777870" cy="2246769"/>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Least Squares Regression Line (LSRL):</a:t>
            </a:r>
            <a:r>
              <a:rPr lang="en-US" sz="3500" dirty="0">
                <a:latin typeface="Arial" panose="020B0604020202020204" pitchFamily="34" charset="0"/>
                <a:ea typeface="Arial" panose="020B0604020202020204" pitchFamily="34" charset="0"/>
              </a:rPr>
              <a:t> a straight line that roughly puts half of your data </a:t>
            </a:r>
            <a:r>
              <a:rPr lang="en-US" sz="3500" b="1" dirty="0">
                <a:solidFill>
                  <a:srgbClr val="0070C0"/>
                </a:solidFill>
                <a:latin typeface="Arial" panose="020B0604020202020204" pitchFamily="34" charset="0"/>
                <a:ea typeface="Arial" panose="020B0604020202020204" pitchFamily="34" charset="0"/>
              </a:rPr>
              <a:t>above</a:t>
            </a:r>
            <a:r>
              <a:rPr lang="en-US" sz="3500" dirty="0">
                <a:latin typeface="Arial" panose="020B0604020202020204" pitchFamily="34" charset="0"/>
                <a:ea typeface="Arial" panose="020B0604020202020204" pitchFamily="34" charset="0"/>
              </a:rPr>
              <a:t> it and half </a:t>
            </a:r>
            <a:r>
              <a:rPr lang="en-US" sz="3500" b="1" dirty="0">
                <a:solidFill>
                  <a:srgbClr val="0070C0"/>
                </a:solidFill>
                <a:latin typeface="Arial" panose="020B0604020202020204" pitchFamily="34" charset="0"/>
                <a:ea typeface="Arial" panose="020B0604020202020204" pitchFamily="34" charset="0"/>
              </a:rPr>
              <a:t>below</a:t>
            </a:r>
            <a:r>
              <a:rPr lang="en-US" sz="3500" dirty="0">
                <a:latin typeface="Arial" panose="020B0604020202020204" pitchFamily="34" charset="0"/>
                <a:ea typeface="Arial" panose="020B0604020202020204" pitchFamily="34" charset="0"/>
              </a:rPr>
              <a:t> it. </a:t>
            </a:r>
          </a:p>
          <a:p>
            <a:pPr marL="914400" marR="220980" lvl="1" indent="-457200">
              <a:buFont typeface="Arial" panose="020B0604020202020204" pitchFamily="34" charset="0"/>
              <a:buChar char="•"/>
              <a:tabLst>
                <a:tab pos="528955" algn="l"/>
              </a:tabLst>
            </a:pPr>
            <a:r>
              <a:rPr lang="en-US" sz="3500" dirty="0">
                <a:latin typeface="Arial" panose="020B0604020202020204" pitchFamily="34" charset="0"/>
                <a:ea typeface="Arial" panose="020B0604020202020204" pitchFamily="34" charset="0"/>
              </a:rPr>
              <a:t>more formal definition coming next lesson</a:t>
            </a:r>
          </a:p>
        </p:txBody>
      </p:sp>
      <p:sp>
        <p:nvSpPr>
          <p:cNvPr id="3" name="TextBox 2">
            <a:extLst>
              <a:ext uri="{FF2B5EF4-FFF2-40B4-BE49-F238E27FC236}">
                <a16:creationId xmlns:a16="http://schemas.microsoft.com/office/drawing/2014/main" id="{CAB3C564-BB43-4CDD-9851-1288B665A7E7}"/>
              </a:ext>
            </a:extLst>
          </p:cNvPr>
          <p:cNvSpPr txBox="1"/>
          <p:nvPr/>
        </p:nvSpPr>
        <p:spPr>
          <a:xfrm>
            <a:off x="433725" y="346230"/>
            <a:ext cx="7732451" cy="938719"/>
          </a:xfrm>
          <a:prstGeom prst="rect">
            <a:avLst/>
          </a:prstGeom>
          <a:noFill/>
        </p:spPr>
        <p:txBody>
          <a:bodyPr wrap="square" rtlCol="0">
            <a:spAutoFit/>
          </a:bodyPr>
          <a:lstStyle/>
          <a:p>
            <a:r>
              <a:rPr lang="en-US" sz="5500" dirty="0"/>
              <a:t>Describing Scatterplots</a:t>
            </a:r>
          </a:p>
        </p:txBody>
      </p:sp>
    </p:spTree>
    <p:extLst>
      <p:ext uri="{BB962C8B-B14F-4D97-AF65-F5344CB8AC3E}">
        <p14:creationId xmlns:p14="http://schemas.microsoft.com/office/powerpoint/2010/main" val="4085111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sp>
        <p:nvSpPr>
          <p:cNvPr id="2" name="TextBox 1">
            <a:extLst>
              <a:ext uri="{FF2B5EF4-FFF2-40B4-BE49-F238E27FC236}">
                <a16:creationId xmlns:a16="http://schemas.microsoft.com/office/drawing/2014/main" id="{F5E6E7D6-C929-4B44-B4F8-4596B525B111}"/>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3" name="TextBox 2">
            <a:extLst>
              <a:ext uri="{FF2B5EF4-FFF2-40B4-BE49-F238E27FC236}">
                <a16:creationId xmlns:a16="http://schemas.microsoft.com/office/drawing/2014/main" id="{714EE2B3-F279-498C-A50A-6FA58297DC96}"/>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Tree>
    <p:extLst>
      <p:ext uri="{BB962C8B-B14F-4D97-AF65-F5344CB8AC3E}">
        <p14:creationId xmlns:p14="http://schemas.microsoft.com/office/powerpoint/2010/main" val="2890044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Tree>
    <p:extLst>
      <p:ext uri="{BB962C8B-B14F-4D97-AF65-F5344CB8AC3E}">
        <p14:creationId xmlns:p14="http://schemas.microsoft.com/office/powerpoint/2010/main" val="327574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716277" cy="830997"/>
          </a:xfrm>
          <a:prstGeom prst="rect">
            <a:avLst/>
          </a:prstGeom>
        </p:spPr>
        <p:txBody>
          <a:bodyPr wrap="square">
            <a:spAutoFit/>
          </a:bodyPr>
          <a:lstStyle/>
          <a:p>
            <a:pPr marR="220980">
              <a:tabLst>
                <a:tab pos="528955" algn="l"/>
              </a:tabLst>
            </a:pPr>
            <a:r>
              <a:rPr lang="en-US" sz="3200" u="sng" dirty="0">
                <a:latin typeface="Arial" panose="020B0604020202020204" pitchFamily="34" charset="0"/>
                <a:ea typeface="Arial" panose="020B0604020202020204" pitchFamily="34" charset="0"/>
              </a:rPr>
              <a:t>Strong correlations:</a:t>
            </a:r>
            <a:r>
              <a:rPr lang="en-US" sz="3200" dirty="0">
                <a:latin typeface="Arial" panose="020B0604020202020204" pitchFamily="34" charset="0"/>
                <a:ea typeface="Arial" panose="020B0604020202020204" pitchFamily="34" charset="0"/>
              </a:rPr>
              <a:t> data is</a:t>
            </a:r>
            <a:r>
              <a:rPr lang="en-US" sz="3200" b="1" dirty="0">
                <a:solidFill>
                  <a:srgbClr val="0070C0"/>
                </a:solidFill>
                <a:latin typeface="Arial" panose="020B0604020202020204" pitchFamily="34" charset="0"/>
                <a:ea typeface="Arial" panose="020B0604020202020204" pitchFamily="34" charset="0"/>
              </a:rPr>
              <a:t> close </a:t>
            </a:r>
            <a:r>
              <a:rPr lang="en-US" sz="3200" dirty="0">
                <a:latin typeface="Arial" panose="020B0604020202020204" pitchFamily="34" charset="0"/>
                <a:ea typeface="Arial" panose="020B0604020202020204" pitchFamily="34" charset="0"/>
              </a:rPr>
              <a:t>to the LSRL</a:t>
            </a:r>
          </a:p>
          <a:p>
            <a:pPr marR="220980">
              <a:tabLst>
                <a:tab pos="528955" algn="l"/>
              </a:tabLst>
            </a:pPr>
            <a:endParaRPr lang="en-US" sz="14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59768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716277" cy="830997"/>
          </a:xfrm>
          <a:prstGeom prst="rect">
            <a:avLst/>
          </a:prstGeom>
        </p:spPr>
        <p:txBody>
          <a:bodyPr wrap="square">
            <a:spAutoFit/>
          </a:bodyPr>
          <a:lstStyle/>
          <a:p>
            <a:pPr marR="220980">
              <a:tabLst>
                <a:tab pos="528955" algn="l"/>
              </a:tabLst>
            </a:pPr>
            <a:r>
              <a:rPr lang="en-US" sz="3200" u="sng" dirty="0">
                <a:latin typeface="Arial" panose="020B0604020202020204" pitchFamily="34" charset="0"/>
                <a:ea typeface="Arial" panose="020B0604020202020204" pitchFamily="34" charset="0"/>
              </a:rPr>
              <a:t>Strong correlations:</a:t>
            </a:r>
            <a:r>
              <a:rPr lang="en-US" sz="3200" dirty="0">
                <a:latin typeface="Arial" panose="020B0604020202020204" pitchFamily="34" charset="0"/>
                <a:ea typeface="Arial" panose="020B0604020202020204" pitchFamily="34" charset="0"/>
              </a:rPr>
              <a:t> data is</a:t>
            </a:r>
            <a:r>
              <a:rPr lang="en-US" sz="3200" b="1" dirty="0">
                <a:solidFill>
                  <a:srgbClr val="0070C0"/>
                </a:solidFill>
                <a:latin typeface="Arial" panose="020B0604020202020204" pitchFamily="34" charset="0"/>
                <a:ea typeface="Arial" panose="020B0604020202020204" pitchFamily="34" charset="0"/>
              </a:rPr>
              <a:t> close </a:t>
            </a:r>
            <a:r>
              <a:rPr lang="en-US" sz="3200" dirty="0">
                <a:latin typeface="Arial" panose="020B0604020202020204" pitchFamily="34" charset="0"/>
                <a:ea typeface="Arial" panose="020B0604020202020204" pitchFamily="34" charset="0"/>
              </a:rPr>
              <a:t>to the LSRL</a:t>
            </a:r>
          </a:p>
          <a:p>
            <a:pPr marR="220980">
              <a:tabLst>
                <a:tab pos="528955" algn="l"/>
              </a:tabLst>
            </a:pPr>
            <a:endParaRPr lang="en-US" sz="1400" dirty="0">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25E34F0F-794F-47B4-A2E4-561922565ECD}"/>
              </a:ext>
            </a:extLst>
          </p:cNvPr>
          <p:cNvSpPr/>
          <p:nvPr/>
        </p:nvSpPr>
        <p:spPr>
          <a:xfrm rot="20062078">
            <a:off x="193991" y="3277286"/>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1992334" y="3256290"/>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A17CCFB3-E01C-4718-AE0F-A4AE2E2215A7}"/>
              </a:ext>
            </a:extLst>
          </p:cNvPr>
          <p:cNvSpPr/>
          <p:nvPr/>
        </p:nvSpPr>
        <p:spPr>
          <a:xfrm rot="2485088">
            <a:off x="8622615" y="3228329"/>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a:extLst>
              <a:ext uri="{FF2B5EF4-FFF2-40B4-BE49-F238E27FC236}">
                <a16:creationId xmlns:a16="http://schemas.microsoft.com/office/drawing/2014/main" id="{4805C601-F36E-4024-B6B4-9CAED1E7F79B}"/>
              </a:ext>
            </a:extLst>
          </p:cNvPr>
          <p:cNvSpPr/>
          <p:nvPr/>
        </p:nvSpPr>
        <p:spPr>
          <a:xfrm rot="2909466">
            <a:off x="10344814" y="3243232"/>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199787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11696387" cy="1954381"/>
          </a:xfrm>
          <a:prstGeom prst="rect">
            <a:avLst/>
          </a:prstGeom>
        </p:spPr>
        <p:txBody>
          <a:bodyPr wrap="square">
            <a:spAutoFit/>
          </a:bodyPr>
          <a:lstStyle/>
          <a:p>
            <a:pPr marR="220980">
              <a:tabLst>
                <a:tab pos="528955" algn="l"/>
              </a:tabLst>
            </a:pPr>
            <a:r>
              <a:rPr lang="en-US" sz="3200" u="sng" dirty="0">
                <a:latin typeface="Arial" panose="020B0604020202020204" pitchFamily="34" charset="0"/>
                <a:ea typeface="Arial" panose="020B0604020202020204" pitchFamily="34" charset="0"/>
              </a:rPr>
              <a:t>Strong correlations:</a:t>
            </a:r>
            <a:r>
              <a:rPr lang="en-US" sz="3200" dirty="0">
                <a:latin typeface="Arial" panose="020B0604020202020204" pitchFamily="34" charset="0"/>
                <a:ea typeface="Arial" panose="020B0604020202020204" pitchFamily="34" charset="0"/>
              </a:rPr>
              <a:t> data is</a:t>
            </a:r>
            <a:r>
              <a:rPr lang="en-US" sz="3200" b="1" dirty="0">
                <a:solidFill>
                  <a:srgbClr val="0070C0"/>
                </a:solidFill>
                <a:latin typeface="Arial" panose="020B0604020202020204" pitchFamily="34" charset="0"/>
                <a:ea typeface="Arial" panose="020B0604020202020204" pitchFamily="34" charset="0"/>
              </a:rPr>
              <a:t> close </a:t>
            </a:r>
            <a:r>
              <a:rPr lang="en-US" sz="3200" dirty="0">
                <a:latin typeface="Arial" panose="020B0604020202020204" pitchFamily="34" charset="0"/>
                <a:ea typeface="Arial" panose="020B0604020202020204" pitchFamily="34" charset="0"/>
              </a:rPr>
              <a:t>to the LSRL</a:t>
            </a:r>
          </a:p>
          <a:p>
            <a:pPr marR="220980">
              <a:tabLst>
                <a:tab pos="528955" algn="l"/>
              </a:tabLst>
            </a:pPr>
            <a:endParaRPr lang="en-US" sz="500" dirty="0">
              <a:latin typeface="Arial" panose="020B0604020202020204" pitchFamily="34" charset="0"/>
              <a:ea typeface="Arial" panose="020B0604020202020204" pitchFamily="34" charset="0"/>
            </a:endParaRPr>
          </a:p>
          <a:p>
            <a:pPr marL="742950" marR="220980" lvl="1" indent="-285750">
              <a:buFont typeface="Arial" panose="020B0604020202020204" pitchFamily="34" charset="0"/>
              <a:buChar char="•"/>
              <a:tabLst>
                <a:tab pos="528955" algn="l"/>
              </a:tabLst>
            </a:pPr>
            <a:r>
              <a:rPr lang="en-US" sz="2800" dirty="0">
                <a:latin typeface="Arial" panose="020B0604020202020204" pitchFamily="34" charset="0"/>
                <a:ea typeface="Arial" panose="020B0604020202020204" pitchFamily="34" charset="0"/>
              </a:rPr>
              <a:t>The LSRL is a </a:t>
            </a:r>
            <a:r>
              <a:rPr lang="en-US" sz="2800" b="1" dirty="0">
                <a:solidFill>
                  <a:srgbClr val="0070C0"/>
                </a:solidFill>
                <a:latin typeface="Arial" panose="020B0604020202020204" pitchFamily="34" charset="0"/>
                <a:ea typeface="Arial" panose="020B0604020202020204" pitchFamily="34" charset="0"/>
              </a:rPr>
              <a:t>good model </a:t>
            </a:r>
            <a:r>
              <a:rPr lang="en-US" sz="2800" dirty="0">
                <a:latin typeface="Arial" panose="020B0604020202020204" pitchFamily="34" charset="0"/>
                <a:ea typeface="Arial" panose="020B0604020202020204" pitchFamily="34" charset="0"/>
              </a:rPr>
              <a:t>for the data</a:t>
            </a:r>
          </a:p>
          <a:p>
            <a:pPr marL="742950" marR="220980" lvl="1" indent="-285750">
              <a:buFont typeface="Arial" panose="020B0604020202020204" pitchFamily="34" charset="0"/>
              <a:buChar char="•"/>
              <a:tabLst>
                <a:tab pos="528955" algn="l"/>
              </a:tabLst>
            </a:pPr>
            <a:r>
              <a:rPr lang="en-US" sz="2800" dirty="0">
                <a:latin typeface="Arial" panose="020B0604020202020204" pitchFamily="34" charset="0"/>
                <a:ea typeface="Arial" panose="020B0604020202020204" pitchFamily="34" charset="0"/>
              </a:rPr>
              <a:t>If you used the LSRL to predict new data, you would make </a:t>
            </a:r>
            <a:r>
              <a:rPr lang="en-US" sz="2800" b="1" dirty="0">
                <a:solidFill>
                  <a:srgbClr val="0070C0"/>
                </a:solidFill>
                <a:latin typeface="Arial" panose="020B0604020202020204" pitchFamily="34" charset="0"/>
                <a:ea typeface="Arial" panose="020B0604020202020204" pitchFamily="34" charset="0"/>
              </a:rPr>
              <a:t>close predictions</a:t>
            </a:r>
          </a:p>
        </p:txBody>
      </p:sp>
      <p:sp>
        <p:nvSpPr>
          <p:cNvPr id="3" name="Rectangle 2">
            <a:extLst>
              <a:ext uri="{FF2B5EF4-FFF2-40B4-BE49-F238E27FC236}">
                <a16:creationId xmlns:a16="http://schemas.microsoft.com/office/drawing/2014/main" id="{25E34F0F-794F-47B4-A2E4-561922565ECD}"/>
              </a:ext>
            </a:extLst>
          </p:cNvPr>
          <p:cNvSpPr/>
          <p:nvPr/>
        </p:nvSpPr>
        <p:spPr>
          <a:xfrm rot="20062078">
            <a:off x="193991" y="3277286"/>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1992334" y="3256290"/>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28">
            <a:extLst>
              <a:ext uri="{FF2B5EF4-FFF2-40B4-BE49-F238E27FC236}">
                <a16:creationId xmlns:a16="http://schemas.microsoft.com/office/drawing/2014/main" id="{FFFA55A4-826A-4077-8CAA-328C8A793CC5}"/>
              </a:ext>
            </a:extLst>
          </p:cNvPr>
          <p:cNvSpPr/>
          <p:nvPr/>
        </p:nvSpPr>
        <p:spPr>
          <a:xfrm rot="2485088">
            <a:off x="8622615" y="3228329"/>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ectangle 29">
            <a:extLst>
              <a:ext uri="{FF2B5EF4-FFF2-40B4-BE49-F238E27FC236}">
                <a16:creationId xmlns:a16="http://schemas.microsoft.com/office/drawing/2014/main" id="{EDBC82DD-C49B-4146-A1F2-3BC8C5B4FEF0}"/>
              </a:ext>
            </a:extLst>
          </p:cNvPr>
          <p:cNvSpPr/>
          <p:nvPr/>
        </p:nvSpPr>
        <p:spPr>
          <a:xfrm rot="2909466">
            <a:off x="10344814" y="3243232"/>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998419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6143" y="268357"/>
            <a:ext cx="11483162" cy="6678751"/>
          </a:xfrm>
          <a:prstGeom prst="rect">
            <a:avLst/>
          </a:prstGeom>
        </p:spPr>
        <p:txBody>
          <a:bodyPr wrap="square">
            <a:spAutoFit/>
          </a:bodyPr>
          <a:lstStyle/>
          <a:p>
            <a:pPr>
              <a:lnSpc>
                <a:spcPct val="200000"/>
              </a:lnSpc>
            </a:pPr>
            <a:r>
              <a:rPr lang="en-US" altLang="zh-CN" sz="4000" dirty="0" smtClean="0">
                <a:solidFill>
                  <a:srgbClr val="000000"/>
                </a:solidFill>
                <a:latin typeface="Arial" panose="020B0604020202020204" pitchFamily="34" charset="0"/>
                <a:cs typeface="Arial" panose="020B0604020202020204" pitchFamily="34" charset="0"/>
              </a:rPr>
              <a:t>Learning Targets</a:t>
            </a:r>
          </a:p>
          <a:p>
            <a:pPr marL="457200" indent="-457200">
              <a:lnSpc>
                <a:spcPct val="150000"/>
              </a:lnSpc>
              <a:buFont typeface="Wingdings" panose="05000000000000000000" pitchFamily="2" charset="2"/>
              <a:buChar char="Ø"/>
            </a:pPr>
            <a:r>
              <a:rPr lang="en-US" altLang="zh-CN" sz="2800" dirty="0" smtClean="0">
                <a:solidFill>
                  <a:srgbClr val="000000"/>
                </a:solidFill>
                <a:latin typeface="Arial" panose="020B0604020202020204" pitchFamily="34" charset="0"/>
                <a:cs typeface="Arial" panose="020B0604020202020204" pitchFamily="34" charset="0"/>
              </a:rPr>
              <a:t>Distinguish </a:t>
            </a:r>
            <a:r>
              <a:rPr lang="en-US" altLang="zh-CN" sz="2800" dirty="0">
                <a:solidFill>
                  <a:srgbClr val="000000"/>
                </a:solidFill>
                <a:latin typeface="Arial" panose="020B0604020202020204" pitchFamily="34" charset="0"/>
                <a:cs typeface="Arial" panose="020B0604020202020204" pitchFamily="34" charset="0"/>
              </a:rPr>
              <a:t>between </a:t>
            </a:r>
            <a:r>
              <a:rPr lang="en-US" altLang="zh-CN" sz="2800" b="1" dirty="0">
                <a:solidFill>
                  <a:srgbClr val="000000"/>
                </a:solidFill>
                <a:latin typeface="Arial" panose="020B0604020202020204" pitchFamily="34" charset="0"/>
                <a:cs typeface="Arial" panose="020B0604020202020204" pitchFamily="34" charset="0"/>
              </a:rPr>
              <a:t>explanatory</a:t>
            </a:r>
            <a:r>
              <a:rPr lang="en-US" altLang="zh-CN" sz="2800" dirty="0">
                <a:solidFill>
                  <a:srgbClr val="000000"/>
                </a:solidFill>
                <a:latin typeface="Arial" panose="020B0604020202020204" pitchFamily="34" charset="0"/>
                <a:cs typeface="Arial" panose="020B0604020202020204" pitchFamily="34" charset="0"/>
              </a:rPr>
              <a:t> and </a:t>
            </a:r>
            <a:r>
              <a:rPr lang="en-US" altLang="zh-CN" sz="2800" b="1" dirty="0">
                <a:solidFill>
                  <a:srgbClr val="000000"/>
                </a:solidFill>
                <a:latin typeface="Arial" panose="020B0604020202020204" pitchFamily="34" charset="0"/>
                <a:cs typeface="Arial" panose="020B0604020202020204" pitchFamily="34" charset="0"/>
              </a:rPr>
              <a:t>response</a:t>
            </a:r>
            <a:r>
              <a:rPr lang="en-US" altLang="zh-CN" sz="2800" dirty="0">
                <a:solidFill>
                  <a:srgbClr val="000000"/>
                </a:solidFill>
                <a:latin typeface="Arial" panose="020B0604020202020204" pitchFamily="34" charset="0"/>
                <a:cs typeface="Arial" panose="020B0604020202020204" pitchFamily="34" charset="0"/>
              </a:rPr>
              <a:t> variables for quantitative </a:t>
            </a:r>
            <a:r>
              <a:rPr lang="en-US" altLang="zh-CN" sz="2800" dirty="0" smtClean="0">
                <a:solidFill>
                  <a:srgbClr val="000000"/>
                </a:solidFill>
                <a:latin typeface="Arial" panose="020B0604020202020204" pitchFamily="34" charset="0"/>
                <a:cs typeface="Arial" panose="020B0604020202020204" pitchFamily="34" charset="0"/>
              </a:rPr>
              <a:t>data.</a:t>
            </a:r>
          </a:p>
          <a:p>
            <a:pPr marL="457200" indent="-457200">
              <a:lnSpc>
                <a:spcPct val="150000"/>
              </a:lnSpc>
              <a:buFont typeface="Wingdings" panose="05000000000000000000" pitchFamily="2" charset="2"/>
              <a:buChar char="Ø"/>
            </a:pPr>
            <a:r>
              <a:rPr lang="en-US" altLang="zh-CN" sz="2800" b="1" dirty="0" smtClean="0">
                <a:solidFill>
                  <a:srgbClr val="000000"/>
                </a:solidFill>
                <a:latin typeface="Arial" panose="020B0604020202020204" pitchFamily="34" charset="0"/>
                <a:cs typeface="Arial" panose="020B0604020202020204" pitchFamily="34" charset="0"/>
              </a:rPr>
              <a:t>Make </a:t>
            </a:r>
            <a:r>
              <a:rPr lang="en-US" altLang="zh-CN" sz="2800" b="1" dirty="0">
                <a:solidFill>
                  <a:srgbClr val="000000"/>
                </a:solidFill>
                <a:latin typeface="Arial" panose="020B0604020202020204" pitchFamily="34" charset="0"/>
                <a:cs typeface="Arial" panose="020B0604020202020204" pitchFamily="34" charset="0"/>
              </a:rPr>
              <a:t>a scatterplot </a:t>
            </a:r>
            <a:r>
              <a:rPr lang="en-US" altLang="zh-CN" sz="2800" dirty="0">
                <a:solidFill>
                  <a:srgbClr val="000000"/>
                </a:solidFill>
                <a:latin typeface="Arial" panose="020B0604020202020204" pitchFamily="34" charset="0"/>
                <a:cs typeface="Arial" panose="020B0604020202020204" pitchFamily="34" charset="0"/>
              </a:rPr>
              <a:t>to display the relationship between two quantitative </a:t>
            </a:r>
            <a:r>
              <a:rPr lang="en-US" altLang="zh-CN" sz="2800" dirty="0" smtClean="0">
                <a:solidFill>
                  <a:srgbClr val="000000"/>
                </a:solidFill>
                <a:latin typeface="Arial" panose="020B0604020202020204" pitchFamily="34" charset="0"/>
                <a:cs typeface="Arial" panose="020B0604020202020204" pitchFamily="34" charset="0"/>
              </a:rPr>
              <a:t>variables.</a:t>
            </a:r>
          </a:p>
          <a:p>
            <a:pPr marL="457200" indent="-457200">
              <a:lnSpc>
                <a:spcPct val="150000"/>
              </a:lnSpc>
              <a:buFont typeface="Wingdings" panose="05000000000000000000" pitchFamily="2" charset="2"/>
              <a:buChar char="Ø"/>
            </a:pPr>
            <a:r>
              <a:rPr lang="en-US" altLang="zh-CN" sz="2800" b="1" dirty="0" smtClean="0">
                <a:solidFill>
                  <a:srgbClr val="000000"/>
                </a:solidFill>
                <a:latin typeface="Arial" panose="020B0604020202020204" pitchFamily="34" charset="0"/>
                <a:cs typeface="Arial" panose="020B0604020202020204" pitchFamily="34" charset="0"/>
              </a:rPr>
              <a:t>Describe</a:t>
            </a:r>
            <a:r>
              <a:rPr lang="en-US" altLang="zh-CN" sz="2800" dirty="0" smtClean="0">
                <a:solidFill>
                  <a:srgbClr val="000000"/>
                </a:solidFill>
                <a:latin typeface="Arial" panose="020B0604020202020204" pitchFamily="34" charset="0"/>
                <a:cs typeface="Arial" panose="020B0604020202020204" pitchFamily="34" charset="0"/>
              </a:rPr>
              <a:t> a scatterplot.</a:t>
            </a:r>
          </a:p>
          <a:p>
            <a:pPr marL="457200" indent="-457200">
              <a:lnSpc>
                <a:spcPct val="150000"/>
              </a:lnSpc>
              <a:buFont typeface="Wingdings" panose="05000000000000000000" pitchFamily="2" charset="2"/>
              <a:buChar char="Ø"/>
            </a:pPr>
            <a:r>
              <a:rPr lang="en-US" altLang="zh-CN" sz="2800" dirty="0" smtClean="0">
                <a:solidFill>
                  <a:srgbClr val="000000"/>
                </a:solidFill>
                <a:latin typeface="Arial" panose="020B0604020202020204" pitchFamily="34" charset="0"/>
                <a:cs typeface="Arial" panose="020B0604020202020204" pitchFamily="34" charset="0"/>
              </a:rPr>
              <a:t>Interpret the </a:t>
            </a:r>
            <a:r>
              <a:rPr lang="en-US" altLang="zh-CN" sz="2800" b="1" dirty="0" smtClean="0">
                <a:solidFill>
                  <a:srgbClr val="000000"/>
                </a:solidFill>
                <a:latin typeface="Arial" panose="020B0604020202020204" pitchFamily="34" charset="0"/>
                <a:cs typeface="Arial" panose="020B0604020202020204" pitchFamily="34" charset="0"/>
              </a:rPr>
              <a:t>correlation</a:t>
            </a:r>
            <a:r>
              <a:rPr lang="en-US" altLang="zh-CN" sz="2800" dirty="0" smtClean="0">
                <a:solidFill>
                  <a:srgbClr val="000000"/>
                </a:solidFill>
                <a:latin typeface="Arial" panose="020B0604020202020204" pitchFamily="34" charset="0"/>
                <a:cs typeface="Arial" panose="020B0604020202020204" pitchFamily="34" charset="0"/>
              </a:rPr>
              <a:t> and the correlation coefficient.</a:t>
            </a:r>
          </a:p>
          <a:p>
            <a:pPr marL="457200" indent="-457200">
              <a:lnSpc>
                <a:spcPct val="150000"/>
              </a:lnSpc>
              <a:buFont typeface="Wingdings" panose="05000000000000000000" pitchFamily="2" charset="2"/>
              <a:buChar char="Ø"/>
            </a:pPr>
            <a:r>
              <a:rPr lang="en-US" altLang="zh-CN" sz="2800" b="1" dirty="0" smtClean="0">
                <a:solidFill>
                  <a:srgbClr val="000000"/>
                </a:solidFill>
                <a:latin typeface="Arial" panose="020B0604020202020204" pitchFamily="34" charset="0"/>
                <a:cs typeface="Arial" panose="020B0604020202020204" pitchFamily="34" charset="0"/>
              </a:rPr>
              <a:t>Correlation and Causation.</a:t>
            </a:r>
            <a:r>
              <a:rPr lang="en-US" altLang="zh-CN" sz="3200" dirty="0">
                <a:latin typeface="Arial" panose="020B0604020202020204" pitchFamily="34" charset="0"/>
                <a:cs typeface="Arial" panose="020B0604020202020204" pitchFamily="34" charset="0"/>
              </a:rPr>
              <a:t/>
            </a:r>
            <a:br>
              <a:rPr lang="en-US" altLang="zh-CN" sz="3200" dirty="0">
                <a:latin typeface="Arial" panose="020B0604020202020204" pitchFamily="34" charset="0"/>
                <a:cs typeface="Arial" panose="020B0604020202020204" pitchFamily="34" charset="0"/>
              </a:rPr>
            </a:b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96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864473" cy="677108"/>
          </a:xfrm>
          <a:prstGeom prst="rect">
            <a:avLst/>
          </a:prstGeom>
        </p:spPr>
        <p:txBody>
          <a:bodyPr wrap="square">
            <a:spAutoFit/>
          </a:bodyPr>
          <a:lstStyle/>
          <a:p>
            <a:pPr marR="220980">
              <a:tabLst>
                <a:tab pos="528955" algn="l"/>
              </a:tabLst>
            </a:pPr>
            <a:r>
              <a:rPr lang="en-US" sz="3200" u="sng" dirty="0">
                <a:latin typeface="Arial" panose="020B0604020202020204" pitchFamily="34" charset="0"/>
                <a:ea typeface="Arial" panose="020B0604020202020204" pitchFamily="34" charset="0"/>
              </a:rPr>
              <a:t>Weak correlations:</a:t>
            </a:r>
            <a:r>
              <a:rPr lang="en-US" sz="3200" dirty="0">
                <a:latin typeface="Arial" panose="020B0604020202020204" pitchFamily="34" charset="0"/>
                <a:ea typeface="Arial" panose="020B0604020202020204" pitchFamily="34" charset="0"/>
              </a:rPr>
              <a:t> data is </a:t>
            </a:r>
            <a:r>
              <a:rPr lang="en-US" sz="3200" b="1" dirty="0">
                <a:solidFill>
                  <a:srgbClr val="0070C0"/>
                </a:solidFill>
                <a:latin typeface="Arial" panose="020B0604020202020204" pitchFamily="34" charset="0"/>
                <a:ea typeface="Arial" panose="020B0604020202020204" pitchFamily="34" charset="0"/>
              </a:rPr>
              <a:t>far</a:t>
            </a:r>
            <a:r>
              <a:rPr lang="en-US" sz="3200" dirty="0">
                <a:latin typeface="Arial" panose="020B0604020202020204" pitchFamily="34" charset="0"/>
                <a:ea typeface="Arial" panose="020B0604020202020204" pitchFamily="34" charset="0"/>
              </a:rPr>
              <a:t> from the LSRL  </a:t>
            </a:r>
          </a:p>
          <a:p>
            <a:pPr marR="220980">
              <a:tabLst>
                <a:tab pos="528955" algn="l"/>
              </a:tabLst>
            </a:pPr>
            <a:endParaRPr lang="en-US" sz="5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13633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864473" cy="677108"/>
          </a:xfrm>
          <a:prstGeom prst="rect">
            <a:avLst/>
          </a:prstGeom>
        </p:spPr>
        <p:txBody>
          <a:bodyPr wrap="square">
            <a:spAutoFit/>
          </a:bodyPr>
          <a:lstStyle/>
          <a:p>
            <a:pPr marR="220980">
              <a:tabLst>
                <a:tab pos="528955" algn="l"/>
              </a:tabLst>
            </a:pPr>
            <a:r>
              <a:rPr lang="en-US" sz="3200" u="sng" dirty="0">
                <a:latin typeface="Arial" panose="020B0604020202020204" pitchFamily="34" charset="0"/>
                <a:ea typeface="Arial" panose="020B0604020202020204" pitchFamily="34" charset="0"/>
              </a:rPr>
              <a:t>Weak correlations:</a:t>
            </a:r>
            <a:r>
              <a:rPr lang="en-US" sz="3200" dirty="0">
                <a:latin typeface="Arial" panose="020B0604020202020204" pitchFamily="34" charset="0"/>
                <a:ea typeface="Arial" panose="020B0604020202020204" pitchFamily="34" charset="0"/>
              </a:rPr>
              <a:t> data is </a:t>
            </a:r>
            <a:r>
              <a:rPr lang="en-US" sz="3200" b="1" dirty="0">
                <a:solidFill>
                  <a:srgbClr val="0070C0"/>
                </a:solidFill>
                <a:latin typeface="Arial" panose="020B0604020202020204" pitchFamily="34" charset="0"/>
                <a:ea typeface="Arial" panose="020B0604020202020204" pitchFamily="34" charset="0"/>
              </a:rPr>
              <a:t>far</a:t>
            </a:r>
            <a:r>
              <a:rPr lang="en-US" sz="3200" dirty="0">
                <a:latin typeface="Arial" panose="020B0604020202020204" pitchFamily="34" charset="0"/>
                <a:ea typeface="Arial" panose="020B0604020202020204" pitchFamily="34" charset="0"/>
              </a:rPr>
              <a:t> from the LSRL  </a:t>
            </a:r>
          </a:p>
          <a:p>
            <a:pPr marR="220980">
              <a:tabLst>
                <a:tab pos="528955" algn="l"/>
              </a:tabLst>
            </a:pPr>
            <a:r>
              <a:rPr lang="en-US" sz="500" dirty="0">
                <a:latin typeface="Arial" panose="020B0604020202020204" pitchFamily="34" charset="0"/>
                <a:ea typeface="Arial" panose="020B0604020202020204" pitchFamily="34" charset="0"/>
              </a:rPr>
              <a:t>\</a:t>
            </a:r>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3718901" y="3042723"/>
            <a:ext cx="1748901" cy="6732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33540E49-A14C-44BF-8C9B-C2532BD0CFFB}"/>
              </a:ext>
            </a:extLst>
          </p:cNvPr>
          <p:cNvSpPr/>
          <p:nvPr/>
        </p:nvSpPr>
        <p:spPr>
          <a:xfrm rot="2539846">
            <a:off x="6970710" y="3028648"/>
            <a:ext cx="1748901" cy="70684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3006811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4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61610"/>
          </a:xfrm>
          <a:prstGeom prst="rect">
            <a:avLst/>
          </a:prstGeom>
          <a:noFill/>
        </p:spPr>
        <p:txBody>
          <a:bodyPr wrap="square" rtlCol="0">
            <a:spAutoFit/>
          </a:bodyPr>
          <a:lstStyle/>
          <a:p>
            <a:r>
              <a:rPr lang="en-US" sz="1100" dirty="0"/>
              <a:t>Graphic inspired by </a:t>
            </a:r>
            <a:r>
              <a:rPr lang="en-US" sz="1100" i="1" dirty="0"/>
              <a:t>mathisfun.com</a:t>
            </a:r>
            <a:endParaRPr lang="en-US" sz="11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11536394" cy="1954381"/>
          </a:xfrm>
          <a:prstGeom prst="rect">
            <a:avLst/>
          </a:prstGeom>
        </p:spPr>
        <p:txBody>
          <a:bodyPr wrap="square">
            <a:spAutoFit/>
          </a:bodyPr>
          <a:lstStyle/>
          <a:p>
            <a:pPr marR="220980">
              <a:tabLst>
                <a:tab pos="528955" algn="l"/>
              </a:tabLst>
            </a:pPr>
            <a:r>
              <a:rPr lang="en-US" sz="3200" u="sng" dirty="0">
                <a:latin typeface="Arial" panose="020B0604020202020204" pitchFamily="34" charset="0"/>
                <a:ea typeface="Arial" panose="020B0604020202020204" pitchFamily="34" charset="0"/>
              </a:rPr>
              <a:t>Weak correlations:</a:t>
            </a:r>
            <a:r>
              <a:rPr lang="en-US" sz="3200" dirty="0">
                <a:latin typeface="Arial" panose="020B0604020202020204" pitchFamily="34" charset="0"/>
                <a:ea typeface="Arial" panose="020B0604020202020204" pitchFamily="34" charset="0"/>
              </a:rPr>
              <a:t> data is </a:t>
            </a:r>
            <a:r>
              <a:rPr lang="en-US" sz="3200" b="1" dirty="0">
                <a:solidFill>
                  <a:srgbClr val="0070C0"/>
                </a:solidFill>
                <a:latin typeface="Arial" panose="020B0604020202020204" pitchFamily="34" charset="0"/>
                <a:ea typeface="Arial" panose="020B0604020202020204" pitchFamily="34" charset="0"/>
              </a:rPr>
              <a:t>far</a:t>
            </a:r>
            <a:r>
              <a:rPr lang="en-US" sz="3200" dirty="0">
                <a:latin typeface="Arial" panose="020B0604020202020204" pitchFamily="34" charset="0"/>
                <a:ea typeface="Arial" panose="020B0604020202020204" pitchFamily="34" charset="0"/>
              </a:rPr>
              <a:t> from the LSRL  </a:t>
            </a:r>
          </a:p>
          <a:p>
            <a:pPr marR="220980">
              <a:tabLst>
                <a:tab pos="528955" algn="l"/>
              </a:tabLst>
            </a:pPr>
            <a:endParaRPr lang="en-US" sz="500" dirty="0">
              <a:latin typeface="Arial" panose="020B0604020202020204" pitchFamily="34" charset="0"/>
              <a:ea typeface="Arial" panose="020B0604020202020204" pitchFamily="34" charset="0"/>
            </a:endParaRPr>
          </a:p>
          <a:p>
            <a:pPr marL="742950" marR="220980" lvl="1" indent="-285750">
              <a:buFont typeface="Arial" panose="020B0604020202020204" pitchFamily="34" charset="0"/>
              <a:buChar char="•"/>
              <a:tabLst>
                <a:tab pos="528955" algn="l"/>
              </a:tabLst>
            </a:pPr>
            <a:r>
              <a:rPr lang="en-US" sz="2800" dirty="0">
                <a:latin typeface="Arial" panose="020B0604020202020204" pitchFamily="34" charset="0"/>
                <a:ea typeface="Arial" panose="020B0604020202020204" pitchFamily="34" charset="0"/>
              </a:rPr>
              <a:t>The LSRL is a </a:t>
            </a:r>
            <a:r>
              <a:rPr lang="en-US" sz="2800" b="1" dirty="0">
                <a:solidFill>
                  <a:srgbClr val="0070C0"/>
                </a:solidFill>
                <a:latin typeface="Arial" panose="020B0604020202020204" pitchFamily="34" charset="0"/>
                <a:ea typeface="Arial" panose="020B0604020202020204" pitchFamily="34" charset="0"/>
              </a:rPr>
              <a:t>‘meh’ model </a:t>
            </a:r>
            <a:r>
              <a:rPr lang="en-US" sz="2800" dirty="0">
                <a:latin typeface="Arial" panose="020B0604020202020204" pitchFamily="34" charset="0"/>
                <a:ea typeface="Arial" panose="020B0604020202020204" pitchFamily="34" charset="0"/>
              </a:rPr>
              <a:t>for the data</a:t>
            </a:r>
          </a:p>
          <a:p>
            <a:pPr marL="742950" marR="220980" lvl="1" indent="-285750">
              <a:buFont typeface="Arial" panose="020B0604020202020204" pitchFamily="34" charset="0"/>
              <a:buChar char="•"/>
              <a:tabLst>
                <a:tab pos="528955" algn="l"/>
              </a:tabLst>
            </a:pPr>
            <a:r>
              <a:rPr lang="en-US" sz="2800" dirty="0">
                <a:latin typeface="Arial" panose="020B0604020202020204" pitchFamily="34" charset="0"/>
                <a:ea typeface="Arial" panose="020B0604020202020204" pitchFamily="34" charset="0"/>
              </a:rPr>
              <a:t>If you used the LSRL to predict new data, you may be </a:t>
            </a:r>
            <a:r>
              <a:rPr lang="en-US" sz="2800" b="1" dirty="0">
                <a:solidFill>
                  <a:srgbClr val="0070C0"/>
                </a:solidFill>
                <a:latin typeface="Arial" panose="020B0604020202020204" pitchFamily="34" charset="0"/>
                <a:ea typeface="Arial" panose="020B0604020202020204" pitchFamily="34" charset="0"/>
              </a:rPr>
              <a:t>quite a bit off</a:t>
            </a:r>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3718901" y="3042723"/>
            <a:ext cx="1748901" cy="6732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33540E49-A14C-44BF-8C9B-C2532BD0CFFB}"/>
              </a:ext>
            </a:extLst>
          </p:cNvPr>
          <p:cNvSpPr/>
          <p:nvPr/>
        </p:nvSpPr>
        <p:spPr>
          <a:xfrm rot="2539846">
            <a:off x="6970710" y="3028648"/>
            <a:ext cx="1748901" cy="70684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026" name="Picture 2" descr="Meh 😐 - Emoji - The Shorty Award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0674" y="4146993"/>
            <a:ext cx="1563346" cy="156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09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a:t>
            </a:r>
          </a:p>
        </p:txBody>
      </p:sp>
      <p:pic>
        <p:nvPicPr>
          <p:cNvPr id="7" name="Picture 6">
            <a:extLst>
              <a:ext uri="{FF2B5EF4-FFF2-40B4-BE49-F238E27FC236}">
                <a16:creationId xmlns:a16="http://schemas.microsoft.com/office/drawing/2014/main" id="{C8499B32-1B50-4CAF-A34D-8926A95F6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42" y="1127464"/>
            <a:ext cx="10263830" cy="5073166"/>
          </a:xfrm>
          <a:prstGeom prst="round2DiagRect">
            <a:avLst>
              <a:gd name="adj1" fmla="val 27849"/>
              <a:gd name="adj2" fmla="val 15506"/>
            </a:avLst>
          </a:prstGeom>
        </p:spPr>
      </p:pic>
    </p:spTree>
    <p:extLst>
      <p:ext uri="{BB962C8B-B14F-4D97-AF65-F5344CB8AC3E}">
        <p14:creationId xmlns:p14="http://schemas.microsoft.com/office/powerpoint/2010/main" val="1489596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Tree>
    <p:extLst>
      <p:ext uri="{BB962C8B-B14F-4D97-AF65-F5344CB8AC3E}">
        <p14:creationId xmlns:p14="http://schemas.microsoft.com/office/powerpoint/2010/main" val="27378337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x increases…</a:t>
            </a:r>
          </a:p>
        </p:txBody>
      </p:sp>
    </p:spTree>
    <p:extLst>
      <p:ext uri="{BB962C8B-B14F-4D97-AF65-F5344CB8AC3E}">
        <p14:creationId xmlns:p14="http://schemas.microsoft.com/office/powerpoint/2010/main" val="29850770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x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971929" y="3123484"/>
            <a:ext cx="2809927" cy="80119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y also increases</a:t>
            </a:r>
          </a:p>
        </p:txBody>
      </p:sp>
    </p:spTree>
    <p:extLst>
      <p:ext uri="{BB962C8B-B14F-4D97-AF65-F5344CB8AC3E}">
        <p14:creationId xmlns:p14="http://schemas.microsoft.com/office/powerpoint/2010/main" val="1343044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x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971929" y="3123484"/>
            <a:ext cx="2809927" cy="80119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y also increases</a:t>
            </a:r>
          </a:p>
        </p:txBody>
      </p:sp>
      <p:sp>
        <p:nvSpPr>
          <p:cNvPr id="7" name="TextBox 6">
            <a:extLst>
              <a:ext uri="{FF2B5EF4-FFF2-40B4-BE49-F238E27FC236}">
                <a16:creationId xmlns:a16="http://schemas.microsoft.com/office/drawing/2014/main" id="{7CA8583F-05B3-43B1-A203-DF98FB159539}"/>
              </a:ext>
            </a:extLst>
          </p:cNvPr>
          <p:cNvSpPr txBox="1"/>
          <p:nvPr/>
        </p:nvSpPr>
        <p:spPr>
          <a:xfrm>
            <a:off x="7514552" y="3369076"/>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Direction</a:t>
            </a:r>
          </a:p>
          <a:p>
            <a:pPr algn="ctr"/>
            <a:r>
              <a:rPr lang="en-US" sz="3500" dirty="0"/>
              <a:t>Positive</a:t>
            </a:r>
          </a:p>
        </p:txBody>
      </p:sp>
    </p:spTree>
    <p:extLst>
      <p:ext uri="{BB962C8B-B14F-4D97-AF65-F5344CB8AC3E}">
        <p14:creationId xmlns:p14="http://schemas.microsoft.com/office/powerpoint/2010/main" val="104200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average household income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971929" y="3123484"/>
            <a:ext cx="2809927" cy="80119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y also increases</a:t>
            </a:r>
          </a:p>
        </p:txBody>
      </p:sp>
      <p:sp>
        <p:nvSpPr>
          <p:cNvPr id="7" name="TextBox 6">
            <a:extLst>
              <a:ext uri="{FF2B5EF4-FFF2-40B4-BE49-F238E27FC236}">
                <a16:creationId xmlns:a16="http://schemas.microsoft.com/office/drawing/2014/main" id="{7CA8583F-05B3-43B1-A203-DF98FB159539}"/>
              </a:ext>
            </a:extLst>
          </p:cNvPr>
          <p:cNvSpPr txBox="1"/>
          <p:nvPr/>
        </p:nvSpPr>
        <p:spPr>
          <a:xfrm>
            <a:off x="7514552" y="3369076"/>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Direction</a:t>
            </a:r>
          </a:p>
          <a:p>
            <a:pPr algn="ctr"/>
            <a:r>
              <a:rPr lang="en-US" sz="3500" dirty="0"/>
              <a:t>Positive</a:t>
            </a:r>
          </a:p>
        </p:txBody>
      </p:sp>
    </p:spTree>
    <p:extLst>
      <p:ext uri="{BB962C8B-B14F-4D97-AF65-F5344CB8AC3E}">
        <p14:creationId xmlns:p14="http://schemas.microsoft.com/office/powerpoint/2010/main" val="1752821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average household income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745185" y="3234454"/>
            <a:ext cx="2809927" cy="579256"/>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p>
        </p:txBody>
      </p:sp>
      <p:sp>
        <p:nvSpPr>
          <p:cNvPr id="7" name="TextBox 6">
            <a:extLst>
              <a:ext uri="{FF2B5EF4-FFF2-40B4-BE49-F238E27FC236}">
                <a16:creationId xmlns:a16="http://schemas.microsoft.com/office/drawing/2014/main" id="{7CA8583F-05B3-43B1-A203-DF98FB159539}"/>
              </a:ext>
            </a:extLst>
          </p:cNvPr>
          <p:cNvSpPr txBox="1"/>
          <p:nvPr/>
        </p:nvSpPr>
        <p:spPr>
          <a:xfrm>
            <a:off x="7514552" y="3369076"/>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Direction</a:t>
            </a:r>
          </a:p>
          <a:p>
            <a:pPr algn="ctr"/>
            <a:r>
              <a:rPr lang="en-US" sz="3500" dirty="0"/>
              <a:t>Positive</a:t>
            </a:r>
          </a:p>
        </p:txBody>
      </p:sp>
      <p:sp>
        <p:nvSpPr>
          <p:cNvPr id="3" name="TextBox 2">
            <a:extLst>
              <a:ext uri="{FF2B5EF4-FFF2-40B4-BE49-F238E27FC236}">
                <a16:creationId xmlns:a16="http://schemas.microsoft.com/office/drawing/2014/main" id="{D3537014-B787-464A-B943-16E18ED1ABA6}"/>
              </a:ext>
            </a:extLst>
          </p:cNvPr>
          <p:cNvSpPr txBox="1"/>
          <p:nvPr/>
        </p:nvSpPr>
        <p:spPr>
          <a:xfrm>
            <a:off x="10439777" y="2656350"/>
            <a:ext cx="1526957" cy="1938992"/>
          </a:xfrm>
          <a:prstGeom prst="rect">
            <a:avLst/>
          </a:prstGeom>
          <a:noFill/>
        </p:spPr>
        <p:txBody>
          <a:bodyPr wrap="square" rtlCol="0">
            <a:spAutoFit/>
          </a:bodyPr>
          <a:lstStyle/>
          <a:p>
            <a:r>
              <a:rPr lang="en-US" sz="3000" dirty="0"/>
              <a:t>Organic food options increase</a:t>
            </a:r>
          </a:p>
        </p:txBody>
      </p:sp>
    </p:spTree>
    <p:extLst>
      <p:ext uri="{BB962C8B-B14F-4D97-AF65-F5344CB8AC3E}">
        <p14:creationId xmlns:p14="http://schemas.microsoft.com/office/powerpoint/2010/main" val="3098882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D91E9-96F9-46D8-8B36-9E2DC4926E82}"/>
              </a:ext>
            </a:extLst>
          </p:cNvPr>
          <p:cNvSpPr txBox="1"/>
          <p:nvPr/>
        </p:nvSpPr>
        <p:spPr>
          <a:xfrm>
            <a:off x="363984" y="1740626"/>
            <a:ext cx="11501950" cy="2400657"/>
          </a:xfrm>
          <a:prstGeom prst="rect">
            <a:avLst/>
          </a:prstGeom>
          <a:noFill/>
        </p:spPr>
        <p:txBody>
          <a:bodyPr wrap="square" rtlCol="0">
            <a:spAutoFit/>
          </a:bodyPr>
          <a:lstStyle/>
          <a:p>
            <a:r>
              <a:rPr lang="en-US" sz="5000" u="sng" dirty="0"/>
              <a:t>Bivariate data:</a:t>
            </a:r>
            <a:r>
              <a:rPr lang="en-US" sz="5000" dirty="0"/>
              <a:t> data with </a:t>
            </a:r>
            <a:r>
              <a:rPr lang="en-US" sz="5000" b="1" dirty="0">
                <a:solidFill>
                  <a:srgbClr val="0070C0"/>
                </a:solidFill>
              </a:rPr>
              <a:t>two</a:t>
            </a:r>
            <a:r>
              <a:rPr lang="en-US" sz="5000" dirty="0"/>
              <a:t> variables</a:t>
            </a:r>
          </a:p>
          <a:p>
            <a:endParaRPr lang="en-US" sz="5000" dirty="0" smtClean="0"/>
          </a:p>
          <a:p>
            <a:r>
              <a:rPr lang="en-US" sz="5000" dirty="0" smtClean="0"/>
              <a:t>Example: </a:t>
            </a:r>
            <a:endParaRPr lang="en-US" sz="5000" dirty="0"/>
          </a:p>
        </p:txBody>
      </p:sp>
      <p:sp>
        <p:nvSpPr>
          <p:cNvPr id="4" name="TextBox 3">
            <a:extLst>
              <a:ext uri="{FF2B5EF4-FFF2-40B4-BE49-F238E27FC236}">
                <a16:creationId xmlns:a16="http://schemas.microsoft.com/office/drawing/2014/main" id="{241AAD02-6A26-494A-A052-EDD831A61F36}"/>
              </a:ext>
            </a:extLst>
          </p:cNvPr>
          <p:cNvSpPr txBox="1"/>
          <p:nvPr/>
        </p:nvSpPr>
        <p:spPr>
          <a:xfrm>
            <a:off x="363984" y="447095"/>
            <a:ext cx="5430175" cy="938719"/>
          </a:xfrm>
          <a:prstGeom prst="rect">
            <a:avLst/>
          </a:prstGeom>
          <a:noFill/>
        </p:spPr>
        <p:txBody>
          <a:bodyPr wrap="square" rtlCol="0">
            <a:spAutoFit/>
          </a:bodyPr>
          <a:lstStyle/>
          <a:p>
            <a:r>
              <a:rPr lang="en-US" sz="5500" dirty="0"/>
              <a:t>Bivariate Data</a:t>
            </a:r>
          </a:p>
        </p:txBody>
      </p:sp>
      <p:graphicFrame>
        <p:nvGraphicFramePr>
          <p:cNvPr id="3" name="表格 2"/>
          <p:cNvGraphicFramePr>
            <a:graphicFrameLocks noGrp="1"/>
          </p:cNvGraphicFramePr>
          <p:nvPr/>
        </p:nvGraphicFramePr>
        <p:xfrm>
          <a:off x="3024493" y="3514574"/>
          <a:ext cx="5539332" cy="2743200"/>
        </p:xfrm>
        <a:graphic>
          <a:graphicData uri="http://schemas.openxmlformats.org/drawingml/2006/table">
            <a:tbl>
              <a:tblPr firstRow="1" bandRow="1">
                <a:tableStyleId>{5C22544A-7EE6-4342-B048-85BDC9FD1C3A}</a:tableStyleId>
              </a:tblPr>
              <a:tblGrid>
                <a:gridCol w="1846444">
                  <a:extLst>
                    <a:ext uri="{9D8B030D-6E8A-4147-A177-3AD203B41FA5}">
                      <a16:colId xmlns:a16="http://schemas.microsoft.com/office/drawing/2014/main" val="83824396"/>
                    </a:ext>
                  </a:extLst>
                </a:gridCol>
                <a:gridCol w="1846444">
                  <a:extLst>
                    <a:ext uri="{9D8B030D-6E8A-4147-A177-3AD203B41FA5}">
                      <a16:colId xmlns:a16="http://schemas.microsoft.com/office/drawing/2014/main" val="3418992258"/>
                    </a:ext>
                  </a:extLst>
                </a:gridCol>
                <a:gridCol w="1846444">
                  <a:extLst>
                    <a:ext uri="{9D8B030D-6E8A-4147-A177-3AD203B41FA5}">
                      <a16:colId xmlns:a16="http://schemas.microsoft.com/office/drawing/2014/main" val="2108738508"/>
                    </a:ext>
                  </a:extLst>
                </a:gridCol>
              </a:tblGrid>
              <a:tr h="441506">
                <a:tc>
                  <a:txBody>
                    <a:bodyPr/>
                    <a:lstStyle/>
                    <a:p>
                      <a:pPr algn="ctr"/>
                      <a:r>
                        <a:rPr lang="en-US" altLang="zh-CN" sz="2400" dirty="0" smtClean="0"/>
                        <a:t>Student #</a:t>
                      </a:r>
                      <a:endParaRPr lang="zh-CN" altLang="en-US" sz="2400" dirty="0"/>
                    </a:p>
                  </a:txBody>
                  <a:tcPr/>
                </a:tc>
                <a:tc>
                  <a:txBody>
                    <a:bodyPr/>
                    <a:lstStyle/>
                    <a:p>
                      <a:pPr algn="ctr"/>
                      <a:r>
                        <a:rPr lang="en-US" altLang="zh-CN" sz="2400" dirty="0" smtClean="0">
                          <a:solidFill>
                            <a:srgbClr val="FFFF00"/>
                          </a:solidFill>
                        </a:rPr>
                        <a:t>Height(cm)</a:t>
                      </a:r>
                      <a:endParaRPr lang="zh-CN" altLang="en-US" sz="2400" dirty="0">
                        <a:solidFill>
                          <a:srgbClr val="FFFF00"/>
                        </a:solidFill>
                      </a:endParaRPr>
                    </a:p>
                  </a:txBody>
                  <a:tcPr/>
                </a:tc>
                <a:tc>
                  <a:txBody>
                    <a:bodyPr/>
                    <a:lstStyle/>
                    <a:p>
                      <a:pPr algn="ctr"/>
                      <a:r>
                        <a:rPr lang="en-US" altLang="zh-CN" sz="2400" dirty="0" smtClean="0">
                          <a:solidFill>
                            <a:srgbClr val="FFFF00"/>
                          </a:solidFill>
                        </a:rPr>
                        <a:t>Weight(kg)</a:t>
                      </a:r>
                      <a:endParaRPr lang="zh-CN" altLang="en-US" sz="2400" dirty="0">
                        <a:solidFill>
                          <a:srgbClr val="FFFF00"/>
                        </a:solidFill>
                      </a:endParaRPr>
                    </a:p>
                  </a:txBody>
                  <a:tcPr/>
                </a:tc>
                <a:extLst>
                  <a:ext uri="{0D108BD9-81ED-4DB2-BD59-A6C34878D82A}">
                    <a16:rowId xmlns:a16="http://schemas.microsoft.com/office/drawing/2014/main" val="28251461"/>
                  </a:ext>
                </a:extLst>
              </a:tr>
              <a:tr h="441506">
                <a:tc>
                  <a:txBody>
                    <a:bodyPr/>
                    <a:lstStyle/>
                    <a:p>
                      <a:pPr algn="ctr"/>
                      <a:r>
                        <a:rPr lang="en-US" altLang="zh-CN" sz="2400" dirty="0" smtClean="0"/>
                        <a:t>1</a:t>
                      </a:r>
                      <a:endParaRPr lang="zh-CN" altLang="en-US" sz="2400" dirty="0"/>
                    </a:p>
                  </a:txBody>
                  <a:tcPr/>
                </a:tc>
                <a:tc>
                  <a:txBody>
                    <a:bodyPr/>
                    <a:lstStyle/>
                    <a:p>
                      <a:pPr algn="ctr"/>
                      <a:r>
                        <a:rPr lang="en-US" altLang="zh-CN" sz="2400" dirty="0" smtClean="0">
                          <a:solidFill>
                            <a:srgbClr val="C00000"/>
                          </a:solidFill>
                        </a:rPr>
                        <a:t>160</a:t>
                      </a:r>
                    </a:p>
                  </a:txBody>
                  <a:tcPr/>
                </a:tc>
                <a:tc>
                  <a:txBody>
                    <a:bodyPr/>
                    <a:lstStyle/>
                    <a:p>
                      <a:pPr algn="ctr"/>
                      <a:r>
                        <a:rPr lang="en-US" altLang="zh-CN" sz="2400" dirty="0" smtClean="0">
                          <a:solidFill>
                            <a:srgbClr val="C00000"/>
                          </a:solidFill>
                        </a:rPr>
                        <a:t>58</a:t>
                      </a:r>
                      <a:endParaRPr lang="zh-CN" altLang="en-US" sz="2400" dirty="0">
                        <a:solidFill>
                          <a:srgbClr val="C00000"/>
                        </a:solidFill>
                      </a:endParaRPr>
                    </a:p>
                  </a:txBody>
                  <a:tcPr/>
                </a:tc>
                <a:extLst>
                  <a:ext uri="{0D108BD9-81ED-4DB2-BD59-A6C34878D82A}">
                    <a16:rowId xmlns:a16="http://schemas.microsoft.com/office/drawing/2014/main" val="2427417750"/>
                  </a:ext>
                </a:extLst>
              </a:tr>
              <a:tr h="441506">
                <a:tc>
                  <a:txBody>
                    <a:bodyPr/>
                    <a:lstStyle/>
                    <a:p>
                      <a:pPr algn="ctr"/>
                      <a:r>
                        <a:rPr lang="en-US" altLang="zh-CN" sz="2400" dirty="0" smtClean="0"/>
                        <a:t>2</a:t>
                      </a:r>
                      <a:endParaRPr lang="zh-CN" altLang="en-US" sz="2400" dirty="0"/>
                    </a:p>
                  </a:txBody>
                  <a:tcPr/>
                </a:tc>
                <a:tc>
                  <a:txBody>
                    <a:bodyPr/>
                    <a:lstStyle/>
                    <a:p>
                      <a:pPr algn="ctr"/>
                      <a:r>
                        <a:rPr lang="en-US" altLang="zh-CN" sz="2400" dirty="0" smtClean="0">
                          <a:solidFill>
                            <a:srgbClr val="C00000"/>
                          </a:solidFill>
                        </a:rPr>
                        <a:t>171</a:t>
                      </a:r>
                      <a:endParaRPr lang="zh-CN" altLang="en-US" sz="2400" dirty="0">
                        <a:solidFill>
                          <a:srgbClr val="C00000"/>
                        </a:solidFill>
                      </a:endParaRPr>
                    </a:p>
                  </a:txBody>
                  <a:tcPr/>
                </a:tc>
                <a:tc>
                  <a:txBody>
                    <a:bodyPr/>
                    <a:lstStyle/>
                    <a:p>
                      <a:pPr algn="ctr"/>
                      <a:r>
                        <a:rPr lang="en-US" altLang="zh-CN" sz="2400" dirty="0" smtClean="0">
                          <a:solidFill>
                            <a:srgbClr val="C00000"/>
                          </a:solidFill>
                        </a:rPr>
                        <a:t>60</a:t>
                      </a:r>
                      <a:endParaRPr lang="zh-CN" altLang="en-US" sz="2400" dirty="0">
                        <a:solidFill>
                          <a:srgbClr val="C00000"/>
                        </a:solidFill>
                      </a:endParaRPr>
                    </a:p>
                  </a:txBody>
                  <a:tcPr/>
                </a:tc>
                <a:extLst>
                  <a:ext uri="{0D108BD9-81ED-4DB2-BD59-A6C34878D82A}">
                    <a16:rowId xmlns:a16="http://schemas.microsoft.com/office/drawing/2014/main" val="3066484509"/>
                  </a:ext>
                </a:extLst>
              </a:tr>
              <a:tr h="441506">
                <a:tc>
                  <a:txBody>
                    <a:bodyPr/>
                    <a:lstStyle/>
                    <a:p>
                      <a:pPr algn="ctr"/>
                      <a:r>
                        <a:rPr lang="en-US" altLang="zh-CN" sz="2400" dirty="0" smtClean="0"/>
                        <a:t>3</a:t>
                      </a:r>
                      <a:endParaRPr lang="zh-CN" altLang="en-US" sz="2400" dirty="0"/>
                    </a:p>
                  </a:txBody>
                  <a:tcPr/>
                </a:tc>
                <a:tc>
                  <a:txBody>
                    <a:bodyPr/>
                    <a:lstStyle/>
                    <a:p>
                      <a:pPr algn="ctr"/>
                      <a:r>
                        <a:rPr lang="en-US" altLang="zh-CN" sz="2400" dirty="0" smtClean="0">
                          <a:solidFill>
                            <a:srgbClr val="C00000"/>
                          </a:solidFill>
                        </a:rPr>
                        <a:t>165</a:t>
                      </a:r>
                      <a:endParaRPr lang="zh-CN" altLang="en-US" sz="2400" dirty="0">
                        <a:solidFill>
                          <a:srgbClr val="C00000"/>
                        </a:solidFill>
                      </a:endParaRPr>
                    </a:p>
                  </a:txBody>
                  <a:tcPr/>
                </a:tc>
                <a:tc>
                  <a:txBody>
                    <a:bodyPr/>
                    <a:lstStyle/>
                    <a:p>
                      <a:pPr algn="ctr"/>
                      <a:r>
                        <a:rPr lang="en-US" altLang="zh-CN" sz="2400" dirty="0" smtClean="0">
                          <a:solidFill>
                            <a:srgbClr val="C00000"/>
                          </a:solidFill>
                        </a:rPr>
                        <a:t>60</a:t>
                      </a:r>
                      <a:endParaRPr lang="zh-CN" altLang="en-US" sz="2400" dirty="0">
                        <a:solidFill>
                          <a:srgbClr val="C00000"/>
                        </a:solidFill>
                      </a:endParaRPr>
                    </a:p>
                  </a:txBody>
                  <a:tcPr/>
                </a:tc>
                <a:extLst>
                  <a:ext uri="{0D108BD9-81ED-4DB2-BD59-A6C34878D82A}">
                    <a16:rowId xmlns:a16="http://schemas.microsoft.com/office/drawing/2014/main" val="1607013676"/>
                  </a:ext>
                </a:extLst>
              </a:tr>
              <a:tr h="441506">
                <a:tc>
                  <a:txBody>
                    <a:bodyPr/>
                    <a:lstStyle/>
                    <a:p>
                      <a:pPr algn="ctr"/>
                      <a:r>
                        <a:rPr lang="en-US" altLang="zh-CN" sz="2400" dirty="0" smtClean="0"/>
                        <a:t>…</a:t>
                      </a:r>
                      <a:endParaRPr lang="zh-CN" altLang="en-US" sz="2400" dirty="0"/>
                    </a:p>
                  </a:txBody>
                  <a:tcPr/>
                </a:tc>
                <a:tc>
                  <a:txBody>
                    <a:bodyPr/>
                    <a:lstStyle/>
                    <a:p>
                      <a:pPr algn="ctr"/>
                      <a:r>
                        <a:rPr lang="en-US" altLang="zh-CN" sz="2400" dirty="0" smtClean="0">
                          <a:solidFill>
                            <a:srgbClr val="C00000"/>
                          </a:solidFill>
                        </a:rPr>
                        <a:t>…</a:t>
                      </a:r>
                      <a:endParaRPr lang="zh-CN" altLang="en-US" sz="2400" dirty="0">
                        <a:solidFill>
                          <a:srgbClr val="C00000"/>
                        </a:solidFill>
                      </a:endParaRPr>
                    </a:p>
                  </a:txBody>
                  <a:tcPr/>
                </a:tc>
                <a:tc>
                  <a:txBody>
                    <a:bodyPr/>
                    <a:lstStyle/>
                    <a:p>
                      <a:pPr algn="ctr"/>
                      <a:r>
                        <a:rPr lang="en-US" altLang="zh-CN" sz="2400" dirty="0" smtClean="0">
                          <a:solidFill>
                            <a:srgbClr val="C00000"/>
                          </a:solidFill>
                        </a:rPr>
                        <a:t>…</a:t>
                      </a:r>
                      <a:endParaRPr lang="zh-CN" altLang="en-US" sz="2400" dirty="0">
                        <a:solidFill>
                          <a:srgbClr val="C00000"/>
                        </a:solidFill>
                      </a:endParaRPr>
                    </a:p>
                  </a:txBody>
                  <a:tcPr/>
                </a:tc>
                <a:extLst>
                  <a:ext uri="{0D108BD9-81ED-4DB2-BD59-A6C34878D82A}">
                    <a16:rowId xmlns:a16="http://schemas.microsoft.com/office/drawing/2014/main" val="1798193504"/>
                  </a:ext>
                </a:extLst>
              </a:tr>
              <a:tr h="441506">
                <a:tc>
                  <a:txBody>
                    <a:bodyPr/>
                    <a:lstStyle/>
                    <a:p>
                      <a:pPr algn="ctr"/>
                      <a:r>
                        <a:rPr lang="en-US" altLang="zh-CN" sz="2400" dirty="0" smtClean="0"/>
                        <a:t>100</a:t>
                      </a:r>
                      <a:endParaRPr lang="zh-CN" altLang="en-US" sz="2400" dirty="0"/>
                    </a:p>
                  </a:txBody>
                  <a:tcPr/>
                </a:tc>
                <a:tc>
                  <a:txBody>
                    <a:bodyPr/>
                    <a:lstStyle/>
                    <a:p>
                      <a:pPr algn="ctr"/>
                      <a:r>
                        <a:rPr lang="en-US" altLang="zh-CN" sz="2400" dirty="0" smtClean="0">
                          <a:solidFill>
                            <a:srgbClr val="C00000"/>
                          </a:solidFill>
                        </a:rPr>
                        <a:t>180</a:t>
                      </a:r>
                      <a:endParaRPr lang="zh-CN" altLang="en-US" sz="2400" dirty="0">
                        <a:solidFill>
                          <a:srgbClr val="C00000"/>
                        </a:solidFill>
                      </a:endParaRPr>
                    </a:p>
                  </a:txBody>
                  <a:tcPr/>
                </a:tc>
                <a:tc>
                  <a:txBody>
                    <a:bodyPr/>
                    <a:lstStyle/>
                    <a:p>
                      <a:pPr algn="ctr"/>
                      <a:r>
                        <a:rPr lang="en-US" altLang="zh-CN" sz="2400" dirty="0" smtClean="0">
                          <a:solidFill>
                            <a:srgbClr val="C00000"/>
                          </a:solidFill>
                        </a:rPr>
                        <a:t>70</a:t>
                      </a:r>
                      <a:endParaRPr lang="zh-CN" altLang="en-US" sz="2400" dirty="0">
                        <a:solidFill>
                          <a:srgbClr val="C00000"/>
                        </a:solidFill>
                      </a:endParaRPr>
                    </a:p>
                  </a:txBody>
                  <a:tcPr/>
                </a:tc>
                <a:extLst>
                  <a:ext uri="{0D108BD9-81ED-4DB2-BD59-A6C34878D82A}">
                    <a16:rowId xmlns:a16="http://schemas.microsoft.com/office/drawing/2014/main" val="4130767061"/>
                  </a:ext>
                </a:extLst>
              </a:tr>
            </a:tbl>
          </a:graphicData>
        </a:graphic>
      </p:graphicFrame>
    </p:spTree>
    <p:extLst>
      <p:ext uri="{BB962C8B-B14F-4D97-AF65-F5344CB8AC3E}">
        <p14:creationId xmlns:p14="http://schemas.microsoft.com/office/powerpoint/2010/main" val="2954737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Tree>
    <p:extLst>
      <p:ext uri="{BB962C8B-B14F-4D97-AF65-F5344CB8AC3E}">
        <p14:creationId xmlns:p14="http://schemas.microsoft.com/office/powerpoint/2010/main" val="1592133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5987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83405D-6548-4CB8-9287-F6BCCEC29F8D}"/>
              </a:ext>
            </a:extLst>
          </p:cNvPr>
          <p:cNvSpPr txBox="1"/>
          <p:nvPr/>
        </p:nvSpPr>
        <p:spPr>
          <a:xfrm>
            <a:off x="7718739" y="3687212"/>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Strength</a:t>
            </a:r>
          </a:p>
          <a:p>
            <a:pPr algn="ctr"/>
            <a:r>
              <a:rPr lang="en-US" sz="3500" dirty="0"/>
              <a:t>Moderate</a:t>
            </a:r>
          </a:p>
        </p:txBody>
      </p:sp>
    </p:spTree>
    <p:extLst>
      <p:ext uri="{BB962C8B-B14F-4D97-AF65-F5344CB8AC3E}">
        <p14:creationId xmlns:p14="http://schemas.microsoft.com/office/powerpoint/2010/main" val="1581053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83405D-6548-4CB8-9287-F6BCCEC29F8D}"/>
              </a:ext>
            </a:extLst>
          </p:cNvPr>
          <p:cNvSpPr txBox="1"/>
          <p:nvPr/>
        </p:nvSpPr>
        <p:spPr>
          <a:xfrm>
            <a:off x="5984241" y="3687212"/>
            <a:ext cx="5663262" cy="1615827"/>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300" b="1" dirty="0"/>
              <a:t>Moderately strong:</a:t>
            </a:r>
            <a:r>
              <a:rPr lang="en-US" sz="3300" dirty="0"/>
              <a:t> </a:t>
            </a:r>
            <a:endParaRPr lang="en-US" sz="3300" dirty="0" smtClean="0"/>
          </a:p>
          <a:p>
            <a:r>
              <a:rPr lang="en-US" sz="3300" dirty="0" smtClean="0"/>
              <a:t>income </a:t>
            </a:r>
            <a:r>
              <a:rPr lang="en-US" sz="3300" dirty="0"/>
              <a:t>is a moderately good predictor of organic options.  </a:t>
            </a:r>
            <a:endParaRPr lang="en-US" sz="3300" b="1" dirty="0"/>
          </a:p>
        </p:txBody>
      </p:sp>
    </p:spTree>
    <p:extLst>
      <p:ext uri="{BB962C8B-B14F-4D97-AF65-F5344CB8AC3E}">
        <p14:creationId xmlns:p14="http://schemas.microsoft.com/office/powerpoint/2010/main" val="4617345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83405D-6548-4CB8-9287-F6BCCEC29F8D}"/>
              </a:ext>
            </a:extLst>
          </p:cNvPr>
          <p:cNvSpPr txBox="1"/>
          <p:nvPr/>
        </p:nvSpPr>
        <p:spPr>
          <a:xfrm>
            <a:off x="5273039" y="3687212"/>
            <a:ext cx="6794673" cy="2631490"/>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300" b="1" dirty="0"/>
              <a:t>Moderately strong:</a:t>
            </a:r>
            <a:r>
              <a:rPr lang="en-US" sz="3300" dirty="0"/>
              <a:t> if a new store opened, our model could provide a moderately close prediction of its organic offerings based on neighborhood income.</a:t>
            </a:r>
            <a:endParaRPr lang="en-US" sz="3300" b="1" dirty="0"/>
          </a:p>
        </p:txBody>
      </p:sp>
    </p:spTree>
    <p:extLst>
      <p:ext uri="{BB962C8B-B14F-4D97-AF65-F5344CB8AC3E}">
        <p14:creationId xmlns:p14="http://schemas.microsoft.com/office/powerpoint/2010/main" val="4147361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Tree>
    <p:extLst>
      <p:ext uri="{BB962C8B-B14F-4D97-AF65-F5344CB8AC3E}">
        <p14:creationId xmlns:p14="http://schemas.microsoft.com/office/powerpoint/2010/main" val="18902078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0F417-839E-4317-A418-8DE361C1D387}"/>
              </a:ext>
            </a:extLst>
          </p:cNvPr>
          <p:cNvSpPr txBox="1"/>
          <p:nvPr/>
        </p:nvSpPr>
        <p:spPr>
          <a:xfrm>
            <a:off x="2296159" y="71388"/>
            <a:ext cx="1097280" cy="4708981"/>
          </a:xfrm>
          <a:prstGeom prst="rect">
            <a:avLst/>
          </a:prstGeom>
          <a:noFill/>
        </p:spPr>
        <p:txBody>
          <a:bodyPr wrap="square" rtlCol="0">
            <a:spAutoFit/>
          </a:bodyPr>
          <a:lstStyle/>
          <a:p>
            <a:r>
              <a:rPr lang="en-US" sz="6000" b="1" dirty="0"/>
              <a:t>C</a:t>
            </a:r>
          </a:p>
          <a:p>
            <a:r>
              <a:rPr lang="en-US" sz="6000" b="1" dirty="0"/>
              <a:t>S</a:t>
            </a:r>
          </a:p>
          <a:p>
            <a:r>
              <a:rPr lang="en-US" sz="6000" b="1" dirty="0"/>
              <a:t>O</a:t>
            </a:r>
          </a:p>
          <a:p>
            <a:r>
              <a:rPr lang="en-US" sz="6000" b="1" dirty="0"/>
              <a:t>C</a:t>
            </a:r>
          </a:p>
          <a:p>
            <a:r>
              <a:rPr lang="en-US" sz="6000" b="1" dirty="0"/>
              <a:t>S</a:t>
            </a:r>
          </a:p>
        </p:txBody>
      </p:sp>
      <p:sp>
        <p:nvSpPr>
          <p:cNvPr id="7" name="TextBox 6">
            <a:extLst>
              <a:ext uri="{FF2B5EF4-FFF2-40B4-BE49-F238E27FC236}">
                <a16:creationId xmlns:a16="http://schemas.microsoft.com/office/drawing/2014/main" id="{4BB58EF3-D6E0-45AD-8F59-02AC5A71FDA6}"/>
              </a:ext>
            </a:extLst>
          </p:cNvPr>
          <p:cNvSpPr txBox="1"/>
          <p:nvPr/>
        </p:nvSpPr>
        <p:spPr>
          <a:xfrm>
            <a:off x="753712" y="4903024"/>
            <a:ext cx="4712368" cy="1708160"/>
          </a:xfrm>
          <a:prstGeom prst="rect">
            <a:avLst/>
          </a:prstGeom>
          <a:ln w="571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500" dirty="0"/>
              <a:t>One Variable Data: </a:t>
            </a:r>
          </a:p>
          <a:p>
            <a:pPr algn="ctr"/>
            <a:r>
              <a:rPr lang="en-US" sz="3500" dirty="0" err="1"/>
              <a:t>Dotplots</a:t>
            </a:r>
            <a:r>
              <a:rPr lang="en-US" sz="3500" dirty="0"/>
              <a:t>, </a:t>
            </a:r>
            <a:r>
              <a:rPr lang="en-US" sz="3500" dirty="0" err="1"/>
              <a:t>Stemplots</a:t>
            </a:r>
            <a:r>
              <a:rPr lang="en-US" sz="3500" dirty="0"/>
              <a:t>, Histograms, Boxplots</a:t>
            </a:r>
          </a:p>
        </p:txBody>
      </p:sp>
    </p:spTree>
    <p:extLst>
      <p:ext uri="{BB962C8B-B14F-4D97-AF65-F5344CB8AC3E}">
        <p14:creationId xmlns:p14="http://schemas.microsoft.com/office/powerpoint/2010/main" val="1951301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0F417-839E-4317-A418-8DE361C1D387}"/>
              </a:ext>
            </a:extLst>
          </p:cNvPr>
          <p:cNvSpPr txBox="1"/>
          <p:nvPr/>
        </p:nvSpPr>
        <p:spPr>
          <a:xfrm>
            <a:off x="2296159" y="71388"/>
            <a:ext cx="1097280" cy="4708981"/>
          </a:xfrm>
          <a:prstGeom prst="rect">
            <a:avLst/>
          </a:prstGeom>
          <a:noFill/>
        </p:spPr>
        <p:txBody>
          <a:bodyPr wrap="square" rtlCol="0">
            <a:spAutoFit/>
          </a:bodyPr>
          <a:lstStyle/>
          <a:p>
            <a:r>
              <a:rPr lang="en-US" sz="6000" b="1" dirty="0"/>
              <a:t>C</a:t>
            </a:r>
          </a:p>
          <a:p>
            <a:r>
              <a:rPr lang="en-US" sz="6000" b="1" dirty="0"/>
              <a:t>S</a:t>
            </a:r>
          </a:p>
          <a:p>
            <a:r>
              <a:rPr lang="en-US" sz="6000" b="1" dirty="0"/>
              <a:t>O</a:t>
            </a:r>
          </a:p>
          <a:p>
            <a:r>
              <a:rPr lang="en-US" sz="6000" b="1" dirty="0"/>
              <a:t>C</a:t>
            </a:r>
          </a:p>
          <a:p>
            <a:r>
              <a:rPr lang="en-US" sz="6000" b="1" dirty="0"/>
              <a:t>S</a:t>
            </a:r>
          </a:p>
        </p:txBody>
      </p:sp>
      <p:sp>
        <p:nvSpPr>
          <p:cNvPr id="7" name="TextBox 6">
            <a:extLst>
              <a:ext uri="{FF2B5EF4-FFF2-40B4-BE49-F238E27FC236}">
                <a16:creationId xmlns:a16="http://schemas.microsoft.com/office/drawing/2014/main" id="{4BB58EF3-D6E0-45AD-8F59-02AC5A71FDA6}"/>
              </a:ext>
            </a:extLst>
          </p:cNvPr>
          <p:cNvSpPr txBox="1"/>
          <p:nvPr/>
        </p:nvSpPr>
        <p:spPr>
          <a:xfrm>
            <a:off x="753712" y="4892864"/>
            <a:ext cx="4600608" cy="1708160"/>
          </a:xfrm>
          <a:prstGeom prst="rect">
            <a:avLst/>
          </a:prstGeom>
          <a:ln w="571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500" dirty="0"/>
              <a:t>One Variable Data: </a:t>
            </a:r>
          </a:p>
          <a:p>
            <a:pPr algn="ctr"/>
            <a:r>
              <a:rPr lang="en-US" sz="3500" dirty="0" err="1"/>
              <a:t>Dotplots</a:t>
            </a:r>
            <a:r>
              <a:rPr lang="en-US" sz="3500" dirty="0"/>
              <a:t>, </a:t>
            </a:r>
            <a:r>
              <a:rPr lang="en-US" sz="3500" dirty="0" err="1"/>
              <a:t>Stemplots</a:t>
            </a:r>
            <a:r>
              <a:rPr lang="en-US" sz="3500" dirty="0"/>
              <a:t>, Histograms, Boxplots</a:t>
            </a:r>
          </a:p>
        </p:txBody>
      </p:sp>
      <p:sp>
        <p:nvSpPr>
          <p:cNvPr id="4" name="Arrow: Right 3">
            <a:extLst>
              <a:ext uri="{FF2B5EF4-FFF2-40B4-BE49-F238E27FC236}">
                <a16:creationId xmlns:a16="http://schemas.microsoft.com/office/drawing/2014/main" id="{0DBE0F4E-5804-4B09-BBF2-E1DF0ADC6146}"/>
              </a:ext>
            </a:extLst>
          </p:cNvPr>
          <p:cNvSpPr/>
          <p:nvPr/>
        </p:nvSpPr>
        <p:spPr>
          <a:xfrm>
            <a:off x="3393439" y="2259449"/>
            <a:ext cx="3779520" cy="116955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1B70148-33EB-4FC6-9F1A-61EDE4B81E09}"/>
              </a:ext>
            </a:extLst>
          </p:cNvPr>
          <p:cNvSpPr txBox="1"/>
          <p:nvPr/>
        </p:nvSpPr>
        <p:spPr>
          <a:xfrm>
            <a:off x="7483781" y="71388"/>
            <a:ext cx="1097280" cy="4708981"/>
          </a:xfrm>
          <a:prstGeom prst="rect">
            <a:avLst/>
          </a:prstGeom>
          <a:noFill/>
        </p:spPr>
        <p:txBody>
          <a:bodyPr wrap="square" rtlCol="0">
            <a:spAutoFit/>
          </a:bodyPr>
          <a:lstStyle/>
          <a:p>
            <a:r>
              <a:rPr lang="en-US" sz="6000" b="1" dirty="0">
                <a:solidFill>
                  <a:srgbClr val="0070C0"/>
                </a:solidFill>
              </a:rPr>
              <a:t>C</a:t>
            </a:r>
          </a:p>
          <a:p>
            <a:r>
              <a:rPr lang="en-US" sz="6000" b="1" dirty="0">
                <a:solidFill>
                  <a:srgbClr val="0070C0"/>
                </a:solidFill>
              </a:rPr>
              <a:t>D</a:t>
            </a:r>
          </a:p>
          <a:p>
            <a:r>
              <a:rPr lang="en-US" sz="6000" b="1" dirty="0">
                <a:solidFill>
                  <a:srgbClr val="0070C0"/>
                </a:solidFill>
              </a:rPr>
              <a:t>O</a:t>
            </a:r>
          </a:p>
          <a:p>
            <a:r>
              <a:rPr lang="en-US" sz="6000" b="1" dirty="0">
                <a:solidFill>
                  <a:srgbClr val="0070C0"/>
                </a:solidFill>
              </a:rPr>
              <a:t>F</a:t>
            </a:r>
          </a:p>
          <a:p>
            <a:r>
              <a:rPr lang="en-US" sz="6000" b="1" dirty="0">
                <a:solidFill>
                  <a:srgbClr val="0070C0"/>
                </a:solidFill>
              </a:rPr>
              <a:t>S</a:t>
            </a:r>
          </a:p>
        </p:txBody>
      </p:sp>
      <p:sp>
        <p:nvSpPr>
          <p:cNvPr id="6" name="TextBox 5">
            <a:extLst>
              <a:ext uri="{FF2B5EF4-FFF2-40B4-BE49-F238E27FC236}">
                <a16:creationId xmlns:a16="http://schemas.microsoft.com/office/drawing/2014/main" id="{9D13F8D4-E3CD-4EEA-BC72-8CA8F30BB8F8}"/>
              </a:ext>
            </a:extLst>
          </p:cNvPr>
          <p:cNvSpPr txBox="1"/>
          <p:nvPr/>
        </p:nvSpPr>
        <p:spPr>
          <a:xfrm>
            <a:off x="6096000" y="4780369"/>
            <a:ext cx="3779520" cy="1169551"/>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500" dirty="0">
                <a:solidFill>
                  <a:srgbClr val="0070C0"/>
                </a:solidFill>
              </a:rPr>
              <a:t>Two Variable Data:</a:t>
            </a:r>
          </a:p>
          <a:p>
            <a:pPr algn="ctr"/>
            <a:r>
              <a:rPr lang="en-US" sz="3500" dirty="0">
                <a:solidFill>
                  <a:srgbClr val="0070C0"/>
                </a:solidFill>
              </a:rPr>
              <a:t> Scatterplots</a:t>
            </a:r>
          </a:p>
        </p:txBody>
      </p:sp>
    </p:spTree>
    <p:extLst>
      <p:ext uri="{BB962C8B-B14F-4D97-AF65-F5344CB8AC3E}">
        <p14:creationId xmlns:p14="http://schemas.microsoft.com/office/powerpoint/2010/main" val="1018907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EC6B4-A00A-4D94-AB56-9D3064BD5C42}"/>
              </a:ext>
            </a:extLst>
          </p:cNvPr>
          <p:cNvSpPr txBox="1"/>
          <p:nvPr/>
        </p:nvSpPr>
        <p:spPr>
          <a:xfrm>
            <a:off x="614634" y="766693"/>
            <a:ext cx="11257276" cy="4324261"/>
          </a:xfrm>
          <a:prstGeom prst="rect">
            <a:avLst/>
          </a:prstGeom>
          <a:noFill/>
        </p:spPr>
        <p:txBody>
          <a:bodyPr wrap="square" rtlCol="0">
            <a:spAutoFit/>
          </a:bodyPr>
          <a:lstStyle/>
          <a:p>
            <a:r>
              <a:rPr lang="en-US" sz="5500" b="1" dirty="0"/>
              <a:t>C – </a:t>
            </a:r>
            <a:r>
              <a:rPr lang="en-US" sz="5500" b="1" dirty="0">
                <a:solidFill>
                  <a:srgbClr val="0070C0"/>
                </a:solidFill>
              </a:rPr>
              <a:t>C</a:t>
            </a:r>
            <a:r>
              <a:rPr lang="en-US" sz="5500" dirty="0"/>
              <a:t>ontext</a:t>
            </a:r>
            <a:endParaRPr lang="en-US" sz="5500" b="1" dirty="0"/>
          </a:p>
          <a:p>
            <a:r>
              <a:rPr lang="en-US" sz="5500" b="1" dirty="0"/>
              <a:t>D – </a:t>
            </a:r>
            <a:r>
              <a:rPr lang="en-US" sz="5500" b="1" dirty="0">
                <a:solidFill>
                  <a:srgbClr val="0070C0"/>
                </a:solidFill>
              </a:rPr>
              <a:t>D</a:t>
            </a:r>
            <a:r>
              <a:rPr lang="en-US" sz="5500" dirty="0"/>
              <a:t>irection (positive/negative)</a:t>
            </a:r>
            <a:endParaRPr lang="en-US" sz="5500" b="1" dirty="0"/>
          </a:p>
          <a:p>
            <a:r>
              <a:rPr lang="en-US" sz="5500" b="1" dirty="0"/>
              <a:t>O – </a:t>
            </a:r>
            <a:r>
              <a:rPr lang="en-US" sz="5500" b="1" dirty="0">
                <a:solidFill>
                  <a:srgbClr val="0070C0"/>
                </a:solidFill>
              </a:rPr>
              <a:t>O</a:t>
            </a:r>
            <a:r>
              <a:rPr lang="en-US" sz="5500" dirty="0"/>
              <a:t>utliers </a:t>
            </a:r>
            <a:endParaRPr lang="en-US" sz="5500" b="1" dirty="0"/>
          </a:p>
          <a:p>
            <a:r>
              <a:rPr lang="en-US" sz="5500" b="1" dirty="0"/>
              <a:t>F – </a:t>
            </a:r>
            <a:r>
              <a:rPr lang="en-US" sz="5500" b="1" dirty="0">
                <a:solidFill>
                  <a:srgbClr val="0070C0"/>
                </a:solidFill>
              </a:rPr>
              <a:t>F</a:t>
            </a:r>
            <a:r>
              <a:rPr lang="en-US" sz="5500" dirty="0"/>
              <a:t>orm (linear/non-linear)</a:t>
            </a:r>
            <a:endParaRPr lang="en-US" sz="5500" b="1" dirty="0"/>
          </a:p>
          <a:p>
            <a:r>
              <a:rPr lang="en-US" sz="5500" b="1" dirty="0"/>
              <a:t>S – </a:t>
            </a:r>
            <a:r>
              <a:rPr lang="en-US" sz="5500" b="1" dirty="0">
                <a:solidFill>
                  <a:srgbClr val="0070C0"/>
                </a:solidFill>
              </a:rPr>
              <a:t>S</a:t>
            </a:r>
            <a:r>
              <a:rPr lang="en-US" sz="5500" dirty="0"/>
              <a:t>trength (strong/moderate/weak)</a:t>
            </a:r>
            <a:endParaRPr lang="en-US" sz="5500" b="1" dirty="0"/>
          </a:p>
        </p:txBody>
      </p:sp>
      <p:pic>
        <p:nvPicPr>
          <p:cNvPr id="3" name="图片 2"/>
          <p:cNvPicPr>
            <a:picLocks noChangeAspect="1"/>
          </p:cNvPicPr>
          <p:nvPr/>
        </p:nvPicPr>
        <p:blipFill>
          <a:blip r:embed="rId2"/>
          <a:stretch>
            <a:fillRect/>
          </a:stretch>
        </p:blipFill>
        <p:spPr>
          <a:xfrm>
            <a:off x="9044262" y="3037840"/>
            <a:ext cx="2925348" cy="2215376"/>
          </a:xfrm>
          <a:prstGeom prst="rect">
            <a:avLst/>
          </a:prstGeom>
        </p:spPr>
      </p:pic>
    </p:spTree>
    <p:extLst>
      <p:ext uri="{BB962C8B-B14F-4D97-AF65-F5344CB8AC3E}">
        <p14:creationId xmlns:p14="http://schemas.microsoft.com/office/powerpoint/2010/main" val="22552719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Tree>
    <p:extLst>
      <p:ext uri="{BB962C8B-B14F-4D97-AF65-F5344CB8AC3E}">
        <p14:creationId xmlns:p14="http://schemas.microsoft.com/office/powerpoint/2010/main" val="540585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460" y="540890"/>
            <a:ext cx="9251251" cy="707886"/>
          </a:xfrm>
          <a:prstGeom prst="rect">
            <a:avLst/>
          </a:prstGeom>
        </p:spPr>
        <p:txBody>
          <a:bodyPr wrap="none">
            <a:spAutoFit/>
          </a:bodyPr>
          <a:lstStyle/>
          <a:p>
            <a:r>
              <a:rPr lang="en-US" altLang="zh-CN" sz="4000" b="1" dirty="0" smtClean="0">
                <a:latin typeface="Century Gothic" panose="020B0502020202020204" pitchFamily="34" charset="0"/>
              </a:rPr>
              <a:t>Displaying Relationships: Scatterplots</a:t>
            </a:r>
            <a:endParaRPr lang="en-US" altLang="zh-CN" sz="4000" b="1" dirty="0">
              <a:latin typeface="Century Gothic" panose="020B0502020202020204" pitchFamily="34" charset="0"/>
            </a:endParaRPr>
          </a:p>
        </p:txBody>
      </p:sp>
      <p:sp>
        <p:nvSpPr>
          <p:cNvPr id="5" name="矩形 4"/>
          <p:cNvSpPr/>
          <p:nvPr/>
        </p:nvSpPr>
        <p:spPr>
          <a:xfrm>
            <a:off x="523460" y="1530054"/>
            <a:ext cx="11294166" cy="4524315"/>
          </a:xfrm>
          <a:prstGeom prst="rect">
            <a:avLst/>
          </a:prstGeom>
        </p:spPr>
        <p:txBody>
          <a:bodyPr wrap="square">
            <a:spAutoFit/>
          </a:bodyPr>
          <a:lstStyle/>
          <a:p>
            <a:pPr>
              <a:lnSpc>
                <a:spcPct val="150000"/>
              </a:lnSpc>
            </a:pPr>
            <a:r>
              <a:rPr lang="en-US" altLang="zh-CN" sz="3200" dirty="0" smtClean="0">
                <a:solidFill>
                  <a:srgbClr val="000000"/>
                </a:solidFill>
                <a:latin typeface="Century Gothic" panose="020B0502020202020204" pitchFamily="34" charset="0"/>
              </a:rPr>
              <a:t>Definition:</a:t>
            </a:r>
          </a:p>
          <a:p>
            <a:pPr>
              <a:lnSpc>
                <a:spcPct val="150000"/>
              </a:lnSpc>
            </a:pPr>
            <a:r>
              <a:rPr lang="en-US" altLang="zh-CN" sz="3200" dirty="0" smtClean="0">
                <a:solidFill>
                  <a:srgbClr val="000000"/>
                </a:solidFill>
                <a:latin typeface="Century Gothic" panose="020B0502020202020204" pitchFamily="34" charset="0"/>
              </a:rPr>
              <a:t>A </a:t>
            </a:r>
            <a:r>
              <a:rPr lang="en-US" altLang="zh-CN" sz="3200" b="1" dirty="0">
                <a:solidFill>
                  <a:srgbClr val="000000"/>
                </a:solidFill>
                <a:latin typeface="Century Gothic" panose="020B0502020202020204" pitchFamily="34" charset="0"/>
              </a:rPr>
              <a:t>scatterplot </a:t>
            </a:r>
            <a:r>
              <a:rPr lang="en-US" altLang="zh-CN" sz="3200" dirty="0">
                <a:solidFill>
                  <a:srgbClr val="000000"/>
                </a:solidFill>
                <a:latin typeface="Century Gothic" panose="020B0502020202020204" pitchFamily="34" charset="0"/>
              </a:rPr>
              <a:t>shows the relationship between two quantitative </a:t>
            </a:r>
            <a:r>
              <a:rPr lang="en-US" altLang="zh-CN" sz="3200" dirty="0" smtClean="0">
                <a:solidFill>
                  <a:srgbClr val="000000"/>
                </a:solidFill>
                <a:latin typeface="Century Gothic" panose="020B0502020202020204" pitchFamily="34" charset="0"/>
              </a:rPr>
              <a:t>variables. </a:t>
            </a:r>
          </a:p>
          <a:p>
            <a:pPr>
              <a:lnSpc>
                <a:spcPct val="150000"/>
              </a:lnSpc>
            </a:pPr>
            <a:r>
              <a:rPr lang="en-US" altLang="zh-CN" sz="3200" dirty="0" smtClean="0">
                <a:solidFill>
                  <a:srgbClr val="000000"/>
                </a:solidFill>
                <a:latin typeface="Century Gothic" panose="020B0502020202020204" pitchFamily="34" charset="0"/>
              </a:rPr>
              <a:t>The </a:t>
            </a:r>
            <a:r>
              <a:rPr lang="en-US" altLang="zh-CN" sz="3200" dirty="0">
                <a:solidFill>
                  <a:srgbClr val="000000"/>
                </a:solidFill>
                <a:latin typeface="Century Gothic" panose="020B0502020202020204" pitchFamily="34" charset="0"/>
              </a:rPr>
              <a:t>values of one variable appear on </a:t>
            </a:r>
            <a:r>
              <a:rPr lang="en-US" altLang="zh-CN" sz="3200" dirty="0" smtClean="0">
                <a:solidFill>
                  <a:srgbClr val="000000"/>
                </a:solidFill>
                <a:latin typeface="Century Gothic" panose="020B0502020202020204" pitchFamily="34" charset="0"/>
              </a:rPr>
              <a:t>the horizontal </a:t>
            </a:r>
            <a:r>
              <a:rPr lang="en-US" altLang="zh-CN" sz="3200" dirty="0">
                <a:solidFill>
                  <a:srgbClr val="000000"/>
                </a:solidFill>
                <a:latin typeface="Century Gothic" panose="020B0502020202020204" pitchFamily="34" charset="0"/>
              </a:rPr>
              <a:t>axis, and the values of the other variable appear on the vertical axis</a:t>
            </a:r>
            <a:r>
              <a:rPr lang="en-US" altLang="zh-CN" sz="3200" dirty="0" smtClean="0">
                <a:solidFill>
                  <a:srgbClr val="000000"/>
                </a:solidFill>
                <a:latin typeface="Century Gothic" panose="020B0502020202020204" pitchFamily="34" charset="0"/>
              </a:rPr>
              <a:t>.</a:t>
            </a:r>
            <a:endParaRPr lang="zh-CN" altLang="en-US" sz="3200" dirty="0">
              <a:latin typeface="Century Gothic" panose="020B0502020202020204" pitchFamily="34" charset="0"/>
            </a:endParaRPr>
          </a:p>
        </p:txBody>
      </p:sp>
    </p:spTree>
    <p:extLst>
      <p:ext uri="{BB962C8B-B14F-4D97-AF65-F5344CB8AC3E}">
        <p14:creationId xmlns:p14="http://schemas.microsoft.com/office/powerpoint/2010/main" val="16100661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1323439"/>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p:txBody>
      </p:sp>
    </p:spTree>
    <p:extLst>
      <p:ext uri="{BB962C8B-B14F-4D97-AF65-F5344CB8AC3E}">
        <p14:creationId xmlns:p14="http://schemas.microsoft.com/office/powerpoint/2010/main" val="55328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1938992"/>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p:txBody>
      </p:sp>
    </p:spTree>
    <p:extLst>
      <p:ext uri="{BB962C8B-B14F-4D97-AF65-F5344CB8AC3E}">
        <p14:creationId xmlns:p14="http://schemas.microsoft.com/office/powerpoint/2010/main" val="13251406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2554545"/>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a:p>
            <a:r>
              <a:rPr lang="en-US" sz="4000" b="1" u="sng" dirty="0">
                <a:solidFill>
                  <a:srgbClr val="0070C0"/>
                </a:solidFill>
              </a:rPr>
              <a:t>O</a:t>
            </a:r>
            <a:r>
              <a:rPr lang="en-US" sz="4000" u="sng" dirty="0"/>
              <a:t>utliers:</a:t>
            </a:r>
            <a:r>
              <a:rPr lang="en-US" sz="4000" dirty="0"/>
              <a:t> No outliers</a:t>
            </a:r>
          </a:p>
        </p:txBody>
      </p:sp>
    </p:spTree>
    <p:extLst>
      <p:ext uri="{BB962C8B-B14F-4D97-AF65-F5344CB8AC3E}">
        <p14:creationId xmlns:p14="http://schemas.microsoft.com/office/powerpoint/2010/main" val="9274515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3170099"/>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a:p>
            <a:r>
              <a:rPr lang="en-US" sz="4000" b="1" u="sng" dirty="0">
                <a:solidFill>
                  <a:srgbClr val="0070C0"/>
                </a:solidFill>
              </a:rPr>
              <a:t>O</a:t>
            </a:r>
            <a:r>
              <a:rPr lang="en-US" sz="4000" u="sng" dirty="0"/>
              <a:t>utliers:</a:t>
            </a:r>
            <a:r>
              <a:rPr lang="en-US" sz="4000" dirty="0"/>
              <a:t> No outliers</a:t>
            </a:r>
          </a:p>
          <a:p>
            <a:r>
              <a:rPr lang="en-US" sz="4000" b="1" u="sng" dirty="0">
                <a:solidFill>
                  <a:srgbClr val="0070C0"/>
                </a:solidFill>
              </a:rPr>
              <a:t>F</a:t>
            </a:r>
            <a:r>
              <a:rPr lang="en-US" sz="4000" u="sng" dirty="0"/>
              <a:t>orm:</a:t>
            </a:r>
            <a:r>
              <a:rPr lang="en-US" sz="4000" dirty="0"/>
              <a:t> Linear</a:t>
            </a:r>
          </a:p>
        </p:txBody>
      </p:sp>
    </p:spTree>
    <p:extLst>
      <p:ext uri="{BB962C8B-B14F-4D97-AF65-F5344CB8AC3E}">
        <p14:creationId xmlns:p14="http://schemas.microsoft.com/office/powerpoint/2010/main" val="3297255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3785652"/>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a:p>
            <a:r>
              <a:rPr lang="en-US" sz="4000" b="1" u="sng" dirty="0">
                <a:solidFill>
                  <a:srgbClr val="0070C0"/>
                </a:solidFill>
              </a:rPr>
              <a:t>O</a:t>
            </a:r>
            <a:r>
              <a:rPr lang="en-US" sz="4000" u="sng" dirty="0"/>
              <a:t>utliers:</a:t>
            </a:r>
            <a:r>
              <a:rPr lang="en-US" sz="4000" dirty="0"/>
              <a:t> No outliers</a:t>
            </a:r>
          </a:p>
          <a:p>
            <a:r>
              <a:rPr lang="en-US" sz="4000" b="1" u="sng" dirty="0">
                <a:solidFill>
                  <a:srgbClr val="0070C0"/>
                </a:solidFill>
              </a:rPr>
              <a:t>F</a:t>
            </a:r>
            <a:r>
              <a:rPr lang="en-US" sz="4000" u="sng" dirty="0"/>
              <a:t>orm:</a:t>
            </a:r>
            <a:r>
              <a:rPr lang="en-US" sz="4000" dirty="0"/>
              <a:t> Linear</a:t>
            </a:r>
          </a:p>
          <a:p>
            <a:r>
              <a:rPr lang="en-US" sz="4000" b="1" u="sng" dirty="0">
                <a:solidFill>
                  <a:srgbClr val="0070C0"/>
                </a:solidFill>
              </a:rPr>
              <a:t>S</a:t>
            </a:r>
            <a:r>
              <a:rPr lang="en-US" sz="4000" u="sng" dirty="0"/>
              <a:t>trength:</a:t>
            </a:r>
            <a:r>
              <a:rPr lang="en-US" sz="4000" dirty="0"/>
              <a:t> Moderate</a:t>
            </a:r>
          </a:p>
        </p:txBody>
      </p:sp>
    </p:spTree>
    <p:extLst>
      <p:ext uri="{BB962C8B-B14F-4D97-AF65-F5344CB8AC3E}">
        <p14:creationId xmlns:p14="http://schemas.microsoft.com/office/powerpoint/2010/main" val="5765359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155A-9623-4F19-80EF-A719C8E854A9}"/>
              </a:ext>
            </a:extLst>
          </p:cNvPr>
          <p:cNvSpPr txBox="1"/>
          <p:nvPr/>
        </p:nvSpPr>
        <p:spPr>
          <a:xfrm>
            <a:off x="383540" y="634185"/>
            <a:ext cx="11424920" cy="4708981"/>
          </a:xfrm>
          <a:prstGeom prst="rect">
            <a:avLst/>
          </a:prstGeom>
          <a:noFill/>
        </p:spPr>
        <p:txBody>
          <a:bodyPr wrap="square" rtlCol="0">
            <a:spAutoFit/>
          </a:bodyPr>
          <a:lstStyle/>
          <a:p>
            <a:r>
              <a:rPr lang="en-US" sz="5500" u="sng" dirty="0"/>
              <a:t>Put it all together:</a:t>
            </a:r>
          </a:p>
          <a:p>
            <a:endParaRPr lang="en-US" sz="2000" u="sng" dirty="0"/>
          </a:p>
          <a:p>
            <a:r>
              <a:rPr lang="en-US" sz="4500" dirty="0"/>
              <a:t>The relationship between average household income and the number of organic vegetables offered at local stores appears to be linear, positive, and moderately strong. There do not appear to be any outliers. </a:t>
            </a:r>
          </a:p>
        </p:txBody>
      </p:sp>
    </p:spTree>
    <p:extLst>
      <p:ext uri="{BB962C8B-B14F-4D97-AF65-F5344CB8AC3E}">
        <p14:creationId xmlns:p14="http://schemas.microsoft.com/office/powerpoint/2010/main" val="15405934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155A-9623-4F19-80EF-A719C8E854A9}"/>
              </a:ext>
            </a:extLst>
          </p:cNvPr>
          <p:cNvSpPr txBox="1"/>
          <p:nvPr/>
        </p:nvSpPr>
        <p:spPr>
          <a:xfrm>
            <a:off x="383540" y="634185"/>
            <a:ext cx="11424920" cy="4585871"/>
          </a:xfrm>
          <a:prstGeom prst="rect">
            <a:avLst/>
          </a:prstGeom>
          <a:noFill/>
        </p:spPr>
        <p:txBody>
          <a:bodyPr wrap="square" rtlCol="0">
            <a:spAutoFit/>
          </a:bodyPr>
          <a:lstStyle/>
          <a:p>
            <a:r>
              <a:rPr lang="en-US" sz="5400" u="sng" dirty="0"/>
              <a:t>Put it all together:</a:t>
            </a:r>
          </a:p>
          <a:p>
            <a:endParaRPr lang="en-US" u="sng" dirty="0"/>
          </a:p>
          <a:p>
            <a:r>
              <a:rPr lang="en-US" sz="4400" dirty="0"/>
              <a:t>The relationship between </a:t>
            </a:r>
            <a:r>
              <a:rPr lang="en-US" sz="4400" b="1" dirty="0">
                <a:solidFill>
                  <a:srgbClr val="0070C0"/>
                </a:solidFill>
              </a:rPr>
              <a:t>average household income and the number of organic vegetables offered at local stores</a:t>
            </a:r>
            <a:r>
              <a:rPr lang="en-US" sz="4400" dirty="0"/>
              <a:t> appears to be </a:t>
            </a:r>
            <a:r>
              <a:rPr lang="en-US" sz="4400" b="1" dirty="0">
                <a:solidFill>
                  <a:srgbClr val="0070C0"/>
                </a:solidFill>
              </a:rPr>
              <a:t>linear</a:t>
            </a:r>
            <a:r>
              <a:rPr lang="en-US" sz="4400" dirty="0"/>
              <a:t>, </a:t>
            </a:r>
            <a:r>
              <a:rPr lang="en-US" sz="4400" b="1" dirty="0">
                <a:solidFill>
                  <a:srgbClr val="0070C0"/>
                </a:solidFill>
              </a:rPr>
              <a:t>positive</a:t>
            </a:r>
            <a:r>
              <a:rPr lang="en-US" sz="4400" dirty="0"/>
              <a:t>, and </a:t>
            </a:r>
            <a:r>
              <a:rPr lang="en-US" sz="4400" b="1" dirty="0">
                <a:solidFill>
                  <a:srgbClr val="0070C0"/>
                </a:solidFill>
              </a:rPr>
              <a:t>moderately strong</a:t>
            </a:r>
            <a:r>
              <a:rPr lang="en-US" sz="4400" dirty="0"/>
              <a:t>. There do not appear to be any </a:t>
            </a:r>
            <a:r>
              <a:rPr lang="en-US" sz="4400" b="1" dirty="0">
                <a:solidFill>
                  <a:srgbClr val="0070C0"/>
                </a:solidFill>
              </a:rPr>
              <a:t>outliers</a:t>
            </a:r>
            <a:r>
              <a:rPr lang="en-US" sz="4400" dirty="0"/>
              <a:t>. </a:t>
            </a:r>
          </a:p>
        </p:txBody>
      </p:sp>
      <p:sp>
        <p:nvSpPr>
          <p:cNvPr id="3" name="TextBox 2">
            <a:extLst>
              <a:ext uri="{FF2B5EF4-FFF2-40B4-BE49-F238E27FC236}">
                <a16:creationId xmlns:a16="http://schemas.microsoft.com/office/drawing/2014/main" id="{6DC8671F-B0DB-41DE-AB17-9785BFB34BC2}"/>
              </a:ext>
            </a:extLst>
          </p:cNvPr>
          <p:cNvSpPr txBox="1"/>
          <p:nvPr/>
        </p:nvSpPr>
        <p:spPr>
          <a:xfrm>
            <a:off x="5874106" y="418072"/>
            <a:ext cx="2365653" cy="769441"/>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Context</a:t>
            </a:r>
          </a:p>
        </p:txBody>
      </p:sp>
      <p:cxnSp>
        <p:nvCxnSpPr>
          <p:cNvPr id="4" name="Straight Arrow Connector 3">
            <a:extLst>
              <a:ext uri="{FF2B5EF4-FFF2-40B4-BE49-F238E27FC236}">
                <a16:creationId xmlns:a16="http://schemas.microsoft.com/office/drawing/2014/main" id="{1CFE1DFF-12AB-44D6-B930-7D32F4D919EF}"/>
              </a:ext>
            </a:extLst>
          </p:cNvPr>
          <p:cNvCxnSpPr>
            <a:cxnSpLocks/>
          </p:cNvCxnSpPr>
          <p:nvPr/>
        </p:nvCxnSpPr>
        <p:spPr>
          <a:xfrm>
            <a:off x="7875627" y="1209745"/>
            <a:ext cx="626763" cy="727629"/>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3E84FD5E-C37C-45FA-9FFC-69B4934CFBB6}"/>
              </a:ext>
            </a:extLst>
          </p:cNvPr>
          <p:cNvSpPr txBox="1"/>
          <p:nvPr/>
        </p:nvSpPr>
        <p:spPr>
          <a:xfrm>
            <a:off x="567962" y="5714245"/>
            <a:ext cx="1519513"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dirty="0"/>
              <a:t>Form</a:t>
            </a:r>
          </a:p>
        </p:txBody>
      </p:sp>
      <p:cxnSp>
        <p:nvCxnSpPr>
          <p:cNvPr id="6" name="Straight Arrow Connector 5">
            <a:extLst>
              <a:ext uri="{FF2B5EF4-FFF2-40B4-BE49-F238E27FC236}">
                <a16:creationId xmlns:a16="http://schemas.microsoft.com/office/drawing/2014/main" id="{BEBADDFC-A417-420A-8BCA-5EFE8B516ADC}"/>
              </a:ext>
            </a:extLst>
          </p:cNvPr>
          <p:cNvCxnSpPr>
            <a:cxnSpLocks/>
            <a:stCxn id="5" idx="0"/>
          </p:cNvCxnSpPr>
          <p:nvPr/>
        </p:nvCxnSpPr>
        <p:spPr>
          <a:xfrm flipV="1">
            <a:off x="1327719" y="4465468"/>
            <a:ext cx="368962" cy="1248777"/>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985D7A3-5283-4841-93AF-19DEF037252E}"/>
              </a:ext>
            </a:extLst>
          </p:cNvPr>
          <p:cNvSpPr txBox="1"/>
          <p:nvPr/>
        </p:nvSpPr>
        <p:spPr>
          <a:xfrm>
            <a:off x="2933701" y="5714245"/>
            <a:ext cx="2457314" cy="769441"/>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dirty="0"/>
              <a:t>Direction</a:t>
            </a:r>
          </a:p>
        </p:txBody>
      </p:sp>
      <p:cxnSp>
        <p:nvCxnSpPr>
          <p:cNvPr id="8" name="Straight Arrow Connector 7">
            <a:extLst>
              <a:ext uri="{FF2B5EF4-FFF2-40B4-BE49-F238E27FC236}">
                <a16:creationId xmlns:a16="http://schemas.microsoft.com/office/drawing/2014/main" id="{C5E521FA-1414-4A5F-B3DD-BE1E73538348}"/>
              </a:ext>
            </a:extLst>
          </p:cNvPr>
          <p:cNvCxnSpPr>
            <a:cxnSpLocks/>
          </p:cNvCxnSpPr>
          <p:nvPr/>
        </p:nvCxnSpPr>
        <p:spPr>
          <a:xfrm flipH="1" flipV="1">
            <a:off x="4643120" y="4465468"/>
            <a:ext cx="461947" cy="1248778"/>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94C3053-FE3D-49CB-BFE2-03FB0F912578}"/>
              </a:ext>
            </a:extLst>
          </p:cNvPr>
          <p:cNvSpPr txBox="1"/>
          <p:nvPr/>
        </p:nvSpPr>
        <p:spPr>
          <a:xfrm>
            <a:off x="5634507" y="5714245"/>
            <a:ext cx="2343657"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dirty="0"/>
              <a:t>Strength</a:t>
            </a:r>
          </a:p>
        </p:txBody>
      </p:sp>
      <p:cxnSp>
        <p:nvCxnSpPr>
          <p:cNvPr id="10" name="Straight Arrow Connector 9">
            <a:extLst>
              <a:ext uri="{FF2B5EF4-FFF2-40B4-BE49-F238E27FC236}">
                <a16:creationId xmlns:a16="http://schemas.microsoft.com/office/drawing/2014/main" id="{37C77296-B45E-4237-BBCB-D8ED53902E92}"/>
              </a:ext>
            </a:extLst>
          </p:cNvPr>
          <p:cNvCxnSpPr>
            <a:cxnSpLocks/>
          </p:cNvCxnSpPr>
          <p:nvPr/>
        </p:nvCxnSpPr>
        <p:spPr>
          <a:xfrm flipV="1">
            <a:off x="6813423" y="4368800"/>
            <a:ext cx="633857" cy="1345446"/>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C954F30-6F3F-4969-AB63-0BBBE3D3CE3A}"/>
              </a:ext>
            </a:extLst>
          </p:cNvPr>
          <p:cNvSpPr txBox="1"/>
          <p:nvPr/>
        </p:nvSpPr>
        <p:spPr>
          <a:xfrm>
            <a:off x="8831948" y="5714245"/>
            <a:ext cx="2343657"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dirty="0"/>
              <a:t>Outliers</a:t>
            </a:r>
          </a:p>
        </p:txBody>
      </p:sp>
      <p:cxnSp>
        <p:nvCxnSpPr>
          <p:cNvPr id="19" name="Straight Arrow Connector 18">
            <a:extLst>
              <a:ext uri="{FF2B5EF4-FFF2-40B4-BE49-F238E27FC236}">
                <a16:creationId xmlns:a16="http://schemas.microsoft.com/office/drawing/2014/main" id="{6AAE6C47-E6DC-46C5-93EF-A1A47EC35635}"/>
              </a:ext>
            </a:extLst>
          </p:cNvPr>
          <p:cNvCxnSpPr>
            <a:cxnSpLocks/>
            <a:stCxn id="18" idx="0"/>
          </p:cNvCxnSpPr>
          <p:nvPr/>
        </p:nvCxnSpPr>
        <p:spPr>
          <a:xfrm flipH="1" flipV="1">
            <a:off x="8987563" y="5138263"/>
            <a:ext cx="1016214" cy="575982"/>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5012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dirty="0"/>
              <a:t>Describing scatterplots</a:t>
            </a:r>
          </a:p>
          <a:p>
            <a:pPr marL="914400" indent="-914400">
              <a:buAutoNum type="arabicPeriod"/>
            </a:pPr>
            <a:r>
              <a:rPr lang="en-US" sz="5000" b="1" dirty="0">
                <a:solidFill>
                  <a:srgbClr val="0070C0"/>
                </a:solidFill>
              </a:rPr>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5538731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E646A8B-8996-41C3-B6EF-C9C8D793F1E8}"/>
              </a:ext>
            </a:extLst>
          </p:cNvPr>
          <p:cNvSpPr txBox="1"/>
          <p:nvPr/>
        </p:nvSpPr>
        <p:spPr>
          <a:xfrm>
            <a:off x="301692" y="360202"/>
            <a:ext cx="8220871" cy="938719"/>
          </a:xfrm>
          <a:prstGeom prst="rect">
            <a:avLst/>
          </a:prstGeom>
          <a:noFill/>
        </p:spPr>
        <p:txBody>
          <a:bodyPr wrap="square" rtlCol="0">
            <a:spAutoFit/>
          </a:bodyPr>
          <a:lstStyle/>
          <a:p>
            <a:r>
              <a:rPr lang="en-US" sz="5500" dirty="0"/>
              <a:t>The </a:t>
            </a:r>
            <a:r>
              <a:rPr lang="en-US" sz="5500" dirty="0" smtClean="0"/>
              <a:t>Correlation </a:t>
            </a:r>
            <a:r>
              <a:rPr lang="en-US" altLang="zh-CN" sz="5500" dirty="0" smtClean="0"/>
              <a:t>Coefficient</a:t>
            </a:r>
            <a:endParaRPr lang="en-US" sz="5500" dirty="0"/>
          </a:p>
        </p:txBody>
      </p:sp>
      <p:sp>
        <p:nvSpPr>
          <p:cNvPr id="26" name="TextBox 25">
            <a:extLst>
              <a:ext uri="{FF2B5EF4-FFF2-40B4-BE49-F238E27FC236}">
                <a16:creationId xmlns:a16="http://schemas.microsoft.com/office/drawing/2014/main" id="{02C9CC30-5B1E-4B50-AA56-3E12B85D3E9D}"/>
              </a:ext>
            </a:extLst>
          </p:cNvPr>
          <p:cNvSpPr txBox="1"/>
          <p:nvPr/>
        </p:nvSpPr>
        <p:spPr>
          <a:xfrm>
            <a:off x="386080" y="4789638"/>
            <a:ext cx="11413364" cy="1708160"/>
          </a:xfrm>
          <a:prstGeom prst="rect">
            <a:avLst/>
          </a:prstGeom>
          <a:noFill/>
        </p:spPr>
        <p:txBody>
          <a:bodyPr wrap="square" rtlCol="0">
            <a:spAutoFit/>
          </a:bodyPr>
          <a:lstStyle/>
          <a:p>
            <a:r>
              <a:rPr lang="en-US" sz="3500" u="sng" dirty="0"/>
              <a:t>Correlation Coefficient (r):</a:t>
            </a:r>
            <a:r>
              <a:rPr lang="en-US" sz="3500" dirty="0"/>
              <a:t> A number between </a:t>
            </a:r>
            <a:r>
              <a:rPr lang="en-US" sz="3500" b="1" dirty="0">
                <a:solidFill>
                  <a:srgbClr val="0070C0"/>
                </a:solidFill>
              </a:rPr>
              <a:t>-1 and </a:t>
            </a:r>
            <a:r>
              <a:rPr lang="en-US" sz="3500" b="1" dirty="0" smtClean="0">
                <a:solidFill>
                  <a:srgbClr val="0070C0"/>
                </a:solidFill>
              </a:rPr>
              <a:t>1 </a:t>
            </a:r>
            <a:r>
              <a:rPr lang="en-US" sz="3500" dirty="0"/>
              <a:t>(</a:t>
            </a:r>
            <a:r>
              <a:rPr lang="en-US" altLang="zh-CN" sz="3500" dirty="0"/>
              <a:t>inclusive)</a:t>
            </a:r>
            <a:r>
              <a:rPr lang="en-US" sz="3500" b="1" dirty="0" smtClean="0">
                <a:solidFill>
                  <a:srgbClr val="0070C0"/>
                </a:solidFill>
              </a:rPr>
              <a:t> </a:t>
            </a:r>
            <a:r>
              <a:rPr lang="en-US" sz="3500" dirty="0"/>
              <a:t>that tells you the strength and direction of a correlation.</a:t>
            </a:r>
          </a:p>
        </p:txBody>
      </p:sp>
    </p:spTree>
    <p:extLst>
      <p:ext uri="{BB962C8B-B14F-4D97-AF65-F5344CB8AC3E}">
        <p14:creationId xmlns:p14="http://schemas.microsoft.com/office/powerpoint/2010/main" val="4166083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6FB7177-D29C-4173-8F2D-11E6DCE86F7B}"/>
              </a:ext>
            </a:extLst>
          </p:cNvPr>
          <p:cNvSpPr txBox="1"/>
          <p:nvPr/>
        </p:nvSpPr>
        <p:spPr>
          <a:xfrm>
            <a:off x="386080" y="5056824"/>
            <a:ext cx="11413364" cy="1169551"/>
          </a:xfrm>
          <a:prstGeom prst="rect">
            <a:avLst/>
          </a:prstGeom>
          <a:noFill/>
        </p:spPr>
        <p:txBody>
          <a:bodyPr wrap="square" rtlCol="0">
            <a:spAutoFit/>
          </a:bodyPr>
          <a:lstStyle/>
          <a:p>
            <a:r>
              <a:rPr lang="en-US" sz="3500" u="sng" dirty="0"/>
              <a:t>Correlation Coefficient (r):</a:t>
            </a:r>
            <a:r>
              <a:rPr lang="en-US" sz="3500" dirty="0"/>
              <a:t> A number between </a:t>
            </a:r>
            <a:r>
              <a:rPr lang="en-US" sz="3500" b="1" dirty="0">
                <a:solidFill>
                  <a:srgbClr val="0070C0"/>
                </a:solidFill>
              </a:rPr>
              <a:t>-1 and 1 </a:t>
            </a:r>
            <a:r>
              <a:rPr lang="en-US" sz="3500" dirty="0"/>
              <a:t>that tells you the strength and direction of a correlation.</a:t>
            </a:r>
          </a:p>
        </p:txBody>
      </p:sp>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242556" y="1169830"/>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25969" y="1169830"/>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782748" y="1169830"/>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384357" y="1478512"/>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chemeClr val="accent2"/>
                </a:solidFill>
                <a:effectLst/>
                <a:ea typeface="Times New Roman" panose="02020603050405020304" pitchFamily="18" charset="0"/>
              </a:rPr>
              <a:t>No</a:t>
            </a:r>
          </a:p>
          <a:p>
            <a:pPr marL="0" marR="0" algn="ctr">
              <a:spcBef>
                <a:spcPts val="0"/>
              </a:spcBef>
              <a:spcAft>
                <a:spcPts val="0"/>
              </a:spcAft>
            </a:pPr>
            <a:r>
              <a:rPr lang="en-US"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187473" y="1169830"/>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789082" y="1145420"/>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461003" y="1145420"/>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AAB31A0-1981-44BB-B983-2176B1FD65E5}"/>
                  </a:ext>
                </a:extLst>
              </p:cNvPr>
              <p:cNvSpPr txBox="1"/>
              <p:nvPr/>
            </p:nvSpPr>
            <p:spPr>
              <a:xfrm>
                <a:off x="442881" y="4064000"/>
                <a:ext cx="1146925"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=1</m:t>
                      </m:r>
                    </m:oMath>
                  </m:oMathPara>
                </a14:m>
                <a:endParaRPr lang="en-US" sz="2500" dirty="0"/>
              </a:p>
            </p:txBody>
          </p:sp>
        </mc:Choice>
        <mc:Fallback xmlns="">
          <p:sp>
            <p:nvSpPr>
              <p:cNvPr id="26" name="TextBox 25">
                <a:extLst>
                  <a:ext uri="{FF2B5EF4-FFF2-40B4-BE49-F238E27FC236}">
                    <a16:creationId xmlns:a16="http://schemas.microsoft.com/office/drawing/2014/main" id="{DAAB31A0-1981-44BB-B983-2176B1FD65E5}"/>
                  </a:ext>
                </a:extLst>
              </p:cNvPr>
              <p:cNvSpPr txBox="1">
                <a:spLocks noRot="1" noChangeAspect="1" noMove="1" noResize="1" noEditPoints="1" noAdjustHandles="1" noChangeArrowheads="1" noChangeShapeType="1" noTextEdit="1"/>
              </p:cNvSpPr>
              <p:nvPr/>
            </p:nvSpPr>
            <p:spPr>
              <a:xfrm>
                <a:off x="442881" y="4064000"/>
                <a:ext cx="1146925" cy="4770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A2CC043-FE8A-480E-BCF1-5DD10156E60B}"/>
                  </a:ext>
                </a:extLst>
              </p:cNvPr>
              <p:cNvSpPr txBox="1"/>
              <p:nvPr/>
            </p:nvSpPr>
            <p:spPr>
              <a:xfrm>
                <a:off x="1986957" y="4064000"/>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=0.91</m:t>
                      </m:r>
                    </m:oMath>
                  </m:oMathPara>
                </a14:m>
                <a:endParaRPr lang="en-US" sz="2500" dirty="0"/>
              </a:p>
            </p:txBody>
          </p:sp>
        </mc:Choice>
        <mc:Fallback xmlns="">
          <p:sp>
            <p:nvSpPr>
              <p:cNvPr id="28" name="TextBox 27">
                <a:extLst>
                  <a:ext uri="{FF2B5EF4-FFF2-40B4-BE49-F238E27FC236}">
                    <a16:creationId xmlns:a16="http://schemas.microsoft.com/office/drawing/2014/main" id="{AA2CC043-FE8A-480E-BCF1-5DD10156E60B}"/>
                  </a:ext>
                </a:extLst>
              </p:cNvPr>
              <p:cNvSpPr txBox="1">
                <a:spLocks noRot="1" noChangeAspect="1" noMove="1" noResize="1" noEditPoints="1" noAdjustHandles="1" noChangeArrowheads="1" noChangeShapeType="1" noTextEdit="1"/>
              </p:cNvSpPr>
              <p:nvPr/>
            </p:nvSpPr>
            <p:spPr>
              <a:xfrm>
                <a:off x="1986957" y="4064000"/>
                <a:ext cx="1625600" cy="4770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FFED08-0103-4616-9382-689D638879A6}"/>
                  </a:ext>
                </a:extLst>
              </p:cNvPr>
              <p:cNvSpPr txBox="1"/>
              <p:nvPr/>
            </p:nvSpPr>
            <p:spPr>
              <a:xfrm>
                <a:off x="3743736" y="4072774"/>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=0.48</m:t>
                      </m:r>
                    </m:oMath>
                  </m:oMathPara>
                </a14:m>
                <a:endParaRPr lang="en-US" sz="2500" dirty="0"/>
              </a:p>
            </p:txBody>
          </p:sp>
        </mc:Choice>
        <mc:Fallback xmlns="">
          <p:sp>
            <p:nvSpPr>
              <p:cNvPr id="29" name="TextBox 28">
                <a:extLst>
                  <a:ext uri="{FF2B5EF4-FFF2-40B4-BE49-F238E27FC236}">
                    <a16:creationId xmlns:a16="http://schemas.microsoft.com/office/drawing/2014/main" id="{A5FFED08-0103-4616-9382-689D638879A6}"/>
                  </a:ext>
                </a:extLst>
              </p:cNvPr>
              <p:cNvSpPr txBox="1">
                <a:spLocks noRot="1" noChangeAspect="1" noMove="1" noResize="1" noEditPoints="1" noAdjustHandles="1" noChangeArrowheads="1" noChangeShapeType="1" noTextEdit="1"/>
              </p:cNvSpPr>
              <p:nvPr/>
            </p:nvSpPr>
            <p:spPr>
              <a:xfrm>
                <a:off x="3743736" y="4072774"/>
                <a:ext cx="1625600"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31E54DC-233E-4F72-8F01-EE842CE8DD1C}"/>
                  </a:ext>
                </a:extLst>
              </p:cNvPr>
              <p:cNvSpPr txBox="1"/>
              <p:nvPr/>
            </p:nvSpPr>
            <p:spPr>
              <a:xfrm>
                <a:off x="5341923" y="4064000"/>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m:t>
                      </m:r>
                    </m:oMath>
                  </m:oMathPara>
                </a14:m>
                <a:endParaRPr lang="en-US" sz="2500" dirty="0"/>
              </a:p>
            </p:txBody>
          </p:sp>
        </mc:Choice>
        <mc:Fallback xmlns="">
          <p:sp>
            <p:nvSpPr>
              <p:cNvPr id="30" name="TextBox 29">
                <a:extLst>
                  <a:ext uri="{FF2B5EF4-FFF2-40B4-BE49-F238E27FC236}">
                    <a16:creationId xmlns:a16="http://schemas.microsoft.com/office/drawing/2014/main" id="{231E54DC-233E-4F72-8F01-EE842CE8DD1C}"/>
                  </a:ext>
                </a:extLst>
              </p:cNvPr>
              <p:cNvSpPr txBox="1">
                <a:spLocks noRot="1" noChangeAspect="1" noMove="1" noResize="1" noEditPoints="1" noAdjustHandles="1" noChangeArrowheads="1" noChangeShapeType="1" noTextEdit="1"/>
              </p:cNvSpPr>
              <p:nvPr/>
            </p:nvSpPr>
            <p:spPr>
              <a:xfrm>
                <a:off x="5341923" y="4064000"/>
                <a:ext cx="1625600"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FCA7C54-2AC2-4BB1-95E6-62616303F109}"/>
                  </a:ext>
                </a:extLst>
              </p:cNvPr>
              <p:cNvSpPr txBox="1"/>
              <p:nvPr/>
            </p:nvSpPr>
            <p:spPr>
              <a:xfrm>
                <a:off x="7098702" y="4081159"/>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=−0.48</m:t>
                      </m:r>
                    </m:oMath>
                  </m:oMathPara>
                </a14:m>
                <a:endParaRPr lang="en-US" sz="2500" dirty="0"/>
              </a:p>
            </p:txBody>
          </p:sp>
        </mc:Choice>
        <mc:Fallback xmlns="">
          <p:sp>
            <p:nvSpPr>
              <p:cNvPr id="31" name="TextBox 30">
                <a:extLst>
                  <a:ext uri="{FF2B5EF4-FFF2-40B4-BE49-F238E27FC236}">
                    <a16:creationId xmlns:a16="http://schemas.microsoft.com/office/drawing/2014/main" id="{CFCA7C54-2AC2-4BB1-95E6-62616303F109}"/>
                  </a:ext>
                </a:extLst>
              </p:cNvPr>
              <p:cNvSpPr txBox="1">
                <a:spLocks noRot="1" noChangeAspect="1" noMove="1" noResize="1" noEditPoints="1" noAdjustHandles="1" noChangeArrowheads="1" noChangeShapeType="1" noTextEdit="1"/>
              </p:cNvSpPr>
              <p:nvPr/>
            </p:nvSpPr>
            <p:spPr>
              <a:xfrm>
                <a:off x="7098702" y="4081159"/>
                <a:ext cx="1625600"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0465CD1-B2A7-499A-9EF9-1B60CD3A62C4}"/>
                  </a:ext>
                </a:extLst>
              </p:cNvPr>
              <p:cNvSpPr txBox="1"/>
              <p:nvPr/>
            </p:nvSpPr>
            <p:spPr>
              <a:xfrm>
                <a:off x="8757334" y="4071102"/>
                <a:ext cx="1625600" cy="477054"/>
              </a:xfrm>
              <a:prstGeom prst="rect">
                <a:avLst/>
              </a:prstGeom>
              <a:noFill/>
            </p:spPr>
            <p:txBody>
              <a:bodyPr wrap="square" rtlCol="0">
                <a:spAutoFit/>
              </a:bodyPr>
              <a:lstStyle/>
              <a:p>
                <a14:m>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=−0.9</m:t>
                    </m:r>
                  </m:oMath>
                </a14:m>
                <a:r>
                  <a:rPr lang="en-US" sz="2500" dirty="0"/>
                  <a:t>1</a:t>
                </a:r>
              </a:p>
            </p:txBody>
          </p:sp>
        </mc:Choice>
        <mc:Fallback xmlns="">
          <p:sp>
            <p:nvSpPr>
              <p:cNvPr id="32" name="TextBox 31">
                <a:extLst>
                  <a:ext uri="{FF2B5EF4-FFF2-40B4-BE49-F238E27FC236}">
                    <a16:creationId xmlns:a16="http://schemas.microsoft.com/office/drawing/2014/main" id="{60465CD1-B2A7-499A-9EF9-1B60CD3A62C4}"/>
                  </a:ext>
                </a:extLst>
              </p:cNvPr>
              <p:cNvSpPr txBox="1">
                <a:spLocks noRot="1" noChangeAspect="1" noMove="1" noResize="1" noEditPoints="1" noAdjustHandles="1" noChangeArrowheads="1" noChangeShapeType="1" noTextEdit="1"/>
              </p:cNvSpPr>
              <p:nvPr/>
            </p:nvSpPr>
            <p:spPr>
              <a:xfrm>
                <a:off x="8757334" y="4071102"/>
                <a:ext cx="1625600" cy="477054"/>
              </a:xfrm>
              <a:prstGeom prst="rect">
                <a:avLst/>
              </a:prstGeom>
              <a:blipFill>
                <a:blip r:embed="rId8"/>
                <a:stretch>
                  <a:fillRect t="-10256" r="-2632"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20BA819-8FC1-4F0C-9E24-91CAA124427A}"/>
                  </a:ext>
                </a:extLst>
              </p:cNvPr>
              <p:cNvSpPr txBox="1"/>
              <p:nvPr/>
            </p:nvSpPr>
            <p:spPr>
              <a:xfrm>
                <a:off x="10421991" y="4067723"/>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=−1</m:t>
                      </m:r>
                    </m:oMath>
                  </m:oMathPara>
                </a14:m>
                <a:endParaRPr lang="en-US" sz="2500" dirty="0"/>
              </a:p>
            </p:txBody>
          </p:sp>
        </mc:Choice>
        <mc:Fallback xmlns="">
          <p:sp>
            <p:nvSpPr>
              <p:cNvPr id="33" name="TextBox 32">
                <a:extLst>
                  <a:ext uri="{FF2B5EF4-FFF2-40B4-BE49-F238E27FC236}">
                    <a16:creationId xmlns:a16="http://schemas.microsoft.com/office/drawing/2014/main" id="{720BA819-8FC1-4F0C-9E24-91CAA124427A}"/>
                  </a:ext>
                </a:extLst>
              </p:cNvPr>
              <p:cNvSpPr txBox="1">
                <a:spLocks noRot="1" noChangeAspect="1" noMove="1" noResize="1" noEditPoints="1" noAdjustHandles="1" noChangeArrowheads="1" noChangeShapeType="1" noTextEdit="1"/>
              </p:cNvSpPr>
              <p:nvPr/>
            </p:nvSpPr>
            <p:spPr>
              <a:xfrm>
                <a:off x="10421991" y="4067723"/>
                <a:ext cx="1625600" cy="47705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5109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D91E9-96F9-46D8-8B36-9E2DC4926E82}"/>
              </a:ext>
            </a:extLst>
          </p:cNvPr>
          <p:cNvSpPr txBox="1"/>
          <p:nvPr/>
        </p:nvSpPr>
        <p:spPr>
          <a:xfrm>
            <a:off x="363984" y="1740626"/>
            <a:ext cx="11501950" cy="2400657"/>
          </a:xfrm>
          <a:prstGeom prst="rect">
            <a:avLst/>
          </a:prstGeom>
          <a:noFill/>
        </p:spPr>
        <p:txBody>
          <a:bodyPr wrap="square" rtlCol="0">
            <a:spAutoFit/>
          </a:bodyPr>
          <a:lstStyle/>
          <a:p>
            <a:r>
              <a:rPr lang="en-US" sz="5000" u="sng" dirty="0"/>
              <a:t>Bivariate data:</a:t>
            </a:r>
            <a:r>
              <a:rPr lang="en-US" sz="5000" dirty="0"/>
              <a:t> data with </a:t>
            </a:r>
            <a:r>
              <a:rPr lang="en-US" sz="5000" b="1" dirty="0">
                <a:solidFill>
                  <a:srgbClr val="0070C0"/>
                </a:solidFill>
              </a:rPr>
              <a:t>two</a:t>
            </a:r>
            <a:r>
              <a:rPr lang="en-US" sz="5000" dirty="0"/>
              <a:t> variables</a:t>
            </a:r>
          </a:p>
          <a:p>
            <a:endParaRPr lang="en-US" sz="5000" dirty="0" smtClean="0"/>
          </a:p>
          <a:p>
            <a:r>
              <a:rPr lang="en-US" sz="5000" dirty="0" smtClean="0"/>
              <a:t>Example: </a:t>
            </a:r>
            <a:endParaRPr lang="en-US" sz="5000" dirty="0"/>
          </a:p>
        </p:txBody>
      </p:sp>
      <p:sp>
        <p:nvSpPr>
          <p:cNvPr id="4" name="TextBox 3">
            <a:extLst>
              <a:ext uri="{FF2B5EF4-FFF2-40B4-BE49-F238E27FC236}">
                <a16:creationId xmlns:a16="http://schemas.microsoft.com/office/drawing/2014/main" id="{241AAD02-6A26-494A-A052-EDD831A61F36}"/>
              </a:ext>
            </a:extLst>
          </p:cNvPr>
          <p:cNvSpPr txBox="1"/>
          <p:nvPr/>
        </p:nvSpPr>
        <p:spPr>
          <a:xfrm>
            <a:off x="363984" y="447095"/>
            <a:ext cx="5430175" cy="938719"/>
          </a:xfrm>
          <a:prstGeom prst="rect">
            <a:avLst/>
          </a:prstGeom>
          <a:noFill/>
        </p:spPr>
        <p:txBody>
          <a:bodyPr wrap="square" rtlCol="0">
            <a:spAutoFit/>
          </a:bodyPr>
          <a:lstStyle/>
          <a:p>
            <a:r>
              <a:rPr lang="en-US" sz="5500" dirty="0"/>
              <a:t>Bivariate Data</a:t>
            </a:r>
          </a:p>
        </p:txBody>
      </p:sp>
      <p:graphicFrame>
        <p:nvGraphicFramePr>
          <p:cNvPr id="3" name="表格 2"/>
          <p:cNvGraphicFramePr>
            <a:graphicFrameLocks noGrp="1"/>
          </p:cNvGraphicFramePr>
          <p:nvPr/>
        </p:nvGraphicFramePr>
        <p:xfrm>
          <a:off x="963067" y="4063214"/>
          <a:ext cx="5539332" cy="2743200"/>
        </p:xfrm>
        <a:graphic>
          <a:graphicData uri="http://schemas.openxmlformats.org/drawingml/2006/table">
            <a:tbl>
              <a:tblPr firstRow="1" bandRow="1">
                <a:tableStyleId>{5C22544A-7EE6-4342-B048-85BDC9FD1C3A}</a:tableStyleId>
              </a:tblPr>
              <a:tblGrid>
                <a:gridCol w="1846444">
                  <a:extLst>
                    <a:ext uri="{9D8B030D-6E8A-4147-A177-3AD203B41FA5}">
                      <a16:colId xmlns:a16="http://schemas.microsoft.com/office/drawing/2014/main" val="83824396"/>
                    </a:ext>
                  </a:extLst>
                </a:gridCol>
                <a:gridCol w="1846444">
                  <a:extLst>
                    <a:ext uri="{9D8B030D-6E8A-4147-A177-3AD203B41FA5}">
                      <a16:colId xmlns:a16="http://schemas.microsoft.com/office/drawing/2014/main" val="3418992258"/>
                    </a:ext>
                  </a:extLst>
                </a:gridCol>
                <a:gridCol w="1846444">
                  <a:extLst>
                    <a:ext uri="{9D8B030D-6E8A-4147-A177-3AD203B41FA5}">
                      <a16:colId xmlns:a16="http://schemas.microsoft.com/office/drawing/2014/main" val="2108738508"/>
                    </a:ext>
                  </a:extLst>
                </a:gridCol>
              </a:tblGrid>
              <a:tr h="441506">
                <a:tc>
                  <a:txBody>
                    <a:bodyPr/>
                    <a:lstStyle/>
                    <a:p>
                      <a:pPr algn="ctr"/>
                      <a:r>
                        <a:rPr lang="en-US" altLang="zh-CN" sz="2400" dirty="0" smtClean="0"/>
                        <a:t>Student #</a:t>
                      </a:r>
                      <a:endParaRPr lang="zh-CN" altLang="en-US" sz="2400" dirty="0"/>
                    </a:p>
                  </a:txBody>
                  <a:tcPr/>
                </a:tc>
                <a:tc>
                  <a:txBody>
                    <a:bodyPr/>
                    <a:lstStyle/>
                    <a:p>
                      <a:pPr algn="ctr"/>
                      <a:r>
                        <a:rPr lang="en-US" altLang="zh-CN" sz="2400" dirty="0" smtClean="0">
                          <a:solidFill>
                            <a:srgbClr val="FFFF00"/>
                          </a:solidFill>
                        </a:rPr>
                        <a:t>Height(cm)</a:t>
                      </a:r>
                      <a:endParaRPr lang="zh-CN" altLang="en-US" sz="2400" dirty="0">
                        <a:solidFill>
                          <a:srgbClr val="FFFF00"/>
                        </a:solidFill>
                      </a:endParaRPr>
                    </a:p>
                  </a:txBody>
                  <a:tcPr/>
                </a:tc>
                <a:tc>
                  <a:txBody>
                    <a:bodyPr/>
                    <a:lstStyle/>
                    <a:p>
                      <a:pPr algn="ctr"/>
                      <a:r>
                        <a:rPr lang="en-US" altLang="zh-CN" sz="2400" dirty="0" smtClean="0">
                          <a:solidFill>
                            <a:srgbClr val="FFFF00"/>
                          </a:solidFill>
                        </a:rPr>
                        <a:t>Weight(kg)</a:t>
                      </a:r>
                      <a:endParaRPr lang="zh-CN" altLang="en-US" sz="2400" dirty="0">
                        <a:solidFill>
                          <a:srgbClr val="FFFF00"/>
                        </a:solidFill>
                      </a:endParaRPr>
                    </a:p>
                  </a:txBody>
                  <a:tcPr/>
                </a:tc>
                <a:extLst>
                  <a:ext uri="{0D108BD9-81ED-4DB2-BD59-A6C34878D82A}">
                    <a16:rowId xmlns:a16="http://schemas.microsoft.com/office/drawing/2014/main" val="28251461"/>
                  </a:ext>
                </a:extLst>
              </a:tr>
              <a:tr h="441506">
                <a:tc>
                  <a:txBody>
                    <a:bodyPr/>
                    <a:lstStyle/>
                    <a:p>
                      <a:pPr algn="ctr"/>
                      <a:r>
                        <a:rPr lang="en-US" altLang="zh-CN" sz="2400" dirty="0" smtClean="0"/>
                        <a:t>1</a:t>
                      </a:r>
                      <a:endParaRPr lang="zh-CN" altLang="en-US" sz="2400" dirty="0"/>
                    </a:p>
                  </a:txBody>
                  <a:tcPr/>
                </a:tc>
                <a:tc>
                  <a:txBody>
                    <a:bodyPr/>
                    <a:lstStyle/>
                    <a:p>
                      <a:pPr algn="ctr"/>
                      <a:r>
                        <a:rPr lang="en-US" altLang="zh-CN" sz="2400" dirty="0" smtClean="0">
                          <a:solidFill>
                            <a:srgbClr val="C00000"/>
                          </a:solidFill>
                        </a:rPr>
                        <a:t>160</a:t>
                      </a:r>
                    </a:p>
                  </a:txBody>
                  <a:tcPr/>
                </a:tc>
                <a:tc>
                  <a:txBody>
                    <a:bodyPr/>
                    <a:lstStyle/>
                    <a:p>
                      <a:pPr algn="ctr"/>
                      <a:r>
                        <a:rPr lang="en-US" altLang="zh-CN" sz="2400" dirty="0" smtClean="0">
                          <a:solidFill>
                            <a:srgbClr val="C00000"/>
                          </a:solidFill>
                        </a:rPr>
                        <a:t>58</a:t>
                      </a:r>
                      <a:endParaRPr lang="zh-CN" altLang="en-US" sz="2400" dirty="0">
                        <a:solidFill>
                          <a:srgbClr val="C00000"/>
                        </a:solidFill>
                      </a:endParaRPr>
                    </a:p>
                  </a:txBody>
                  <a:tcPr/>
                </a:tc>
                <a:extLst>
                  <a:ext uri="{0D108BD9-81ED-4DB2-BD59-A6C34878D82A}">
                    <a16:rowId xmlns:a16="http://schemas.microsoft.com/office/drawing/2014/main" val="2427417750"/>
                  </a:ext>
                </a:extLst>
              </a:tr>
              <a:tr h="441506">
                <a:tc>
                  <a:txBody>
                    <a:bodyPr/>
                    <a:lstStyle/>
                    <a:p>
                      <a:pPr algn="ctr"/>
                      <a:r>
                        <a:rPr lang="en-US" altLang="zh-CN" sz="2400" dirty="0" smtClean="0"/>
                        <a:t>2</a:t>
                      </a:r>
                      <a:endParaRPr lang="zh-CN" altLang="en-US" sz="2400" dirty="0"/>
                    </a:p>
                  </a:txBody>
                  <a:tcPr/>
                </a:tc>
                <a:tc>
                  <a:txBody>
                    <a:bodyPr/>
                    <a:lstStyle/>
                    <a:p>
                      <a:pPr algn="ctr"/>
                      <a:r>
                        <a:rPr lang="en-US" altLang="zh-CN" sz="2400" dirty="0" smtClean="0">
                          <a:solidFill>
                            <a:srgbClr val="C00000"/>
                          </a:solidFill>
                        </a:rPr>
                        <a:t>171</a:t>
                      </a:r>
                      <a:endParaRPr lang="zh-CN" altLang="en-US" sz="2400" dirty="0">
                        <a:solidFill>
                          <a:srgbClr val="C00000"/>
                        </a:solidFill>
                      </a:endParaRPr>
                    </a:p>
                  </a:txBody>
                  <a:tcPr/>
                </a:tc>
                <a:tc>
                  <a:txBody>
                    <a:bodyPr/>
                    <a:lstStyle/>
                    <a:p>
                      <a:pPr algn="ctr"/>
                      <a:r>
                        <a:rPr lang="en-US" altLang="zh-CN" sz="2400" dirty="0" smtClean="0">
                          <a:solidFill>
                            <a:srgbClr val="C00000"/>
                          </a:solidFill>
                        </a:rPr>
                        <a:t>60</a:t>
                      </a:r>
                      <a:endParaRPr lang="zh-CN" altLang="en-US" sz="2400" dirty="0">
                        <a:solidFill>
                          <a:srgbClr val="C00000"/>
                        </a:solidFill>
                      </a:endParaRPr>
                    </a:p>
                  </a:txBody>
                  <a:tcPr/>
                </a:tc>
                <a:extLst>
                  <a:ext uri="{0D108BD9-81ED-4DB2-BD59-A6C34878D82A}">
                    <a16:rowId xmlns:a16="http://schemas.microsoft.com/office/drawing/2014/main" val="3066484509"/>
                  </a:ext>
                </a:extLst>
              </a:tr>
              <a:tr h="441506">
                <a:tc>
                  <a:txBody>
                    <a:bodyPr/>
                    <a:lstStyle/>
                    <a:p>
                      <a:pPr algn="ctr"/>
                      <a:r>
                        <a:rPr lang="en-US" altLang="zh-CN" sz="2400" dirty="0" smtClean="0"/>
                        <a:t>3</a:t>
                      </a:r>
                      <a:endParaRPr lang="zh-CN" altLang="en-US" sz="2400" dirty="0"/>
                    </a:p>
                  </a:txBody>
                  <a:tcPr/>
                </a:tc>
                <a:tc>
                  <a:txBody>
                    <a:bodyPr/>
                    <a:lstStyle/>
                    <a:p>
                      <a:pPr algn="ctr"/>
                      <a:r>
                        <a:rPr lang="en-US" altLang="zh-CN" sz="2400" dirty="0" smtClean="0">
                          <a:solidFill>
                            <a:srgbClr val="C00000"/>
                          </a:solidFill>
                        </a:rPr>
                        <a:t>165</a:t>
                      </a:r>
                      <a:endParaRPr lang="zh-CN" altLang="en-US" sz="2400" dirty="0">
                        <a:solidFill>
                          <a:srgbClr val="C00000"/>
                        </a:solidFill>
                      </a:endParaRPr>
                    </a:p>
                  </a:txBody>
                  <a:tcPr/>
                </a:tc>
                <a:tc>
                  <a:txBody>
                    <a:bodyPr/>
                    <a:lstStyle/>
                    <a:p>
                      <a:pPr algn="ctr"/>
                      <a:r>
                        <a:rPr lang="en-US" altLang="zh-CN" sz="2400" dirty="0" smtClean="0">
                          <a:solidFill>
                            <a:srgbClr val="C00000"/>
                          </a:solidFill>
                        </a:rPr>
                        <a:t>60</a:t>
                      </a:r>
                      <a:endParaRPr lang="zh-CN" altLang="en-US" sz="2400" dirty="0">
                        <a:solidFill>
                          <a:srgbClr val="C00000"/>
                        </a:solidFill>
                      </a:endParaRPr>
                    </a:p>
                  </a:txBody>
                  <a:tcPr/>
                </a:tc>
                <a:extLst>
                  <a:ext uri="{0D108BD9-81ED-4DB2-BD59-A6C34878D82A}">
                    <a16:rowId xmlns:a16="http://schemas.microsoft.com/office/drawing/2014/main" val="1607013676"/>
                  </a:ext>
                </a:extLst>
              </a:tr>
              <a:tr h="441506">
                <a:tc>
                  <a:txBody>
                    <a:bodyPr/>
                    <a:lstStyle/>
                    <a:p>
                      <a:pPr algn="ctr"/>
                      <a:r>
                        <a:rPr lang="en-US" altLang="zh-CN" sz="2400" dirty="0" smtClean="0"/>
                        <a:t>…</a:t>
                      </a:r>
                      <a:endParaRPr lang="zh-CN" altLang="en-US" sz="2400" dirty="0"/>
                    </a:p>
                  </a:txBody>
                  <a:tcPr/>
                </a:tc>
                <a:tc>
                  <a:txBody>
                    <a:bodyPr/>
                    <a:lstStyle/>
                    <a:p>
                      <a:pPr algn="ctr"/>
                      <a:r>
                        <a:rPr lang="en-US" altLang="zh-CN" sz="2400" dirty="0" smtClean="0">
                          <a:solidFill>
                            <a:srgbClr val="C00000"/>
                          </a:solidFill>
                        </a:rPr>
                        <a:t>…</a:t>
                      </a:r>
                      <a:endParaRPr lang="zh-CN" altLang="en-US" sz="2400" dirty="0">
                        <a:solidFill>
                          <a:srgbClr val="C00000"/>
                        </a:solidFill>
                      </a:endParaRPr>
                    </a:p>
                  </a:txBody>
                  <a:tcPr/>
                </a:tc>
                <a:tc>
                  <a:txBody>
                    <a:bodyPr/>
                    <a:lstStyle/>
                    <a:p>
                      <a:pPr algn="ctr"/>
                      <a:r>
                        <a:rPr lang="en-US" altLang="zh-CN" sz="2400" dirty="0" smtClean="0">
                          <a:solidFill>
                            <a:srgbClr val="C00000"/>
                          </a:solidFill>
                        </a:rPr>
                        <a:t>…</a:t>
                      </a:r>
                      <a:endParaRPr lang="zh-CN" altLang="en-US" sz="2400" dirty="0">
                        <a:solidFill>
                          <a:srgbClr val="C00000"/>
                        </a:solidFill>
                      </a:endParaRPr>
                    </a:p>
                  </a:txBody>
                  <a:tcPr/>
                </a:tc>
                <a:extLst>
                  <a:ext uri="{0D108BD9-81ED-4DB2-BD59-A6C34878D82A}">
                    <a16:rowId xmlns:a16="http://schemas.microsoft.com/office/drawing/2014/main" val="1798193504"/>
                  </a:ext>
                </a:extLst>
              </a:tr>
              <a:tr h="441506">
                <a:tc>
                  <a:txBody>
                    <a:bodyPr/>
                    <a:lstStyle/>
                    <a:p>
                      <a:pPr algn="ctr"/>
                      <a:r>
                        <a:rPr lang="en-US" altLang="zh-CN" sz="2400" dirty="0" smtClean="0"/>
                        <a:t>100</a:t>
                      </a:r>
                      <a:endParaRPr lang="zh-CN" altLang="en-US" sz="2400" dirty="0"/>
                    </a:p>
                  </a:txBody>
                  <a:tcPr/>
                </a:tc>
                <a:tc>
                  <a:txBody>
                    <a:bodyPr/>
                    <a:lstStyle/>
                    <a:p>
                      <a:pPr algn="ctr"/>
                      <a:r>
                        <a:rPr lang="en-US" altLang="zh-CN" sz="2400" dirty="0" smtClean="0">
                          <a:solidFill>
                            <a:srgbClr val="C00000"/>
                          </a:solidFill>
                        </a:rPr>
                        <a:t>180</a:t>
                      </a:r>
                      <a:endParaRPr lang="zh-CN" altLang="en-US" sz="2400" dirty="0">
                        <a:solidFill>
                          <a:srgbClr val="C00000"/>
                        </a:solidFill>
                      </a:endParaRPr>
                    </a:p>
                  </a:txBody>
                  <a:tcPr/>
                </a:tc>
                <a:tc>
                  <a:txBody>
                    <a:bodyPr/>
                    <a:lstStyle/>
                    <a:p>
                      <a:pPr algn="ctr"/>
                      <a:r>
                        <a:rPr lang="en-US" altLang="zh-CN" sz="2400" dirty="0" smtClean="0">
                          <a:solidFill>
                            <a:srgbClr val="C00000"/>
                          </a:solidFill>
                        </a:rPr>
                        <a:t>70</a:t>
                      </a:r>
                      <a:endParaRPr lang="zh-CN" altLang="en-US" sz="2400" dirty="0">
                        <a:solidFill>
                          <a:srgbClr val="C00000"/>
                        </a:solidFill>
                      </a:endParaRPr>
                    </a:p>
                  </a:txBody>
                  <a:tcPr/>
                </a:tc>
                <a:extLst>
                  <a:ext uri="{0D108BD9-81ED-4DB2-BD59-A6C34878D82A}">
                    <a16:rowId xmlns:a16="http://schemas.microsoft.com/office/drawing/2014/main" val="4130767061"/>
                  </a:ext>
                </a:extLst>
              </a:tr>
            </a:tbl>
          </a:graphicData>
        </a:graphic>
      </p:graphicFrame>
      <p:graphicFrame>
        <p:nvGraphicFramePr>
          <p:cNvPr id="7" name="图表 6"/>
          <p:cNvGraphicFramePr/>
          <p:nvPr>
            <p:extLst>
              <p:ext uri="{D42A27DB-BD31-4B8C-83A1-F6EECF244321}">
                <p14:modId xmlns:p14="http://schemas.microsoft.com/office/powerpoint/2010/main" val="3678909346"/>
              </p:ext>
            </p:extLst>
          </p:nvPr>
        </p:nvGraphicFramePr>
        <p:xfrm>
          <a:off x="7265504" y="2743201"/>
          <a:ext cx="4479455" cy="37298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35864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B8FAD-9389-4946-9A83-933D515A8A46}"/>
              </a:ext>
            </a:extLst>
          </p:cNvPr>
          <p:cNvSpPr txBox="1"/>
          <p:nvPr/>
        </p:nvSpPr>
        <p:spPr>
          <a:xfrm>
            <a:off x="619760" y="355599"/>
            <a:ext cx="10241280" cy="5863144"/>
          </a:xfrm>
          <a:prstGeom prst="rect">
            <a:avLst/>
          </a:prstGeom>
          <a:noFill/>
        </p:spPr>
        <p:txBody>
          <a:bodyPr wrap="square" rtlCol="0">
            <a:spAutoFit/>
          </a:bodyPr>
          <a:lstStyle/>
          <a:p>
            <a:r>
              <a:rPr lang="en-US" sz="5500" dirty="0"/>
              <a:t>Guide to r values</a:t>
            </a:r>
          </a:p>
          <a:p>
            <a:endParaRPr lang="en-US" sz="2000" dirty="0"/>
          </a:p>
          <a:p>
            <a:r>
              <a:rPr lang="en-US" sz="4500" b="1" dirty="0">
                <a:solidFill>
                  <a:srgbClr val="0070C0"/>
                </a:solidFill>
              </a:rPr>
              <a:t>Strength:</a:t>
            </a:r>
          </a:p>
          <a:p>
            <a:r>
              <a:rPr lang="en-US" sz="4500" dirty="0"/>
              <a:t>r close to 0 </a:t>
            </a:r>
            <a:r>
              <a:rPr lang="en-US" sz="4500" dirty="0">
                <a:sym typeface="Wingdings" panose="05000000000000000000" pitchFamily="2" charset="2"/>
              </a:rPr>
              <a:t> </a:t>
            </a:r>
            <a:r>
              <a:rPr lang="en-US" sz="4500" b="1" dirty="0">
                <a:solidFill>
                  <a:srgbClr val="0070C0"/>
                </a:solidFill>
                <a:sym typeface="Wingdings" panose="05000000000000000000" pitchFamily="2" charset="2"/>
              </a:rPr>
              <a:t>weak</a:t>
            </a:r>
            <a:r>
              <a:rPr lang="en-US" sz="4500" dirty="0">
                <a:sym typeface="Wingdings" panose="05000000000000000000" pitchFamily="2" charset="2"/>
              </a:rPr>
              <a:t> correlation</a:t>
            </a:r>
          </a:p>
          <a:p>
            <a:r>
              <a:rPr lang="en-US" sz="4500" dirty="0">
                <a:sym typeface="Wingdings" panose="05000000000000000000" pitchFamily="2" charset="2"/>
              </a:rPr>
              <a:t>r close to -1, 1  </a:t>
            </a:r>
            <a:r>
              <a:rPr lang="en-US" sz="4500" b="1" dirty="0">
                <a:solidFill>
                  <a:srgbClr val="0070C0"/>
                </a:solidFill>
                <a:sym typeface="Wingdings" panose="05000000000000000000" pitchFamily="2" charset="2"/>
              </a:rPr>
              <a:t>strong</a:t>
            </a:r>
            <a:r>
              <a:rPr lang="en-US" sz="4500" dirty="0">
                <a:sym typeface="Wingdings" panose="05000000000000000000" pitchFamily="2" charset="2"/>
              </a:rPr>
              <a:t> correlation</a:t>
            </a:r>
          </a:p>
          <a:p>
            <a:endParaRPr lang="en-US" sz="2500" dirty="0">
              <a:sym typeface="Wingdings" panose="05000000000000000000" pitchFamily="2" charset="2"/>
            </a:endParaRPr>
          </a:p>
          <a:p>
            <a:r>
              <a:rPr lang="en-US" sz="4500" b="1" dirty="0">
                <a:solidFill>
                  <a:srgbClr val="0070C0"/>
                </a:solidFill>
                <a:sym typeface="Wingdings" panose="05000000000000000000" pitchFamily="2" charset="2"/>
              </a:rPr>
              <a:t>Direction:</a:t>
            </a:r>
          </a:p>
          <a:p>
            <a:r>
              <a:rPr lang="en-US" sz="4500" dirty="0">
                <a:sym typeface="Wingdings" panose="05000000000000000000" pitchFamily="2" charset="2"/>
              </a:rPr>
              <a:t>Negative r value  </a:t>
            </a:r>
            <a:r>
              <a:rPr lang="en-US" sz="4500" b="1" dirty="0">
                <a:solidFill>
                  <a:srgbClr val="0070C0"/>
                </a:solidFill>
                <a:sym typeface="Wingdings" panose="05000000000000000000" pitchFamily="2" charset="2"/>
              </a:rPr>
              <a:t>negative</a:t>
            </a:r>
            <a:r>
              <a:rPr lang="en-US" sz="4500" dirty="0">
                <a:sym typeface="Wingdings" panose="05000000000000000000" pitchFamily="2" charset="2"/>
              </a:rPr>
              <a:t> correlation</a:t>
            </a:r>
          </a:p>
          <a:p>
            <a:r>
              <a:rPr lang="en-US" sz="4500" dirty="0">
                <a:sym typeface="Wingdings" panose="05000000000000000000" pitchFamily="2" charset="2"/>
              </a:rPr>
              <a:t>Positive r value  </a:t>
            </a:r>
            <a:r>
              <a:rPr lang="en-US" sz="4500" b="1" dirty="0">
                <a:solidFill>
                  <a:srgbClr val="0070C0"/>
                </a:solidFill>
                <a:sym typeface="Wingdings" panose="05000000000000000000" pitchFamily="2" charset="2"/>
              </a:rPr>
              <a:t>positive</a:t>
            </a:r>
            <a:r>
              <a:rPr lang="en-US" sz="4500" dirty="0">
                <a:sym typeface="Wingdings" panose="05000000000000000000" pitchFamily="2" charset="2"/>
              </a:rPr>
              <a:t> correlation</a:t>
            </a:r>
            <a:endParaRPr lang="en-US" sz="4500" dirty="0"/>
          </a:p>
        </p:txBody>
      </p:sp>
    </p:spTree>
    <p:extLst>
      <p:ext uri="{BB962C8B-B14F-4D97-AF65-F5344CB8AC3E}">
        <p14:creationId xmlns:p14="http://schemas.microsoft.com/office/powerpoint/2010/main" val="37329194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Tree>
    <p:extLst>
      <p:ext uri="{BB962C8B-B14F-4D97-AF65-F5344CB8AC3E}">
        <p14:creationId xmlns:p14="http://schemas.microsoft.com/office/powerpoint/2010/main" val="20435251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20BD-FE67-4A2C-9EA2-A4FBFDE161E1}"/>
              </a:ext>
            </a:extLst>
          </p:cNvPr>
          <p:cNvSpPr txBox="1"/>
          <p:nvPr/>
        </p:nvSpPr>
        <p:spPr>
          <a:xfrm>
            <a:off x="228599" y="1465318"/>
            <a:ext cx="11283517" cy="4154984"/>
          </a:xfrm>
          <a:prstGeom prst="rect">
            <a:avLst/>
          </a:prstGeom>
          <a:noFill/>
        </p:spPr>
        <p:txBody>
          <a:bodyPr wrap="square" rtlCol="0">
            <a:spAutoFit/>
          </a:bodyPr>
          <a:lstStyle/>
          <a:p>
            <a:pPr algn="ctr">
              <a:lnSpc>
                <a:spcPct val="150000"/>
              </a:lnSpc>
            </a:pPr>
            <a:r>
              <a:rPr lang="en-US" altLang="zh-CN" sz="8000" b="1" dirty="0" smtClean="0">
                <a:solidFill>
                  <a:srgbClr val="0070C0"/>
                </a:solidFill>
              </a:rPr>
              <a:t>Lecture </a:t>
            </a:r>
            <a:r>
              <a:rPr lang="en-US" altLang="zh-CN" sz="8000" b="1" dirty="0" smtClean="0">
                <a:solidFill>
                  <a:srgbClr val="0070C0"/>
                </a:solidFill>
              </a:rPr>
              <a:t>2</a:t>
            </a:r>
            <a:endParaRPr lang="en-US" sz="8000" b="1" dirty="0" smtClean="0">
              <a:solidFill>
                <a:srgbClr val="0070C0"/>
              </a:solidFill>
            </a:endParaRPr>
          </a:p>
          <a:p>
            <a:pPr algn="ctr">
              <a:lnSpc>
                <a:spcPct val="150000"/>
              </a:lnSpc>
            </a:pPr>
            <a:r>
              <a:rPr lang="en-US" altLang="zh-CN" sz="4800" b="1" dirty="0" smtClean="0">
                <a:solidFill>
                  <a:srgbClr val="0070C0"/>
                </a:solidFill>
              </a:rPr>
              <a:t>Relationship Between</a:t>
            </a:r>
          </a:p>
          <a:p>
            <a:pPr algn="ctr">
              <a:lnSpc>
                <a:spcPct val="150000"/>
              </a:lnSpc>
            </a:pPr>
            <a:r>
              <a:rPr lang="en-US" altLang="zh-CN" sz="4800" b="1" dirty="0" smtClean="0">
                <a:solidFill>
                  <a:srgbClr val="0070C0"/>
                </a:solidFill>
              </a:rPr>
              <a:t>Two Quantitative </a:t>
            </a:r>
            <a:r>
              <a:rPr lang="en-US" altLang="zh-CN" sz="4800" b="1" dirty="0" smtClean="0">
                <a:solidFill>
                  <a:srgbClr val="0070C0"/>
                </a:solidFill>
              </a:rPr>
              <a:t>Variables (</a:t>
            </a:r>
            <a:r>
              <a:rPr lang="en-US" altLang="zh-CN" sz="4800" b="1" dirty="0" err="1" smtClean="0">
                <a:solidFill>
                  <a:srgbClr val="0070C0"/>
                </a:solidFill>
              </a:rPr>
              <a:t>ctns</a:t>
            </a:r>
            <a:r>
              <a:rPr lang="en-US" altLang="zh-CN" sz="4800" b="1" dirty="0" smtClean="0">
                <a:solidFill>
                  <a:srgbClr val="0070C0"/>
                </a:solidFill>
              </a:rPr>
              <a:t>)</a:t>
            </a:r>
            <a:endParaRPr lang="en-US" sz="4800" b="1" dirty="0">
              <a:solidFill>
                <a:srgbClr val="0070C0"/>
              </a:solidFill>
            </a:endParaRPr>
          </a:p>
        </p:txBody>
      </p:sp>
    </p:spTree>
    <p:extLst>
      <p:ext uri="{BB962C8B-B14F-4D97-AF65-F5344CB8AC3E}">
        <p14:creationId xmlns:p14="http://schemas.microsoft.com/office/powerpoint/2010/main" val="38457619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dirty="0"/>
              <a:t>Describing scatterplots</a:t>
            </a:r>
          </a:p>
          <a:p>
            <a:pPr marL="914400" indent="-914400">
              <a:buAutoNum type="arabicPeriod"/>
            </a:pPr>
            <a:r>
              <a:rPr lang="en-US" sz="5000" dirty="0"/>
              <a:t>The correlation coefficient (r)</a:t>
            </a:r>
          </a:p>
          <a:p>
            <a:pPr marL="914400" indent="-914400">
              <a:buAutoNum type="arabicPeriod"/>
            </a:pPr>
            <a:r>
              <a:rPr lang="en-US" sz="5000" b="1" dirty="0">
                <a:solidFill>
                  <a:srgbClr val="0070C0"/>
                </a:solidFill>
              </a:rPr>
              <a:t>Correlation and causation</a:t>
            </a:r>
          </a:p>
        </p:txBody>
      </p:sp>
    </p:spTree>
    <p:extLst>
      <p:ext uri="{BB962C8B-B14F-4D97-AF65-F5344CB8AC3E}">
        <p14:creationId xmlns:p14="http://schemas.microsoft.com/office/powerpoint/2010/main" val="7456977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239A6-48A4-4DEA-A45A-3A3CD040EC80}"/>
              </a:ext>
            </a:extLst>
          </p:cNvPr>
          <p:cNvSpPr txBox="1"/>
          <p:nvPr/>
        </p:nvSpPr>
        <p:spPr>
          <a:xfrm>
            <a:off x="585927" y="5974672"/>
            <a:ext cx="8327254" cy="369332"/>
          </a:xfrm>
          <a:prstGeom prst="rect">
            <a:avLst/>
          </a:prstGeom>
          <a:noFill/>
        </p:spPr>
        <p:txBody>
          <a:bodyPr wrap="square" rtlCol="0">
            <a:spAutoFit/>
          </a:bodyPr>
          <a:lstStyle/>
          <a:p>
            <a:r>
              <a:rPr lang="en-US" dirty="0"/>
              <a:t>Example inspired by </a:t>
            </a:r>
            <a:r>
              <a:rPr lang="en-US" dirty="0" err="1"/>
              <a:t>Ionica</a:t>
            </a:r>
            <a:r>
              <a:rPr lang="en-US" dirty="0"/>
              <a:t> </a:t>
            </a:r>
            <a:r>
              <a:rPr lang="en-US" dirty="0" err="1"/>
              <a:t>Smeets</a:t>
            </a:r>
            <a:r>
              <a:rPr lang="en-US" dirty="0"/>
              <a:t>: </a:t>
            </a:r>
            <a:r>
              <a:rPr lang="en-US" dirty="0">
                <a:hlinkClick r:id="rId2"/>
              </a:rPr>
              <a:t>https://www.youtube.com/watch?v=8B271L3NtAw</a:t>
            </a:r>
            <a:endParaRPr lang="en-US" dirty="0"/>
          </a:p>
        </p:txBody>
      </p:sp>
      <p:pic>
        <p:nvPicPr>
          <p:cNvPr id="7" name="Picture 6">
            <a:extLst>
              <a:ext uri="{FF2B5EF4-FFF2-40B4-BE49-F238E27FC236}">
                <a16:creationId xmlns:a16="http://schemas.microsoft.com/office/drawing/2014/main" id="{2A12EB1F-E4D4-4299-AE02-D5E53A594673}"/>
              </a:ext>
            </a:extLst>
          </p:cNvPr>
          <p:cNvPicPr>
            <a:picLocks noChangeAspect="1"/>
          </p:cNvPicPr>
          <p:nvPr/>
        </p:nvPicPr>
        <p:blipFill rotWithShape="1">
          <a:blip r:embed="rId3">
            <a:extLst>
              <a:ext uri="{28A0092B-C50C-407E-A947-70E740481C1C}">
                <a14:useLocalDpi xmlns:a14="http://schemas.microsoft.com/office/drawing/2010/main" val="0"/>
              </a:ext>
            </a:extLst>
          </a:blip>
          <a:srcRect b="34498"/>
          <a:stretch/>
        </p:blipFill>
        <p:spPr>
          <a:xfrm>
            <a:off x="716132" y="1624614"/>
            <a:ext cx="8854861" cy="4350058"/>
          </a:xfrm>
          <a:prstGeom prst="rect">
            <a:avLst/>
          </a:prstGeom>
        </p:spPr>
      </p:pic>
      <p:sp>
        <p:nvSpPr>
          <p:cNvPr id="8" name="TextBox 7">
            <a:extLst>
              <a:ext uri="{FF2B5EF4-FFF2-40B4-BE49-F238E27FC236}">
                <a16:creationId xmlns:a16="http://schemas.microsoft.com/office/drawing/2014/main" id="{770DECF7-C9E3-44ED-A8E1-28C876076468}"/>
              </a:ext>
            </a:extLst>
          </p:cNvPr>
          <p:cNvSpPr txBox="1"/>
          <p:nvPr/>
        </p:nvSpPr>
        <p:spPr>
          <a:xfrm>
            <a:off x="369903" y="393508"/>
            <a:ext cx="9277165" cy="861774"/>
          </a:xfrm>
          <a:prstGeom prst="rect">
            <a:avLst/>
          </a:prstGeom>
          <a:noFill/>
        </p:spPr>
        <p:txBody>
          <a:bodyPr wrap="square" rtlCol="0">
            <a:spAutoFit/>
          </a:bodyPr>
          <a:lstStyle/>
          <a:p>
            <a:r>
              <a:rPr lang="en-US" sz="5000" dirty="0"/>
              <a:t>A statistician goes to a beach…</a:t>
            </a:r>
          </a:p>
        </p:txBody>
      </p:sp>
    </p:spTree>
    <p:extLst>
      <p:ext uri="{BB962C8B-B14F-4D97-AF65-F5344CB8AC3E}">
        <p14:creationId xmlns:p14="http://schemas.microsoft.com/office/powerpoint/2010/main" val="14640297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239A6-48A4-4DEA-A45A-3A3CD040EC80}"/>
              </a:ext>
            </a:extLst>
          </p:cNvPr>
          <p:cNvSpPr txBox="1"/>
          <p:nvPr/>
        </p:nvSpPr>
        <p:spPr>
          <a:xfrm>
            <a:off x="585927" y="5974672"/>
            <a:ext cx="8327254" cy="369332"/>
          </a:xfrm>
          <a:prstGeom prst="rect">
            <a:avLst/>
          </a:prstGeom>
          <a:noFill/>
        </p:spPr>
        <p:txBody>
          <a:bodyPr wrap="square" rtlCol="0">
            <a:spAutoFit/>
          </a:bodyPr>
          <a:lstStyle/>
          <a:p>
            <a:r>
              <a:rPr lang="en-US" dirty="0"/>
              <a:t>Example inspired by </a:t>
            </a:r>
            <a:r>
              <a:rPr lang="en-US" dirty="0" err="1"/>
              <a:t>Ionica</a:t>
            </a:r>
            <a:r>
              <a:rPr lang="en-US" dirty="0"/>
              <a:t> </a:t>
            </a:r>
            <a:r>
              <a:rPr lang="en-US" dirty="0" err="1"/>
              <a:t>Smeets</a:t>
            </a:r>
            <a:r>
              <a:rPr lang="en-US" dirty="0"/>
              <a:t>: </a:t>
            </a:r>
            <a:r>
              <a:rPr lang="en-US" dirty="0">
                <a:hlinkClick r:id="rId2"/>
              </a:rPr>
              <a:t>https://www.youtube.com/watch?v=8B271L3NtAw</a:t>
            </a:r>
            <a:endParaRPr lang="en-US" dirty="0"/>
          </a:p>
        </p:txBody>
      </p:sp>
      <p:pic>
        <p:nvPicPr>
          <p:cNvPr id="7" name="Picture 6">
            <a:extLst>
              <a:ext uri="{FF2B5EF4-FFF2-40B4-BE49-F238E27FC236}">
                <a16:creationId xmlns:a16="http://schemas.microsoft.com/office/drawing/2014/main" id="{2A12EB1F-E4D4-4299-AE02-D5E53A594673}"/>
              </a:ext>
            </a:extLst>
          </p:cNvPr>
          <p:cNvPicPr>
            <a:picLocks noChangeAspect="1"/>
          </p:cNvPicPr>
          <p:nvPr/>
        </p:nvPicPr>
        <p:blipFill rotWithShape="1">
          <a:blip r:embed="rId3">
            <a:extLst>
              <a:ext uri="{28A0092B-C50C-407E-A947-70E740481C1C}">
                <a14:useLocalDpi xmlns:a14="http://schemas.microsoft.com/office/drawing/2010/main" val="0"/>
              </a:ext>
            </a:extLst>
          </a:blip>
          <a:srcRect b="34498"/>
          <a:stretch/>
        </p:blipFill>
        <p:spPr>
          <a:xfrm>
            <a:off x="716132" y="1624614"/>
            <a:ext cx="8854861" cy="4350058"/>
          </a:xfrm>
          <a:prstGeom prst="rect">
            <a:avLst/>
          </a:prstGeom>
        </p:spPr>
      </p:pic>
      <p:sp>
        <p:nvSpPr>
          <p:cNvPr id="8" name="TextBox 7">
            <a:extLst>
              <a:ext uri="{FF2B5EF4-FFF2-40B4-BE49-F238E27FC236}">
                <a16:creationId xmlns:a16="http://schemas.microsoft.com/office/drawing/2014/main" id="{770DECF7-C9E3-44ED-A8E1-28C876076468}"/>
              </a:ext>
            </a:extLst>
          </p:cNvPr>
          <p:cNvSpPr txBox="1"/>
          <p:nvPr/>
        </p:nvSpPr>
        <p:spPr>
          <a:xfrm>
            <a:off x="369903" y="393508"/>
            <a:ext cx="9277165" cy="861774"/>
          </a:xfrm>
          <a:prstGeom prst="rect">
            <a:avLst/>
          </a:prstGeom>
          <a:noFill/>
        </p:spPr>
        <p:txBody>
          <a:bodyPr wrap="square" rtlCol="0">
            <a:spAutoFit/>
          </a:bodyPr>
          <a:lstStyle/>
          <a:p>
            <a:r>
              <a:rPr lang="en-US" sz="5000" dirty="0"/>
              <a:t>A statistician goes to a beach…</a:t>
            </a:r>
          </a:p>
        </p:txBody>
      </p:sp>
      <p:sp>
        <p:nvSpPr>
          <p:cNvPr id="2" name="TextBox 1">
            <a:extLst>
              <a:ext uri="{FF2B5EF4-FFF2-40B4-BE49-F238E27FC236}">
                <a16:creationId xmlns:a16="http://schemas.microsoft.com/office/drawing/2014/main" id="{716DC6CC-7871-469E-A6A5-2732A28276CF}"/>
              </a:ext>
            </a:extLst>
          </p:cNvPr>
          <p:cNvSpPr txBox="1"/>
          <p:nvPr/>
        </p:nvSpPr>
        <p:spPr>
          <a:xfrm>
            <a:off x="4749555" y="2183816"/>
            <a:ext cx="6391922" cy="2862322"/>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000" b="1" dirty="0"/>
              <a:t>From 1994-2020, she collected three pieces of data each summer</a:t>
            </a:r>
          </a:p>
          <a:p>
            <a:pPr marL="342900" indent="-342900">
              <a:buAutoNum type="arabicPeriod"/>
            </a:pPr>
            <a:r>
              <a:rPr lang="en-US" sz="3000" dirty="0"/>
              <a:t>The average temperature</a:t>
            </a:r>
          </a:p>
          <a:p>
            <a:pPr marL="342900" indent="-342900">
              <a:buAutoNum type="arabicPeriod"/>
            </a:pPr>
            <a:r>
              <a:rPr lang="en-US" sz="3000" dirty="0"/>
              <a:t>The amount of ice cream sold at the beach shop</a:t>
            </a:r>
          </a:p>
          <a:p>
            <a:pPr marL="342900" indent="-342900">
              <a:buAutoNum type="arabicPeriod"/>
            </a:pPr>
            <a:r>
              <a:rPr lang="en-US" sz="3000" dirty="0"/>
              <a:t>The amount of drownings</a:t>
            </a:r>
          </a:p>
        </p:txBody>
      </p:sp>
    </p:spTree>
    <p:extLst>
      <p:ext uri="{BB962C8B-B14F-4D97-AF65-F5344CB8AC3E}">
        <p14:creationId xmlns:p14="http://schemas.microsoft.com/office/powerpoint/2010/main" val="4164389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20BD-FE67-4A2C-9EA2-A4FBFDE161E1}"/>
              </a:ext>
            </a:extLst>
          </p:cNvPr>
          <p:cNvSpPr txBox="1"/>
          <p:nvPr/>
        </p:nvSpPr>
        <p:spPr>
          <a:xfrm>
            <a:off x="636233" y="1495234"/>
            <a:ext cx="10919534" cy="1554272"/>
          </a:xfrm>
          <a:prstGeom prst="rect">
            <a:avLst/>
          </a:prstGeom>
          <a:noFill/>
        </p:spPr>
        <p:txBody>
          <a:bodyPr wrap="square" rtlCol="0">
            <a:spAutoFit/>
          </a:bodyPr>
          <a:lstStyle/>
          <a:p>
            <a:pPr algn="ctr"/>
            <a:r>
              <a:rPr lang="en-US" sz="9500" b="1" dirty="0" smtClean="0">
                <a:solidFill>
                  <a:srgbClr val="0070C0"/>
                </a:solidFill>
              </a:rPr>
              <a:t>Discussion</a:t>
            </a:r>
            <a:endParaRPr lang="en-US" sz="9500" b="1" dirty="0">
              <a:solidFill>
                <a:srgbClr val="0070C0"/>
              </a:solidFill>
            </a:endParaRPr>
          </a:p>
        </p:txBody>
      </p:sp>
    </p:spTree>
    <p:extLst>
      <p:ext uri="{BB962C8B-B14F-4D97-AF65-F5344CB8AC3E}">
        <p14:creationId xmlns:p14="http://schemas.microsoft.com/office/powerpoint/2010/main" val="16634969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FC995-C312-41E2-95A4-C46259801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5" y="615056"/>
            <a:ext cx="10005135" cy="5627888"/>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5" name="TextBox 4">
            <a:extLst>
              <a:ext uri="{FF2B5EF4-FFF2-40B4-BE49-F238E27FC236}">
                <a16:creationId xmlns:a16="http://schemas.microsoft.com/office/drawing/2014/main" id="{3DF3545F-DC45-4DAA-83CF-471DBA98A97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13397393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66F0A7-2B12-4D96-B4BC-FA24C5A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653385"/>
            <a:ext cx="9863093" cy="5586742"/>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6" name="TextBox 5">
            <a:extLst>
              <a:ext uri="{FF2B5EF4-FFF2-40B4-BE49-F238E27FC236}">
                <a16:creationId xmlns:a16="http://schemas.microsoft.com/office/drawing/2014/main" id="{56296F2B-3E14-4AAB-AD93-D11E03938E38}"/>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6054384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66F0A7-2B12-4D96-B4BC-FA24C5A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653385"/>
            <a:ext cx="9863093" cy="5586742"/>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6" name="TextBox 5">
            <a:extLst>
              <a:ext uri="{FF2B5EF4-FFF2-40B4-BE49-F238E27FC236}">
                <a16:creationId xmlns:a16="http://schemas.microsoft.com/office/drawing/2014/main" id="{B636D3E7-9780-4AFB-B2BC-1D8B683603EE}"/>
              </a:ext>
            </a:extLst>
          </p:cNvPr>
          <p:cNvSpPr txBox="1"/>
          <p:nvPr/>
        </p:nvSpPr>
        <p:spPr>
          <a:xfrm>
            <a:off x="6661212" y="3439640"/>
            <a:ext cx="5211192" cy="163121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rgbClr val="0070C0"/>
                </a:solidFill>
              </a:rPr>
              <a:t>A) </a:t>
            </a:r>
            <a:r>
              <a:rPr lang="en-US" sz="2400" b="1" dirty="0"/>
              <a:t>Discussion Question:</a:t>
            </a:r>
            <a:r>
              <a:rPr lang="en-US" sz="2400" dirty="0"/>
              <a:t> Describe the relationship between temperature and ice cream sales. Does this relationship make sense? Why or why not? </a:t>
            </a:r>
          </a:p>
        </p:txBody>
      </p:sp>
      <p:sp>
        <p:nvSpPr>
          <p:cNvPr id="7" name="TextBox 6">
            <a:extLst>
              <a:ext uri="{FF2B5EF4-FFF2-40B4-BE49-F238E27FC236}">
                <a16:creationId xmlns:a16="http://schemas.microsoft.com/office/drawing/2014/main" id="{4520B1DA-1040-4E61-B561-6C29FD5A335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1258646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dirty="0"/>
              <a:t>Describing scatterplots</a:t>
            </a:r>
          </a:p>
          <a:p>
            <a:pPr marL="914400" indent="-914400">
              <a:buAutoNum type="arabicPeriod"/>
            </a:pPr>
            <a:r>
              <a:rPr lang="en-US" sz="5000" dirty="0"/>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905935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66F0A7-2B12-4D96-B4BC-FA24C5A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653385"/>
            <a:ext cx="9863093" cy="5586742"/>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6" name="TextBox 5">
            <a:extLst>
              <a:ext uri="{FF2B5EF4-FFF2-40B4-BE49-F238E27FC236}">
                <a16:creationId xmlns:a16="http://schemas.microsoft.com/office/drawing/2014/main" id="{B636D3E7-9780-4AFB-B2BC-1D8B683603EE}"/>
              </a:ext>
            </a:extLst>
          </p:cNvPr>
          <p:cNvSpPr txBox="1"/>
          <p:nvPr/>
        </p:nvSpPr>
        <p:spPr>
          <a:xfrm>
            <a:off x="5721658" y="322668"/>
            <a:ext cx="5211192" cy="163121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rgbClr val="0070C0"/>
                </a:solidFill>
              </a:rPr>
              <a:t>A) </a:t>
            </a:r>
            <a:r>
              <a:rPr lang="en-US" sz="2400" b="1" dirty="0"/>
              <a:t>Discussion Question:</a:t>
            </a:r>
            <a:r>
              <a:rPr lang="en-US" sz="2400" dirty="0"/>
              <a:t> Describe the relationship between temperature and ice cream sales. Does this relationship make sense? Why or why not? </a:t>
            </a:r>
          </a:p>
        </p:txBody>
      </p:sp>
      <p:sp>
        <p:nvSpPr>
          <p:cNvPr id="7" name="TextBox 6">
            <a:extLst>
              <a:ext uri="{FF2B5EF4-FFF2-40B4-BE49-F238E27FC236}">
                <a16:creationId xmlns:a16="http://schemas.microsoft.com/office/drawing/2014/main" id="{4520B1DA-1040-4E61-B561-6C29FD5A335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
        <p:nvSpPr>
          <p:cNvPr id="8" name="TextBox 5">
            <a:extLst>
              <a:ext uri="{FF2B5EF4-FFF2-40B4-BE49-F238E27FC236}">
                <a16:creationId xmlns:a16="http://schemas.microsoft.com/office/drawing/2014/main" id="{B636D3E7-9780-4AFB-B2BC-1D8B683603EE}"/>
              </a:ext>
            </a:extLst>
          </p:cNvPr>
          <p:cNvSpPr txBox="1"/>
          <p:nvPr/>
        </p:nvSpPr>
        <p:spPr>
          <a:xfrm>
            <a:off x="4338320" y="2197645"/>
            <a:ext cx="7731760" cy="3970318"/>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ct val="150000"/>
              </a:lnSpc>
              <a:buFont typeface="Wingdings" panose="05000000000000000000" pitchFamily="2" charset="2"/>
              <a:buChar char="ü"/>
            </a:pPr>
            <a:r>
              <a:rPr lang="en-US" sz="2400" b="1" dirty="0" smtClean="0">
                <a:solidFill>
                  <a:srgbClr val="0070C0"/>
                </a:solidFill>
              </a:rPr>
              <a:t>The relationship between average temperature and ice cream sales appears to be linear, positive and strong. There do not appear to be any outliers.</a:t>
            </a:r>
          </a:p>
          <a:p>
            <a:pPr marL="342900" indent="-342900">
              <a:lnSpc>
                <a:spcPct val="150000"/>
              </a:lnSpc>
              <a:buFont typeface="Wingdings" panose="05000000000000000000" pitchFamily="2" charset="2"/>
              <a:buChar char="ü"/>
            </a:pPr>
            <a:r>
              <a:rPr lang="en-US" sz="2400" b="1" dirty="0" smtClean="0">
                <a:solidFill>
                  <a:srgbClr val="0070C0"/>
                </a:solidFill>
              </a:rPr>
              <a:t>This relationship makes sense:</a:t>
            </a:r>
          </a:p>
          <a:p>
            <a:pPr marL="342900" indent="-342900">
              <a:lnSpc>
                <a:spcPct val="150000"/>
              </a:lnSpc>
              <a:buFont typeface="Wingdings" panose="05000000000000000000" pitchFamily="2" charset="2"/>
              <a:buChar char="ü"/>
            </a:pPr>
            <a:r>
              <a:rPr lang="en-US" sz="2400" b="1" dirty="0" smtClean="0">
                <a:solidFill>
                  <a:srgbClr val="0070C0"/>
                </a:solidFill>
              </a:rPr>
              <a:t>People tend to crave a cool treat when temperatures are high. They will not want ice cream as much when temperatures are low.</a:t>
            </a:r>
            <a:endParaRPr lang="en-US" sz="2400" dirty="0"/>
          </a:p>
        </p:txBody>
      </p:sp>
    </p:spTree>
    <p:extLst>
      <p:ext uri="{BB962C8B-B14F-4D97-AF65-F5344CB8AC3E}">
        <p14:creationId xmlns:p14="http://schemas.microsoft.com/office/powerpoint/2010/main" val="1144168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58A62-BE9E-42D2-AA68-D7741EF5C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5" y="602983"/>
            <a:ext cx="10072119" cy="5652034"/>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6" name="TextBox 5">
            <a:extLst>
              <a:ext uri="{FF2B5EF4-FFF2-40B4-BE49-F238E27FC236}">
                <a16:creationId xmlns:a16="http://schemas.microsoft.com/office/drawing/2014/main" id="{55DCD99E-A476-4BC6-B8B0-6030F5CDC715}"/>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29237089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5" name="TextBox 4">
            <a:extLst>
              <a:ext uri="{FF2B5EF4-FFF2-40B4-BE49-F238E27FC236}">
                <a16:creationId xmlns:a16="http://schemas.microsoft.com/office/drawing/2014/main" id="{10D25F86-7EF6-4FF2-B46F-3509D96C96C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10297300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5" name="TextBox 4">
            <a:extLst>
              <a:ext uri="{FF2B5EF4-FFF2-40B4-BE49-F238E27FC236}">
                <a16:creationId xmlns:a16="http://schemas.microsoft.com/office/drawing/2014/main" id="{10D25F86-7EF6-4FF2-B46F-3509D96C96C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
        <p:nvSpPr>
          <p:cNvPr id="7" name="TextBox 6">
            <a:extLst>
              <a:ext uri="{FF2B5EF4-FFF2-40B4-BE49-F238E27FC236}">
                <a16:creationId xmlns:a16="http://schemas.microsoft.com/office/drawing/2014/main" id="{7721D438-3C95-409A-9849-D11004D20AB5}"/>
              </a:ext>
            </a:extLst>
          </p:cNvPr>
          <p:cNvSpPr txBox="1"/>
          <p:nvPr/>
        </p:nvSpPr>
        <p:spPr>
          <a:xfrm>
            <a:off x="6437395" y="538015"/>
            <a:ext cx="5101701" cy="1938992"/>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rgbClr val="0070C0"/>
                </a:solidFill>
              </a:rPr>
              <a:t>B) </a:t>
            </a:r>
            <a:r>
              <a:rPr lang="en-US" sz="2400" b="1" dirty="0"/>
              <a:t>Discussion Question:</a:t>
            </a:r>
            <a:r>
              <a:rPr lang="en-US" sz="2400" dirty="0"/>
              <a:t> Describe the relationship between ice cream sales and drownings. Does this relationship make sense? Why or why not? </a:t>
            </a:r>
          </a:p>
        </p:txBody>
      </p:sp>
    </p:spTree>
    <p:extLst>
      <p:ext uri="{BB962C8B-B14F-4D97-AF65-F5344CB8AC3E}">
        <p14:creationId xmlns:p14="http://schemas.microsoft.com/office/powerpoint/2010/main" val="36465839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5" name="TextBox 4">
            <a:extLst>
              <a:ext uri="{FF2B5EF4-FFF2-40B4-BE49-F238E27FC236}">
                <a16:creationId xmlns:a16="http://schemas.microsoft.com/office/drawing/2014/main" id="{10D25F86-7EF6-4FF2-B46F-3509D96C96C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
        <p:nvSpPr>
          <p:cNvPr id="7" name="TextBox 6">
            <a:extLst>
              <a:ext uri="{FF2B5EF4-FFF2-40B4-BE49-F238E27FC236}">
                <a16:creationId xmlns:a16="http://schemas.microsoft.com/office/drawing/2014/main" id="{7721D438-3C95-409A-9849-D11004D20AB5}"/>
              </a:ext>
            </a:extLst>
          </p:cNvPr>
          <p:cNvSpPr txBox="1"/>
          <p:nvPr/>
        </p:nvSpPr>
        <p:spPr>
          <a:xfrm>
            <a:off x="6437395" y="538015"/>
            <a:ext cx="5101701" cy="1938992"/>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rgbClr val="0070C0"/>
                </a:solidFill>
              </a:rPr>
              <a:t>B) </a:t>
            </a:r>
            <a:r>
              <a:rPr lang="en-US" sz="2400" b="1" dirty="0"/>
              <a:t>Discussion Question:</a:t>
            </a:r>
            <a:r>
              <a:rPr lang="en-US" sz="2400" dirty="0"/>
              <a:t> Describe the relationship between ice cream sales and drownings. Does this relationship make sense? Why or why not? </a:t>
            </a:r>
          </a:p>
        </p:txBody>
      </p:sp>
      <p:sp>
        <p:nvSpPr>
          <p:cNvPr id="8" name="TextBox 6">
            <a:extLst>
              <a:ext uri="{FF2B5EF4-FFF2-40B4-BE49-F238E27FC236}">
                <a16:creationId xmlns:a16="http://schemas.microsoft.com/office/drawing/2014/main" id="{7721D438-3C95-409A-9849-D11004D20AB5}"/>
              </a:ext>
            </a:extLst>
          </p:cNvPr>
          <p:cNvSpPr txBox="1"/>
          <p:nvPr/>
        </p:nvSpPr>
        <p:spPr>
          <a:xfrm>
            <a:off x="4628915" y="2702095"/>
            <a:ext cx="7339565" cy="1569660"/>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70C0"/>
                </a:solidFill>
              </a:rPr>
              <a:t>The relationship between ice cream sales and drownings per summer appears to be linear, positive and moderately strong. There do not appear to be any outliers.</a:t>
            </a:r>
            <a:endParaRPr lang="en-US" sz="2400" dirty="0"/>
          </a:p>
        </p:txBody>
      </p:sp>
    </p:spTree>
    <p:extLst>
      <p:ext uri="{BB962C8B-B14F-4D97-AF65-F5344CB8AC3E}">
        <p14:creationId xmlns:p14="http://schemas.microsoft.com/office/powerpoint/2010/main" val="39664927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767159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829E2E86-A8AD-48DC-80DD-BC3127FE1247}"/>
              </a:ext>
            </a:extLst>
          </p:cNvPr>
          <p:cNvSpPr txBox="1"/>
          <p:nvPr/>
        </p:nvSpPr>
        <p:spPr>
          <a:xfrm>
            <a:off x="508985" y="1375255"/>
            <a:ext cx="6063450" cy="3093154"/>
          </a:xfrm>
          <a:prstGeom prst="rect">
            <a:avLst/>
          </a:prstGeom>
          <a:ln w="76200">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500" b="1" dirty="0">
                <a:solidFill>
                  <a:srgbClr val="0070C0"/>
                </a:solidFill>
              </a:rPr>
              <a:t>WE MUST BAN ICE CREAM AT THE </a:t>
            </a:r>
            <a:r>
              <a:rPr lang="en-US" sz="6500" b="1" dirty="0" smtClean="0">
                <a:solidFill>
                  <a:srgbClr val="0070C0"/>
                </a:solidFill>
              </a:rPr>
              <a:t>BEACH!!!</a:t>
            </a:r>
            <a:endParaRPr lang="en-US" sz="6500" b="1" dirty="0">
              <a:solidFill>
                <a:srgbClr val="0070C0"/>
              </a:solidFill>
            </a:endParaRPr>
          </a:p>
        </p:txBody>
      </p:sp>
      <p:pic>
        <p:nvPicPr>
          <p:cNvPr id="2050" name="Picture 2" descr="可憐哪」、「黑人問號」、「我就爛」這些梗圖的由來你知道嗎？ | 奇人異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555" y="761012"/>
            <a:ext cx="5486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8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E2E61B52-83FA-49E8-8E2B-E2B5356E0697}"/>
              </a:ext>
            </a:extLst>
          </p:cNvPr>
          <p:cNvSpPr txBox="1"/>
          <p:nvPr/>
        </p:nvSpPr>
        <p:spPr>
          <a:xfrm>
            <a:off x="6543041" y="3584541"/>
            <a:ext cx="5092626" cy="1169551"/>
          </a:xfrm>
          <a:prstGeom prst="rect">
            <a:avLst/>
          </a:prstGeom>
          <a:ln w="76200">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500" b="1" dirty="0">
                <a:solidFill>
                  <a:srgbClr val="0070C0"/>
                </a:solidFill>
              </a:rPr>
              <a:t>Does ice cream really </a:t>
            </a:r>
            <a:r>
              <a:rPr lang="en-US" sz="3500" b="1" i="1" u="sng" dirty="0">
                <a:solidFill>
                  <a:srgbClr val="0070C0"/>
                </a:solidFill>
              </a:rPr>
              <a:t>cause</a:t>
            </a:r>
            <a:r>
              <a:rPr lang="en-US" sz="3500" b="1" i="1" dirty="0">
                <a:solidFill>
                  <a:srgbClr val="0070C0"/>
                </a:solidFill>
              </a:rPr>
              <a:t> </a:t>
            </a:r>
            <a:r>
              <a:rPr lang="en-US" sz="3500" b="1" dirty="0">
                <a:solidFill>
                  <a:srgbClr val="0070C0"/>
                </a:solidFill>
              </a:rPr>
              <a:t>people to drown?</a:t>
            </a:r>
          </a:p>
        </p:txBody>
      </p:sp>
    </p:spTree>
    <p:extLst>
      <p:ext uri="{BB962C8B-B14F-4D97-AF65-F5344CB8AC3E}">
        <p14:creationId xmlns:p14="http://schemas.microsoft.com/office/powerpoint/2010/main" val="42805402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E2E61B52-83FA-49E8-8E2B-E2B5356E0697}"/>
              </a:ext>
            </a:extLst>
          </p:cNvPr>
          <p:cNvSpPr txBox="1"/>
          <p:nvPr/>
        </p:nvSpPr>
        <p:spPr>
          <a:xfrm>
            <a:off x="6543041" y="3584541"/>
            <a:ext cx="5092626" cy="1169551"/>
          </a:xfrm>
          <a:prstGeom prst="rect">
            <a:avLst/>
          </a:prstGeom>
          <a:ln w="76200">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500" b="1" dirty="0">
                <a:solidFill>
                  <a:srgbClr val="0070C0"/>
                </a:solidFill>
              </a:rPr>
              <a:t>Does ice cream really </a:t>
            </a:r>
            <a:r>
              <a:rPr lang="en-US" sz="3500" b="1" i="1" u="sng" dirty="0">
                <a:solidFill>
                  <a:srgbClr val="0070C0"/>
                </a:solidFill>
              </a:rPr>
              <a:t>cause</a:t>
            </a:r>
            <a:r>
              <a:rPr lang="en-US" sz="3500" b="1" i="1" dirty="0">
                <a:solidFill>
                  <a:srgbClr val="0070C0"/>
                </a:solidFill>
              </a:rPr>
              <a:t> </a:t>
            </a:r>
            <a:r>
              <a:rPr lang="en-US" sz="3500" b="1" dirty="0">
                <a:solidFill>
                  <a:srgbClr val="0070C0"/>
                </a:solidFill>
              </a:rPr>
              <a:t>people to drown?</a:t>
            </a:r>
          </a:p>
        </p:txBody>
      </p:sp>
    </p:spTree>
    <p:extLst>
      <p:ext uri="{BB962C8B-B14F-4D97-AF65-F5344CB8AC3E}">
        <p14:creationId xmlns:p14="http://schemas.microsoft.com/office/powerpoint/2010/main" val="19850707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Tree>
    <p:extLst>
      <p:ext uri="{BB962C8B-B14F-4D97-AF65-F5344CB8AC3E}">
        <p14:creationId xmlns:p14="http://schemas.microsoft.com/office/powerpoint/2010/main" val="2400414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b="1" dirty="0">
                <a:solidFill>
                  <a:srgbClr val="0070C0"/>
                </a:solidFill>
              </a:rPr>
              <a:t>Explanatory and response variable</a:t>
            </a:r>
          </a:p>
          <a:p>
            <a:pPr marL="914400" indent="-914400">
              <a:buAutoNum type="arabicPeriod"/>
            </a:pPr>
            <a:r>
              <a:rPr lang="en-US" sz="5000" dirty="0"/>
              <a:t>Describing scatterplots</a:t>
            </a:r>
          </a:p>
          <a:p>
            <a:pPr marL="914400" indent="-914400">
              <a:buAutoNum type="arabicPeriod"/>
            </a:pPr>
            <a:r>
              <a:rPr lang="en-US" sz="5000" dirty="0"/>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11336698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6881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CE45D3-4C1D-457F-963F-69AEB2D8AC03}"/>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Tree>
    <p:extLst>
      <p:ext uri="{BB962C8B-B14F-4D97-AF65-F5344CB8AC3E}">
        <p14:creationId xmlns:p14="http://schemas.microsoft.com/office/powerpoint/2010/main" val="22589395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AEDCA4D-565B-4CBF-8678-78DA8AFB5251}"/>
              </a:ext>
            </a:extLst>
          </p:cNvPr>
          <p:cNvCxnSpPr/>
          <p:nvPr/>
        </p:nvCxnSpPr>
        <p:spPr>
          <a:xfrm>
            <a:off x="3169328" y="5051394"/>
            <a:ext cx="6844684" cy="0"/>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90B9C4-FC08-4055-A32F-99293CEC5528}"/>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
        <p:nvSpPr>
          <p:cNvPr id="2" name="TextBox 1">
            <a:extLst>
              <a:ext uri="{FF2B5EF4-FFF2-40B4-BE49-F238E27FC236}">
                <a16:creationId xmlns:a16="http://schemas.microsoft.com/office/drawing/2014/main" id="{381EC95E-1EE2-493A-9FDF-05A746ACC93D}"/>
              </a:ext>
            </a:extLst>
          </p:cNvPr>
          <p:cNvSpPr txBox="1"/>
          <p:nvPr/>
        </p:nvSpPr>
        <p:spPr>
          <a:xfrm>
            <a:off x="4891597" y="4552856"/>
            <a:ext cx="3870664" cy="477054"/>
          </a:xfrm>
          <a:prstGeom prst="rect">
            <a:avLst/>
          </a:prstGeom>
          <a:noFill/>
        </p:spPr>
        <p:txBody>
          <a:bodyPr wrap="square" rtlCol="0">
            <a:spAutoFit/>
          </a:bodyPr>
          <a:lstStyle/>
          <a:p>
            <a:r>
              <a:rPr lang="en-US" sz="2500" b="1" dirty="0">
                <a:solidFill>
                  <a:srgbClr val="0070C0"/>
                </a:solidFill>
              </a:rPr>
              <a:t>More people </a:t>
            </a:r>
            <a:r>
              <a:rPr lang="en-US" sz="2500" b="1" i="1" u="sng" dirty="0">
                <a:solidFill>
                  <a:srgbClr val="0070C0"/>
                </a:solidFill>
              </a:rPr>
              <a:t>buy ice cream</a:t>
            </a:r>
          </a:p>
        </p:txBody>
      </p:sp>
    </p:spTree>
    <p:extLst>
      <p:ext uri="{BB962C8B-B14F-4D97-AF65-F5344CB8AC3E}">
        <p14:creationId xmlns:p14="http://schemas.microsoft.com/office/powerpoint/2010/main" val="13717766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AEDCA4D-565B-4CBF-8678-78DA8AFB5251}"/>
              </a:ext>
            </a:extLst>
          </p:cNvPr>
          <p:cNvCxnSpPr/>
          <p:nvPr/>
        </p:nvCxnSpPr>
        <p:spPr>
          <a:xfrm>
            <a:off x="3169328" y="5051394"/>
            <a:ext cx="6844684" cy="0"/>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90B9C4-FC08-4055-A32F-99293CEC5528}"/>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
        <p:nvSpPr>
          <p:cNvPr id="2" name="TextBox 1">
            <a:extLst>
              <a:ext uri="{FF2B5EF4-FFF2-40B4-BE49-F238E27FC236}">
                <a16:creationId xmlns:a16="http://schemas.microsoft.com/office/drawing/2014/main" id="{381EC95E-1EE2-493A-9FDF-05A746ACC93D}"/>
              </a:ext>
            </a:extLst>
          </p:cNvPr>
          <p:cNvSpPr txBox="1"/>
          <p:nvPr/>
        </p:nvSpPr>
        <p:spPr>
          <a:xfrm>
            <a:off x="4891597" y="4552856"/>
            <a:ext cx="3870664" cy="477054"/>
          </a:xfrm>
          <a:prstGeom prst="rect">
            <a:avLst/>
          </a:prstGeom>
          <a:noFill/>
        </p:spPr>
        <p:txBody>
          <a:bodyPr wrap="square" rtlCol="0">
            <a:spAutoFit/>
          </a:bodyPr>
          <a:lstStyle/>
          <a:p>
            <a:r>
              <a:rPr lang="en-US" sz="2500" b="1" dirty="0">
                <a:solidFill>
                  <a:srgbClr val="0070C0"/>
                </a:solidFill>
              </a:rPr>
              <a:t>More people </a:t>
            </a:r>
            <a:r>
              <a:rPr lang="en-US" sz="2500" b="1" i="1" u="sng" dirty="0">
                <a:solidFill>
                  <a:srgbClr val="0070C0"/>
                </a:solidFill>
              </a:rPr>
              <a:t>buy ice cream</a:t>
            </a:r>
          </a:p>
        </p:txBody>
      </p:sp>
      <p:cxnSp>
        <p:nvCxnSpPr>
          <p:cNvPr id="9" name="Straight Arrow Connector 8">
            <a:extLst>
              <a:ext uri="{FF2B5EF4-FFF2-40B4-BE49-F238E27FC236}">
                <a16:creationId xmlns:a16="http://schemas.microsoft.com/office/drawing/2014/main" id="{0E94856E-9AC1-477D-8061-F00153839150}"/>
              </a:ext>
            </a:extLst>
          </p:cNvPr>
          <p:cNvCxnSpPr>
            <a:cxnSpLocks/>
          </p:cNvCxnSpPr>
          <p:nvPr/>
        </p:nvCxnSpPr>
        <p:spPr>
          <a:xfrm flipV="1">
            <a:off x="10067277" y="1526637"/>
            <a:ext cx="1" cy="3524757"/>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063629-11A0-4635-9339-B1BC85C43412}"/>
              </a:ext>
            </a:extLst>
          </p:cNvPr>
          <p:cNvSpPr txBox="1"/>
          <p:nvPr/>
        </p:nvSpPr>
        <p:spPr>
          <a:xfrm>
            <a:off x="10129421" y="2473407"/>
            <a:ext cx="2077373" cy="1631216"/>
          </a:xfrm>
          <a:prstGeom prst="rect">
            <a:avLst/>
          </a:prstGeom>
          <a:noFill/>
        </p:spPr>
        <p:txBody>
          <a:bodyPr wrap="square" rtlCol="0">
            <a:spAutoFit/>
          </a:bodyPr>
          <a:lstStyle/>
          <a:p>
            <a:r>
              <a:rPr lang="en-US" sz="2500" b="1" dirty="0">
                <a:solidFill>
                  <a:srgbClr val="0070C0"/>
                </a:solidFill>
              </a:rPr>
              <a:t>More people swim and, unfortunately, </a:t>
            </a:r>
            <a:r>
              <a:rPr lang="en-US" sz="2500" b="1" i="1" u="sng" dirty="0">
                <a:solidFill>
                  <a:srgbClr val="0070C0"/>
                </a:solidFill>
              </a:rPr>
              <a:t>drown</a:t>
            </a:r>
          </a:p>
        </p:txBody>
      </p:sp>
    </p:spTree>
    <p:extLst>
      <p:ext uri="{BB962C8B-B14F-4D97-AF65-F5344CB8AC3E}">
        <p14:creationId xmlns:p14="http://schemas.microsoft.com/office/powerpoint/2010/main" val="38963736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AEDCA4D-565B-4CBF-8678-78DA8AFB5251}"/>
              </a:ext>
            </a:extLst>
          </p:cNvPr>
          <p:cNvCxnSpPr/>
          <p:nvPr/>
        </p:nvCxnSpPr>
        <p:spPr>
          <a:xfrm>
            <a:off x="3169328" y="5051394"/>
            <a:ext cx="6844684" cy="0"/>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90B9C4-FC08-4055-A32F-99293CEC5528}"/>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
        <p:nvSpPr>
          <p:cNvPr id="2" name="TextBox 1">
            <a:extLst>
              <a:ext uri="{FF2B5EF4-FFF2-40B4-BE49-F238E27FC236}">
                <a16:creationId xmlns:a16="http://schemas.microsoft.com/office/drawing/2014/main" id="{381EC95E-1EE2-493A-9FDF-05A746ACC93D}"/>
              </a:ext>
            </a:extLst>
          </p:cNvPr>
          <p:cNvSpPr txBox="1"/>
          <p:nvPr/>
        </p:nvSpPr>
        <p:spPr>
          <a:xfrm>
            <a:off x="4891597" y="4552856"/>
            <a:ext cx="3870664" cy="477054"/>
          </a:xfrm>
          <a:prstGeom prst="rect">
            <a:avLst/>
          </a:prstGeom>
          <a:noFill/>
        </p:spPr>
        <p:txBody>
          <a:bodyPr wrap="square" rtlCol="0">
            <a:spAutoFit/>
          </a:bodyPr>
          <a:lstStyle/>
          <a:p>
            <a:r>
              <a:rPr lang="en-US" sz="2500" b="1" dirty="0">
                <a:solidFill>
                  <a:srgbClr val="0070C0"/>
                </a:solidFill>
              </a:rPr>
              <a:t>More people </a:t>
            </a:r>
            <a:r>
              <a:rPr lang="en-US" sz="2500" b="1" i="1" u="sng" dirty="0">
                <a:solidFill>
                  <a:srgbClr val="0070C0"/>
                </a:solidFill>
              </a:rPr>
              <a:t>buy ice cream</a:t>
            </a:r>
          </a:p>
        </p:txBody>
      </p:sp>
      <p:cxnSp>
        <p:nvCxnSpPr>
          <p:cNvPr id="9" name="Straight Arrow Connector 8">
            <a:extLst>
              <a:ext uri="{FF2B5EF4-FFF2-40B4-BE49-F238E27FC236}">
                <a16:creationId xmlns:a16="http://schemas.microsoft.com/office/drawing/2014/main" id="{0E94856E-9AC1-477D-8061-F00153839150}"/>
              </a:ext>
            </a:extLst>
          </p:cNvPr>
          <p:cNvCxnSpPr>
            <a:cxnSpLocks/>
          </p:cNvCxnSpPr>
          <p:nvPr/>
        </p:nvCxnSpPr>
        <p:spPr>
          <a:xfrm flipV="1">
            <a:off x="10067277" y="1526637"/>
            <a:ext cx="1" cy="3524757"/>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063629-11A0-4635-9339-B1BC85C43412}"/>
              </a:ext>
            </a:extLst>
          </p:cNvPr>
          <p:cNvSpPr txBox="1"/>
          <p:nvPr/>
        </p:nvSpPr>
        <p:spPr>
          <a:xfrm>
            <a:off x="10129421" y="2473407"/>
            <a:ext cx="2077373" cy="1631216"/>
          </a:xfrm>
          <a:prstGeom prst="rect">
            <a:avLst/>
          </a:prstGeom>
          <a:noFill/>
        </p:spPr>
        <p:txBody>
          <a:bodyPr wrap="square" rtlCol="0">
            <a:spAutoFit/>
          </a:bodyPr>
          <a:lstStyle/>
          <a:p>
            <a:r>
              <a:rPr lang="en-US" sz="2500" b="1" dirty="0">
                <a:solidFill>
                  <a:srgbClr val="0070C0"/>
                </a:solidFill>
              </a:rPr>
              <a:t>More people swim and, unfortunately, </a:t>
            </a:r>
            <a:r>
              <a:rPr lang="en-US" sz="2500" b="1" i="1" u="sng" dirty="0">
                <a:solidFill>
                  <a:srgbClr val="0070C0"/>
                </a:solidFill>
              </a:rPr>
              <a:t>drown</a:t>
            </a:r>
          </a:p>
        </p:txBody>
      </p:sp>
      <p:sp>
        <p:nvSpPr>
          <p:cNvPr id="10" name="TextBox 6">
            <a:extLst>
              <a:ext uri="{FF2B5EF4-FFF2-40B4-BE49-F238E27FC236}">
                <a16:creationId xmlns:a16="http://schemas.microsoft.com/office/drawing/2014/main" id="{E2E61B52-83FA-49E8-8E2B-E2B5356E0697}"/>
              </a:ext>
            </a:extLst>
          </p:cNvPr>
          <p:cNvSpPr txBox="1"/>
          <p:nvPr/>
        </p:nvSpPr>
        <p:spPr>
          <a:xfrm>
            <a:off x="1519165" y="1134176"/>
            <a:ext cx="8485969" cy="3323987"/>
          </a:xfrm>
          <a:prstGeom prst="rect">
            <a:avLst/>
          </a:prstGeom>
          <a:ln w="76200">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500" b="1" dirty="0" smtClean="0">
                <a:solidFill>
                  <a:srgbClr val="0070C0"/>
                </a:solidFill>
              </a:rPr>
              <a:t>Ice cream sales do not cause drownings. The underlying variable of temperature is to blame here: as the summer gets hotter, more people buy ice cream and simultaneously, more people go swimming and (unfortunately) drown.</a:t>
            </a:r>
            <a:endParaRPr lang="en-US" sz="3500" b="1" dirty="0">
              <a:solidFill>
                <a:srgbClr val="0070C0"/>
              </a:solidFill>
            </a:endParaRPr>
          </a:p>
        </p:txBody>
      </p:sp>
    </p:spTree>
    <p:extLst>
      <p:ext uri="{BB962C8B-B14F-4D97-AF65-F5344CB8AC3E}">
        <p14:creationId xmlns:p14="http://schemas.microsoft.com/office/powerpoint/2010/main" val="19270286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E04510-7762-42CA-867D-3ED3E93721EA}"/>
              </a:ext>
            </a:extLst>
          </p:cNvPr>
          <p:cNvSpPr txBox="1"/>
          <p:nvPr/>
        </p:nvSpPr>
        <p:spPr>
          <a:xfrm>
            <a:off x="825622" y="923278"/>
            <a:ext cx="10910657" cy="4401205"/>
          </a:xfrm>
          <a:prstGeom prst="rect">
            <a:avLst/>
          </a:prstGeom>
          <a:noFill/>
        </p:spPr>
        <p:txBody>
          <a:bodyPr wrap="square" rtlCol="0">
            <a:spAutoFit/>
          </a:bodyPr>
          <a:lstStyle/>
          <a:p>
            <a:r>
              <a:rPr lang="en-US" sz="5000" dirty="0"/>
              <a:t>There is an </a:t>
            </a:r>
            <a:r>
              <a:rPr lang="en-US" sz="5000" b="1" dirty="0">
                <a:solidFill>
                  <a:srgbClr val="0070C0"/>
                </a:solidFill>
              </a:rPr>
              <a:t>underlying </a:t>
            </a:r>
            <a:r>
              <a:rPr lang="en-US" sz="5000" dirty="0"/>
              <a:t>third variable, temperature, that causes ice cream sales and drownings to </a:t>
            </a:r>
            <a:r>
              <a:rPr lang="en-US" sz="5000" b="1" dirty="0">
                <a:solidFill>
                  <a:srgbClr val="0070C0"/>
                </a:solidFill>
              </a:rPr>
              <a:t>coincide</a:t>
            </a:r>
            <a:r>
              <a:rPr lang="en-US" sz="5000" dirty="0"/>
              <a:t>. </a:t>
            </a:r>
          </a:p>
          <a:p>
            <a:endParaRPr lang="en-US" sz="3000" dirty="0"/>
          </a:p>
          <a:p>
            <a:r>
              <a:rPr lang="en-US" sz="5000" dirty="0"/>
              <a:t>Ice cream sales and drownings are correlated but do </a:t>
            </a:r>
            <a:r>
              <a:rPr lang="en-US" sz="5000" b="1" dirty="0">
                <a:solidFill>
                  <a:srgbClr val="0070C0"/>
                </a:solidFill>
              </a:rPr>
              <a:t>not </a:t>
            </a:r>
            <a:r>
              <a:rPr lang="en-US" sz="5000" dirty="0"/>
              <a:t>cause one another.</a:t>
            </a:r>
          </a:p>
        </p:txBody>
      </p:sp>
    </p:spTree>
    <p:extLst>
      <p:ext uri="{BB962C8B-B14F-4D97-AF65-F5344CB8AC3E}">
        <p14:creationId xmlns:p14="http://schemas.microsoft.com/office/powerpoint/2010/main" val="39330581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61337-5DED-4B72-B829-ADE49667ECE3}"/>
              </a:ext>
            </a:extLst>
          </p:cNvPr>
          <p:cNvSpPr txBox="1"/>
          <p:nvPr/>
        </p:nvSpPr>
        <p:spPr>
          <a:xfrm>
            <a:off x="0" y="2482197"/>
            <a:ext cx="12496800" cy="1554272"/>
          </a:xfrm>
          <a:prstGeom prst="rect">
            <a:avLst/>
          </a:prstGeom>
          <a:noFill/>
        </p:spPr>
        <p:txBody>
          <a:bodyPr wrap="square" rtlCol="0">
            <a:spAutoFit/>
          </a:bodyPr>
          <a:lstStyle/>
          <a:p>
            <a:r>
              <a:rPr lang="en-US" sz="8500" b="1" dirty="0"/>
              <a:t>Correlation </a:t>
            </a:r>
            <a:r>
              <a:rPr lang="en-US" sz="9500" b="1" dirty="0">
                <a:solidFill>
                  <a:srgbClr val="0070C0"/>
                </a:solidFill>
              </a:rPr>
              <a:t>≠</a:t>
            </a:r>
            <a:r>
              <a:rPr lang="en-US" sz="8500" b="1" dirty="0"/>
              <a:t> Causation</a:t>
            </a:r>
          </a:p>
        </p:txBody>
      </p:sp>
    </p:spTree>
    <p:extLst>
      <p:ext uri="{BB962C8B-B14F-4D97-AF65-F5344CB8AC3E}">
        <p14:creationId xmlns:p14="http://schemas.microsoft.com/office/powerpoint/2010/main" val="14164089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4E934-CF9D-44E5-9262-6FE0D913234B}"/>
              </a:ext>
            </a:extLst>
          </p:cNvPr>
          <p:cNvSpPr txBox="1"/>
          <p:nvPr/>
        </p:nvSpPr>
        <p:spPr>
          <a:xfrm>
            <a:off x="338831" y="1384916"/>
            <a:ext cx="11743678" cy="2769989"/>
          </a:xfrm>
          <a:prstGeom prst="rect">
            <a:avLst/>
          </a:prstGeom>
          <a:noFill/>
        </p:spPr>
        <p:txBody>
          <a:bodyPr wrap="square" rtlCol="0">
            <a:spAutoFit/>
          </a:bodyPr>
          <a:lstStyle/>
          <a:p>
            <a:r>
              <a:rPr lang="en-US" sz="4500" dirty="0"/>
              <a:t>Sometimes, correlations…</a:t>
            </a:r>
          </a:p>
          <a:p>
            <a:pPr marL="342900" indent="-342900">
              <a:buAutoNum type="arabicPeriod"/>
            </a:pPr>
            <a:r>
              <a:rPr lang="en-US" sz="4300" dirty="0"/>
              <a:t> Have an </a:t>
            </a:r>
            <a:r>
              <a:rPr lang="en-US" sz="4300" b="1" dirty="0">
                <a:solidFill>
                  <a:srgbClr val="0070C0"/>
                </a:solidFill>
              </a:rPr>
              <a:t>underlying cause </a:t>
            </a:r>
            <a:r>
              <a:rPr lang="en-US" sz="4300" dirty="0"/>
              <a:t>(3</a:t>
            </a:r>
            <a:r>
              <a:rPr lang="en-US" sz="4300" baseline="30000" dirty="0"/>
              <a:t>rd</a:t>
            </a:r>
            <a:r>
              <a:rPr lang="en-US" sz="4300" dirty="0"/>
              <a:t> variable)</a:t>
            </a:r>
          </a:p>
          <a:p>
            <a:pPr marL="342900" indent="-342900">
              <a:buAutoNum type="arabicPeriod"/>
            </a:pPr>
            <a:r>
              <a:rPr lang="en-US" sz="4300" dirty="0"/>
              <a:t> Cause one another, but not in assumed </a:t>
            </a:r>
            <a:r>
              <a:rPr lang="en-US" sz="4300" b="1" dirty="0">
                <a:solidFill>
                  <a:srgbClr val="0070C0"/>
                </a:solidFill>
              </a:rPr>
              <a:t>direction</a:t>
            </a:r>
          </a:p>
          <a:p>
            <a:pPr marL="342900" indent="-342900">
              <a:buAutoNum type="arabicPeriod"/>
            </a:pPr>
            <a:r>
              <a:rPr lang="en-US" sz="4300" dirty="0"/>
              <a:t> Are completely </a:t>
            </a:r>
            <a:r>
              <a:rPr lang="en-US" sz="4300" b="1" dirty="0">
                <a:solidFill>
                  <a:srgbClr val="0070C0"/>
                </a:solidFill>
              </a:rPr>
              <a:t>random</a:t>
            </a:r>
            <a:r>
              <a:rPr lang="en-US" sz="4300" dirty="0"/>
              <a:t>, with no apparent cause</a:t>
            </a:r>
          </a:p>
        </p:txBody>
      </p:sp>
    </p:spTree>
    <p:extLst>
      <p:ext uri="{BB962C8B-B14F-4D97-AF65-F5344CB8AC3E}">
        <p14:creationId xmlns:p14="http://schemas.microsoft.com/office/powerpoint/2010/main" val="14975070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6770" y="2464419"/>
            <a:ext cx="11430000" cy="1446550"/>
          </a:xfrm>
          <a:prstGeom prst="rect">
            <a:avLst/>
          </a:prstGeom>
          <a:noFill/>
        </p:spPr>
        <p:txBody>
          <a:bodyPr wrap="square" rtlCol="0">
            <a:spAutoFit/>
          </a:bodyPr>
          <a:lstStyle/>
          <a:p>
            <a:r>
              <a:rPr lang="en-US" altLang="zh-CN" sz="8800" dirty="0" smtClean="0"/>
              <a:t>Correlation Coefficient</a:t>
            </a:r>
            <a:endParaRPr lang="zh-CN" altLang="en-US" sz="8800" dirty="0"/>
          </a:p>
        </p:txBody>
      </p:sp>
    </p:spTree>
    <p:extLst>
      <p:ext uri="{BB962C8B-B14F-4D97-AF65-F5344CB8AC3E}">
        <p14:creationId xmlns:p14="http://schemas.microsoft.com/office/powerpoint/2010/main" val="24097317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860100" y="318052"/>
            <a:ext cx="9939130" cy="707886"/>
          </a:xfrm>
          <a:prstGeom prst="rect">
            <a:avLst/>
          </a:prstGeom>
          <a:noFill/>
        </p:spPr>
        <p:txBody>
          <a:bodyPr wrap="square" rtlCol="0">
            <a:spAutoFit/>
          </a:bodyPr>
          <a:lstStyle/>
          <a:p>
            <a:r>
              <a:rPr lang="en-US" altLang="zh-CN" sz="4000" dirty="0" smtClean="0">
                <a:latin typeface="Bahnschrift Light" panose="020B0502040204020203" pitchFamily="34" charset="0"/>
              </a:rPr>
              <a:t>Population Correlation coefficient</a:t>
            </a:r>
            <a:endParaRPr lang="zh-CN" altLang="en-US" sz="4000" dirty="0">
              <a:latin typeface="Bahnschrift Light" panose="020B0502040204020203" pitchFamily="34" charset="0"/>
            </a:endParaRPr>
          </a:p>
        </p:txBody>
      </p:sp>
      <mc:AlternateContent xmlns:mc="http://schemas.openxmlformats.org/markup-compatibility/2006">
        <mc:Choice xmlns:a14="http://schemas.microsoft.com/office/drawing/2010/main" Requires="a14">
          <p:sp>
            <p:nvSpPr>
              <p:cNvPr id="15" name="文本框 14"/>
              <p:cNvSpPr txBox="1"/>
              <p:nvPr/>
            </p:nvSpPr>
            <p:spPr>
              <a:xfrm>
                <a:off x="2386361" y="1528762"/>
                <a:ext cx="8822604" cy="2203873"/>
              </a:xfrm>
              <a:prstGeom prst="rect">
                <a:avLst/>
              </a:prstGeom>
              <a:noFill/>
            </p:spPr>
            <p:txBody>
              <a:bodyPr wrap="square" lIns="0" tIns="0" rIns="0" bIns="0" rtlCol="0">
                <a:spAutoFit/>
              </a:bodyPr>
              <a:lstStyle/>
              <a:p>
                <a14:m>
                  <m:oMath xmlns:m="http://schemas.openxmlformats.org/officeDocument/2006/math">
                    <m:r>
                      <a:rPr lang="zh-CN" altLang="en-US" sz="4000" b="0" i="1" smtClean="0">
                        <a:latin typeface="Cambria Math" panose="02040503050406030204" pitchFamily="18" charset="0"/>
                      </a:rPr>
                      <m:t>𝜌</m:t>
                    </m:r>
                    <m:r>
                      <a:rPr lang="en-US" altLang="zh-CN" sz="4000" b="0" i="1" smtClean="0">
                        <a:latin typeface="Cambria Math" panose="02040503050406030204" pitchFamily="18" charset="0"/>
                      </a:rPr>
                      <m:t>=</m:t>
                    </m:r>
                    <m:f>
                      <m:fPr>
                        <m:ctrlPr>
                          <a:rPr lang="en-US" altLang="zh-CN" sz="4000" i="1">
                            <a:latin typeface="Cambria Math" panose="02040503050406030204" pitchFamily="18" charset="0"/>
                            <a:ea typeface="Cambria Math" panose="02040503050406030204" pitchFamily="18" charset="0"/>
                          </a:rPr>
                        </m:ctrlPr>
                      </m:fPr>
                      <m:num>
                        <m:r>
                          <a:rPr lang="en-US" altLang="zh-CN" sz="4000" i="1">
                            <a:latin typeface="Cambria Math" panose="02040503050406030204" pitchFamily="18" charset="0"/>
                            <a:ea typeface="Cambria Math" panose="02040503050406030204" pitchFamily="18" charset="0"/>
                          </a:rPr>
                          <m:t>1</m:t>
                        </m:r>
                      </m:num>
                      <m:den>
                        <m:r>
                          <a:rPr lang="en-US" altLang="zh-CN" sz="4000" i="1">
                            <a:latin typeface="Cambria Math" panose="02040503050406030204" pitchFamily="18" charset="0"/>
                            <a:ea typeface="Cambria Math" panose="02040503050406030204" pitchFamily="18" charset="0"/>
                          </a:rPr>
                          <m:t>𝑛</m:t>
                        </m:r>
                      </m:den>
                    </m:f>
                    <m:nary>
                      <m:naryPr>
                        <m:chr m:val="∑"/>
                        <m:subHide m:val="on"/>
                        <m:supHide m:val="on"/>
                        <m:ctrlPr>
                          <a:rPr lang="en-US" altLang="zh-CN" sz="4000" i="1" smtClean="0">
                            <a:latin typeface="Cambria Math" panose="02040503050406030204" pitchFamily="18" charset="0"/>
                          </a:rPr>
                        </m:ctrlPr>
                      </m:naryPr>
                      <m:sub/>
                      <m:sup/>
                      <m:e>
                        <m:f>
                          <m:fPr>
                            <m:ctrlPr>
                              <a:rPr lang="en-US" altLang="zh-CN" sz="4000" i="1" smtClean="0">
                                <a:latin typeface="Cambria Math" panose="02040503050406030204" pitchFamily="18" charset="0"/>
                              </a:rPr>
                            </m:ctrlPr>
                          </m:fPr>
                          <m:num>
                            <m:r>
                              <a:rPr lang="en-US" altLang="zh-CN" sz="4000" b="0" i="1" smtClean="0">
                                <a:latin typeface="Cambria Math" panose="02040503050406030204" pitchFamily="18" charset="0"/>
                              </a:rPr>
                              <m:t>(</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𝑥</m:t>
                                </m:r>
                              </m:e>
                              <m:sub>
                                <m:r>
                                  <a:rPr lang="en-US" altLang="zh-CN" sz="4000" i="1">
                                    <a:latin typeface="Cambria Math" panose="02040503050406030204" pitchFamily="18" charset="0"/>
                                  </a:rPr>
                                  <m:t>𝑖</m:t>
                                </m:r>
                              </m:sub>
                            </m:sSub>
                            <m:r>
                              <a:rPr lang="en-US" altLang="zh-CN" sz="4000" i="1">
                                <a:latin typeface="Cambria Math" panose="02040503050406030204" pitchFamily="18" charset="0"/>
                              </a:rPr>
                              <m:t>−</m:t>
                            </m:r>
                            <m:sSub>
                              <m:sSubPr>
                                <m:ctrlPr>
                                  <a:rPr lang="en-US" altLang="zh-CN" sz="4000" i="1" smtClean="0">
                                    <a:latin typeface="Cambria Math" panose="02040503050406030204" pitchFamily="18" charset="0"/>
                                  </a:rPr>
                                </m:ctrlPr>
                              </m:sSubPr>
                              <m:e>
                                <m:r>
                                  <a:rPr lang="zh-CN" altLang="en-US" sz="4000" i="1" smtClean="0">
                                    <a:latin typeface="Cambria Math" panose="02040503050406030204" pitchFamily="18" charset="0"/>
                                  </a:rPr>
                                  <m:t>𝜇</m:t>
                                </m:r>
                              </m:e>
                              <m:sub>
                                <m:r>
                                  <a:rPr lang="en-US" altLang="zh-CN" sz="4000" b="0" i="1" smtClean="0">
                                    <a:latin typeface="Cambria Math" panose="02040503050406030204" pitchFamily="18" charset="0"/>
                                  </a:rPr>
                                  <m:t>𝑥</m:t>
                                </m:r>
                              </m:sub>
                            </m:sSub>
                            <m:r>
                              <a:rPr lang="en-US" altLang="zh-CN" sz="4000" b="0" i="1" smtClean="0">
                                <a:latin typeface="Cambria Math" panose="02040503050406030204" pitchFamily="18" charset="0"/>
                              </a:rPr>
                              <m:t>)</m:t>
                            </m:r>
                          </m:num>
                          <m:den>
                            <m:sSub>
                              <m:sSubPr>
                                <m:ctrlPr>
                                  <a:rPr lang="en-US" altLang="zh-CN" sz="4000" i="1">
                                    <a:latin typeface="Cambria Math" panose="02040503050406030204" pitchFamily="18" charset="0"/>
                                  </a:rPr>
                                </m:ctrlPr>
                              </m:sSubPr>
                              <m:e>
                                <m:r>
                                  <a:rPr lang="zh-CN" altLang="en-US" sz="4000" i="1" smtClean="0">
                                    <a:latin typeface="Cambria Math" panose="02040503050406030204" pitchFamily="18" charset="0"/>
                                  </a:rPr>
                                  <m:t>𝜎</m:t>
                                </m:r>
                              </m:e>
                              <m:sub>
                                <m:r>
                                  <a:rPr lang="en-US" altLang="zh-CN" sz="4000" i="1">
                                    <a:latin typeface="Cambria Math" panose="02040503050406030204" pitchFamily="18" charset="0"/>
                                  </a:rPr>
                                  <m:t>𝑥</m:t>
                                </m:r>
                              </m:sub>
                            </m:sSub>
                          </m:den>
                        </m:f>
                        <m:r>
                          <a:rPr lang="en-US" altLang="zh-CN" sz="4000" i="1">
                            <a:latin typeface="Cambria Math" panose="02040503050406030204" pitchFamily="18" charset="0"/>
                            <a:ea typeface="Cambria Math" panose="02040503050406030204" pitchFamily="18" charset="0"/>
                          </a:rPr>
                          <m:t>∙</m:t>
                        </m:r>
                      </m:e>
                    </m:nary>
                    <m:f>
                      <m:fPr>
                        <m:ctrlPr>
                          <a:rPr lang="en-US" altLang="zh-CN" sz="4000" i="1" smtClean="0">
                            <a:latin typeface="Cambria Math" panose="02040503050406030204" pitchFamily="18" charset="0"/>
                          </a:rPr>
                        </m:ctrlPr>
                      </m:fPr>
                      <m:num>
                        <m:r>
                          <a:rPr lang="en-US" altLang="zh-CN" sz="4000" i="1">
                            <a:latin typeface="Cambria Math" panose="02040503050406030204" pitchFamily="18" charset="0"/>
                          </a:rPr>
                          <m:t>(</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𝑦</m:t>
                            </m:r>
                          </m:e>
                          <m:sub>
                            <m:r>
                              <a:rPr lang="en-US" altLang="zh-CN" sz="4000" i="1">
                                <a:latin typeface="Cambria Math" panose="02040503050406030204" pitchFamily="18" charset="0"/>
                              </a:rPr>
                              <m:t>𝑖</m:t>
                            </m:r>
                          </m:sub>
                        </m:sSub>
                        <m:r>
                          <a:rPr lang="en-US" altLang="zh-CN" sz="4000" i="1">
                            <a:latin typeface="Cambria Math" panose="02040503050406030204" pitchFamily="18" charset="0"/>
                          </a:rPr>
                          <m:t>−</m:t>
                        </m:r>
                        <m:sSub>
                          <m:sSubPr>
                            <m:ctrlPr>
                              <a:rPr lang="en-US" altLang="zh-CN" sz="4000" i="1">
                                <a:latin typeface="Cambria Math" panose="02040503050406030204" pitchFamily="18" charset="0"/>
                              </a:rPr>
                            </m:ctrlPr>
                          </m:sSubPr>
                          <m:e>
                            <m:r>
                              <a:rPr lang="zh-CN" altLang="en-US" sz="4000" i="1">
                                <a:latin typeface="Cambria Math" panose="02040503050406030204" pitchFamily="18" charset="0"/>
                              </a:rPr>
                              <m:t>𝜇</m:t>
                            </m:r>
                          </m:e>
                          <m:sub>
                            <m:r>
                              <m:rPr>
                                <m:sty m:val="p"/>
                              </m:rPr>
                              <a:rPr lang="en-US" altLang="zh-CN" sz="4000" i="1" smtClean="0">
                                <a:latin typeface="Cambria Math" panose="02040503050406030204" pitchFamily="18" charset="0"/>
                              </a:rPr>
                              <m:t>y</m:t>
                            </m:r>
                          </m:sub>
                        </m:sSub>
                        <m:r>
                          <a:rPr lang="en-US" altLang="zh-CN" sz="4000" i="1">
                            <a:latin typeface="Cambria Math" panose="02040503050406030204" pitchFamily="18" charset="0"/>
                          </a:rPr>
                          <m:t>)</m:t>
                        </m:r>
                      </m:num>
                      <m:den>
                        <m:sSub>
                          <m:sSubPr>
                            <m:ctrlPr>
                              <a:rPr lang="en-US" altLang="zh-CN" sz="4000" i="1">
                                <a:latin typeface="Cambria Math" panose="02040503050406030204" pitchFamily="18" charset="0"/>
                              </a:rPr>
                            </m:ctrlPr>
                          </m:sSubPr>
                          <m:e>
                            <m:r>
                              <a:rPr lang="zh-CN" altLang="en-US" sz="4000" i="1" smtClean="0">
                                <a:latin typeface="Cambria Math" panose="02040503050406030204" pitchFamily="18" charset="0"/>
                              </a:rPr>
                              <m:t>𝜎</m:t>
                            </m:r>
                          </m:e>
                          <m:sub>
                            <m:r>
                              <a:rPr lang="en-US" altLang="zh-CN" sz="4000" i="1">
                                <a:latin typeface="Cambria Math" panose="02040503050406030204" pitchFamily="18" charset="0"/>
                              </a:rPr>
                              <m:t>𝑦</m:t>
                            </m:r>
                          </m:sub>
                        </m:sSub>
                      </m:den>
                    </m:f>
                  </m:oMath>
                </a14:m>
                <a:r>
                  <a:rPr lang="en-US" altLang="zh-CN" sz="4000" b="0" dirty="0" smtClean="0">
                    <a:ea typeface="Cambria Math" panose="02040503050406030204" pitchFamily="18" charset="0"/>
                  </a:rPr>
                  <a:t> </a:t>
                </a:r>
              </a:p>
              <a:p>
                <a:r>
                  <a:rPr lang="en-US" altLang="zh-CN" sz="4000" dirty="0">
                    <a:ea typeface="Cambria Math" panose="02040503050406030204" pitchFamily="18" charset="0"/>
                  </a:rPr>
                  <a:t> </a:t>
                </a:r>
                <a:r>
                  <a:rPr lang="en-US" altLang="zh-CN" sz="4000" dirty="0" smtClean="0">
                    <a:ea typeface="Cambria Math" panose="02040503050406030204" pitchFamily="18" charset="0"/>
                  </a:rPr>
                  <a:t>  </a:t>
                </a:r>
                <a:r>
                  <a:rPr lang="en-US" altLang="zh-CN" sz="4000" b="0" dirty="0" smtClean="0">
                    <a:ea typeface="Cambria Math" panose="02040503050406030204" pitchFamily="18" charset="0"/>
                  </a:rPr>
                  <a:t>= </a:t>
                </a:r>
                <a14:m>
                  <m:oMath xmlns:m="http://schemas.openxmlformats.org/officeDocument/2006/math">
                    <m:f>
                      <m:fPr>
                        <m:ctrlPr>
                          <a:rPr lang="en-US" altLang="zh-CN" sz="4000" i="1">
                            <a:latin typeface="Cambria Math" panose="02040503050406030204" pitchFamily="18" charset="0"/>
                            <a:ea typeface="Cambria Math" panose="02040503050406030204" pitchFamily="18" charset="0"/>
                          </a:rPr>
                        </m:ctrlPr>
                      </m:fPr>
                      <m:num>
                        <m:r>
                          <a:rPr lang="en-US" altLang="zh-CN" sz="4000" i="1">
                            <a:latin typeface="Cambria Math" panose="02040503050406030204" pitchFamily="18" charset="0"/>
                            <a:ea typeface="Cambria Math" panose="02040503050406030204" pitchFamily="18" charset="0"/>
                          </a:rPr>
                          <m:t>1</m:t>
                        </m:r>
                      </m:num>
                      <m:den>
                        <m:r>
                          <a:rPr lang="en-US" altLang="zh-CN" sz="4000" i="1">
                            <a:latin typeface="Cambria Math" panose="02040503050406030204" pitchFamily="18" charset="0"/>
                            <a:ea typeface="Cambria Math" panose="02040503050406030204" pitchFamily="18" charset="0"/>
                          </a:rPr>
                          <m:t>𝑛</m:t>
                        </m:r>
                      </m:den>
                    </m:f>
                    <m:r>
                      <a:rPr lang="en-US" altLang="zh-CN" sz="4000" b="0" i="1" smtClean="0">
                        <a:latin typeface="Cambria Math" panose="02040503050406030204" pitchFamily="18" charset="0"/>
                        <a:ea typeface="Cambria Math" panose="02040503050406030204" pitchFamily="18" charset="0"/>
                      </a:rPr>
                      <m:t> </m:t>
                    </m:r>
                    <m:f>
                      <m:fPr>
                        <m:ctrlPr>
                          <a:rPr lang="en-US" altLang="zh-CN" sz="4000" b="0" i="1" smtClean="0">
                            <a:latin typeface="Cambria Math" panose="02040503050406030204" pitchFamily="18" charset="0"/>
                            <a:ea typeface="Cambria Math" panose="02040503050406030204" pitchFamily="18" charset="0"/>
                          </a:rPr>
                        </m:ctrlPr>
                      </m:fPr>
                      <m:num>
                        <m:nary>
                          <m:naryPr>
                            <m:chr m:val="∑"/>
                            <m:subHide m:val="on"/>
                            <m:supHide m:val="on"/>
                            <m:ctrlPr>
                              <a:rPr lang="en-US" altLang="zh-CN" sz="4000" i="1">
                                <a:latin typeface="Cambria Math" panose="02040503050406030204" pitchFamily="18" charset="0"/>
                              </a:rPr>
                            </m:ctrlPr>
                          </m:naryPr>
                          <m:sub/>
                          <m:sup/>
                          <m:e>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𝑥</m:t>
                                </m:r>
                              </m:e>
                              <m:sub>
                                <m:r>
                                  <a:rPr lang="en-US" altLang="zh-CN" sz="4000" i="1">
                                    <a:latin typeface="Cambria Math" panose="02040503050406030204" pitchFamily="18" charset="0"/>
                                  </a:rPr>
                                  <m:t>𝑖</m:t>
                                </m:r>
                              </m:sub>
                            </m:sSub>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𝑦</m:t>
                                </m:r>
                              </m:e>
                              <m:sub>
                                <m:r>
                                  <a:rPr lang="en-US" altLang="zh-CN" sz="4000" i="1">
                                    <a:latin typeface="Cambria Math" panose="02040503050406030204" pitchFamily="18" charset="0"/>
                                  </a:rPr>
                                  <m:t>𝑖</m:t>
                                </m:r>
                              </m:sub>
                            </m:sSub>
                            <m:r>
                              <a:rPr lang="en-US" altLang="zh-CN" sz="4000" i="1">
                                <a:latin typeface="Cambria Math" panose="02040503050406030204" pitchFamily="18" charset="0"/>
                              </a:rPr>
                              <m:t>−</m:t>
                            </m:r>
                            <m:r>
                              <a:rPr lang="en-US" altLang="zh-CN" sz="4000" i="1">
                                <a:latin typeface="Cambria Math" panose="02040503050406030204" pitchFamily="18" charset="0"/>
                              </a:rPr>
                              <m:t>𝑛</m:t>
                            </m:r>
                            <m:r>
                              <a:rPr lang="en-US" altLang="zh-CN" sz="4000" i="1">
                                <a:latin typeface="Cambria Math" panose="02040503050406030204" pitchFamily="18" charset="0"/>
                                <a:ea typeface="Cambria Math" panose="02040503050406030204" pitchFamily="18" charset="0"/>
                              </a:rPr>
                              <m:t>∙</m:t>
                            </m:r>
                            <m:sSub>
                              <m:sSubPr>
                                <m:ctrlPr>
                                  <a:rPr lang="en-US" altLang="zh-CN" sz="4000" i="1">
                                    <a:latin typeface="Cambria Math" panose="02040503050406030204" pitchFamily="18" charset="0"/>
                                  </a:rPr>
                                </m:ctrlPr>
                              </m:sSubPr>
                              <m:e>
                                <m:r>
                                  <a:rPr lang="zh-CN" altLang="en-US" sz="4000" i="1">
                                    <a:latin typeface="Cambria Math" panose="02040503050406030204" pitchFamily="18" charset="0"/>
                                  </a:rPr>
                                  <m:t>𝜇</m:t>
                                </m:r>
                              </m:e>
                              <m:sub>
                                <m:r>
                                  <a:rPr lang="en-US" altLang="zh-CN" sz="4000" i="1">
                                    <a:latin typeface="Cambria Math" panose="02040503050406030204" pitchFamily="18" charset="0"/>
                                  </a:rPr>
                                  <m:t>𝑥</m:t>
                                </m:r>
                              </m:sub>
                            </m:sSub>
                            <m:r>
                              <a:rPr lang="en-US" altLang="zh-CN" sz="4000" i="1">
                                <a:latin typeface="Cambria Math" panose="02040503050406030204" pitchFamily="18" charset="0"/>
                                <a:ea typeface="Cambria Math" panose="02040503050406030204" pitchFamily="18" charset="0"/>
                              </a:rPr>
                              <m:t>∙</m:t>
                            </m:r>
                            <m:sSub>
                              <m:sSubPr>
                                <m:ctrlPr>
                                  <a:rPr lang="en-US" altLang="zh-CN" sz="4000" i="1">
                                    <a:latin typeface="Cambria Math" panose="02040503050406030204" pitchFamily="18" charset="0"/>
                                  </a:rPr>
                                </m:ctrlPr>
                              </m:sSubPr>
                              <m:e>
                                <m:r>
                                  <a:rPr lang="zh-CN" altLang="en-US" sz="4000" i="1">
                                    <a:latin typeface="Cambria Math" panose="02040503050406030204" pitchFamily="18" charset="0"/>
                                  </a:rPr>
                                  <m:t>𝜇</m:t>
                                </m:r>
                              </m:e>
                              <m:sub>
                                <m:r>
                                  <a:rPr lang="en-US" altLang="zh-CN" sz="4000" b="0" i="1" smtClean="0">
                                    <a:latin typeface="Cambria Math" panose="02040503050406030204" pitchFamily="18" charset="0"/>
                                  </a:rPr>
                                  <m:t>𝑦</m:t>
                                </m:r>
                              </m:sub>
                            </m:sSub>
                          </m:e>
                        </m:nary>
                      </m:num>
                      <m:den>
                        <m:sSub>
                          <m:sSubPr>
                            <m:ctrlPr>
                              <a:rPr lang="en-US" altLang="zh-CN" sz="4000" i="1">
                                <a:latin typeface="Cambria Math" panose="02040503050406030204" pitchFamily="18" charset="0"/>
                              </a:rPr>
                            </m:ctrlPr>
                          </m:sSubPr>
                          <m:e>
                            <m:r>
                              <a:rPr lang="zh-CN" altLang="en-US" sz="4000" i="1">
                                <a:latin typeface="Cambria Math" panose="02040503050406030204" pitchFamily="18" charset="0"/>
                              </a:rPr>
                              <m:t>𝜎</m:t>
                            </m:r>
                          </m:e>
                          <m:sub>
                            <m:r>
                              <a:rPr lang="en-US" altLang="zh-CN" sz="4000" i="1">
                                <a:latin typeface="Cambria Math" panose="02040503050406030204" pitchFamily="18" charset="0"/>
                              </a:rPr>
                              <m:t>𝑥</m:t>
                            </m:r>
                          </m:sub>
                        </m:sSub>
                        <m:sSub>
                          <m:sSubPr>
                            <m:ctrlPr>
                              <a:rPr lang="en-US" altLang="zh-CN" sz="4000" i="1">
                                <a:latin typeface="Cambria Math" panose="02040503050406030204" pitchFamily="18" charset="0"/>
                              </a:rPr>
                            </m:ctrlPr>
                          </m:sSubPr>
                          <m:e>
                            <m:r>
                              <a:rPr lang="zh-CN" altLang="en-US" sz="4000" i="1">
                                <a:latin typeface="Cambria Math" panose="02040503050406030204" pitchFamily="18" charset="0"/>
                              </a:rPr>
                              <m:t>𝜎</m:t>
                            </m:r>
                          </m:e>
                          <m:sub>
                            <m:r>
                              <a:rPr lang="en-US" altLang="zh-CN" sz="4000" b="0" i="1" smtClean="0">
                                <a:latin typeface="Cambria Math" panose="02040503050406030204" pitchFamily="18" charset="0"/>
                              </a:rPr>
                              <m:t>𝑦</m:t>
                            </m:r>
                          </m:sub>
                        </m:sSub>
                      </m:den>
                    </m:f>
                  </m:oMath>
                </a14:m>
                <a:r>
                  <a:rPr lang="en-US" altLang="zh-CN" sz="3200" dirty="0" smtClean="0"/>
                  <a:t>  </a:t>
                </a:r>
                <a:endParaRPr lang="zh-CN" altLang="en-US" sz="3200" dirty="0"/>
              </a:p>
            </p:txBody>
          </p:sp>
        </mc:Choice>
        <mc:Fallback>
          <p:sp>
            <p:nvSpPr>
              <p:cNvPr id="15" name="文本框 14"/>
              <p:cNvSpPr txBox="1">
                <a:spLocks noRot="1" noChangeAspect="1" noMove="1" noResize="1" noEditPoints="1" noAdjustHandles="1" noChangeArrowheads="1" noChangeShapeType="1" noTextEdit="1"/>
              </p:cNvSpPr>
              <p:nvPr/>
            </p:nvSpPr>
            <p:spPr>
              <a:xfrm>
                <a:off x="2386361" y="1528762"/>
                <a:ext cx="8822604" cy="220387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2347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3520</Words>
  <Application>Microsoft Office PowerPoint</Application>
  <PresentationFormat>宽屏</PresentationFormat>
  <Paragraphs>884</Paragraphs>
  <Slides>103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103</vt:i4>
      </vt:variant>
    </vt:vector>
  </HeadingPairs>
  <TitlesOfParts>
    <vt:vector size="113" baseType="lpstr">
      <vt:lpstr>等线</vt:lpstr>
      <vt:lpstr>等线 Light</vt:lpstr>
      <vt:lpstr>Arial</vt:lpstr>
      <vt:lpstr>Bahnschrift Light</vt:lpstr>
      <vt:lpstr>Calibri</vt:lpstr>
      <vt:lpstr>Cambria Math</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49</cp:revision>
  <dcterms:created xsi:type="dcterms:W3CDTF">2021-09-16T11:55:19Z</dcterms:created>
  <dcterms:modified xsi:type="dcterms:W3CDTF">2021-09-18T06:14:28Z</dcterms:modified>
</cp:coreProperties>
</file>