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00"/>
  </p:notesMasterIdLst>
  <p:handoutMasterIdLst>
    <p:handoutMasterId r:id="rId101"/>
  </p:handoutMasterIdLst>
  <p:sldIdLst>
    <p:sldId id="941" r:id="rId2"/>
    <p:sldId id="1321" r:id="rId3"/>
    <p:sldId id="290" r:id="rId4"/>
    <p:sldId id="1225" r:id="rId5"/>
    <p:sldId id="1122" r:id="rId6"/>
    <p:sldId id="1318" r:id="rId7"/>
    <p:sldId id="1213" r:id="rId8"/>
    <p:sldId id="1219" r:id="rId9"/>
    <p:sldId id="1220" r:id="rId10"/>
    <p:sldId id="1322" r:id="rId11"/>
    <p:sldId id="1319" r:id="rId12"/>
    <p:sldId id="1221" r:id="rId13"/>
    <p:sldId id="1222" r:id="rId14"/>
    <p:sldId id="1226" r:id="rId15"/>
    <p:sldId id="1228" r:id="rId16"/>
    <p:sldId id="1227" r:id="rId17"/>
    <p:sldId id="440" r:id="rId18"/>
    <p:sldId id="1258" r:id="rId19"/>
    <p:sldId id="1259" r:id="rId20"/>
    <p:sldId id="1262" r:id="rId21"/>
    <p:sldId id="1263" r:id="rId22"/>
    <p:sldId id="1264" r:id="rId23"/>
    <p:sldId id="1265" r:id="rId24"/>
    <p:sldId id="1266" r:id="rId25"/>
    <p:sldId id="1267" r:id="rId26"/>
    <p:sldId id="1268" r:id="rId27"/>
    <p:sldId id="1269" r:id="rId28"/>
    <p:sldId id="1271" r:id="rId29"/>
    <p:sldId id="1272" r:id="rId30"/>
    <p:sldId id="1121" r:id="rId31"/>
    <p:sldId id="1273" r:id="rId32"/>
    <p:sldId id="1260" r:id="rId33"/>
    <p:sldId id="1274" r:id="rId34"/>
    <p:sldId id="1276" r:id="rId35"/>
    <p:sldId id="1277" r:id="rId36"/>
    <p:sldId id="1278" r:id="rId37"/>
    <p:sldId id="1279" r:id="rId38"/>
    <p:sldId id="1280" r:id="rId39"/>
    <p:sldId id="1229" r:id="rId40"/>
    <p:sldId id="1230" r:id="rId41"/>
    <p:sldId id="1231" r:id="rId42"/>
    <p:sldId id="1235" r:id="rId43"/>
    <p:sldId id="1236" r:id="rId44"/>
    <p:sldId id="1281" r:id="rId45"/>
    <p:sldId id="1283" r:id="rId46"/>
    <p:sldId id="1232" r:id="rId47"/>
    <p:sldId id="1237" r:id="rId48"/>
    <p:sldId id="1238" r:id="rId49"/>
    <p:sldId id="1284" r:id="rId50"/>
    <p:sldId id="1285" r:id="rId51"/>
    <p:sldId id="1286" r:id="rId52"/>
    <p:sldId id="1132" r:id="rId53"/>
    <p:sldId id="1240" r:id="rId54"/>
    <p:sldId id="1133" r:id="rId55"/>
    <p:sldId id="1242" r:id="rId56"/>
    <p:sldId id="1247" r:id="rId57"/>
    <p:sldId id="1246" r:id="rId58"/>
    <p:sldId id="1245" r:id="rId59"/>
    <p:sldId id="1244" r:id="rId60"/>
    <p:sldId id="1243" r:id="rId61"/>
    <p:sldId id="1131" r:id="rId62"/>
    <p:sldId id="1249" r:id="rId63"/>
    <p:sldId id="1250" r:id="rId64"/>
    <p:sldId id="441" r:id="rId65"/>
    <p:sldId id="1251" r:id="rId66"/>
    <p:sldId id="1254" r:id="rId67"/>
    <p:sldId id="1255" r:id="rId68"/>
    <p:sldId id="1256" r:id="rId69"/>
    <p:sldId id="1141" r:id="rId70"/>
    <p:sldId id="1287" r:id="rId71"/>
    <p:sldId id="1288" r:id="rId72"/>
    <p:sldId id="1289" r:id="rId73"/>
    <p:sldId id="1257" r:id="rId74"/>
    <p:sldId id="442" r:id="rId75"/>
    <p:sldId id="1291" r:id="rId76"/>
    <p:sldId id="1292" r:id="rId77"/>
    <p:sldId id="1290" r:id="rId78"/>
    <p:sldId id="1293" r:id="rId79"/>
    <p:sldId id="1295" r:id="rId80"/>
    <p:sldId id="1297" r:id="rId81"/>
    <p:sldId id="1298" r:id="rId82"/>
    <p:sldId id="1299" r:id="rId83"/>
    <p:sldId id="1300" r:id="rId84"/>
    <p:sldId id="1301" r:id="rId85"/>
    <p:sldId id="1302" r:id="rId86"/>
    <p:sldId id="1303" r:id="rId87"/>
    <p:sldId id="1310" r:id="rId88"/>
    <p:sldId id="1304" r:id="rId89"/>
    <p:sldId id="1305" r:id="rId90"/>
    <p:sldId id="1306" r:id="rId91"/>
    <p:sldId id="1312" r:id="rId92"/>
    <p:sldId id="1313" r:id="rId93"/>
    <p:sldId id="1314" r:id="rId94"/>
    <p:sldId id="1311" r:id="rId95"/>
    <p:sldId id="1317" r:id="rId96"/>
    <p:sldId id="1315" r:id="rId97"/>
    <p:sldId id="1320" r:id="rId98"/>
    <p:sldId id="132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9E0000"/>
    <a:srgbClr val="AC0000"/>
    <a:srgbClr val="CC0000"/>
    <a:srgbClr val="EA0000"/>
    <a:srgbClr val="70AD47"/>
    <a:srgbClr val="FFFFFF"/>
    <a:srgbClr val="E3D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30" autoAdjust="0"/>
  </p:normalViewPr>
  <p:slideViewPr>
    <p:cSldViewPr snapToGrid="0">
      <p:cViewPr varScale="1">
        <p:scale>
          <a:sx n="60" d="100"/>
          <a:sy n="60" d="100"/>
        </p:scale>
        <p:origin x="908"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5DA5F5-E4B0-4284-B98F-B6CC20DD58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48B773-FF18-4C72-ACEF-60818E9F6F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1DCF07-D84B-4299-BB33-8D8843EC8224}" type="datetimeFigureOut">
              <a:rPr lang="en-US" smtClean="0"/>
              <a:t>9/13/2021</a:t>
            </a:fld>
            <a:endParaRPr lang="en-US"/>
          </a:p>
        </p:txBody>
      </p:sp>
      <p:sp>
        <p:nvSpPr>
          <p:cNvPr id="4" name="Footer Placeholder 3">
            <a:extLst>
              <a:ext uri="{FF2B5EF4-FFF2-40B4-BE49-F238E27FC236}">
                <a16:creationId xmlns:a16="http://schemas.microsoft.com/office/drawing/2014/main" id="{80612140-5568-422E-B579-6C26375816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1BACE4-F7C9-4975-87C2-556065E4CF4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656A21-47A0-4EAA-90EE-AE9AED74724A}" type="slidenum">
              <a:rPr lang="en-US" smtClean="0"/>
              <a:t>‹#›</a:t>
            </a:fld>
            <a:endParaRPr lang="en-US"/>
          </a:p>
        </p:txBody>
      </p:sp>
    </p:spTree>
    <p:extLst>
      <p:ext uri="{BB962C8B-B14F-4D97-AF65-F5344CB8AC3E}">
        <p14:creationId xmlns:p14="http://schemas.microsoft.com/office/powerpoint/2010/main" val="2551818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7D8F7-7D4D-40A6-BA97-98C32F486FF2}"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5F48D-6F8C-4CF1-9B6C-FD83CC9BEC6F}" type="slidenum">
              <a:rPr lang="en-US" smtClean="0"/>
              <a:t>‹#›</a:t>
            </a:fld>
            <a:endParaRPr lang="en-US"/>
          </a:p>
        </p:txBody>
      </p:sp>
    </p:spTree>
    <p:extLst>
      <p:ext uri="{BB962C8B-B14F-4D97-AF65-F5344CB8AC3E}">
        <p14:creationId xmlns:p14="http://schemas.microsoft.com/office/powerpoint/2010/main" val="61644154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95645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 direction and how strong the relation</a:t>
            </a:r>
            <a:r>
              <a:rPr lang="en-US" altLang="zh-CN" baseline="0" dirty="0" smtClean="0"/>
              <a:t> is.</a:t>
            </a:r>
            <a:endParaRPr lang="zh-CN" altLang="en-US" dirty="0"/>
          </a:p>
        </p:txBody>
      </p:sp>
    </p:spTree>
    <p:extLst>
      <p:ext uri="{BB962C8B-B14F-4D97-AF65-F5344CB8AC3E}">
        <p14:creationId xmlns:p14="http://schemas.microsoft.com/office/powerpoint/2010/main" val="2352657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7217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注意</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差不多是</a:t>
            </a:r>
            <a:r>
              <a:rPr lang="en-US" altLang="zh-CN" sz="1200" kern="1200" dirty="0" smtClean="0">
                <a:solidFill>
                  <a:schemeClr val="tx1"/>
                </a:solidFill>
                <a:effectLst/>
                <a:latin typeface="+mn-lt"/>
                <a:ea typeface="+mn-ea"/>
                <a:cs typeface="+mn-cs"/>
              </a:rPr>
              <a:t>1:1</a:t>
            </a:r>
            <a:r>
              <a:rPr lang="zh-CN" altLang="en-US" sz="1200" kern="1200" dirty="0" smtClean="0">
                <a:solidFill>
                  <a:schemeClr val="tx1"/>
                </a:solidFill>
                <a:effectLst/>
                <a:latin typeface="+mn-lt"/>
                <a:ea typeface="+mn-ea"/>
                <a:cs typeface="+mn-cs"/>
              </a:rPr>
              <a:t>的比例，</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比</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稍微小一点</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"number of bedrooms in a house to number of members of a family" (--&gt; but wait why are there decimal 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"number of hours spent in class to number of hours of homework" etc.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See if students themselves can start to describe characteristics of a positive correlation here...</a:t>
            </a:r>
            <a:endParaRPr lang="zh-CN" altLang="zh-CN" sz="1200" kern="1200" dirty="0" smtClean="0">
              <a:solidFill>
                <a:schemeClr val="tx1"/>
              </a:solidFill>
              <a:effectLst/>
              <a:latin typeface="+mn-lt"/>
              <a:ea typeface="+mn-ea"/>
              <a:cs typeface="+mn-cs"/>
            </a:endParaRPr>
          </a:p>
          <a:p>
            <a:endParaRPr lang="en-US" altLang="zh-CN" dirty="0" smtClean="0"/>
          </a:p>
          <a:p>
            <a:r>
              <a:rPr lang="zh-CN" altLang="en-US" dirty="0" smtClean="0"/>
              <a:t>这个就是正相关</a:t>
            </a:r>
            <a:endParaRPr lang="zh-CN" altLang="en-US" dirty="0"/>
          </a:p>
        </p:txBody>
      </p:sp>
    </p:spTree>
    <p:extLst>
      <p:ext uri="{BB962C8B-B14F-4D97-AF65-F5344CB8AC3E}">
        <p14:creationId xmlns:p14="http://schemas.microsoft.com/office/powerpoint/2010/main" val="3382568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更全的数据请见</a:t>
            </a:r>
            <a:r>
              <a:rPr lang="en-US" altLang="zh-CN" dirty="0" smtClean="0"/>
              <a:t>handout</a:t>
            </a:r>
          </a:p>
          <a:p>
            <a:endParaRPr lang="en-US" altLang="zh-CN" dirty="0" smtClean="0"/>
          </a:p>
          <a:p>
            <a:r>
              <a:rPr lang="zh-CN" altLang="en-US" dirty="0" smtClean="0"/>
              <a:t>什么是自变量什么是因变量？</a:t>
            </a:r>
            <a:endParaRPr lang="zh-CN" altLang="en-US" dirty="0"/>
          </a:p>
        </p:txBody>
      </p:sp>
    </p:spTree>
    <p:extLst>
      <p:ext uri="{BB962C8B-B14F-4D97-AF65-F5344CB8AC3E}">
        <p14:creationId xmlns:p14="http://schemas.microsoft.com/office/powerpoint/2010/main" val="2670449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不用从</a:t>
            </a:r>
            <a:r>
              <a:rPr lang="en-US" altLang="zh-CN" dirty="0" smtClean="0"/>
              <a:t>0</a:t>
            </a:r>
            <a:r>
              <a:rPr lang="zh-CN" altLang="en-US" dirty="0" smtClean="0"/>
              <a:t>开始画（坐标轴） 要有</a:t>
            </a:r>
            <a:r>
              <a:rPr lang="en-US" altLang="zh-CN" dirty="0" smtClean="0"/>
              <a:t>title </a:t>
            </a:r>
            <a:r>
              <a:rPr lang="en-US" altLang="zh-CN" dirty="0" err="1" smtClean="0"/>
              <a:t>xy</a:t>
            </a:r>
            <a:r>
              <a:rPr lang="zh-CN" altLang="en-US" dirty="0" smtClean="0"/>
              <a:t>坐标轴的说明以及数字</a:t>
            </a:r>
            <a:r>
              <a:rPr lang="en-US" altLang="zh-CN" dirty="0" smtClean="0"/>
              <a:t>+</a:t>
            </a:r>
            <a:r>
              <a:rPr lang="zh-CN" altLang="en-US" dirty="0" smtClean="0"/>
              <a:t>单位</a:t>
            </a:r>
            <a:endParaRPr lang="zh-CN" altLang="en-US" dirty="0"/>
          </a:p>
        </p:txBody>
      </p:sp>
    </p:spTree>
    <p:extLst>
      <p:ext uri="{BB962C8B-B14F-4D97-AF65-F5344CB8AC3E}">
        <p14:creationId xmlns:p14="http://schemas.microsoft.com/office/powerpoint/2010/main" val="3491808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348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Positive correlation</a:t>
            </a:r>
            <a:r>
              <a:rPr lang="zh-CN" altLang="en-US" dirty="0" smtClean="0"/>
              <a:t>： </a:t>
            </a:r>
            <a:r>
              <a:rPr lang="en-US" altLang="zh-CN" dirty="0" smtClean="0"/>
              <a:t>positive slope</a:t>
            </a:r>
            <a:endParaRPr lang="zh-CN" altLang="en-US" dirty="0"/>
          </a:p>
        </p:txBody>
      </p:sp>
    </p:spTree>
    <p:extLst>
      <p:ext uri="{BB962C8B-B14F-4D97-AF65-F5344CB8AC3E}">
        <p14:creationId xmlns:p14="http://schemas.microsoft.com/office/powerpoint/2010/main" val="1178668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789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6595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72236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91C6B5D-45B0-435C-903F-0325B81BAA0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263153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1C6B5D-45B0-435C-903F-0325B81BAA04}"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151243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1C6B5D-45B0-435C-903F-0325B81BAA04}"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404441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1C6B5D-45B0-435C-903F-0325B81BAA0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325756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91C6B5D-45B0-435C-903F-0325B81BAA04}"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165044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fld id="{B91C6B5D-45B0-435C-903F-0325B81BAA04}" type="datetimeFigureOut">
              <a:rPr lang="en-US" smtClean="0"/>
              <a:t>9/13/2021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85953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Date Placeholder 1"/>
          <p:cNvSpPr>
            <a:spLocks noGrp="1"/>
          </p:cNvSpPr>
          <p:nvPr>
            <p:ph type="dt" sz="half" idx="10"/>
          </p:nvPr>
        </p:nvSpPr>
        <p:spPr/>
        <p:txBody>
          <a:bodyPr/>
          <a:lstStyle/>
          <a:p>
            <a:fld id="{B91C6B5D-45B0-435C-903F-0325B81BAA04}" type="datetimeFigureOut">
              <a:rPr lang="en-US" smtClean="0"/>
              <a:t>9/13/2021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383443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2" name="Date Placeholder 1"/>
          <p:cNvSpPr>
            <a:spLocks noGrp="1"/>
          </p:cNvSpPr>
          <p:nvPr>
            <p:ph type="dt" sz="half" idx="10"/>
          </p:nvPr>
        </p:nvSpPr>
        <p:spPr/>
        <p:txBody>
          <a:bodyPr/>
          <a:lstStyle/>
          <a:p>
            <a:fld id="{B91C6B5D-45B0-435C-903F-0325B81BAA04}" type="datetimeFigureOut">
              <a:rPr lang="en-US" smtClean="0"/>
              <a:t>9/13/2021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168556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91C6B5D-45B0-435C-903F-0325B81BAA04}"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349070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Date Placeholder 7"/>
          <p:cNvSpPr>
            <a:spLocks noGrp="1"/>
          </p:cNvSpPr>
          <p:nvPr>
            <p:ph type="dt" sz="half" idx="10"/>
          </p:nvPr>
        </p:nvSpPr>
        <p:spPr/>
        <p:txBody>
          <a:bodyPr/>
          <a:lstStyle/>
          <a:p>
            <a:fld id="{B91C6B5D-45B0-435C-903F-0325B81BAA04}" type="datetimeFigureOut">
              <a:rPr lang="en-US" smtClean="0"/>
              <a:t>9/13/2021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168060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Date Placeholder 7"/>
          <p:cNvSpPr>
            <a:spLocks noGrp="1"/>
          </p:cNvSpPr>
          <p:nvPr>
            <p:ph type="dt" sz="half" idx="10"/>
          </p:nvPr>
        </p:nvSpPr>
        <p:spPr/>
        <p:txBody>
          <a:bodyPr/>
          <a:lstStyle/>
          <a:p>
            <a:fld id="{B91C6B5D-45B0-435C-903F-0325B81BAA04}" type="datetimeFigureOut">
              <a:rPr lang="en-US" smtClean="0"/>
              <a:t>9/13/2021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9BE66F3-5255-4E14-A70D-E6B7A0AE2EA2}" type="slidenum">
              <a:rPr lang="en-US" smtClean="0"/>
              <a:t>‹#›</a:t>
            </a:fld>
            <a:endParaRPr lang="en-US"/>
          </a:p>
        </p:txBody>
      </p:sp>
    </p:spTree>
    <p:extLst>
      <p:ext uri="{BB962C8B-B14F-4D97-AF65-F5344CB8AC3E}">
        <p14:creationId xmlns:p14="http://schemas.microsoft.com/office/powerpoint/2010/main" val="178872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91C6B5D-45B0-435C-903F-0325B81BAA04}" type="datetimeFigureOut">
              <a:rPr lang="en-US" smtClean="0"/>
              <a:t>9/13/2021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9BE66F3-5255-4E14-A70D-E6B7A0AE2EA2}" type="slidenum">
              <a:rPr lang="en-US" smtClean="0"/>
              <a:t>‹#›</a:t>
            </a:fld>
            <a:endParaRPr lang="en-US"/>
          </a:p>
        </p:txBody>
      </p:sp>
      <p:pic>
        <p:nvPicPr>
          <p:cNvPr id="9" name="Picture 7">
            <a:extLst>
              <a:ext uri="{FF2B5EF4-FFF2-40B4-BE49-F238E27FC236}">
                <a16:creationId xmlns:a16="http://schemas.microsoft.com/office/drawing/2014/main" id="{03822ED5-2F26-4C86-BE2C-72C9FBD4837F}"/>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0240108" y="5632571"/>
            <a:ext cx="1570892" cy="679329"/>
          </a:xfrm>
          <a:prstGeom prst="rect">
            <a:avLst/>
          </a:prstGeom>
        </p:spPr>
      </p:pic>
      <p:sp>
        <p:nvSpPr>
          <p:cNvPr id="10" name="TextBox 8">
            <a:extLst>
              <a:ext uri="{FF2B5EF4-FFF2-40B4-BE49-F238E27FC236}">
                <a16:creationId xmlns:a16="http://schemas.microsoft.com/office/drawing/2014/main" id="{7C4B415C-5B40-4DE1-BAEA-86CE6406F146}"/>
              </a:ext>
            </a:extLst>
          </p:cNvPr>
          <p:cNvSpPr txBox="1"/>
          <p:nvPr userDrawn="1"/>
        </p:nvSpPr>
        <p:spPr>
          <a:xfrm>
            <a:off x="10240108" y="6311900"/>
            <a:ext cx="1688123" cy="292388"/>
          </a:xfrm>
          <a:prstGeom prst="rect">
            <a:avLst/>
          </a:prstGeom>
          <a:noFill/>
        </p:spPr>
        <p:txBody>
          <a:bodyPr wrap="square" rtlCol="0">
            <a:spAutoFit/>
          </a:bodyPr>
          <a:lstStyle/>
          <a:p>
            <a:pPr algn="ctr"/>
            <a:r>
              <a:rPr lang="en-US" sz="1300" dirty="0"/>
              <a:t>skewthescript.org</a:t>
            </a:r>
          </a:p>
        </p:txBody>
      </p:sp>
    </p:spTree>
    <p:extLst>
      <p:ext uri="{BB962C8B-B14F-4D97-AF65-F5344CB8AC3E}">
        <p14:creationId xmlns:p14="http://schemas.microsoft.com/office/powerpoint/2010/main" val="5200855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6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29.png"/><Relationship Id="rId4" Type="http://schemas.openxmlformats.org/officeDocument/2006/relationships/image" Target="../media/image31.png"/><Relationship Id="rId9" Type="http://schemas.openxmlformats.org/officeDocument/2006/relationships/image" Target="../media/image3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youtube.com/watch?v=8B271L3NtAw"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youtube.com/watch?v=8B271L3NtAw"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hyperlink" Target="https://www.youtube.com/watch?v=8B271L3NtAw"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ylervigen.com/spurious-correlations" TargetMode="Externa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ylervigen.com/spurious-correlations"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ylervigen.com/spurious-correlations"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B20BD-FE67-4A2C-9EA2-A4FBFDE161E1}"/>
              </a:ext>
            </a:extLst>
          </p:cNvPr>
          <p:cNvSpPr txBox="1"/>
          <p:nvPr/>
        </p:nvSpPr>
        <p:spPr>
          <a:xfrm>
            <a:off x="454237" y="2161057"/>
            <a:ext cx="11283517" cy="1323439"/>
          </a:xfrm>
          <a:prstGeom prst="rect">
            <a:avLst/>
          </a:prstGeom>
          <a:noFill/>
        </p:spPr>
        <p:txBody>
          <a:bodyPr wrap="square" rtlCol="0">
            <a:spAutoFit/>
          </a:bodyPr>
          <a:lstStyle/>
          <a:p>
            <a:pPr algn="ctr"/>
            <a:r>
              <a:rPr lang="en-US" sz="8000" b="1" dirty="0">
                <a:solidFill>
                  <a:srgbClr val="0070C0"/>
                </a:solidFill>
              </a:rPr>
              <a:t>Scatterplots &amp; Correlation</a:t>
            </a:r>
          </a:p>
        </p:txBody>
      </p:sp>
    </p:spTree>
    <p:extLst>
      <p:ext uri="{BB962C8B-B14F-4D97-AF65-F5344CB8AC3E}">
        <p14:creationId xmlns:p14="http://schemas.microsoft.com/office/powerpoint/2010/main" val="223142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EAFE90-0F9A-4B23-A8A0-4BA2DBB43780}"/>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
        <p:nvSpPr>
          <p:cNvPr id="2" name="矩形 1"/>
          <p:cNvSpPr/>
          <p:nvPr/>
        </p:nvSpPr>
        <p:spPr>
          <a:xfrm>
            <a:off x="340239" y="1134312"/>
            <a:ext cx="11568223" cy="5701561"/>
          </a:xfrm>
          <a:prstGeom prst="rect">
            <a:avLst/>
          </a:prstGeom>
          <a:solidFill>
            <a:schemeClr val="accent3">
              <a:lumMod val="40000"/>
              <a:lumOff val="60000"/>
            </a:schemeClr>
          </a:solidFill>
        </p:spPr>
        <p:txBody>
          <a:bodyPr wrap="square">
            <a:spAutoFit/>
          </a:bodyPr>
          <a:lstStyle/>
          <a:p>
            <a:pPr>
              <a:lnSpc>
                <a:spcPct val="150000"/>
              </a:lnSpc>
            </a:pPr>
            <a:r>
              <a:rPr lang="en-US" altLang="zh-CN" sz="2700" dirty="0">
                <a:solidFill>
                  <a:srgbClr val="000000"/>
                </a:solidFill>
                <a:latin typeface="Arial" panose="020B0604020202020204" pitchFamily="34" charset="0"/>
                <a:cs typeface="Arial" panose="020B0604020202020204" pitchFamily="34" charset="0"/>
              </a:rPr>
              <a:t>It is easiest to identify explanatory and response variables when we initially specify </a:t>
            </a:r>
            <a:r>
              <a:rPr lang="en-US" altLang="zh-CN" sz="2700" dirty="0" smtClean="0">
                <a:solidFill>
                  <a:srgbClr val="000000"/>
                </a:solidFill>
                <a:latin typeface="Arial" panose="020B0604020202020204" pitchFamily="34" charset="0"/>
                <a:cs typeface="Arial" panose="020B0604020202020204" pitchFamily="34" charset="0"/>
              </a:rPr>
              <a:t>the values </a:t>
            </a:r>
            <a:r>
              <a:rPr lang="en-US" altLang="zh-CN" sz="2700" dirty="0">
                <a:solidFill>
                  <a:srgbClr val="000000"/>
                </a:solidFill>
                <a:latin typeface="Arial" panose="020B0604020202020204" pitchFamily="34" charset="0"/>
                <a:cs typeface="Arial" panose="020B0604020202020204" pitchFamily="34" charset="0"/>
              </a:rPr>
              <a:t>of </a:t>
            </a:r>
            <a:r>
              <a:rPr lang="en-US" altLang="zh-CN" sz="2700" b="1" dirty="0">
                <a:solidFill>
                  <a:srgbClr val="000000"/>
                </a:solidFill>
                <a:latin typeface="Arial" panose="020B0604020202020204" pitchFamily="34" charset="0"/>
                <a:cs typeface="Arial" panose="020B0604020202020204" pitchFamily="34" charset="0"/>
              </a:rPr>
              <a:t>one variable</a:t>
            </a:r>
            <a:r>
              <a:rPr lang="en-US" altLang="zh-CN" sz="2700" dirty="0">
                <a:solidFill>
                  <a:srgbClr val="000000"/>
                </a:solidFill>
                <a:latin typeface="Arial" panose="020B0604020202020204" pitchFamily="34" charset="0"/>
                <a:cs typeface="Arial" panose="020B0604020202020204" pitchFamily="34" charset="0"/>
              </a:rPr>
              <a:t> to see how it </a:t>
            </a:r>
            <a:r>
              <a:rPr lang="en-US" altLang="zh-CN" sz="2700" b="1" dirty="0">
                <a:solidFill>
                  <a:srgbClr val="000000"/>
                </a:solidFill>
                <a:latin typeface="Arial" panose="020B0604020202020204" pitchFamily="34" charset="0"/>
                <a:cs typeface="Arial" panose="020B0604020202020204" pitchFamily="34" charset="0"/>
              </a:rPr>
              <a:t>affects another variable. </a:t>
            </a:r>
            <a:endParaRPr lang="en-US" altLang="zh-CN" sz="2700" b="1" dirty="0" smtClean="0">
              <a:solidFill>
                <a:srgbClr val="000000"/>
              </a:solidFill>
              <a:latin typeface="Arial" panose="020B0604020202020204" pitchFamily="34" charset="0"/>
              <a:cs typeface="Arial" panose="020B0604020202020204" pitchFamily="34" charset="0"/>
            </a:endParaRPr>
          </a:p>
          <a:p>
            <a:pPr>
              <a:lnSpc>
                <a:spcPct val="150000"/>
              </a:lnSpc>
            </a:pPr>
            <a:r>
              <a:rPr lang="en-US" altLang="zh-CN" sz="2700" dirty="0" smtClean="0">
                <a:solidFill>
                  <a:srgbClr val="000000"/>
                </a:solidFill>
                <a:latin typeface="Arial" panose="020B0604020202020204" pitchFamily="34" charset="0"/>
                <a:cs typeface="Arial" panose="020B0604020202020204" pitchFamily="34" charset="0"/>
              </a:rPr>
              <a:t>For </a:t>
            </a:r>
            <a:r>
              <a:rPr lang="en-US" altLang="zh-CN" sz="2700" dirty="0">
                <a:solidFill>
                  <a:srgbClr val="000000"/>
                </a:solidFill>
                <a:latin typeface="Arial" panose="020B0604020202020204" pitchFamily="34" charset="0"/>
                <a:cs typeface="Arial" panose="020B0604020202020204" pitchFamily="34" charset="0"/>
              </a:rPr>
              <a:t>instance, to study the effect </a:t>
            </a:r>
            <a:r>
              <a:rPr lang="en-US" altLang="zh-CN" sz="2700" dirty="0" smtClean="0">
                <a:solidFill>
                  <a:srgbClr val="000000"/>
                </a:solidFill>
                <a:latin typeface="Arial" panose="020B0604020202020204" pitchFamily="34" charset="0"/>
                <a:cs typeface="Arial" panose="020B0604020202020204" pitchFamily="34" charset="0"/>
              </a:rPr>
              <a:t>of alcohol </a:t>
            </a:r>
            <a:r>
              <a:rPr lang="en-US" altLang="zh-CN" sz="2700" dirty="0">
                <a:solidFill>
                  <a:srgbClr val="000000"/>
                </a:solidFill>
                <a:latin typeface="Arial" panose="020B0604020202020204" pitchFamily="34" charset="0"/>
                <a:cs typeface="Arial" panose="020B0604020202020204" pitchFamily="34" charset="0"/>
              </a:rPr>
              <a:t>on body temperature, researchers gave several different amounts of alcohol to mice</a:t>
            </a:r>
            <a:r>
              <a:rPr lang="en-US" altLang="zh-CN" sz="2700" dirty="0" smtClean="0">
                <a:solidFill>
                  <a:srgbClr val="000000"/>
                </a:solidFill>
                <a:latin typeface="Arial" panose="020B0604020202020204" pitchFamily="34" charset="0"/>
                <a:cs typeface="Arial" panose="020B0604020202020204" pitchFamily="34" charset="0"/>
              </a:rPr>
              <a:t>. Then </a:t>
            </a:r>
            <a:r>
              <a:rPr lang="en-US" altLang="zh-CN" sz="2700" dirty="0">
                <a:solidFill>
                  <a:srgbClr val="000000"/>
                </a:solidFill>
                <a:latin typeface="Arial" panose="020B0604020202020204" pitchFamily="34" charset="0"/>
                <a:cs typeface="Arial" panose="020B0604020202020204" pitchFamily="34" charset="0"/>
              </a:rPr>
              <a:t>they measured the change in each mouse’s body temperature 15 minutes later. In </a:t>
            </a:r>
            <a:r>
              <a:rPr lang="en-US" altLang="zh-CN" sz="2700" dirty="0" smtClean="0">
                <a:solidFill>
                  <a:srgbClr val="000000"/>
                </a:solidFill>
                <a:latin typeface="Arial" panose="020B0604020202020204" pitchFamily="34" charset="0"/>
                <a:cs typeface="Arial" panose="020B0604020202020204" pitchFamily="34" charset="0"/>
              </a:rPr>
              <a:t>this case</a:t>
            </a:r>
            <a:r>
              <a:rPr lang="en-US" altLang="zh-CN" sz="2700" dirty="0">
                <a:solidFill>
                  <a:srgbClr val="000000"/>
                </a:solidFill>
                <a:latin typeface="Arial" panose="020B0604020202020204" pitchFamily="34" charset="0"/>
                <a:cs typeface="Arial" panose="020B0604020202020204" pitchFamily="34" charset="0"/>
              </a:rPr>
              <a:t>, amount of alcohol is the explanatory variable, and change in body temperature is </a:t>
            </a:r>
            <a:r>
              <a:rPr lang="en-US" altLang="zh-CN" sz="2700" dirty="0" smtClean="0">
                <a:solidFill>
                  <a:srgbClr val="000000"/>
                </a:solidFill>
                <a:latin typeface="Arial" panose="020B0604020202020204" pitchFamily="34" charset="0"/>
                <a:cs typeface="Arial" panose="020B0604020202020204" pitchFamily="34" charset="0"/>
              </a:rPr>
              <a:t>the response </a:t>
            </a:r>
            <a:r>
              <a:rPr lang="en-US" altLang="zh-CN" sz="2700" dirty="0">
                <a:solidFill>
                  <a:srgbClr val="000000"/>
                </a:solidFill>
                <a:latin typeface="Arial" panose="020B0604020202020204" pitchFamily="34" charset="0"/>
                <a:cs typeface="Arial" panose="020B0604020202020204" pitchFamily="34" charset="0"/>
              </a:rPr>
              <a:t>variable. When we don’t specify the values of either variable before collecting </a:t>
            </a:r>
            <a:r>
              <a:rPr lang="en-US" altLang="zh-CN" sz="2700" dirty="0" smtClean="0">
                <a:solidFill>
                  <a:srgbClr val="000000"/>
                </a:solidFill>
                <a:latin typeface="Arial" panose="020B0604020202020204" pitchFamily="34" charset="0"/>
                <a:cs typeface="Arial" panose="020B0604020202020204" pitchFamily="34" charset="0"/>
              </a:rPr>
              <a:t>the data</a:t>
            </a:r>
            <a:r>
              <a:rPr lang="en-US" altLang="zh-CN" sz="2700" dirty="0">
                <a:solidFill>
                  <a:srgbClr val="000000"/>
                </a:solidFill>
                <a:latin typeface="Arial" panose="020B0604020202020204" pitchFamily="34" charset="0"/>
                <a:cs typeface="Arial" panose="020B0604020202020204" pitchFamily="34" charset="0"/>
              </a:rPr>
              <a:t>, there may or may not be a clear explanatory </a:t>
            </a:r>
            <a:r>
              <a:rPr lang="en-US" altLang="zh-CN" sz="2700" dirty="0" smtClean="0">
                <a:solidFill>
                  <a:srgbClr val="000000"/>
                </a:solidFill>
                <a:latin typeface="Arial" panose="020B0604020202020204" pitchFamily="34" charset="0"/>
                <a:cs typeface="Arial" panose="020B0604020202020204" pitchFamily="34" charset="0"/>
              </a:rPr>
              <a:t>variable</a:t>
            </a:r>
            <a:r>
              <a:rPr lang="en-US" altLang="zh-CN" sz="2700" dirty="0" smtClean="0">
                <a:latin typeface="Arial" panose="020B0604020202020204" pitchFamily="34" charset="0"/>
                <a:cs typeface="Arial" panose="020B0604020202020204" pitchFamily="34" charset="0"/>
              </a:rPr>
              <a:t>.</a:t>
            </a:r>
            <a:endParaRPr lang="zh-CN" altLang="en-US" sz="2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735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extLst/>
          </p:nvPr>
        </p:nvGraphicFramePr>
        <p:xfrm>
          <a:off x="710214" y="1305446"/>
          <a:ext cx="3559944" cy="5121929"/>
        </p:xfrm>
        <a:graphic>
          <a:graphicData uri="http://schemas.openxmlformats.org/drawingml/2006/table">
            <a:tbl>
              <a:tblPr>
                <a:tableStyleId>{5C22544A-7EE6-4342-B048-85BDC9FD1C3A}</a:tableStyleId>
              </a:tblPr>
              <a:tblGrid>
                <a:gridCol w="1819921">
                  <a:extLst>
                    <a:ext uri="{9D8B030D-6E8A-4147-A177-3AD203B41FA5}">
                      <a16:colId xmlns:a16="http://schemas.microsoft.com/office/drawing/2014/main" val="1431616426"/>
                    </a:ext>
                  </a:extLst>
                </a:gridCol>
                <a:gridCol w="1740023">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Average Household Income</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Organic Vegetables Offered</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dirty="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dirty="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dirty="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78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dirty="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dirty="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12</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dirty="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dirty="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dirty="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dirty="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dirty="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t>y-variable.</a:t>
            </a:r>
          </a:p>
        </p:txBody>
      </p:sp>
      <p:sp>
        <p:nvSpPr>
          <p:cNvPr id="6" name="TextBox 5">
            <a:extLst>
              <a:ext uri="{FF2B5EF4-FFF2-40B4-BE49-F238E27FC236}">
                <a16:creationId xmlns:a16="http://schemas.microsoft.com/office/drawing/2014/main" id="{36EAFE90-0F9A-4B23-A8A0-4BA2DBB43780}"/>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Tree>
    <p:extLst>
      <p:ext uri="{BB962C8B-B14F-4D97-AF65-F5344CB8AC3E}">
        <p14:creationId xmlns:p14="http://schemas.microsoft.com/office/powerpoint/2010/main" val="1939458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nvGraphicFramePr>
        <p:xfrm>
          <a:off x="710214" y="1305446"/>
          <a:ext cx="3559944" cy="5121929"/>
        </p:xfrm>
        <a:graphic>
          <a:graphicData uri="http://schemas.openxmlformats.org/drawingml/2006/table">
            <a:tbl>
              <a:tblPr>
                <a:tableStyleId>{5C22544A-7EE6-4342-B048-85BDC9FD1C3A}</a:tableStyleId>
              </a:tblPr>
              <a:tblGrid>
                <a:gridCol w="1819921">
                  <a:extLst>
                    <a:ext uri="{9D8B030D-6E8A-4147-A177-3AD203B41FA5}">
                      <a16:colId xmlns:a16="http://schemas.microsoft.com/office/drawing/2014/main" val="1431616426"/>
                    </a:ext>
                  </a:extLst>
                </a:gridCol>
                <a:gridCol w="1740023">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Average Household Income</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Organic Vegetables Offered</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dirty="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dirty="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dirty="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78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dirty="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dirty="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12</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dirty="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dirty="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dirty="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dirty="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dirty="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7" name="TextBox 6">
            <a:extLst>
              <a:ext uri="{FF2B5EF4-FFF2-40B4-BE49-F238E27FC236}">
                <a16:creationId xmlns:a16="http://schemas.microsoft.com/office/drawing/2014/main" id="{4EB2F7E3-6D69-4D0A-8085-9979AB5A74FB}"/>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t>y-variable.</a:t>
            </a:r>
          </a:p>
        </p:txBody>
      </p:sp>
      <p:sp>
        <p:nvSpPr>
          <p:cNvPr id="2" name="Arrow: U-Turn 1">
            <a:extLst>
              <a:ext uri="{FF2B5EF4-FFF2-40B4-BE49-F238E27FC236}">
                <a16:creationId xmlns:a16="http://schemas.microsoft.com/office/drawing/2014/main" id="{C741BD87-113C-4782-9065-227129B938C1}"/>
              </a:ext>
            </a:extLst>
          </p:cNvPr>
          <p:cNvSpPr/>
          <p:nvPr/>
        </p:nvSpPr>
        <p:spPr>
          <a:xfrm>
            <a:off x="2126202" y="1046779"/>
            <a:ext cx="727968" cy="427771"/>
          </a:xfrm>
          <a:prstGeom prst="uturnArrow">
            <a:avLst>
              <a:gd name="adj1" fmla="val 29134"/>
              <a:gd name="adj2" fmla="val 23962"/>
              <a:gd name="adj3" fmla="val 27083"/>
              <a:gd name="adj4" fmla="val 33373"/>
              <a:gd name="adj5" fmla="val 10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261B51ED-9E4C-4C97-9774-80F896CC8096}"/>
              </a:ext>
            </a:extLst>
          </p:cNvPr>
          <p:cNvSpPr txBox="1"/>
          <p:nvPr/>
        </p:nvSpPr>
        <p:spPr>
          <a:xfrm>
            <a:off x="811963" y="837003"/>
            <a:ext cx="1415988" cy="477054"/>
          </a:xfrm>
          <a:prstGeom prst="rect">
            <a:avLst/>
          </a:prstGeom>
          <a:noFill/>
        </p:spPr>
        <p:txBody>
          <a:bodyPr wrap="square" rtlCol="0">
            <a:spAutoFit/>
          </a:bodyPr>
          <a:lstStyle/>
          <a:p>
            <a:pPr algn="ctr"/>
            <a:r>
              <a:rPr lang="en-US" sz="2500" b="1" dirty="0">
                <a:solidFill>
                  <a:srgbClr val="0070C0"/>
                </a:solidFill>
              </a:rPr>
              <a:t>explains</a:t>
            </a:r>
          </a:p>
        </p:txBody>
      </p:sp>
      <p:sp>
        <p:nvSpPr>
          <p:cNvPr id="8" name="TextBox 7">
            <a:extLst>
              <a:ext uri="{FF2B5EF4-FFF2-40B4-BE49-F238E27FC236}">
                <a16:creationId xmlns:a16="http://schemas.microsoft.com/office/drawing/2014/main" id="{7DCA2FD1-C2E0-4A92-B607-227C6E231687}"/>
              </a:ext>
            </a:extLst>
          </p:cNvPr>
          <p:cNvSpPr txBox="1"/>
          <p:nvPr/>
        </p:nvSpPr>
        <p:spPr>
          <a:xfrm>
            <a:off x="2747982" y="820452"/>
            <a:ext cx="1415988" cy="477054"/>
          </a:xfrm>
          <a:prstGeom prst="rect">
            <a:avLst/>
          </a:prstGeom>
          <a:noFill/>
        </p:spPr>
        <p:txBody>
          <a:bodyPr wrap="square" rtlCol="0">
            <a:spAutoFit/>
          </a:bodyPr>
          <a:lstStyle/>
          <a:p>
            <a:pPr algn="ctr"/>
            <a:r>
              <a:rPr lang="en-US" sz="2500" b="1" dirty="0">
                <a:solidFill>
                  <a:srgbClr val="0070C0"/>
                </a:solidFill>
              </a:rPr>
              <a:t>responds</a:t>
            </a:r>
          </a:p>
        </p:txBody>
      </p:sp>
    </p:spTree>
    <p:extLst>
      <p:ext uri="{BB962C8B-B14F-4D97-AF65-F5344CB8AC3E}">
        <p14:creationId xmlns:p14="http://schemas.microsoft.com/office/powerpoint/2010/main" val="407491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extLst>
              <p:ext uri="{D42A27DB-BD31-4B8C-83A1-F6EECF244321}">
                <p14:modId xmlns:p14="http://schemas.microsoft.com/office/powerpoint/2010/main" val="4069078370"/>
              </p:ext>
            </p:extLst>
          </p:nvPr>
        </p:nvGraphicFramePr>
        <p:xfrm>
          <a:off x="710214" y="1305446"/>
          <a:ext cx="3559944" cy="5121929"/>
        </p:xfrm>
        <a:graphic>
          <a:graphicData uri="http://schemas.openxmlformats.org/drawingml/2006/table">
            <a:tbl>
              <a:tblPr>
                <a:tableStyleId>{5C22544A-7EE6-4342-B048-85BDC9FD1C3A}</a:tableStyleId>
              </a:tblPr>
              <a:tblGrid>
                <a:gridCol w="1819921">
                  <a:extLst>
                    <a:ext uri="{9D8B030D-6E8A-4147-A177-3AD203B41FA5}">
                      <a16:colId xmlns:a16="http://schemas.microsoft.com/office/drawing/2014/main" val="1431616426"/>
                    </a:ext>
                  </a:extLst>
                </a:gridCol>
                <a:gridCol w="1740023">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Average Household Income </a:t>
                      </a:r>
                      <a:r>
                        <a:rPr lang="en-US" sz="2200" b="1" u="none" strike="noStrike" dirty="0">
                          <a:solidFill>
                            <a:srgbClr val="0070C0"/>
                          </a:solidFill>
                          <a:effectLst/>
                        </a:rPr>
                        <a:t>(x)</a:t>
                      </a:r>
                      <a:endParaRPr lang="en-US" sz="2200" b="1" i="0" u="none" strike="noStrike" dirty="0">
                        <a:solidFill>
                          <a:srgbClr val="0070C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Organic Vegetables Offered</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dirty="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dirty="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dirty="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78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dirty="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dirty="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12</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dirty="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dirty="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dirty="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dirty="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dirty="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7" name="TextBox 6">
            <a:extLst>
              <a:ext uri="{FF2B5EF4-FFF2-40B4-BE49-F238E27FC236}">
                <a16:creationId xmlns:a16="http://schemas.microsoft.com/office/drawing/2014/main" id="{4EB2F7E3-6D69-4D0A-8085-9979AB5A74FB}"/>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solidFill>
                  <a:srgbClr val="0070C0"/>
                </a:solidFill>
              </a:rPr>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t>y-variable.</a:t>
            </a:r>
          </a:p>
        </p:txBody>
      </p:sp>
      <p:sp>
        <p:nvSpPr>
          <p:cNvPr id="2" name="Arrow: U-Turn 1">
            <a:extLst>
              <a:ext uri="{FF2B5EF4-FFF2-40B4-BE49-F238E27FC236}">
                <a16:creationId xmlns:a16="http://schemas.microsoft.com/office/drawing/2014/main" id="{C741BD87-113C-4782-9065-227129B938C1}"/>
              </a:ext>
            </a:extLst>
          </p:cNvPr>
          <p:cNvSpPr/>
          <p:nvPr/>
        </p:nvSpPr>
        <p:spPr>
          <a:xfrm>
            <a:off x="2126202" y="1046779"/>
            <a:ext cx="727968" cy="427771"/>
          </a:xfrm>
          <a:prstGeom prst="uturnArrow">
            <a:avLst>
              <a:gd name="adj1" fmla="val 29134"/>
              <a:gd name="adj2" fmla="val 23962"/>
              <a:gd name="adj3" fmla="val 27083"/>
              <a:gd name="adj4" fmla="val 33373"/>
              <a:gd name="adj5" fmla="val 10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261B51ED-9E4C-4C97-9774-80F896CC8096}"/>
              </a:ext>
            </a:extLst>
          </p:cNvPr>
          <p:cNvSpPr txBox="1"/>
          <p:nvPr/>
        </p:nvSpPr>
        <p:spPr>
          <a:xfrm>
            <a:off x="811963" y="837003"/>
            <a:ext cx="1415988" cy="477054"/>
          </a:xfrm>
          <a:prstGeom prst="rect">
            <a:avLst/>
          </a:prstGeom>
          <a:noFill/>
        </p:spPr>
        <p:txBody>
          <a:bodyPr wrap="square" rtlCol="0">
            <a:spAutoFit/>
          </a:bodyPr>
          <a:lstStyle/>
          <a:p>
            <a:pPr algn="ctr"/>
            <a:r>
              <a:rPr lang="en-US" sz="2500" b="1" dirty="0">
                <a:solidFill>
                  <a:srgbClr val="0070C0"/>
                </a:solidFill>
              </a:rPr>
              <a:t>explains</a:t>
            </a:r>
          </a:p>
        </p:txBody>
      </p:sp>
      <p:sp>
        <p:nvSpPr>
          <p:cNvPr id="8" name="TextBox 7">
            <a:extLst>
              <a:ext uri="{FF2B5EF4-FFF2-40B4-BE49-F238E27FC236}">
                <a16:creationId xmlns:a16="http://schemas.microsoft.com/office/drawing/2014/main" id="{7DCA2FD1-C2E0-4A92-B607-227C6E231687}"/>
              </a:ext>
            </a:extLst>
          </p:cNvPr>
          <p:cNvSpPr txBox="1"/>
          <p:nvPr/>
        </p:nvSpPr>
        <p:spPr>
          <a:xfrm>
            <a:off x="2747982" y="820452"/>
            <a:ext cx="1415988" cy="477054"/>
          </a:xfrm>
          <a:prstGeom prst="rect">
            <a:avLst/>
          </a:prstGeom>
          <a:noFill/>
        </p:spPr>
        <p:txBody>
          <a:bodyPr wrap="square" rtlCol="0">
            <a:spAutoFit/>
          </a:bodyPr>
          <a:lstStyle/>
          <a:p>
            <a:pPr algn="ctr"/>
            <a:r>
              <a:rPr lang="en-US" sz="2500" b="1" dirty="0">
                <a:solidFill>
                  <a:srgbClr val="0070C0"/>
                </a:solidFill>
              </a:rPr>
              <a:t>responds</a:t>
            </a:r>
          </a:p>
        </p:txBody>
      </p:sp>
    </p:spTree>
    <p:extLst>
      <p:ext uri="{BB962C8B-B14F-4D97-AF65-F5344CB8AC3E}">
        <p14:creationId xmlns:p14="http://schemas.microsoft.com/office/powerpoint/2010/main" val="342548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nvGraphicFramePr>
        <p:xfrm>
          <a:off x="710214" y="1305446"/>
          <a:ext cx="3559944" cy="5121929"/>
        </p:xfrm>
        <a:graphic>
          <a:graphicData uri="http://schemas.openxmlformats.org/drawingml/2006/table">
            <a:tbl>
              <a:tblPr>
                <a:tableStyleId>{5C22544A-7EE6-4342-B048-85BDC9FD1C3A}</a:tableStyleId>
              </a:tblPr>
              <a:tblGrid>
                <a:gridCol w="1819921">
                  <a:extLst>
                    <a:ext uri="{9D8B030D-6E8A-4147-A177-3AD203B41FA5}">
                      <a16:colId xmlns:a16="http://schemas.microsoft.com/office/drawing/2014/main" val="1431616426"/>
                    </a:ext>
                  </a:extLst>
                </a:gridCol>
                <a:gridCol w="1740023">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Average Household Income </a:t>
                      </a:r>
                      <a:r>
                        <a:rPr lang="en-US" sz="2200" b="1" u="none" strike="noStrike" dirty="0">
                          <a:solidFill>
                            <a:srgbClr val="0070C0"/>
                          </a:solidFill>
                          <a:effectLst/>
                        </a:rPr>
                        <a:t>(x)</a:t>
                      </a:r>
                      <a:endParaRPr lang="en-US" sz="2200" b="1" i="0" u="none" strike="noStrike" dirty="0">
                        <a:solidFill>
                          <a:srgbClr val="0070C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Organic Vegetables Offered </a:t>
                      </a:r>
                      <a:r>
                        <a:rPr lang="en-US" sz="2200" b="1" u="none" strike="noStrike" dirty="0">
                          <a:solidFill>
                            <a:srgbClr val="0070C0"/>
                          </a:solidFill>
                          <a:effectLst/>
                        </a:rPr>
                        <a:t>(y)</a:t>
                      </a:r>
                      <a:endParaRPr lang="en-US" sz="2200" b="1" i="0" u="none" strike="noStrike" dirty="0">
                        <a:solidFill>
                          <a:srgbClr val="0070C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dirty="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dirty="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dirty="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dirty="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78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dirty="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dirty="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12</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dirty="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18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dirty="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dirty="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dirty="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dirty="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7" name="TextBox 6">
            <a:extLst>
              <a:ext uri="{FF2B5EF4-FFF2-40B4-BE49-F238E27FC236}">
                <a16:creationId xmlns:a16="http://schemas.microsoft.com/office/drawing/2014/main" id="{4EB2F7E3-6D69-4D0A-8085-9979AB5A74FB}"/>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solidFill>
                  <a:srgbClr val="0070C0"/>
                </a:solidFill>
              </a:rPr>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solidFill>
                  <a:srgbClr val="0070C0"/>
                </a:solidFill>
              </a:rPr>
              <a:t>y-variable</a:t>
            </a:r>
            <a:r>
              <a:rPr lang="en-US" sz="3500" b="1" dirty="0"/>
              <a:t>.</a:t>
            </a:r>
          </a:p>
        </p:txBody>
      </p:sp>
      <p:sp>
        <p:nvSpPr>
          <p:cNvPr id="2" name="Arrow: U-Turn 1">
            <a:extLst>
              <a:ext uri="{FF2B5EF4-FFF2-40B4-BE49-F238E27FC236}">
                <a16:creationId xmlns:a16="http://schemas.microsoft.com/office/drawing/2014/main" id="{C741BD87-113C-4782-9065-227129B938C1}"/>
              </a:ext>
            </a:extLst>
          </p:cNvPr>
          <p:cNvSpPr/>
          <p:nvPr/>
        </p:nvSpPr>
        <p:spPr>
          <a:xfrm>
            <a:off x="2126202" y="1046779"/>
            <a:ext cx="727968" cy="427771"/>
          </a:xfrm>
          <a:prstGeom prst="uturnArrow">
            <a:avLst>
              <a:gd name="adj1" fmla="val 29134"/>
              <a:gd name="adj2" fmla="val 23962"/>
              <a:gd name="adj3" fmla="val 27083"/>
              <a:gd name="adj4" fmla="val 33373"/>
              <a:gd name="adj5" fmla="val 10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261B51ED-9E4C-4C97-9774-80F896CC8096}"/>
              </a:ext>
            </a:extLst>
          </p:cNvPr>
          <p:cNvSpPr txBox="1"/>
          <p:nvPr/>
        </p:nvSpPr>
        <p:spPr>
          <a:xfrm>
            <a:off x="811963" y="837003"/>
            <a:ext cx="1415988" cy="477054"/>
          </a:xfrm>
          <a:prstGeom prst="rect">
            <a:avLst/>
          </a:prstGeom>
          <a:noFill/>
        </p:spPr>
        <p:txBody>
          <a:bodyPr wrap="square" rtlCol="0">
            <a:spAutoFit/>
          </a:bodyPr>
          <a:lstStyle/>
          <a:p>
            <a:pPr algn="ctr"/>
            <a:r>
              <a:rPr lang="en-US" sz="2500" b="1" dirty="0">
                <a:solidFill>
                  <a:srgbClr val="0070C0"/>
                </a:solidFill>
              </a:rPr>
              <a:t>explains</a:t>
            </a:r>
          </a:p>
        </p:txBody>
      </p:sp>
      <p:sp>
        <p:nvSpPr>
          <p:cNvPr id="8" name="TextBox 7">
            <a:extLst>
              <a:ext uri="{FF2B5EF4-FFF2-40B4-BE49-F238E27FC236}">
                <a16:creationId xmlns:a16="http://schemas.microsoft.com/office/drawing/2014/main" id="{7DCA2FD1-C2E0-4A92-B607-227C6E231687}"/>
              </a:ext>
            </a:extLst>
          </p:cNvPr>
          <p:cNvSpPr txBox="1"/>
          <p:nvPr/>
        </p:nvSpPr>
        <p:spPr>
          <a:xfrm>
            <a:off x="2747982" y="820452"/>
            <a:ext cx="1415988" cy="477054"/>
          </a:xfrm>
          <a:prstGeom prst="rect">
            <a:avLst/>
          </a:prstGeom>
          <a:noFill/>
        </p:spPr>
        <p:txBody>
          <a:bodyPr wrap="square" rtlCol="0">
            <a:spAutoFit/>
          </a:bodyPr>
          <a:lstStyle/>
          <a:p>
            <a:pPr algn="ctr"/>
            <a:r>
              <a:rPr lang="en-US" sz="2500" b="1" dirty="0">
                <a:solidFill>
                  <a:srgbClr val="0070C0"/>
                </a:solidFill>
              </a:rPr>
              <a:t>responds</a:t>
            </a:r>
          </a:p>
        </p:txBody>
      </p:sp>
    </p:spTree>
    <p:extLst>
      <p:ext uri="{BB962C8B-B14F-4D97-AF65-F5344CB8AC3E}">
        <p14:creationId xmlns:p14="http://schemas.microsoft.com/office/powerpoint/2010/main" val="4265207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92589-663C-4660-A8FC-F72F800B531D}"/>
              </a:ext>
            </a:extLst>
          </p:cNvPr>
          <p:cNvSpPr txBox="1"/>
          <p:nvPr/>
        </p:nvSpPr>
        <p:spPr>
          <a:xfrm>
            <a:off x="492247" y="536988"/>
            <a:ext cx="10551574" cy="4401205"/>
          </a:xfrm>
          <a:prstGeom prst="rect">
            <a:avLst/>
          </a:prstGeom>
          <a:noFill/>
        </p:spPr>
        <p:txBody>
          <a:bodyPr wrap="square" rtlCol="0">
            <a:spAutoFit/>
          </a:bodyPr>
          <a:lstStyle/>
          <a:p>
            <a:r>
              <a:rPr lang="en-US" sz="8000" b="1" dirty="0">
                <a:solidFill>
                  <a:srgbClr val="0070C0"/>
                </a:solidFill>
              </a:rPr>
              <a:t>Topics</a:t>
            </a:r>
            <a:endParaRPr lang="en-US" sz="2000" dirty="0"/>
          </a:p>
          <a:p>
            <a:pPr marL="914400" indent="-914400">
              <a:buAutoNum type="arabicPeriod"/>
            </a:pPr>
            <a:r>
              <a:rPr lang="en-US" sz="5000" dirty="0"/>
              <a:t>Explanatory and response variable</a:t>
            </a:r>
          </a:p>
          <a:p>
            <a:pPr marL="914400" indent="-914400">
              <a:buAutoNum type="arabicPeriod"/>
            </a:pPr>
            <a:r>
              <a:rPr lang="en-US" sz="5000" b="1" dirty="0">
                <a:solidFill>
                  <a:srgbClr val="0070C0"/>
                </a:solidFill>
              </a:rPr>
              <a:t>Describing scatterplots</a:t>
            </a:r>
          </a:p>
          <a:p>
            <a:pPr marL="914400" indent="-914400">
              <a:buAutoNum type="arabicPeriod"/>
            </a:pPr>
            <a:r>
              <a:rPr lang="en-US" sz="5000" dirty="0"/>
              <a:t>The correlation coefficient (r)</a:t>
            </a:r>
          </a:p>
          <a:p>
            <a:pPr marL="914400" indent="-914400">
              <a:buAutoNum type="arabicPeriod"/>
            </a:pPr>
            <a:r>
              <a:rPr lang="en-US" sz="5000" dirty="0"/>
              <a:t>Correlation and causation</a:t>
            </a:r>
          </a:p>
        </p:txBody>
      </p:sp>
    </p:spTree>
    <p:extLst>
      <p:ext uri="{BB962C8B-B14F-4D97-AF65-F5344CB8AC3E}">
        <p14:creationId xmlns:p14="http://schemas.microsoft.com/office/powerpoint/2010/main" val="159396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0FB75-C225-41E3-9032-7717AED7FAAA}"/>
              </a:ext>
            </a:extLst>
          </p:cNvPr>
          <p:cNvSpPr txBox="1"/>
          <p:nvPr/>
        </p:nvSpPr>
        <p:spPr>
          <a:xfrm>
            <a:off x="3828497" y="264955"/>
            <a:ext cx="3505200" cy="784830"/>
          </a:xfrm>
          <a:prstGeom prst="rect">
            <a:avLst/>
          </a:prstGeom>
          <a:noFill/>
        </p:spPr>
        <p:txBody>
          <a:bodyPr wrap="square" rtlCol="0">
            <a:spAutoFit/>
          </a:bodyPr>
          <a:lstStyle/>
          <a:p>
            <a:pPr algn="ctr"/>
            <a:r>
              <a:rPr lang="en-US" sz="4500" dirty="0"/>
              <a:t>Scatterplot</a:t>
            </a:r>
          </a:p>
        </p:txBody>
      </p:sp>
      <p:pic>
        <p:nvPicPr>
          <p:cNvPr id="7" name="Picture 6">
            <a:extLst>
              <a:ext uri="{FF2B5EF4-FFF2-40B4-BE49-F238E27FC236}">
                <a16:creationId xmlns:a16="http://schemas.microsoft.com/office/drawing/2014/main" id="{C8499B32-1B50-4CAF-A34D-8926A95F6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42" y="1127464"/>
            <a:ext cx="10263830" cy="5073166"/>
          </a:xfrm>
          <a:prstGeom prst="round2DiagRect">
            <a:avLst>
              <a:gd name="adj1" fmla="val 27849"/>
              <a:gd name="adj2" fmla="val 15506"/>
            </a:avLst>
          </a:prstGeom>
        </p:spPr>
      </p:pic>
    </p:spTree>
    <p:extLst>
      <p:ext uri="{BB962C8B-B14F-4D97-AF65-F5344CB8AC3E}">
        <p14:creationId xmlns:p14="http://schemas.microsoft.com/office/powerpoint/2010/main" val="3639217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A81FCF-D1D0-4AA3-A29A-63FC41F727DE}"/>
              </a:ext>
            </a:extLst>
          </p:cNvPr>
          <p:cNvSpPr/>
          <p:nvPr/>
        </p:nvSpPr>
        <p:spPr>
          <a:xfrm>
            <a:off x="932995" y="2105561"/>
            <a:ext cx="10326010" cy="1323439"/>
          </a:xfrm>
          <a:prstGeom prst="rect">
            <a:avLst/>
          </a:prstGeom>
        </p:spPr>
        <p:txBody>
          <a:bodyPr wrap="square">
            <a:spAutoFit/>
          </a:bodyPr>
          <a:lstStyle/>
          <a:p>
            <a:pPr marR="220980">
              <a:tabLst>
                <a:tab pos="528955" algn="l"/>
              </a:tabLst>
            </a:pPr>
            <a:r>
              <a:rPr lang="en-US" sz="4000" u="sng" dirty="0">
                <a:latin typeface="Arial" panose="020B0604020202020204" pitchFamily="34" charset="0"/>
                <a:ea typeface="Arial" panose="020B0604020202020204" pitchFamily="34" charset="0"/>
              </a:rPr>
              <a:t>Correlation</a:t>
            </a:r>
            <a:r>
              <a:rPr lang="en-US" sz="4000" dirty="0">
                <a:latin typeface="Arial" panose="020B0604020202020204" pitchFamily="34" charset="0"/>
                <a:ea typeface="Arial" panose="020B0604020202020204" pitchFamily="34" charset="0"/>
              </a:rPr>
              <a:t>: measures how two variables are </a:t>
            </a:r>
            <a:r>
              <a:rPr lang="en-US" sz="4000" b="1" dirty="0">
                <a:solidFill>
                  <a:srgbClr val="0070C0"/>
                </a:solidFill>
                <a:latin typeface="Arial" panose="020B0604020202020204" pitchFamily="34" charset="0"/>
                <a:ea typeface="Arial" panose="020B0604020202020204" pitchFamily="34" charset="0"/>
              </a:rPr>
              <a:t>related</a:t>
            </a:r>
            <a:r>
              <a:rPr lang="en-US" sz="4000" dirty="0">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074B889A-822C-4CEF-9558-65918D94F4E7}"/>
              </a:ext>
            </a:extLst>
          </p:cNvPr>
          <p:cNvSpPr txBox="1"/>
          <p:nvPr/>
        </p:nvSpPr>
        <p:spPr>
          <a:xfrm>
            <a:off x="433725" y="346230"/>
            <a:ext cx="7732451" cy="938719"/>
          </a:xfrm>
          <a:prstGeom prst="rect">
            <a:avLst/>
          </a:prstGeom>
          <a:noFill/>
        </p:spPr>
        <p:txBody>
          <a:bodyPr wrap="square" rtlCol="0">
            <a:spAutoFit/>
          </a:bodyPr>
          <a:lstStyle/>
          <a:p>
            <a:r>
              <a:rPr lang="en-US" sz="5500" dirty="0"/>
              <a:t>Describing Scatterplots</a:t>
            </a:r>
          </a:p>
        </p:txBody>
      </p:sp>
    </p:spTree>
    <p:extLst>
      <p:ext uri="{BB962C8B-B14F-4D97-AF65-F5344CB8AC3E}">
        <p14:creationId xmlns:p14="http://schemas.microsoft.com/office/powerpoint/2010/main" val="268953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 name="TextBox 1">
            <a:extLst>
              <a:ext uri="{FF2B5EF4-FFF2-40B4-BE49-F238E27FC236}">
                <a16:creationId xmlns:a16="http://schemas.microsoft.com/office/drawing/2014/main" id="{F5E6E7D6-C929-4B44-B4F8-4596B525B111}"/>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3" name="TextBox 2">
            <a:extLst>
              <a:ext uri="{FF2B5EF4-FFF2-40B4-BE49-F238E27FC236}">
                <a16:creationId xmlns:a16="http://schemas.microsoft.com/office/drawing/2014/main" id="{714EE2B3-F279-498C-A50A-6FA58297DC96}"/>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54476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26" name="Rectangle 25">
            <a:extLst>
              <a:ext uri="{FF2B5EF4-FFF2-40B4-BE49-F238E27FC236}">
                <a16:creationId xmlns:a16="http://schemas.microsoft.com/office/drawing/2014/main" id="{F28BC65E-42F9-4E38-9FBB-50522024190C}"/>
              </a:ext>
            </a:extLst>
          </p:cNvPr>
          <p:cNvSpPr/>
          <p:nvPr/>
        </p:nvSpPr>
        <p:spPr>
          <a:xfrm>
            <a:off x="519484" y="4479578"/>
            <a:ext cx="8429207" cy="120032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p:txBody>
      </p:sp>
      <p:sp>
        <p:nvSpPr>
          <p:cNvPr id="27" name="TextBox 26">
            <a:extLst>
              <a:ext uri="{FF2B5EF4-FFF2-40B4-BE49-F238E27FC236}">
                <a16:creationId xmlns:a16="http://schemas.microsoft.com/office/drawing/2014/main" id="{6FB46474-37EB-481E-830C-62B8BF2971FB}"/>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225241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6569" y="0"/>
            <a:ext cx="11483162" cy="7040389"/>
          </a:xfrm>
          <a:prstGeom prst="rect">
            <a:avLst/>
          </a:prstGeom>
        </p:spPr>
        <p:txBody>
          <a:bodyPr wrap="square">
            <a:spAutoFit/>
          </a:bodyPr>
          <a:lstStyle/>
          <a:p>
            <a:pPr>
              <a:lnSpc>
                <a:spcPct val="200000"/>
              </a:lnSpc>
            </a:pPr>
            <a:r>
              <a:rPr lang="en-US" altLang="zh-CN" sz="3600" dirty="0" smtClean="0">
                <a:solidFill>
                  <a:srgbClr val="000000"/>
                </a:solidFill>
                <a:latin typeface="Arial" panose="020B0604020202020204" pitchFamily="34" charset="0"/>
                <a:cs typeface="Arial" panose="020B0604020202020204" pitchFamily="34" charset="0"/>
              </a:rPr>
              <a:t>Learning Targets</a:t>
            </a:r>
          </a:p>
          <a:p>
            <a:pPr marL="457200" indent="-457200">
              <a:lnSpc>
                <a:spcPct val="150000"/>
              </a:lnSpc>
              <a:buFont typeface="Wingdings" panose="05000000000000000000" pitchFamily="2" charset="2"/>
              <a:buChar char="Ø"/>
            </a:pPr>
            <a:r>
              <a:rPr lang="en-US" altLang="zh-CN" sz="2500" dirty="0" smtClean="0">
                <a:solidFill>
                  <a:srgbClr val="000000"/>
                </a:solidFill>
                <a:latin typeface="Arial" panose="020B0604020202020204" pitchFamily="34" charset="0"/>
                <a:cs typeface="Arial" panose="020B0604020202020204" pitchFamily="34" charset="0"/>
              </a:rPr>
              <a:t>Distinguish </a:t>
            </a:r>
            <a:r>
              <a:rPr lang="en-US" altLang="zh-CN" sz="2500" dirty="0">
                <a:solidFill>
                  <a:srgbClr val="000000"/>
                </a:solidFill>
                <a:latin typeface="Arial" panose="020B0604020202020204" pitchFamily="34" charset="0"/>
                <a:cs typeface="Arial" panose="020B0604020202020204" pitchFamily="34" charset="0"/>
              </a:rPr>
              <a:t>between explanatory and response variables for quantitative </a:t>
            </a:r>
            <a:r>
              <a:rPr lang="en-US" altLang="zh-CN" sz="2500" dirty="0" smtClean="0">
                <a:solidFill>
                  <a:srgbClr val="000000"/>
                </a:solidFill>
                <a:latin typeface="Arial" panose="020B0604020202020204" pitchFamily="34" charset="0"/>
                <a:cs typeface="Arial" panose="020B0604020202020204" pitchFamily="34" charset="0"/>
              </a:rPr>
              <a:t>data.</a:t>
            </a:r>
          </a:p>
          <a:p>
            <a:pPr marL="457200" indent="-457200">
              <a:lnSpc>
                <a:spcPct val="150000"/>
              </a:lnSpc>
              <a:buFont typeface="Wingdings" panose="05000000000000000000" pitchFamily="2" charset="2"/>
              <a:buChar char="Ø"/>
            </a:pPr>
            <a:r>
              <a:rPr lang="en-US" altLang="zh-CN" sz="2500" dirty="0" smtClean="0">
                <a:solidFill>
                  <a:srgbClr val="000000"/>
                </a:solidFill>
                <a:latin typeface="Arial" panose="020B0604020202020204" pitchFamily="34" charset="0"/>
                <a:cs typeface="Arial" panose="020B0604020202020204" pitchFamily="34" charset="0"/>
              </a:rPr>
              <a:t>Make </a:t>
            </a:r>
            <a:r>
              <a:rPr lang="en-US" altLang="zh-CN" sz="2500" dirty="0">
                <a:solidFill>
                  <a:srgbClr val="000000"/>
                </a:solidFill>
                <a:latin typeface="Arial" panose="020B0604020202020204" pitchFamily="34" charset="0"/>
                <a:cs typeface="Arial" panose="020B0604020202020204" pitchFamily="34" charset="0"/>
              </a:rPr>
              <a:t>a scatterplot to display the relationship between two quantitative </a:t>
            </a:r>
            <a:r>
              <a:rPr lang="en-US" altLang="zh-CN" sz="2500" dirty="0" smtClean="0">
                <a:solidFill>
                  <a:srgbClr val="000000"/>
                </a:solidFill>
                <a:latin typeface="Arial" panose="020B0604020202020204" pitchFamily="34" charset="0"/>
                <a:cs typeface="Arial" panose="020B0604020202020204" pitchFamily="34" charset="0"/>
              </a:rPr>
              <a:t>variables.</a:t>
            </a:r>
          </a:p>
          <a:p>
            <a:pPr marL="457200" indent="-457200">
              <a:lnSpc>
                <a:spcPct val="150000"/>
              </a:lnSpc>
              <a:buFont typeface="Wingdings" panose="05000000000000000000" pitchFamily="2" charset="2"/>
              <a:buChar char="Ø"/>
            </a:pPr>
            <a:r>
              <a:rPr lang="en-US" altLang="zh-CN" sz="2500" dirty="0" smtClean="0">
                <a:solidFill>
                  <a:srgbClr val="000000"/>
                </a:solidFill>
                <a:latin typeface="Arial" panose="020B0604020202020204" pitchFamily="34" charset="0"/>
                <a:cs typeface="Arial" panose="020B0604020202020204" pitchFamily="34" charset="0"/>
              </a:rPr>
              <a:t>Describe </a:t>
            </a:r>
            <a:r>
              <a:rPr lang="en-US" altLang="zh-CN" sz="2500" dirty="0">
                <a:solidFill>
                  <a:srgbClr val="000000"/>
                </a:solidFill>
                <a:latin typeface="Arial" panose="020B0604020202020204" pitchFamily="34" charset="0"/>
                <a:cs typeface="Arial" panose="020B0604020202020204" pitchFamily="34" charset="0"/>
              </a:rPr>
              <a:t>the direction, form, and strength of a relationship displayed in </a:t>
            </a:r>
            <a:r>
              <a:rPr lang="en-US" altLang="zh-CN" sz="2500" dirty="0" smtClean="0">
                <a:solidFill>
                  <a:srgbClr val="000000"/>
                </a:solidFill>
                <a:latin typeface="Arial" panose="020B0604020202020204" pitchFamily="34" charset="0"/>
                <a:cs typeface="Arial" panose="020B0604020202020204" pitchFamily="34" charset="0"/>
              </a:rPr>
              <a:t>a scatterplot </a:t>
            </a:r>
            <a:r>
              <a:rPr lang="en-US" altLang="zh-CN" sz="2500" dirty="0">
                <a:solidFill>
                  <a:srgbClr val="000000"/>
                </a:solidFill>
                <a:latin typeface="Arial" panose="020B0604020202020204" pitchFamily="34" charset="0"/>
                <a:cs typeface="Arial" panose="020B0604020202020204" pitchFamily="34" charset="0"/>
              </a:rPr>
              <a:t>and identify unusual </a:t>
            </a:r>
            <a:r>
              <a:rPr lang="en-US" altLang="zh-CN" sz="2500" dirty="0" smtClean="0">
                <a:solidFill>
                  <a:srgbClr val="000000"/>
                </a:solidFill>
                <a:latin typeface="Arial" panose="020B0604020202020204" pitchFamily="34" charset="0"/>
                <a:cs typeface="Arial" panose="020B0604020202020204" pitchFamily="34" charset="0"/>
              </a:rPr>
              <a:t>features.</a:t>
            </a:r>
          </a:p>
          <a:p>
            <a:pPr marL="457200" indent="-457200">
              <a:lnSpc>
                <a:spcPct val="150000"/>
              </a:lnSpc>
              <a:buFont typeface="Wingdings" panose="05000000000000000000" pitchFamily="2" charset="2"/>
              <a:buChar char="Ø"/>
            </a:pPr>
            <a:r>
              <a:rPr lang="en-US" altLang="zh-CN" sz="2500" dirty="0" smtClean="0">
                <a:solidFill>
                  <a:srgbClr val="000000"/>
                </a:solidFill>
                <a:latin typeface="Arial" panose="020B0604020202020204" pitchFamily="34" charset="0"/>
                <a:cs typeface="Arial" panose="020B0604020202020204" pitchFamily="34" charset="0"/>
              </a:rPr>
              <a:t>Interpret </a:t>
            </a:r>
            <a:r>
              <a:rPr lang="en-US" altLang="zh-CN" sz="2500" dirty="0">
                <a:solidFill>
                  <a:srgbClr val="000000"/>
                </a:solidFill>
                <a:latin typeface="Arial" panose="020B0604020202020204" pitchFamily="34" charset="0"/>
                <a:cs typeface="Arial" panose="020B0604020202020204" pitchFamily="34" charset="0"/>
              </a:rPr>
              <a:t>the </a:t>
            </a:r>
            <a:r>
              <a:rPr lang="en-US" altLang="zh-CN" sz="2500" dirty="0" smtClean="0">
                <a:solidFill>
                  <a:srgbClr val="000000"/>
                </a:solidFill>
                <a:latin typeface="Arial" panose="020B0604020202020204" pitchFamily="34" charset="0"/>
                <a:cs typeface="Arial" panose="020B0604020202020204" pitchFamily="34" charset="0"/>
              </a:rPr>
              <a:t>correlation.</a:t>
            </a:r>
          </a:p>
          <a:p>
            <a:pPr marL="457200" indent="-457200">
              <a:lnSpc>
                <a:spcPct val="150000"/>
              </a:lnSpc>
              <a:buFont typeface="Wingdings" panose="05000000000000000000" pitchFamily="2" charset="2"/>
              <a:buChar char="Ø"/>
            </a:pPr>
            <a:r>
              <a:rPr lang="en-US" altLang="zh-CN" sz="2500" dirty="0" smtClean="0">
                <a:solidFill>
                  <a:srgbClr val="000000"/>
                </a:solidFill>
                <a:latin typeface="Arial" panose="020B0604020202020204" pitchFamily="34" charset="0"/>
                <a:cs typeface="Arial" panose="020B0604020202020204" pitchFamily="34" charset="0"/>
              </a:rPr>
              <a:t>Understand </a:t>
            </a:r>
            <a:r>
              <a:rPr lang="en-US" altLang="zh-CN" sz="2500" dirty="0">
                <a:solidFill>
                  <a:srgbClr val="000000"/>
                </a:solidFill>
                <a:latin typeface="Arial" panose="020B0604020202020204" pitchFamily="34" charset="0"/>
                <a:cs typeface="Arial" panose="020B0604020202020204" pitchFamily="34" charset="0"/>
              </a:rPr>
              <a:t>the basic properties of correlation, including how the correlation </a:t>
            </a:r>
            <a:r>
              <a:rPr lang="en-US" altLang="zh-CN" sz="2500" dirty="0" smtClean="0">
                <a:solidFill>
                  <a:srgbClr val="000000"/>
                </a:solidFill>
                <a:latin typeface="Arial" panose="020B0604020202020204" pitchFamily="34" charset="0"/>
                <a:cs typeface="Arial" panose="020B0604020202020204" pitchFamily="34" charset="0"/>
              </a:rPr>
              <a:t>is influenced </a:t>
            </a:r>
            <a:r>
              <a:rPr lang="en-US" altLang="zh-CN" sz="2500" dirty="0">
                <a:solidFill>
                  <a:srgbClr val="000000"/>
                </a:solidFill>
                <a:latin typeface="Arial" panose="020B0604020202020204" pitchFamily="34" charset="0"/>
                <a:cs typeface="Arial" panose="020B0604020202020204" pitchFamily="34" charset="0"/>
              </a:rPr>
              <a:t>by </a:t>
            </a:r>
            <a:r>
              <a:rPr lang="en-US" altLang="zh-CN" sz="2500" dirty="0" smtClean="0">
                <a:solidFill>
                  <a:srgbClr val="000000"/>
                </a:solidFill>
                <a:latin typeface="Arial" panose="020B0604020202020204" pitchFamily="34" charset="0"/>
                <a:cs typeface="Arial" panose="020B0604020202020204" pitchFamily="34" charset="0"/>
              </a:rPr>
              <a:t>outliers.</a:t>
            </a:r>
          </a:p>
          <a:p>
            <a:pPr marL="457200" indent="-457200">
              <a:lnSpc>
                <a:spcPct val="150000"/>
              </a:lnSpc>
              <a:buFont typeface="Wingdings" panose="05000000000000000000" pitchFamily="2" charset="2"/>
              <a:buChar char="Ø"/>
            </a:pPr>
            <a:r>
              <a:rPr lang="en-US" altLang="zh-CN" sz="2500" dirty="0" smtClean="0">
                <a:solidFill>
                  <a:srgbClr val="000000"/>
                </a:solidFill>
                <a:latin typeface="Arial" panose="020B0604020202020204" pitchFamily="34" charset="0"/>
                <a:cs typeface="Arial" panose="020B0604020202020204" pitchFamily="34" charset="0"/>
              </a:rPr>
              <a:t>Distinguish </a:t>
            </a:r>
            <a:r>
              <a:rPr lang="en-US" altLang="zh-CN" sz="2500" dirty="0">
                <a:solidFill>
                  <a:srgbClr val="000000"/>
                </a:solidFill>
                <a:latin typeface="Arial" panose="020B0604020202020204" pitchFamily="34" charset="0"/>
                <a:cs typeface="Arial" panose="020B0604020202020204" pitchFamily="34" charset="0"/>
              </a:rPr>
              <a:t>correlation from causation.</a:t>
            </a:r>
            <a:r>
              <a:rPr lang="en-US" altLang="zh-CN" sz="25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
            </a:r>
            <a:br>
              <a:rPr lang="en-US" altLang="zh-CN" sz="2800" dirty="0">
                <a:latin typeface="Arial" panose="020B0604020202020204" pitchFamily="34" charset="0"/>
                <a:cs typeface="Arial" panose="020B0604020202020204" pitchFamily="34" charset="0"/>
              </a:rPr>
            </a:b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608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2" name="Rectangle 1">
            <a:extLst>
              <a:ext uri="{FF2B5EF4-FFF2-40B4-BE49-F238E27FC236}">
                <a16:creationId xmlns:a16="http://schemas.microsoft.com/office/drawing/2014/main" id="{06818B0D-6A90-40B3-87F8-6C081547BEBE}"/>
              </a:ext>
            </a:extLst>
          </p:cNvPr>
          <p:cNvSpPr/>
          <p:nvPr/>
        </p:nvSpPr>
        <p:spPr>
          <a:xfrm>
            <a:off x="519484" y="4479578"/>
            <a:ext cx="8429207" cy="120032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D1813D3-CAEC-445D-A4E0-D205CBC07A77}"/>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23" name="TextBox 22">
            <a:extLst>
              <a:ext uri="{FF2B5EF4-FFF2-40B4-BE49-F238E27FC236}">
                <a16:creationId xmlns:a16="http://schemas.microsoft.com/office/drawing/2014/main" id="{D5058F81-7816-4A05-9916-6340B5B0764C}"/>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3305513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46276"/>
          </a:xfrm>
          <a:prstGeom prst="rect">
            <a:avLst/>
          </a:prstGeom>
          <a:noFill/>
        </p:spPr>
        <p:txBody>
          <a:bodyPr wrap="square" rtlCol="0">
            <a:spAutoFit/>
          </a:bodyPr>
          <a:lstStyle/>
          <a:p>
            <a:r>
              <a:rPr lang="en-US" sz="23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120032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p:txBody>
      </p:sp>
      <p:sp>
        <p:nvSpPr>
          <p:cNvPr id="19" name="TextBox 18">
            <a:extLst>
              <a:ext uri="{FF2B5EF4-FFF2-40B4-BE49-F238E27FC236}">
                <a16:creationId xmlns:a16="http://schemas.microsoft.com/office/drawing/2014/main" id="{4B91AC7E-B65F-4CC5-9AC1-72380352F93C}"/>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544308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46276"/>
          </a:xfrm>
          <a:prstGeom prst="rect">
            <a:avLst/>
          </a:prstGeom>
          <a:noFill/>
        </p:spPr>
        <p:txBody>
          <a:bodyPr wrap="square" rtlCol="0">
            <a:spAutoFit/>
          </a:bodyPr>
          <a:lstStyle/>
          <a:p>
            <a:r>
              <a:rPr lang="en-US" sz="23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120032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69332"/>
          </a:xfrm>
          <a:prstGeom prst="rect">
            <a:avLst/>
          </a:prstGeom>
          <a:noFill/>
        </p:spPr>
        <p:txBody>
          <a:bodyPr wrap="square" rtlCol="0">
            <a:spAutoFit/>
          </a:bodyPr>
          <a:lstStyle/>
          <a:p>
            <a:r>
              <a:rPr lang="en-US"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46276"/>
          </a:xfrm>
          <a:prstGeom prst="rect">
            <a:avLst/>
          </a:prstGeom>
          <a:noFill/>
        </p:spPr>
        <p:txBody>
          <a:bodyPr wrap="square" rtlCol="0">
            <a:spAutoFit/>
          </a:bodyPr>
          <a:lstStyle/>
          <a:p>
            <a:r>
              <a:rPr lang="en-US" sz="23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69332"/>
          </a:xfrm>
          <a:prstGeom prst="rect">
            <a:avLst/>
          </a:prstGeom>
          <a:noFill/>
        </p:spPr>
        <p:txBody>
          <a:bodyPr wrap="square" rtlCol="0">
            <a:spAutoFit/>
          </a:bodyPr>
          <a:lstStyle/>
          <a:p>
            <a:r>
              <a:rPr lang="en-US"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46276"/>
          </a:xfrm>
          <a:prstGeom prst="rect">
            <a:avLst/>
          </a:prstGeom>
          <a:noFill/>
        </p:spPr>
        <p:txBody>
          <a:bodyPr wrap="square" rtlCol="0">
            <a:spAutoFit/>
          </a:bodyPr>
          <a:lstStyle/>
          <a:p>
            <a:r>
              <a:rPr lang="en-US" sz="2300" b="1" dirty="0"/>
              <a:t>y</a:t>
            </a:r>
          </a:p>
        </p:txBody>
      </p:sp>
      <p:sp>
        <p:nvSpPr>
          <p:cNvPr id="31" name="TextBox 30">
            <a:extLst>
              <a:ext uri="{FF2B5EF4-FFF2-40B4-BE49-F238E27FC236}">
                <a16:creationId xmlns:a16="http://schemas.microsoft.com/office/drawing/2014/main" id="{B8074D39-F883-4E29-86F9-39548232BC19}"/>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2067743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46276"/>
          </a:xfrm>
          <a:prstGeom prst="rect">
            <a:avLst/>
          </a:prstGeom>
          <a:noFill/>
        </p:spPr>
        <p:txBody>
          <a:bodyPr wrap="square" rtlCol="0">
            <a:spAutoFit/>
          </a:bodyPr>
          <a:lstStyle/>
          <a:p>
            <a:r>
              <a:rPr lang="en-US" sz="23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224676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a:p>
            <a:pPr marR="220980">
              <a:tabLst>
                <a:tab pos="528955" algn="l"/>
              </a:tabLst>
            </a:pPr>
            <a:endParaRPr lang="en-US" sz="800" dirty="0">
              <a:latin typeface="Arial" panose="020B0604020202020204" pitchFamily="34" charset="0"/>
              <a:ea typeface="Arial" panose="020B0604020202020204" pitchFamily="34" charset="0"/>
            </a:endParaRPr>
          </a:p>
          <a:p>
            <a:pPr marR="220980">
              <a:tabLst>
                <a:tab pos="528955" algn="l"/>
              </a:tabLst>
            </a:pPr>
            <a:r>
              <a:rPr lang="en-US" sz="3000" u="sng" dirty="0">
                <a:latin typeface="Arial" panose="020B0604020202020204" pitchFamily="34" charset="0"/>
                <a:ea typeface="Arial" panose="020B0604020202020204" pitchFamily="34" charset="0"/>
              </a:rPr>
              <a:t>Negative correlations:</a:t>
            </a:r>
            <a:r>
              <a:rPr lang="en-US" sz="3000" dirty="0">
                <a:latin typeface="Arial" panose="020B0604020202020204" pitchFamily="34" charset="0"/>
                <a:ea typeface="Arial" panose="020B0604020202020204" pitchFamily="34" charset="0"/>
              </a:rPr>
              <a:t> as the x values increase, the y values tend to </a:t>
            </a:r>
            <a:r>
              <a:rPr lang="en-US" sz="3000" b="1" dirty="0">
                <a:solidFill>
                  <a:srgbClr val="0070C0"/>
                </a:solidFill>
                <a:latin typeface="Arial" panose="020B0604020202020204" pitchFamily="34" charset="0"/>
                <a:ea typeface="Arial" panose="020B0604020202020204" pitchFamily="34" charset="0"/>
              </a:rPr>
              <a:t>decrease</a:t>
            </a:r>
            <a:r>
              <a:rPr lang="en-US" sz="30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69332"/>
          </a:xfrm>
          <a:prstGeom prst="rect">
            <a:avLst/>
          </a:prstGeom>
          <a:noFill/>
        </p:spPr>
        <p:txBody>
          <a:bodyPr wrap="square" rtlCol="0">
            <a:spAutoFit/>
          </a:bodyPr>
          <a:lstStyle/>
          <a:p>
            <a:r>
              <a:rPr lang="en-US"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46276"/>
          </a:xfrm>
          <a:prstGeom prst="rect">
            <a:avLst/>
          </a:prstGeom>
          <a:noFill/>
        </p:spPr>
        <p:txBody>
          <a:bodyPr wrap="square" rtlCol="0">
            <a:spAutoFit/>
          </a:bodyPr>
          <a:lstStyle/>
          <a:p>
            <a:r>
              <a:rPr lang="en-US" sz="23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69332"/>
          </a:xfrm>
          <a:prstGeom prst="rect">
            <a:avLst/>
          </a:prstGeom>
          <a:noFill/>
        </p:spPr>
        <p:txBody>
          <a:bodyPr wrap="square" rtlCol="0">
            <a:spAutoFit/>
          </a:bodyPr>
          <a:lstStyle/>
          <a:p>
            <a:r>
              <a:rPr lang="en-US"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46276"/>
          </a:xfrm>
          <a:prstGeom prst="rect">
            <a:avLst/>
          </a:prstGeom>
          <a:noFill/>
        </p:spPr>
        <p:txBody>
          <a:bodyPr wrap="square" rtlCol="0">
            <a:spAutoFit/>
          </a:bodyPr>
          <a:lstStyle/>
          <a:p>
            <a:r>
              <a:rPr lang="en-US" sz="2300" b="1" dirty="0"/>
              <a:t>y</a:t>
            </a:r>
          </a:p>
        </p:txBody>
      </p:sp>
      <p:sp>
        <p:nvSpPr>
          <p:cNvPr id="31" name="TextBox 30">
            <a:extLst>
              <a:ext uri="{FF2B5EF4-FFF2-40B4-BE49-F238E27FC236}">
                <a16:creationId xmlns:a16="http://schemas.microsoft.com/office/drawing/2014/main" id="{4417A12C-81D5-4F62-8AAA-677106E3354C}"/>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1793786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46276"/>
          </a:xfrm>
          <a:prstGeom prst="rect">
            <a:avLst/>
          </a:prstGeom>
          <a:noFill/>
        </p:spPr>
        <p:txBody>
          <a:bodyPr wrap="square" rtlCol="0">
            <a:spAutoFit/>
          </a:bodyPr>
          <a:lstStyle/>
          <a:p>
            <a:r>
              <a:rPr lang="en-US" sz="23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224676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a:p>
            <a:pPr marR="220980">
              <a:tabLst>
                <a:tab pos="528955" algn="l"/>
              </a:tabLst>
            </a:pPr>
            <a:endParaRPr lang="en-US" sz="800" dirty="0">
              <a:latin typeface="Arial" panose="020B0604020202020204" pitchFamily="34" charset="0"/>
              <a:ea typeface="Arial" panose="020B0604020202020204" pitchFamily="34" charset="0"/>
            </a:endParaRPr>
          </a:p>
          <a:p>
            <a:pPr marR="220980">
              <a:tabLst>
                <a:tab pos="528955" algn="l"/>
              </a:tabLst>
            </a:pPr>
            <a:r>
              <a:rPr lang="en-US" sz="3000" u="sng" dirty="0">
                <a:latin typeface="Arial" panose="020B0604020202020204" pitchFamily="34" charset="0"/>
                <a:ea typeface="Arial" panose="020B0604020202020204" pitchFamily="34" charset="0"/>
              </a:rPr>
              <a:t>Negative correlations:</a:t>
            </a:r>
            <a:r>
              <a:rPr lang="en-US" sz="3000" dirty="0">
                <a:latin typeface="Arial" panose="020B0604020202020204" pitchFamily="34" charset="0"/>
                <a:ea typeface="Arial" panose="020B0604020202020204" pitchFamily="34" charset="0"/>
              </a:rPr>
              <a:t> as the x values increase, the y values tend to </a:t>
            </a:r>
            <a:r>
              <a:rPr lang="en-US" sz="3000" b="1" dirty="0">
                <a:solidFill>
                  <a:srgbClr val="0070C0"/>
                </a:solidFill>
                <a:latin typeface="Arial" panose="020B0604020202020204" pitchFamily="34" charset="0"/>
                <a:ea typeface="Arial" panose="020B0604020202020204" pitchFamily="34" charset="0"/>
              </a:rPr>
              <a:t>decrease</a:t>
            </a:r>
            <a:r>
              <a:rPr lang="en-US" sz="30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69332"/>
          </a:xfrm>
          <a:prstGeom prst="rect">
            <a:avLst/>
          </a:prstGeom>
          <a:noFill/>
        </p:spPr>
        <p:txBody>
          <a:bodyPr wrap="square" rtlCol="0">
            <a:spAutoFit/>
          </a:bodyPr>
          <a:lstStyle/>
          <a:p>
            <a:r>
              <a:rPr lang="en-US"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46276"/>
          </a:xfrm>
          <a:prstGeom prst="rect">
            <a:avLst/>
          </a:prstGeom>
          <a:noFill/>
        </p:spPr>
        <p:txBody>
          <a:bodyPr wrap="square" rtlCol="0">
            <a:spAutoFit/>
          </a:bodyPr>
          <a:lstStyle/>
          <a:p>
            <a:r>
              <a:rPr lang="en-US" sz="23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69332"/>
          </a:xfrm>
          <a:prstGeom prst="rect">
            <a:avLst/>
          </a:prstGeom>
          <a:noFill/>
        </p:spPr>
        <p:txBody>
          <a:bodyPr wrap="square" rtlCol="0">
            <a:spAutoFit/>
          </a:bodyPr>
          <a:lstStyle/>
          <a:p>
            <a:r>
              <a:rPr lang="en-US"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46276"/>
          </a:xfrm>
          <a:prstGeom prst="rect">
            <a:avLst/>
          </a:prstGeom>
          <a:noFill/>
        </p:spPr>
        <p:txBody>
          <a:bodyPr wrap="square" rtlCol="0">
            <a:spAutoFit/>
          </a:bodyPr>
          <a:lstStyle/>
          <a:p>
            <a:r>
              <a:rPr lang="en-US" sz="2300"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69332"/>
          </a:xfrm>
          <a:prstGeom prst="rect">
            <a:avLst/>
          </a:prstGeom>
          <a:noFill/>
        </p:spPr>
        <p:txBody>
          <a:bodyPr wrap="square" rtlCol="0">
            <a:spAutoFit/>
          </a:bodyPr>
          <a:lstStyle/>
          <a:p>
            <a:r>
              <a:rPr lang="en-US"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2926302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46276"/>
          </a:xfrm>
          <a:prstGeom prst="rect">
            <a:avLst/>
          </a:prstGeom>
          <a:noFill/>
        </p:spPr>
        <p:txBody>
          <a:bodyPr wrap="square" rtlCol="0">
            <a:spAutoFit/>
          </a:bodyPr>
          <a:lstStyle/>
          <a:p>
            <a:r>
              <a:rPr lang="en-US" sz="23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224676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a:p>
            <a:pPr marR="220980">
              <a:tabLst>
                <a:tab pos="528955" algn="l"/>
              </a:tabLst>
            </a:pPr>
            <a:endParaRPr lang="en-US" sz="800" dirty="0">
              <a:latin typeface="Arial" panose="020B0604020202020204" pitchFamily="34" charset="0"/>
              <a:ea typeface="Arial" panose="020B0604020202020204" pitchFamily="34" charset="0"/>
            </a:endParaRPr>
          </a:p>
          <a:p>
            <a:pPr marR="220980">
              <a:tabLst>
                <a:tab pos="528955" algn="l"/>
              </a:tabLst>
            </a:pPr>
            <a:r>
              <a:rPr lang="en-US" sz="3000" u="sng" dirty="0">
                <a:latin typeface="Arial" panose="020B0604020202020204" pitchFamily="34" charset="0"/>
                <a:ea typeface="Arial" panose="020B0604020202020204" pitchFamily="34" charset="0"/>
              </a:rPr>
              <a:t>Negative correlations:</a:t>
            </a:r>
            <a:r>
              <a:rPr lang="en-US" sz="3000" dirty="0">
                <a:latin typeface="Arial" panose="020B0604020202020204" pitchFamily="34" charset="0"/>
                <a:ea typeface="Arial" panose="020B0604020202020204" pitchFamily="34" charset="0"/>
              </a:rPr>
              <a:t> as the x values increase, the y values tend to </a:t>
            </a:r>
            <a:r>
              <a:rPr lang="en-US" sz="3000" b="1" dirty="0">
                <a:solidFill>
                  <a:srgbClr val="0070C0"/>
                </a:solidFill>
                <a:latin typeface="Arial" panose="020B0604020202020204" pitchFamily="34" charset="0"/>
                <a:ea typeface="Arial" panose="020B0604020202020204" pitchFamily="34" charset="0"/>
              </a:rPr>
              <a:t>decrease</a:t>
            </a:r>
            <a:r>
              <a:rPr lang="en-US" sz="30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69332"/>
          </a:xfrm>
          <a:prstGeom prst="rect">
            <a:avLst/>
          </a:prstGeom>
          <a:noFill/>
        </p:spPr>
        <p:txBody>
          <a:bodyPr wrap="square" rtlCol="0">
            <a:spAutoFit/>
          </a:bodyPr>
          <a:lstStyle/>
          <a:p>
            <a:r>
              <a:rPr lang="en-US"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46276"/>
          </a:xfrm>
          <a:prstGeom prst="rect">
            <a:avLst/>
          </a:prstGeom>
          <a:noFill/>
        </p:spPr>
        <p:txBody>
          <a:bodyPr wrap="square" rtlCol="0">
            <a:spAutoFit/>
          </a:bodyPr>
          <a:lstStyle/>
          <a:p>
            <a:r>
              <a:rPr lang="en-US" sz="23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69332"/>
          </a:xfrm>
          <a:prstGeom prst="rect">
            <a:avLst/>
          </a:prstGeom>
          <a:noFill/>
        </p:spPr>
        <p:txBody>
          <a:bodyPr wrap="square" rtlCol="0">
            <a:spAutoFit/>
          </a:bodyPr>
          <a:lstStyle/>
          <a:p>
            <a:r>
              <a:rPr lang="en-US"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46276"/>
          </a:xfrm>
          <a:prstGeom prst="rect">
            <a:avLst/>
          </a:prstGeom>
          <a:noFill/>
        </p:spPr>
        <p:txBody>
          <a:bodyPr wrap="square" rtlCol="0">
            <a:spAutoFit/>
          </a:bodyPr>
          <a:lstStyle/>
          <a:p>
            <a:r>
              <a:rPr lang="en-US" sz="2300"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69332"/>
          </a:xfrm>
          <a:prstGeom prst="rect">
            <a:avLst/>
          </a:prstGeom>
          <a:noFill/>
        </p:spPr>
        <p:txBody>
          <a:bodyPr wrap="square" rtlCol="0">
            <a:spAutoFit/>
          </a:bodyPr>
          <a:lstStyle/>
          <a:p>
            <a:r>
              <a:rPr lang="en-US"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cxnSp>
        <p:nvCxnSpPr>
          <p:cNvPr id="3" name="Straight Arrow Connector 2">
            <a:extLst>
              <a:ext uri="{FF2B5EF4-FFF2-40B4-BE49-F238E27FC236}">
                <a16:creationId xmlns:a16="http://schemas.microsoft.com/office/drawing/2014/main" id="{F62916D3-A784-41B3-ADDE-4CAC831B27B2}"/>
              </a:ext>
            </a:extLst>
          </p:cNvPr>
          <p:cNvCxnSpPr/>
          <p:nvPr/>
        </p:nvCxnSpPr>
        <p:spPr>
          <a:xfrm>
            <a:off x="11771788" y="2982143"/>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529F66-20FF-4641-B9BC-26F61F691B82}"/>
              </a:ext>
            </a:extLst>
          </p:cNvPr>
          <p:cNvSpPr txBox="1"/>
          <p:nvPr/>
        </p:nvSpPr>
        <p:spPr>
          <a:xfrm>
            <a:off x="11792647" y="3020447"/>
            <a:ext cx="295931" cy="446276"/>
          </a:xfrm>
          <a:prstGeom prst="rect">
            <a:avLst/>
          </a:prstGeom>
          <a:noFill/>
        </p:spPr>
        <p:txBody>
          <a:bodyPr wrap="square" rtlCol="0">
            <a:spAutoFit/>
          </a:bodyPr>
          <a:lstStyle/>
          <a:p>
            <a:r>
              <a:rPr lang="en-US" sz="2300" b="1" dirty="0"/>
              <a:t>y</a:t>
            </a:r>
          </a:p>
        </p:txBody>
      </p:sp>
    </p:spTree>
    <p:extLst>
      <p:ext uri="{BB962C8B-B14F-4D97-AF65-F5344CB8AC3E}">
        <p14:creationId xmlns:p14="http://schemas.microsoft.com/office/powerpoint/2010/main" val="1276010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46276"/>
          </a:xfrm>
          <a:prstGeom prst="rect">
            <a:avLst/>
          </a:prstGeom>
          <a:noFill/>
        </p:spPr>
        <p:txBody>
          <a:bodyPr wrap="square" rtlCol="0">
            <a:spAutoFit/>
          </a:bodyPr>
          <a:lstStyle/>
          <a:p>
            <a:r>
              <a:rPr lang="en-US" sz="23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224676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a:p>
            <a:pPr marR="220980">
              <a:tabLst>
                <a:tab pos="528955" algn="l"/>
              </a:tabLst>
            </a:pPr>
            <a:endParaRPr lang="en-US" sz="800" dirty="0">
              <a:latin typeface="Arial" panose="020B0604020202020204" pitchFamily="34" charset="0"/>
              <a:ea typeface="Arial" panose="020B0604020202020204" pitchFamily="34" charset="0"/>
            </a:endParaRPr>
          </a:p>
          <a:p>
            <a:pPr marR="220980">
              <a:tabLst>
                <a:tab pos="528955" algn="l"/>
              </a:tabLst>
            </a:pPr>
            <a:r>
              <a:rPr lang="en-US" sz="3000" u="sng" dirty="0">
                <a:latin typeface="Arial" panose="020B0604020202020204" pitchFamily="34" charset="0"/>
                <a:ea typeface="Arial" panose="020B0604020202020204" pitchFamily="34" charset="0"/>
              </a:rPr>
              <a:t>Negative correlations:</a:t>
            </a:r>
            <a:r>
              <a:rPr lang="en-US" sz="3000" dirty="0">
                <a:latin typeface="Arial" panose="020B0604020202020204" pitchFamily="34" charset="0"/>
                <a:ea typeface="Arial" panose="020B0604020202020204" pitchFamily="34" charset="0"/>
              </a:rPr>
              <a:t> as the x values increase, the y values tend to </a:t>
            </a:r>
            <a:r>
              <a:rPr lang="en-US" sz="3000" b="1" dirty="0">
                <a:solidFill>
                  <a:srgbClr val="0070C0"/>
                </a:solidFill>
                <a:latin typeface="Arial" panose="020B0604020202020204" pitchFamily="34" charset="0"/>
                <a:ea typeface="Arial" panose="020B0604020202020204" pitchFamily="34" charset="0"/>
              </a:rPr>
              <a:t>decrease</a:t>
            </a:r>
            <a:r>
              <a:rPr lang="en-US" sz="30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69332"/>
          </a:xfrm>
          <a:prstGeom prst="rect">
            <a:avLst/>
          </a:prstGeom>
          <a:noFill/>
        </p:spPr>
        <p:txBody>
          <a:bodyPr wrap="square" rtlCol="0">
            <a:spAutoFit/>
          </a:bodyPr>
          <a:lstStyle/>
          <a:p>
            <a:r>
              <a:rPr lang="en-US"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46276"/>
          </a:xfrm>
          <a:prstGeom prst="rect">
            <a:avLst/>
          </a:prstGeom>
          <a:noFill/>
        </p:spPr>
        <p:txBody>
          <a:bodyPr wrap="square" rtlCol="0">
            <a:spAutoFit/>
          </a:bodyPr>
          <a:lstStyle/>
          <a:p>
            <a:r>
              <a:rPr lang="en-US" sz="23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69332"/>
          </a:xfrm>
          <a:prstGeom prst="rect">
            <a:avLst/>
          </a:prstGeom>
          <a:noFill/>
        </p:spPr>
        <p:txBody>
          <a:bodyPr wrap="square" rtlCol="0">
            <a:spAutoFit/>
          </a:bodyPr>
          <a:lstStyle/>
          <a:p>
            <a:r>
              <a:rPr lang="en-US"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46276"/>
          </a:xfrm>
          <a:prstGeom prst="rect">
            <a:avLst/>
          </a:prstGeom>
          <a:noFill/>
        </p:spPr>
        <p:txBody>
          <a:bodyPr wrap="square" rtlCol="0">
            <a:spAutoFit/>
          </a:bodyPr>
          <a:lstStyle/>
          <a:p>
            <a:r>
              <a:rPr lang="en-US" sz="2300"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69332"/>
          </a:xfrm>
          <a:prstGeom prst="rect">
            <a:avLst/>
          </a:prstGeom>
          <a:noFill/>
        </p:spPr>
        <p:txBody>
          <a:bodyPr wrap="square" rtlCol="0">
            <a:spAutoFit/>
          </a:bodyPr>
          <a:lstStyle/>
          <a:p>
            <a:r>
              <a:rPr lang="en-US"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cxnSp>
        <p:nvCxnSpPr>
          <p:cNvPr id="3" name="Straight Arrow Connector 2">
            <a:extLst>
              <a:ext uri="{FF2B5EF4-FFF2-40B4-BE49-F238E27FC236}">
                <a16:creationId xmlns:a16="http://schemas.microsoft.com/office/drawing/2014/main" id="{F62916D3-A784-41B3-ADDE-4CAC831B27B2}"/>
              </a:ext>
            </a:extLst>
          </p:cNvPr>
          <p:cNvCxnSpPr/>
          <p:nvPr/>
        </p:nvCxnSpPr>
        <p:spPr>
          <a:xfrm>
            <a:off x="11771788" y="2982143"/>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529F66-20FF-4641-B9BC-26F61F691B82}"/>
              </a:ext>
            </a:extLst>
          </p:cNvPr>
          <p:cNvSpPr txBox="1"/>
          <p:nvPr/>
        </p:nvSpPr>
        <p:spPr>
          <a:xfrm>
            <a:off x="11792647" y="3020447"/>
            <a:ext cx="295931" cy="446276"/>
          </a:xfrm>
          <a:prstGeom prst="rect">
            <a:avLst/>
          </a:prstGeom>
          <a:noFill/>
        </p:spPr>
        <p:txBody>
          <a:bodyPr wrap="square" rtlCol="0">
            <a:spAutoFit/>
          </a:bodyPr>
          <a:lstStyle/>
          <a:p>
            <a:r>
              <a:rPr lang="en-US" sz="2300" b="1" dirty="0"/>
              <a:t>y</a:t>
            </a:r>
          </a:p>
        </p:txBody>
      </p:sp>
      <p:cxnSp>
        <p:nvCxnSpPr>
          <p:cNvPr id="35" name="Straight Arrow Connector 34">
            <a:extLst>
              <a:ext uri="{FF2B5EF4-FFF2-40B4-BE49-F238E27FC236}">
                <a16:creationId xmlns:a16="http://schemas.microsoft.com/office/drawing/2014/main" id="{C4D13763-73A1-40B2-BB1A-74D2C208F511}"/>
              </a:ext>
            </a:extLst>
          </p:cNvPr>
          <p:cNvCxnSpPr>
            <a:cxnSpLocks/>
          </p:cNvCxnSpPr>
          <p:nvPr/>
        </p:nvCxnSpPr>
        <p:spPr>
          <a:xfrm>
            <a:off x="9323489"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12DBA4-D4F5-4D22-B01B-36B1FBC5F533}"/>
              </a:ext>
            </a:extLst>
          </p:cNvPr>
          <p:cNvSpPr txBox="1"/>
          <p:nvPr/>
        </p:nvSpPr>
        <p:spPr>
          <a:xfrm>
            <a:off x="9141023" y="2545852"/>
            <a:ext cx="1282683" cy="369332"/>
          </a:xfrm>
          <a:prstGeom prst="rect">
            <a:avLst/>
          </a:prstGeom>
          <a:noFill/>
        </p:spPr>
        <p:txBody>
          <a:bodyPr wrap="square" rtlCol="0">
            <a:spAutoFit/>
          </a:bodyPr>
          <a:lstStyle/>
          <a:p>
            <a:r>
              <a:rPr lang="en-US" b="1" dirty="0"/>
              <a:t>x increases</a:t>
            </a:r>
          </a:p>
        </p:txBody>
      </p:sp>
      <p:cxnSp>
        <p:nvCxnSpPr>
          <p:cNvPr id="37" name="Straight Arrow Connector 36">
            <a:extLst>
              <a:ext uri="{FF2B5EF4-FFF2-40B4-BE49-F238E27FC236}">
                <a16:creationId xmlns:a16="http://schemas.microsoft.com/office/drawing/2014/main" id="{7411D481-8AB8-486C-8CF4-75B0D94D9184}"/>
              </a:ext>
            </a:extLst>
          </p:cNvPr>
          <p:cNvCxnSpPr/>
          <p:nvPr/>
        </p:nvCxnSpPr>
        <p:spPr>
          <a:xfrm>
            <a:off x="10117456"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4F2ECC-44E9-45DD-BBF9-FF48C0A3715A}"/>
              </a:ext>
            </a:extLst>
          </p:cNvPr>
          <p:cNvSpPr txBox="1"/>
          <p:nvPr/>
        </p:nvSpPr>
        <p:spPr>
          <a:xfrm>
            <a:off x="10138315" y="3018408"/>
            <a:ext cx="295931" cy="446276"/>
          </a:xfrm>
          <a:prstGeom prst="rect">
            <a:avLst/>
          </a:prstGeom>
          <a:noFill/>
        </p:spPr>
        <p:txBody>
          <a:bodyPr wrap="square" rtlCol="0">
            <a:spAutoFit/>
          </a:bodyPr>
          <a:lstStyle/>
          <a:p>
            <a:r>
              <a:rPr lang="en-US" sz="2300" b="1" dirty="0"/>
              <a:t>y</a:t>
            </a:r>
          </a:p>
        </p:txBody>
      </p:sp>
      <p:cxnSp>
        <p:nvCxnSpPr>
          <p:cNvPr id="43" name="Straight Arrow Connector 42">
            <a:extLst>
              <a:ext uri="{FF2B5EF4-FFF2-40B4-BE49-F238E27FC236}">
                <a16:creationId xmlns:a16="http://schemas.microsoft.com/office/drawing/2014/main" id="{785F1C97-B17B-40C1-9F08-6C8376DACA19}"/>
              </a:ext>
            </a:extLst>
          </p:cNvPr>
          <p:cNvCxnSpPr>
            <a:cxnSpLocks/>
          </p:cNvCxnSpPr>
          <p:nvPr/>
        </p:nvCxnSpPr>
        <p:spPr>
          <a:xfrm>
            <a:off x="7695744"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479145F-F86F-4215-A840-C3772043260F}"/>
              </a:ext>
            </a:extLst>
          </p:cNvPr>
          <p:cNvSpPr txBox="1"/>
          <p:nvPr/>
        </p:nvSpPr>
        <p:spPr>
          <a:xfrm>
            <a:off x="7513278" y="2545852"/>
            <a:ext cx="1282683" cy="369332"/>
          </a:xfrm>
          <a:prstGeom prst="rect">
            <a:avLst/>
          </a:prstGeom>
          <a:noFill/>
        </p:spPr>
        <p:txBody>
          <a:bodyPr wrap="square" rtlCol="0">
            <a:spAutoFit/>
          </a:bodyPr>
          <a:lstStyle/>
          <a:p>
            <a:r>
              <a:rPr lang="en-US" b="1" dirty="0"/>
              <a:t>x increases</a:t>
            </a:r>
          </a:p>
        </p:txBody>
      </p:sp>
      <p:cxnSp>
        <p:nvCxnSpPr>
          <p:cNvPr id="45" name="Straight Arrow Connector 44">
            <a:extLst>
              <a:ext uri="{FF2B5EF4-FFF2-40B4-BE49-F238E27FC236}">
                <a16:creationId xmlns:a16="http://schemas.microsoft.com/office/drawing/2014/main" id="{EAC64435-639B-495C-B463-04A185E05E3A}"/>
              </a:ext>
            </a:extLst>
          </p:cNvPr>
          <p:cNvCxnSpPr/>
          <p:nvPr/>
        </p:nvCxnSpPr>
        <p:spPr>
          <a:xfrm>
            <a:off x="8489711"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DD8DA4-56E8-4210-B2F0-00A7E9DB2347}"/>
              </a:ext>
            </a:extLst>
          </p:cNvPr>
          <p:cNvSpPr txBox="1"/>
          <p:nvPr/>
        </p:nvSpPr>
        <p:spPr>
          <a:xfrm>
            <a:off x="8510570" y="3018408"/>
            <a:ext cx="295931" cy="446276"/>
          </a:xfrm>
          <a:prstGeom prst="rect">
            <a:avLst/>
          </a:prstGeom>
          <a:noFill/>
        </p:spPr>
        <p:txBody>
          <a:bodyPr wrap="square" rtlCol="0">
            <a:spAutoFit/>
          </a:bodyPr>
          <a:lstStyle/>
          <a:p>
            <a:r>
              <a:rPr lang="en-US" sz="2300" b="1" dirty="0"/>
              <a:t>y</a:t>
            </a:r>
          </a:p>
        </p:txBody>
      </p:sp>
    </p:spTree>
    <p:extLst>
      <p:ext uri="{BB962C8B-B14F-4D97-AF65-F5344CB8AC3E}">
        <p14:creationId xmlns:p14="http://schemas.microsoft.com/office/powerpoint/2010/main" val="4153244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46276"/>
          </a:xfrm>
          <a:prstGeom prst="rect">
            <a:avLst/>
          </a:prstGeom>
          <a:noFill/>
        </p:spPr>
        <p:txBody>
          <a:bodyPr wrap="square" rtlCol="0">
            <a:spAutoFit/>
          </a:bodyPr>
          <a:lstStyle/>
          <a:p>
            <a:r>
              <a:rPr lang="en-US" sz="23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224676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a:p>
            <a:pPr marR="220980">
              <a:tabLst>
                <a:tab pos="528955" algn="l"/>
              </a:tabLst>
            </a:pPr>
            <a:endParaRPr lang="en-US" sz="800" dirty="0">
              <a:latin typeface="Arial" panose="020B0604020202020204" pitchFamily="34" charset="0"/>
              <a:ea typeface="Arial" panose="020B0604020202020204" pitchFamily="34" charset="0"/>
            </a:endParaRPr>
          </a:p>
          <a:p>
            <a:pPr marR="220980">
              <a:tabLst>
                <a:tab pos="528955" algn="l"/>
              </a:tabLst>
            </a:pPr>
            <a:r>
              <a:rPr lang="en-US" sz="3000" u="sng" dirty="0">
                <a:latin typeface="Arial" panose="020B0604020202020204" pitchFamily="34" charset="0"/>
                <a:ea typeface="Arial" panose="020B0604020202020204" pitchFamily="34" charset="0"/>
              </a:rPr>
              <a:t>Negative correlations:</a:t>
            </a:r>
            <a:r>
              <a:rPr lang="en-US" sz="3000" dirty="0">
                <a:latin typeface="Arial" panose="020B0604020202020204" pitchFamily="34" charset="0"/>
                <a:ea typeface="Arial" panose="020B0604020202020204" pitchFamily="34" charset="0"/>
              </a:rPr>
              <a:t> as the x values increase, the y values tend to </a:t>
            </a:r>
            <a:r>
              <a:rPr lang="en-US" sz="3000" b="1" dirty="0">
                <a:solidFill>
                  <a:srgbClr val="0070C0"/>
                </a:solidFill>
                <a:latin typeface="Arial" panose="020B0604020202020204" pitchFamily="34" charset="0"/>
                <a:ea typeface="Arial" panose="020B0604020202020204" pitchFamily="34" charset="0"/>
              </a:rPr>
              <a:t>decrease</a:t>
            </a:r>
            <a:r>
              <a:rPr lang="en-US" sz="30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69332"/>
          </a:xfrm>
          <a:prstGeom prst="rect">
            <a:avLst/>
          </a:prstGeom>
          <a:noFill/>
        </p:spPr>
        <p:txBody>
          <a:bodyPr wrap="square" rtlCol="0">
            <a:spAutoFit/>
          </a:bodyPr>
          <a:lstStyle/>
          <a:p>
            <a:r>
              <a:rPr lang="en-US"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46276"/>
          </a:xfrm>
          <a:prstGeom prst="rect">
            <a:avLst/>
          </a:prstGeom>
          <a:noFill/>
        </p:spPr>
        <p:txBody>
          <a:bodyPr wrap="square" rtlCol="0">
            <a:spAutoFit/>
          </a:bodyPr>
          <a:lstStyle/>
          <a:p>
            <a:r>
              <a:rPr lang="en-US" sz="23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69332"/>
          </a:xfrm>
          <a:prstGeom prst="rect">
            <a:avLst/>
          </a:prstGeom>
          <a:noFill/>
        </p:spPr>
        <p:txBody>
          <a:bodyPr wrap="square" rtlCol="0">
            <a:spAutoFit/>
          </a:bodyPr>
          <a:lstStyle/>
          <a:p>
            <a:r>
              <a:rPr lang="en-US"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46276"/>
          </a:xfrm>
          <a:prstGeom prst="rect">
            <a:avLst/>
          </a:prstGeom>
          <a:noFill/>
        </p:spPr>
        <p:txBody>
          <a:bodyPr wrap="square" rtlCol="0">
            <a:spAutoFit/>
          </a:bodyPr>
          <a:lstStyle/>
          <a:p>
            <a:r>
              <a:rPr lang="en-US" sz="2300"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69332"/>
          </a:xfrm>
          <a:prstGeom prst="rect">
            <a:avLst/>
          </a:prstGeom>
          <a:noFill/>
        </p:spPr>
        <p:txBody>
          <a:bodyPr wrap="square" rtlCol="0">
            <a:spAutoFit/>
          </a:bodyPr>
          <a:lstStyle/>
          <a:p>
            <a:r>
              <a:rPr lang="en-US"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cxnSp>
        <p:nvCxnSpPr>
          <p:cNvPr id="3" name="Straight Arrow Connector 2">
            <a:extLst>
              <a:ext uri="{FF2B5EF4-FFF2-40B4-BE49-F238E27FC236}">
                <a16:creationId xmlns:a16="http://schemas.microsoft.com/office/drawing/2014/main" id="{F62916D3-A784-41B3-ADDE-4CAC831B27B2}"/>
              </a:ext>
            </a:extLst>
          </p:cNvPr>
          <p:cNvCxnSpPr/>
          <p:nvPr/>
        </p:nvCxnSpPr>
        <p:spPr>
          <a:xfrm>
            <a:off x="11771788" y="2982143"/>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529F66-20FF-4641-B9BC-26F61F691B82}"/>
              </a:ext>
            </a:extLst>
          </p:cNvPr>
          <p:cNvSpPr txBox="1"/>
          <p:nvPr/>
        </p:nvSpPr>
        <p:spPr>
          <a:xfrm>
            <a:off x="11792647" y="3020447"/>
            <a:ext cx="295931" cy="446276"/>
          </a:xfrm>
          <a:prstGeom prst="rect">
            <a:avLst/>
          </a:prstGeom>
          <a:noFill/>
        </p:spPr>
        <p:txBody>
          <a:bodyPr wrap="square" rtlCol="0">
            <a:spAutoFit/>
          </a:bodyPr>
          <a:lstStyle/>
          <a:p>
            <a:r>
              <a:rPr lang="en-US" sz="2300" b="1" dirty="0"/>
              <a:t>y</a:t>
            </a:r>
          </a:p>
        </p:txBody>
      </p:sp>
      <p:cxnSp>
        <p:nvCxnSpPr>
          <p:cNvPr id="35" name="Straight Arrow Connector 34">
            <a:extLst>
              <a:ext uri="{FF2B5EF4-FFF2-40B4-BE49-F238E27FC236}">
                <a16:creationId xmlns:a16="http://schemas.microsoft.com/office/drawing/2014/main" id="{C4D13763-73A1-40B2-BB1A-74D2C208F511}"/>
              </a:ext>
            </a:extLst>
          </p:cNvPr>
          <p:cNvCxnSpPr>
            <a:cxnSpLocks/>
          </p:cNvCxnSpPr>
          <p:nvPr/>
        </p:nvCxnSpPr>
        <p:spPr>
          <a:xfrm>
            <a:off x="9323489"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12DBA4-D4F5-4D22-B01B-36B1FBC5F533}"/>
              </a:ext>
            </a:extLst>
          </p:cNvPr>
          <p:cNvSpPr txBox="1"/>
          <p:nvPr/>
        </p:nvSpPr>
        <p:spPr>
          <a:xfrm>
            <a:off x="9141023" y="2545852"/>
            <a:ext cx="1282683" cy="369332"/>
          </a:xfrm>
          <a:prstGeom prst="rect">
            <a:avLst/>
          </a:prstGeom>
          <a:noFill/>
        </p:spPr>
        <p:txBody>
          <a:bodyPr wrap="square" rtlCol="0">
            <a:spAutoFit/>
          </a:bodyPr>
          <a:lstStyle/>
          <a:p>
            <a:r>
              <a:rPr lang="en-US" b="1" dirty="0"/>
              <a:t>x increases</a:t>
            </a:r>
          </a:p>
        </p:txBody>
      </p:sp>
      <p:cxnSp>
        <p:nvCxnSpPr>
          <p:cNvPr id="37" name="Straight Arrow Connector 36">
            <a:extLst>
              <a:ext uri="{FF2B5EF4-FFF2-40B4-BE49-F238E27FC236}">
                <a16:creationId xmlns:a16="http://schemas.microsoft.com/office/drawing/2014/main" id="{7411D481-8AB8-486C-8CF4-75B0D94D9184}"/>
              </a:ext>
            </a:extLst>
          </p:cNvPr>
          <p:cNvCxnSpPr/>
          <p:nvPr/>
        </p:nvCxnSpPr>
        <p:spPr>
          <a:xfrm>
            <a:off x="10117456"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4F2ECC-44E9-45DD-BBF9-FF48C0A3715A}"/>
              </a:ext>
            </a:extLst>
          </p:cNvPr>
          <p:cNvSpPr txBox="1"/>
          <p:nvPr/>
        </p:nvSpPr>
        <p:spPr>
          <a:xfrm>
            <a:off x="10138315" y="3018408"/>
            <a:ext cx="295931" cy="446276"/>
          </a:xfrm>
          <a:prstGeom prst="rect">
            <a:avLst/>
          </a:prstGeom>
          <a:noFill/>
        </p:spPr>
        <p:txBody>
          <a:bodyPr wrap="square" rtlCol="0">
            <a:spAutoFit/>
          </a:bodyPr>
          <a:lstStyle/>
          <a:p>
            <a:r>
              <a:rPr lang="en-US" sz="2300" b="1" dirty="0"/>
              <a:t>y</a:t>
            </a:r>
          </a:p>
        </p:txBody>
      </p:sp>
      <p:cxnSp>
        <p:nvCxnSpPr>
          <p:cNvPr id="43" name="Straight Arrow Connector 42">
            <a:extLst>
              <a:ext uri="{FF2B5EF4-FFF2-40B4-BE49-F238E27FC236}">
                <a16:creationId xmlns:a16="http://schemas.microsoft.com/office/drawing/2014/main" id="{785F1C97-B17B-40C1-9F08-6C8376DACA19}"/>
              </a:ext>
            </a:extLst>
          </p:cNvPr>
          <p:cNvCxnSpPr>
            <a:cxnSpLocks/>
          </p:cNvCxnSpPr>
          <p:nvPr/>
        </p:nvCxnSpPr>
        <p:spPr>
          <a:xfrm>
            <a:off x="7695744"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479145F-F86F-4215-A840-C3772043260F}"/>
              </a:ext>
            </a:extLst>
          </p:cNvPr>
          <p:cNvSpPr txBox="1"/>
          <p:nvPr/>
        </p:nvSpPr>
        <p:spPr>
          <a:xfrm>
            <a:off x="7513278" y="2545852"/>
            <a:ext cx="1282683" cy="369332"/>
          </a:xfrm>
          <a:prstGeom prst="rect">
            <a:avLst/>
          </a:prstGeom>
          <a:noFill/>
        </p:spPr>
        <p:txBody>
          <a:bodyPr wrap="square" rtlCol="0">
            <a:spAutoFit/>
          </a:bodyPr>
          <a:lstStyle/>
          <a:p>
            <a:r>
              <a:rPr lang="en-US" b="1" dirty="0"/>
              <a:t>x increases</a:t>
            </a:r>
          </a:p>
        </p:txBody>
      </p:sp>
      <p:cxnSp>
        <p:nvCxnSpPr>
          <p:cNvPr id="45" name="Straight Arrow Connector 44">
            <a:extLst>
              <a:ext uri="{FF2B5EF4-FFF2-40B4-BE49-F238E27FC236}">
                <a16:creationId xmlns:a16="http://schemas.microsoft.com/office/drawing/2014/main" id="{EAC64435-639B-495C-B463-04A185E05E3A}"/>
              </a:ext>
            </a:extLst>
          </p:cNvPr>
          <p:cNvCxnSpPr/>
          <p:nvPr/>
        </p:nvCxnSpPr>
        <p:spPr>
          <a:xfrm>
            <a:off x="8489711"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DD8DA4-56E8-4210-B2F0-00A7E9DB2347}"/>
              </a:ext>
            </a:extLst>
          </p:cNvPr>
          <p:cNvSpPr txBox="1"/>
          <p:nvPr/>
        </p:nvSpPr>
        <p:spPr>
          <a:xfrm>
            <a:off x="8510570" y="3018408"/>
            <a:ext cx="295931" cy="446276"/>
          </a:xfrm>
          <a:prstGeom prst="rect">
            <a:avLst/>
          </a:prstGeom>
          <a:noFill/>
        </p:spPr>
        <p:txBody>
          <a:bodyPr wrap="square" rtlCol="0">
            <a:spAutoFit/>
          </a:bodyPr>
          <a:lstStyle/>
          <a:p>
            <a:r>
              <a:rPr lang="en-US" sz="2300" b="1" dirty="0"/>
              <a:t>y</a:t>
            </a:r>
          </a:p>
        </p:txBody>
      </p:sp>
      <p:cxnSp>
        <p:nvCxnSpPr>
          <p:cNvPr id="39" name="Straight Connector 38">
            <a:extLst>
              <a:ext uri="{FF2B5EF4-FFF2-40B4-BE49-F238E27FC236}">
                <a16:creationId xmlns:a16="http://schemas.microsoft.com/office/drawing/2014/main" id="{AAA6BB95-6F25-4E9A-9F56-84A273ADD75B}"/>
              </a:ext>
            </a:extLst>
          </p:cNvPr>
          <p:cNvCxnSpPr>
            <a:cxnSpLocks/>
          </p:cNvCxnSpPr>
          <p:nvPr/>
        </p:nvCxnSpPr>
        <p:spPr>
          <a:xfrm flipV="1">
            <a:off x="519484" y="3018511"/>
            <a:ext cx="1217876" cy="622673"/>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6F4A36A-687E-4CDA-8095-57219A803853}"/>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88B34AB-2775-4DEF-8DC1-06EB0095E982}"/>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B7CF546-D93F-4D5D-AD9B-4858E1FD1B2A}"/>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25D9006-F8F0-4B81-A56F-DCF7333B7045}"/>
              </a:ext>
            </a:extLst>
          </p:cNvPr>
          <p:cNvCxnSpPr>
            <a:cxnSpLocks/>
          </p:cNvCxnSpPr>
          <p:nvPr/>
        </p:nvCxnSpPr>
        <p:spPr>
          <a:xfrm>
            <a:off x="9141023" y="3053892"/>
            <a:ext cx="921483" cy="836155"/>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BA557DB-590B-4C8F-929E-1E9BC7F4E6BF}"/>
              </a:ext>
            </a:extLst>
          </p:cNvPr>
          <p:cNvCxnSpPr>
            <a:cxnSpLocks/>
          </p:cNvCxnSpPr>
          <p:nvPr/>
        </p:nvCxnSpPr>
        <p:spPr>
          <a:xfrm>
            <a:off x="10884023" y="2949223"/>
            <a:ext cx="788493" cy="873548"/>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8498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46276"/>
          </a:xfrm>
          <a:prstGeom prst="rect">
            <a:avLst/>
          </a:prstGeom>
          <a:noFill/>
        </p:spPr>
        <p:txBody>
          <a:bodyPr wrap="square" rtlCol="0">
            <a:spAutoFit/>
          </a:bodyPr>
          <a:lstStyle/>
          <a:p>
            <a:r>
              <a:rPr lang="en-US" sz="23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224676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a:p>
            <a:pPr marR="220980">
              <a:tabLst>
                <a:tab pos="528955" algn="l"/>
              </a:tabLst>
            </a:pPr>
            <a:endParaRPr lang="en-US" sz="800" dirty="0">
              <a:latin typeface="Arial" panose="020B0604020202020204" pitchFamily="34" charset="0"/>
              <a:ea typeface="Arial" panose="020B0604020202020204" pitchFamily="34" charset="0"/>
            </a:endParaRPr>
          </a:p>
          <a:p>
            <a:pPr marR="220980">
              <a:tabLst>
                <a:tab pos="528955" algn="l"/>
              </a:tabLst>
            </a:pPr>
            <a:r>
              <a:rPr lang="en-US" sz="3000" u="sng" dirty="0">
                <a:latin typeface="Arial" panose="020B0604020202020204" pitchFamily="34" charset="0"/>
                <a:ea typeface="Arial" panose="020B0604020202020204" pitchFamily="34" charset="0"/>
              </a:rPr>
              <a:t>Negative correlations:</a:t>
            </a:r>
            <a:r>
              <a:rPr lang="en-US" sz="3000" dirty="0">
                <a:latin typeface="Arial" panose="020B0604020202020204" pitchFamily="34" charset="0"/>
                <a:ea typeface="Arial" panose="020B0604020202020204" pitchFamily="34" charset="0"/>
              </a:rPr>
              <a:t> as the x values increase, the y values tend to </a:t>
            </a:r>
            <a:r>
              <a:rPr lang="en-US" sz="3000" b="1" dirty="0">
                <a:solidFill>
                  <a:srgbClr val="0070C0"/>
                </a:solidFill>
                <a:latin typeface="Arial" panose="020B0604020202020204" pitchFamily="34" charset="0"/>
                <a:ea typeface="Arial" panose="020B0604020202020204" pitchFamily="34" charset="0"/>
              </a:rPr>
              <a:t>decrease</a:t>
            </a:r>
            <a:r>
              <a:rPr lang="en-US" sz="30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69332"/>
          </a:xfrm>
          <a:prstGeom prst="rect">
            <a:avLst/>
          </a:prstGeom>
          <a:noFill/>
        </p:spPr>
        <p:txBody>
          <a:bodyPr wrap="square" rtlCol="0">
            <a:spAutoFit/>
          </a:bodyPr>
          <a:lstStyle/>
          <a:p>
            <a:r>
              <a:rPr lang="en-US"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46276"/>
          </a:xfrm>
          <a:prstGeom prst="rect">
            <a:avLst/>
          </a:prstGeom>
          <a:noFill/>
        </p:spPr>
        <p:txBody>
          <a:bodyPr wrap="square" rtlCol="0">
            <a:spAutoFit/>
          </a:bodyPr>
          <a:lstStyle/>
          <a:p>
            <a:r>
              <a:rPr lang="en-US" sz="23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69332"/>
          </a:xfrm>
          <a:prstGeom prst="rect">
            <a:avLst/>
          </a:prstGeom>
          <a:noFill/>
        </p:spPr>
        <p:txBody>
          <a:bodyPr wrap="square" rtlCol="0">
            <a:spAutoFit/>
          </a:bodyPr>
          <a:lstStyle/>
          <a:p>
            <a:r>
              <a:rPr lang="en-US"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46276"/>
          </a:xfrm>
          <a:prstGeom prst="rect">
            <a:avLst/>
          </a:prstGeom>
          <a:noFill/>
        </p:spPr>
        <p:txBody>
          <a:bodyPr wrap="square" rtlCol="0">
            <a:spAutoFit/>
          </a:bodyPr>
          <a:lstStyle/>
          <a:p>
            <a:r>
              <a:rPr lang="en-US" sz="2300"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69332"/>
          </a:xfrm>
          <a:prstGeom prst="rect">
            <a:avLst/>
          </a:prstGeom>
          <a:noFill/>
        </p:spPr>
        <p:txBody>
          <a:bodyPr wrap="square" rtlCol="0">
            <a:spAutoFit/>
          </a:bodyPr>
          <a:lstStyle/>
          <a:p>
            <a:r>
              <a:rPr lang="en-US"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cxnSp>
        <p:nvCxnSpPr>
          <p:cNvPr id="3" name="Straight Arrow Connector 2">
            <a:extLst>
              <a:ext uri="{FF2B5EF4-FFF2-40B4-BE49-F238E27FC236}">
                <a16:creationId xmlns:a16="http://schemas.microsoft.com/office/drawing/2014/main" id="{F62916D3-A784-41B3-ADDE-4CAC831B27B2}"/>
              </a:ext>
            </a:extLst>
          </p:cNvPr>
          <p:cNvCxnSpPr/>
          <p:nvPr/>
        </p:nvCxnSpPr>
        <p:spPr>
          <a:xfrm>
            <a:off x="11771788" y="2982143"/>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529F66-20FF-4641-B9BC-26F61F691B82}"/>
              </a:ext>
            </a:extLst>
          </p:cNvPr>
          <p:cNvSpPr txBox="1"/>
          <p:nvPr/>
        </p:nvSpPr>
        <p:spPr>
          <a:xfrm>
            <a:off x="11792647" y="3020447"/>
            <a:ext cx="295931" cy="446276"/>
          </a:xfrm>
          <a:prstGeom prst="rect">
            <a:avLst/>
          </a:prstGeom>
          <a:noFill/>
        </p:spPr>
        <p:txBody>
          <a:bodyPr wrap="square" rtlCol="0">
            <a:spAutoFit/>
          </a:bodyPr>
          <a:lstStyle/>
          <a:p>
            <a:r>
              <a:rPr lang="en-US" sz="2300" b="1" dirty="0"/>
              <a:t>y</a:t>
            </a:r>
          </a:p>
        </p:txBody>
      </p:sp>
      <p:cxnSp>
        <p:nvCxnSpPr>
          <p:cNvPr id="35" name="Straight Arrow Connector 34">
            <a:extLst>
              <a:ext uri="{FF2B5EF4-FFF2-40B4-BE49-F238E27FC236}">
                <a16:creationId xmlns:a16="http://schemas.microsoft.com/office/drawing/2014/main" id="{C4D13763-73A1-40B2-BB1A-74D2C208F511}"/>
              </a:ext>
            </a:extLst>
          </p:cNvPr>
          <p:cNvCxnSpPr>
            <a:cxnSpLocks/>
          </p:cNvCxnSpPr>
          <p:nvPr/>
        </p:nvCxnSpPr>
        <p:spPr>
          <a:xfrm>
            <a:off x="9323489"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12DBA4-D4F5-4D22-B01B-36B1FBC5F533}"/>
              </a:ext>
            </a:extLst>
          </p:cNvPr>
          <p:cNvSpPr txBox="1"/>
          <p:nvPr/>
        </p:nvSpPr>
        <p:spPr>
          <a:xfrm>
            <a:off x="9141023" y="2545852"/>
            <a:ext cx="1282683" cy="369332"/>
          </a:xfrm>
          <a:prstGeom prst="rect">
            <a:avLst/>
          </a:prstGeom>
          <a:noFill/>
        </p:spPr>
        <p:txBody>
          <a:bodyPr wrap="square" rtlCol="0">
            <a:spAutoFit/>
          </a:bodyPr>
          <a:lstStyle/>
          <a:p>
            <a:r>
              <a:rPr lang="en-US" b="1" dirty="0"/>
              <a:t>x increases</a:t>
            </a:r>
          </a:p>
        </p:txBody>
      </p:sp>
      <p:cxnSp>
        <p:nvCxnSpPr>
          <p:cNvPr id="37" name="Straight Arrow Connector 36">
            <a:extLst>
              <a:ext uri="{FF2B5EF4-FFF2-40B4-BE49-F238E27FC236}">
                <a16:creationId xmlns:a16="http://schemas.microsoft.com/office/drawing/2014/main" id="{7411D481-8AB8-486C-8CF4-75B0D94D9184}"/>
              </a:ext>
            </a:extLst>
          </p:cNvPr>
          <p:cNvCxnSpPr/>
          <p:nvPr/>
        </p:nvCxnSpPr>
        <p:spPr>
          <a:xfrm>
            <a:off x="10117456"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4F2ECC-44E9-45DD-BBF9-FF48C0A3715A}"/>
              </a:ext>
            </a:extLst>
          </p:cNvPr>
          <p:cNvSpPr txBox="1"/>
          <p:nvPr/>
        </p:nvSpPr>
        <p:spPr>
          <a:xfrm>
            <a:off x="10138315" y="3018408"/>
            <a:ext cx="295931" cy="446276"/>
          </a:xfrm>
          <a:prstGeom prst="rect">
            <a:avLst/>
          </a:prstGeom>
          <a:noFill/>
        </p:spPr>
        <p:txBody>
          <a:bodyPr wrap="square" rtlCol="0">
            <a:spAutoFit/>
          </a:bodyPr>
          <a:lstStyle/>
          <a:p>
            <a:r>
              <a:rPr lang="en-US" sz="2300" b="1" dirty="0"/>
              <a:t>y</a:t>
            </a:r>
          </a:p>
        </p:txBody>
      </p:sp>
      <p:cxnSp>
        <p:nvCxnSpPr>
          <p:cNvPr id="43" name="Straight Arrow Connector 42">
            <a:extLst>
              <a:ext uri="{FF2B5EF4-FFF2-40B4-BE49-F238E27FC236}">
                <a16:creationId xmlns:a16="http://schemas.microsoft.com/office/drawing/2014/main" id="{785F1C97-B17B-40C1-9F08-6C8376DACA19}"/>
              </a:ext>
            </a:extLst>
          </p:cNvPr>
          <p:cNvCxnSpPr>
            <a:cxnSpLocks/>
          </p:cNvCxnSpPr>
          <p:nvPr/>
        </p:nvCxnSpPr>
        <p:spPr>
          <a:xfrm>
            <a:off x="7695744"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479145F-F86F-4215-A840-C3772043260F}"/>
              </a:ext>
            </a:extLst>
          </p:cNvPr>
          <p:cNvSpPr txBox="1"/>
          <p:nvPr/>
        </p:nvSpPr>
        <p:spPr>
          <a:xfrm>
            <a:off x="7513278" y="2545852"/>
            <a:ext cx="1282683" cy="369332"/>
          </a:xfrm>
          <a:prstGeom prst="rect">
            <a:avLst/>
          </a:prstGeom>
          <a:noFill/>
        </p:spPr>
        <p:txBody>
          <a:bodyPr wrap="square" rtlCol="0">
            <a:spAutoFit/>
          </a:bodyPr>
          <a:lstStyle/>
          <a:p>
            <a:r>
              <a:rPr lang="en-US" b="1" dirty="0"/>
              <a:t>x increases</a:t>
            </a:r>
          </a:p>
        </p:txBody>
      </p:sp>
      <p:cxnSp>
        <p:nvCxnSpPr>
          <p:cNvPr id="45" name="Straight Arrow Connector 44">
            <a:extLst>
              <a:ext uri="{FF2B5EF4-FFF2-40B4-BE49-F238E27FC236}">
                <a16:creationId xmlns:a16="http://schemas.microsoft.com/office/drawing/2014/main" id="{EAC64435-639B-495C-B463-04A185E05E3A}"/>
              </a:ext>
            </a:extLst>
          </p:cNvPr>
          <p:cNvCxnSpPr/>
          <p:nvPr/>
        </p:nvCxnSpPr>
        <p:spPr>
          <a:xfrm>
            <a:off x="8489711"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DD8DA4-56E8-4210-B2F0-00A7E9DB2347}"/>
              </a:ext>
            </a:extLst>
          </p:cNvPr>
          <p:cNvSpPr txBox="1"/>
          <p:nvPr/>
        </p:nvSpPr>
        <p:spPr>
          <a:xfrm>
            <a:off x="8510570" y="3018408"/>
            <a:ext cx="295931" cy="446276"/>
          </a:xfrm>
          <a:prstGeom prst="rect">
            <a:avLst/>
          </a:prstGeom>
          <a:noFill/>
        </p:spPr>
        <p:txBody>
          <a:bodyPr wrap="square" rtlCol="0">
            <a:spAutoFit/>
          </a:bodyPr>
          <a:lstStyle/>
          <a:p>
            <a:r>
              <a:rPr lang="en-US" sz="2300" b="1" dirty="0"/>
              <a:t>y</a:t>
            </a:r>
          </a:p>
        </p:txBody>
      </p:sp>
      <p:cxnSp>
        <p:nvCxnSpPr>
          <p:cNvPr id="39" name="Straight Connector 38">
            <a:extLst>
              <a:ext uri="{FF2B5EF4-FFF2-40B4-BE49-F238E27FC236}">
                <a16:creationId xmlns:a16="http://schemas.microsoft.com/office/drawing/2014/main" id="{AAA6BB95-6F25-4E9A-9F56-84A273ADD75B}"/>
              </a:ext>
            </a:extLst>
          </p:cNvPr>
          <p:cNvCxnSpPr>
            <a:cxnSpLocks/>
          </p:cNvCxnSpPr>
          <p:nvPr/>
        </p:nvCxnSpPr>
        <p:spPr>
          <a:xfrm flipV="1">
            <a:off x="519484" y="3018511"/>
            <a:ext cx="1217876" cy="622673"/>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6F4A36A-687E-4CDA-8095-57219A803853}"/>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88B34AB-2775-4DEF-8DC1-06EB0095E982}"/>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B7CF546-D93F-4D5D-AD9B-4858E1FD1B2A}"/>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25D9006-F8F0-4B81-A56F-DCF7333B7045}"/>
              </a:ext>
            </a:extLst>
          </p:cNvPr>
          <p:cNvCxnSpPr>
            <a:cxnSpLocks/>
          </p:cNvCxnSpPr>
          <p:nvPr/>
        </p:nvCxnSpPr>
        <p:spPr>
          <a:xfrm>
            <a:off x="9141023" y="3053892"/>
            <a:ext cx="921483" cy="836155"/>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BA557DB-590B-4C8F-929E-1E9BC7F4E6BF}"/>
              </a:ext>
            </a:extLst>
          </p:cNvPr>
          <p:cNvCxnSpPr>
            <a:cxnSpLocks/>
          </p:cNvCxnSpPr>
          <p:nvPr/>
        </p:nvCxnSpPr>
        <p:spPr>
          <a:xfrm>
            <a:off x="10884023" y="2949223"/>
            <a:ext cx="788493" cy="873548"/>
          </a:xfrm>
          <a:prstGeom prst="line">
            <a:avLst/>
          </a:prstGeom>
          <a:ln w="2857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F882413A-E1EF-4FF8-B054-9B1E0C0B4E7B}"/>
              </a:ext>
            </a:extLst>
          </p:cNvPr>
          <p:cNvSpPr txBox="1"/>
          <p:nvPr/>
        </p:nvSpPr>
        <p:spPr>
          <a:xfrm>
            <a:off x="279310" y="2578965"/>
            <a:ext cx="974053" cy="861774"/>
          </a:xfrm>
          <a:prstGeom prst="rect">
            <a:avLst/>
          </a:prstGeom>
          <a:noFill/>
        </p:spPr>
        <p:txBody>
          <a:bodyPr wrap="square" rtlCol="0">
            <a:spAutoFit/>
          </a:bodyPr>
          <a:lstStyle/>
          <a:p>
            <a:r>
              <a:rPr lang="en-US" sz="5000" b="1" dirty="0">
                <a:solidFill>
                  <a:srgbClr val="0070C0"/>
                </a:solidFill>
              </a:rPr>
              <a:t>(+)</a:t>
            </a:r>
          </a:p>
        </p:txBody>
      </p:sp>
      <p:sp>
        <p:nvSpPr>
          <p:cNvPr id="50" name="TextBox 49">
            <a:extLst>
              <a:ext uri="{FF2B5EF4-FFF2-40B4-BE49-F238E27FC236}">
                <a16:creationId xmlns:a16="http://schemas.microsoft.com/office/drawing/2014/main" id="{808BD7CF-85AA-4EF7-B6DB-8FE3BF202E8F}"/>
              </a:ext>
            </a:extLst>
          </p:cNvPr>
          <p:cNvSpPr txBox="1"/>
          <p:nvPr/>
        </p:nvSpPr>
        <p:spPr>
          <a:xfrm>
            <a:off x="2074606" y="2545852"/>
            <a:ext cx="974053" cy="861774"/>
          </a:xfrm>
          <a:prstGeom prst="rect">
            <a:avLst/>
          </a:prstGeom>
          <a:noFill/>
        </p:spPr>
        <p:txBody>
          <a:bodyPr wrap="square" rtlCol="0">
            <a:spAutoFit/>
          </a:bodyPr>
          <a:lstStyle/>
          <a:p>
            <a:r>
              <a:rPr lang="en-US" sz="5000" b="1" dirty="0">
                <a:solidFill>
                  <a:srgbClr val="0070C0"/>
                </a:solidFill>
              </a:rPr>
              <a:t>(+)</a:t>
            </a:r>
          </a:p>
        </p:txBody>
      </p:sp>
      <p:sp>
        <p:nvSpPr>
          <p:cNvPr id="53" name="TextBox 52">
            <a:extLst>
              <a:ext uri="{FF2B5EF4-FFF2-40B4-BE49-F238E27FC236}">
                <a16:creationId xmlns:a16="http://schemas.microsoft.com/office/drawing/2014/main" id="{7E43D6F4-CBC2-4172-A026-8648294F1FF0}"/>
              </a:ext>
            </a:extLst>
          </p:cNvPr>
          <p:cNvSpPr txBox="1"/>
          <p:nvPr/>
        </p:nvSpPr>
        <p:spPr>
          <a:xfrm>
            <a:off x="3826642" y="2555198"/>
            <a:ext cx="974053" cy="861774"/>
          </a:xfrm>
          <a:prstGeom prst="rect">
            <a:avLst/>
          </a:prstGeom>
          <a:noFill/>
        </p:spPr>
        <p:txBody>
          <a:bodyPr wrap="square" rtlCol="0">
            <a:spAutoFit/>
          </a:bodyPr>
          <a:lstStyle/>
          <a:p>
            <a:r>
              <a:rPr lang="en-US" sz="5000" b="1" dirty="0">
                <a:solidFill>
                  <a:srgbClr val="0070C0"/>
                </a:solidFill>
              </a:rPr>
              <a:t>(+)</a:t>
            </a:r>
          </a:p>
        </p:txBody>
      </p:sp>
    </p:spTree>
    <p:extLst>
      <p:ext uri="{BB962C8B-B14F-4D97-AF65-F5344CB8AC3E}">
        <p14:creationId xmlns:p14="http://schemas.microsoft.com/office/powerpoint/2010/main" val="3440263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cxnSp>
        <p:nvCxnSpPr>
          <p:cNvPr id="5" name="Straight Arrow Connector 4">
            <a:extLst>
              <a:ext uri="{FF2B5EF4-FFF2-40B4-BE49-F238E27FC236}">
                <a16:creationId xmlns:a16="http://schemas.microsoft.com/office/drawing/2014/main" id="{FC8244AB-D278-4DA8-A7B1-D328E7CABC45}"/>
              </a:ext>
            </a:extLst>
          </p:cNvPr>
          <p:cNvCxnSpPr/>
          <p:nvPr/>
        </p:nvCxnSpPr>
        <p:spPr>
          <a:xfrm>
            <a:off x="519484" y="3693111"/>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609A6D-4DF4-4CD8-B201-0B8B370C6223}"/>
              </a:ext>
            </a:extLst>
          </p:cNvPr>
          <p:cNvCxnSpPr>
            <a:cxnSpLocks/>
          </p:cNvCxnSpPr>
          <p:nvPr/>
        </p:nvCxnSpPr>
        <p:spPr>
          <a:xfrm flipV="1">
            <a:off x="1728178" y="3018408"/>
            <a:ext cx="0" cy="63919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FB45A4-D319-47C5-AC81-E76E7CC1B95C}"/>
              </a:ext>
            </a:extLst>
          </p:cNvPr>
          <p:cNvSpPr txBox="1"/>
          <p:nvPr/>
        </p:nvSpPr>
        <p:spPr>
          <a:xfrm>
            <a:off x="448314" y="3693111"/>
            <a:ext cx="1282683" cy="369332"/>
          </a:xfrm>
          <a:prstGeom prst="rect">
            <a:avLst/>
          </a:prstGeom>
          <a:noFill/>
        </p:spPr>
        <p:txBody>
          <a:bodyPr wrap="square" rtlCol="0">
            <a:spAutoFit/>
          </a:bodyPr>
          <a:lstStyle/>
          <a:p>
            <a:r>
              <a:rPr lang="en-US" b="1" dirty="0"/>
              <a:t>x increases</a:t>
            </a:r>
          </a:p>
        </p:txBody>
      </p:sp>
      <p:sp>
        <p:nvSpPr>
          <p:cNvPr id="15" name="TextBox 14">
            <a:extLst>
              <a:ext uri="{FF2B5EF4-FFF2-40B4-BE49-F238E27FC236}">
                <a16:creationId xmlns:a16="http://schemas.microsoft.com/office/drawing/2014/main" id="{D32A9539-7C98-408A-A850-B1357594857E}"/>
              </a:ext>
            </a:extLst>
          </p:cNvPr>
          <p:cNvSpPr txBox="1"/>
          <p:nvPr/>
        </p:nvSpPr>
        <p:spPr>
          <a:xfrm>
            <a:off x="1727029" y="3179753"/>
            <a:ext cx="295931" cy="446276"/>
          </a:xfrm>
          <a:prstGeom prst="rect">
            <a:avLst/>
          </a:prstGeom>
          <a:noFill/>
        </p:spPr>
        <p:txBody>
          <a:bodyPr wrap="square" rtlCol="0">
            <a:spAutoFit/>
          </a:bodyPr>
          <a:lstStyle/>
          <a:p>
            <a:r>
              <a:rPr lang="en-US" sz="2300" b="1" dirty="0"/>
              <a:t>y</a:t>
            </a:r>
          </a:p>
        </p:txBody>
      </p:sp>
      <p:sp>
        <p:nvSpPr>
          <p:cNvPr id="17" name="Rectangle 16">
            <a:extLst>
              <a:ext uri="{FF2B5EF4-FFF2-40B4-BE49-F238E27FC236}">
                <a16:creationId xmlns:a16="http://schemas.microsoft.com/office/drawing/2014/main" id="{4FA19FF9-82F1-44A5-8199-CAA82FF68F76}"/>
              </a:ext>
            </a:extLst>
          </p:cNvPr>
          <p:cNvSpPr/>
          <p:nvPr/>
        </p:nvSpPr>
        <p:spPr>
          <a:xfrm>
            <a:off x="519484" y="4479578"/>
            <a:ext cx="8429207" cy="2246769"/>
          </a:xfrm>
          <a:prstGeom prst="rect">
            <a:avLst/>
          </a:prstGeom>
        </p:spPr>
        <p:txBody>
          <a:bodyPr wrap="square">
            <a:spAutoFit/>
          </a:bodyPr>
          <a:lstStyle/>
          <a:p>
            <a:pPr marR="220980">
              <a:tabLst>
                <a:tab pos="528955" algn="l"/>
              </a:tabLst>
            </a:pPr>
            <a:r>
              <a:rPr lang="en-US" sz="3000" u="sng" dirty="0">
                <a:latin typeface="Arial" panose="020B0604020202020204" pitchFamily="34" charset="0"/>
                <a:ea typeface="Arial" panose="020B0604020202020204" pitchFamily="34" charset="0"/>
              </a:rPr>
              <a:t>Positive correlations:</a:t>
            </a:r>
            <a:r>
              <a:rPr lang="en-US" sz="3000" dirty="0">
                <a:latin typeface="Arial" panose="020B0604020202020204" pitchFamily="34" charset="0"/>
                <a:ea typeface="Arial" panose="020B0604020202020204" pitchFamily="34" charset="0"/>
              </a:rPr>
              <a:t> as the x values increase, the y values also tend to </a:t>
            </a:r>
            <a:r>
              <a:rPr lang="en-US" sz="3000" b="1" dirty="0">
                <a:solidFill>
                  <a:srgbClr val="0070C0"/>
                </a:solidFill>
                <a:latin typeface="Arial" panose="020B0604020202020204" pitchFamily="34" charset="0"/>
                <a:ea typeface="Arial" panose="020B0604020202020204" pitchFamily="34" charset="0"/>
              </a:rPr>
              <a:t>increase</a:t>
            </a:r>
            <a:r>
              <a:rPr lang="en-US" sz="3000" dirty="0">
                <a:latin typeface="Arial" panose="020B0604020202020204" pitchFamily="34" charset="0"/>
                <a:ea typeface="Arial" panose="020B0604020202020204" pitchFamily="34" charset="0"/>
              </a:rPr>
              <a:t>. </a:t>
            </a:r>
          </a:p>
          <a:p>
            <a:pPr marR="220980">
              <a:tabLst>
                <a:tab pos="528955" algn="l"/>
              </a:tabLst>
            </a:pPr>
            <a:endParaRPr lang="en-US" sz="1200" dirty="0">
              <a:latin typeface="Arial" panose="020B0604020202020204" pitchFamily="34" charset="0"/>
              <a:ea typeface="Arial" panose="020B0604020202020204" pitchFamily="34" charset="0"/>
            </a:endParaRPr>
          </a:p>
          <a:p>
            <a:pPr marR="220980">
              <a:tabLst>
                <a:tab pos="528955" algn="l"/>
              </a:tabLst>
            </a:pPr>
            <a:endParaRPr lang="en-US" sz="800" dirty="0">
              <a:latin typeface="Arial" panose="020B0604020202020204" pitchFamily="34" charset="0"/>
              <a:ea typeface="Arial" panose="020B0604020202020204" pitchFamily="34" charset="0"/>
            </a:endParaRPr>
          </a:p>
          <a:p>
            <a:pPr marR="220980">
              <a:tabLst>
                <a:tab pos="528955" algn="l"/>
              </a:tabLst>
            </a:pPr>
            <a:r>
              <a:rPr lang="en-US" sz="3000" u="sng" dirty="0">
                <a:latin typeface="Arial" panose="020B0604020202020204" pitchFamily="34" charset="0"/>
                <a:ea typeface="Arial" panose="020B0604020202020204" pitchFamily="34" charset="0"/>
              </a:rPr>
              <a:t>Negative correlations:</a:t>
            </a:r>
            <a:r>
              <a:rPr lang="en-US" sz="3000" dirty="0">
                <a:latin typeface="Arial" panose="020B0604020202020204" pitchFamily="34" charset="0"/>
                <a:ea typeface="Arial" panose="020B0604020202020204" pitchFamily="34" charset="0"/>
              </a:rPr>
              <a:t> as the x values increase, the y values tend to </a:t>
            </a:r>
            <a:r>
              <a:rPr lang="en-US" sz="3000" b="1" dirty="0">
                <a:solidFill>
                  <a:srgbClr val="0070C0"/>
                </a:solidFill>
                <a:latin typeface="Arial" panose="020B0604020202020204" pitchFamily="34" charset="0"/>
                <a:ea typeface="Arial" panose="020B0604020202020204" pitchFamily="34" charset="0"/>
              </a:rPr>
              <a:t>decrease</a:t>
            </a:r>
            <a:r>
              <a:rPr lang="en-US" sz="3000" dirty="0">
                <a:latin typeface="Arial" panose="020B0604020202020204" pitchFamily="34" charset="0"/>
                <a:ea typeface="Arial" panose="020B0604020202020204" pitchFamily="34" charset="0"/>
              </a:rPr>
              <a:t>.</a:t>
            </a:r>
          </a:p>
        </p:txBody>
      </p:sp>
      <p:cxnSp>
        <p:nvCxnSpPr>
          <p:cNvPr id="19" name="Straight Arrow Connector 18">
            <a:extLst>
              <a:ext uri="{FF2B5EF4-FFF2-40B4-BE49-F238E27FC236}">
                <a16:creationId xmlns:a16="http://schemas.microsoft.com/office/drawing/2014/main" id="{8638E9D9-E049-4CD8-9F0F-2AFE40568FD0}"/>
              </a:ext>
            </a:extLst>
          </p:cNvPr>
          <p:cNvCxnSpPr/>
          <p:nvPr/>
        </p:nvCxnSpPr>
        <p:spPr>
          <a:xfrm>
            <a:off x="2338408" y="4032619"/>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5A06B-5F2F-433E-A017-82324B7F729B}"/>
              </a:ext>
            </a:extLst>
          </p:cNvPr>
          <p:cNvCxnSpPr>
            <a:cxnSpLocks/>
          </p:cNvCxnSpPr>
          <p:nvPr/>
        </p:nvCxnSpPr>
        <p:spPr>
          <a:xfrm flipV="1">
            <a:off x="3547102" y="2947386"/>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0987C-D738-42B2-B85D-0CCEE724A279}"/>
              </a:ext>
            </a:extLst>
          </p:cNvPr>
          <p:cNvSpPr txBox="1"/>
          <p:nvPr/>
        </p:nvSpPr>
        <p:spPr>
          <a:xfrm>
            <a:off x="2267238" y="4032619"/>
            <a:ext cx="1282683" cy="369332"/>
          </a:xfrm>
          <a:prstGeom prst="rect">
            <a:avLst/>
          </a:prstGeom>
          <a:noFill/>
        </p:spPr>
        <p:txBody>
          <a:bodyPr wrap="square" rtlCol="0">
            <a:spAutoFit/>
          </a:bodyPr>
          <a:lstStyle/>
          <a:p>
            <a:r>
              <a:rPr lang="en-US" b="1" dirty="0"/>
              <a:t>x increases</a:t>
            </a:r>
          </a:p>
        </p:txBody>
      </p:sp>
      <p:sp>
        <p:nvSpPr>
          <p:cNvPr id="26" name="TextBox 25">
            <a:extLst>
              <a:ext uri="{FF2B5EF4-FFF2-40B4-BE49-F238E27FC236}">
                <a16:creationId xmlns:a16="http://schemas.microsoft.com/office/drawing/2014/main" id="{FFC1E7D7-AFF5-4E64-868F-4A83204F5310}"/>
              </a:ext>
            </a:extLst>
          </p:cNvPr>
          <p:cNvSpPr txBox="1"/>
          <p:nvPr/>
        </p:nvSpPr>
        <p:spPr>
          <a:xfrm>
            <a:off x="3544284" y="3227310"/>
            <a:ext cx="295931" cy="446276"/>
          </a:xfrm>
          <a:prstGeom prst="rect">
            <a:avLst/>
          </a:prstGeom>
          <a:noFill/>
        </p:spPr>
        <p:txBody>
          <a:bodyPr wrap="square" rtlCol="0">
            <a:spAutoFit/>
          </a:bodyPr>
          <a:lstStyle/>
          <a:p>
            <a:r>
              <a:rPr lang="en-US" sz="2300" b="1" dirty="0"/>
              <a:t>y</a:t>
            </a:r>
          </a:p>
        </p:txBody>
      </p:sp>
      <p:cxnSp>
        <p:nvCxnSpPr>
          <p:cNvPr id="27" name="Straight Arrow Connector 26">
            <a:extLst>
              <a:ext uri="{FF2B5EF4-FFF2-40B4-BE49-F238E27FC236}">
                <a16:creationId xmlns:a16="http://schemas.microsoft.com/office/drawing/2014/main" id="{3B39C69B-7651-44BB-89A2-A0E29CD93FE5}"/>
              </a:ext>
            </a:extLst>
          </p:cNvPr>
          <p:cNvCxnSpPr/>
          <p:nvPr/>
        </p:nvCxnSpPr>
        <p:spPr>
          <a:xfrm>
            <a:off x="4053617" y="4026725"/>
            <a:ext cx="1211513"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FC440E-A4BE-49F8-A5A3-AB2ACC00F7B8}"/>
              </a:ext>
            </a:extLst>
          </p:cNvPr>
          <p:cNvCxnSpPr>
            <a:cxnSpLocks/>
          </p:cNvCxnSpPr>
          <p:nvPr/>
        </p:nvCxnSpPr>
        <p:spPr>
          <a:xfrm flipV="1">
            <a:off x="5265130" y="2973265"/>
            <a:ext cx="0" cy="104972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9451B09-3771-4AE7-BF9C-58CD3006E39B}"/>
              </a:ext>
            </a:extLst>
          </p:cNvPr>
          <p:cNvSpPr txBox="1"/>
          <p:nvPr/>
        </p:nvSpPr>
        <p:spPr>
          <a:xfrm>
            <a:off x="3982447" y="4026725"/>
            <a:ext cx="1282683" cy="369332"/>
          </a:xfrm>
          <a:prstGeom prst="rect">
            <a:avLst/>
          </a:prstGeom>
          <a:noFill/>
        </p:spPr>
        <p:txBody>
          <a:bodyPr wrap="square" rtlCol="0">
            <a:spAutoFit/>
          </a:bodyPr>
          <a:lstStyle/>
          <a:p>
            <a:r>
              <a:rPr lang="en-US" b="1" dirty="0"/>
              <a:t>x increases</a:t>
            </a:r>
          </a:p>
        </p:txBody>
      </p:sp>
      <p:sp>
        <p:nvSpPr>
          <p:cNvPr id="30" name="TextBox 29">
            <a:extLst>
              <a:ext uri="{FF2B5EF4-FFF2-40B4-BE49-F238E27FC236}">
                <a16:creationId xmlns:a16="http://schemas.microsoft.com/office/drawing/2014/main" id="{B8A1AAFF-855B-4D8E-BEA3-CBEFD65B071B}"/>
              </a:ext>
            </a:extLst>
          </p:cNvPr>
          <p:cNvSpPr txBox="1"/>
          <p:nvPr/>
        </p:nvSpPr>
        <p:spPr>
          <a:xfrm>
            <a:off x="5262312" y="3253189"/>
            <a:ext cx="295931" cy="446276"/>
          </a:xfrm>
          <a:prstGeom prst="rect">
            <a:avLst/>
          </a:prstGeom>
          <a:noFill/>
        </p:spPr>
        <p:txBody>
          <a:bodyPr wrap="square" rtlCol="0">
            <a:spAutoFit/>
          </a:bodyPr>
          <a:lstStyle/>
          <a:p>
            <a:r>
              <a:rPr lang="en-US" sz="2300" b="1" dirty="0"/>
              <a:t>y</a:t>
            </a:r>
          </a:p>
        </p:txBody>
      </p:sp>
      <p:cxnSp>
        <p:nvCxnSpPr>
          <p:cNvPr id="31" name="Straight Arrow Connector 30">
            <a:extLst>
              <a:ext uri="{FF2B5EF4-FFF2-40B4-BE49-F238E27FC236}">
                <a16:creationId xmlns:a16="http://schemas.microsoft.com/office/drawing/2014/main" id="{AB9E272E-628F-4E69-95CF-60D721127DDE}"/>
              </a:ext>
            </a:extLst>
          </p:cNvPr>
          <p:cNvCxnSpPr>
            <a:cxnSpLocks/>
          </p:cNvCxnSpPr>
          <p:nvPr/>
        </p:nvCxnSpPr>
        <p:spPr>
          <a:xfrm>
            <a:off x="10977821" y="2942250"/>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6A08129-41D4-42AA-B3EF-F0A547A5F743}"/>
              </a:ext>
            </a:extLst>
          </p:cNvPr>
          <p:cNvSpPr txBox="1"/>
          <p:nvPr/>
        </p:nvSpPr>
        <p:spPr>
          <a:xfrm>
            <a:off x="10795355" y="2547891"/>
            <a:ext cx="1282683" cy="369332"/>
          </a:xfrm>
          <a:prstGeom prst="rect">
            <a:avLst/>
          </a:prstGeom>
          <a:noFill/>
        </p:spPr>
        <p:txBody>
          <a:bodyPr wrap="square" rtlCol="0">
            <a:spAutoFit/>
          </a:bodyPr>
          <a:lstStyle/>
          <a:p>
            <a:r>
              <a:rPr lang="en-US" b="1" dirty="0"/>
              <a:t>x increases</a:t>
            </a:r>
          </a:p>
        </p:txBody>
      </p:sp>
      <p:sp>
        <p:nvSpPr>
          <p:cNvPr id="33" name="TextBox 32">
            <a:extLst>
              <a:ext uri="{FF2B5EF4-FFF2-40B4-BE49-F238E27FC236}">
                <a16:creationId xmlns:a16="http://schemas.microsoft.com/office/drawing/2014/main" id="{F3D5021A-AA5B-467D-8222-AC3D1CA9108A}"/>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cxnSp>
        <p:nvCxnSpPr>
          <p:cNvPr id="3" name="Straight Arrow Connector 2">
            <a:extLst>
              <a:ext uri="{FF2B5EF4-FFF2-40B4-BE49-F238E27FC236}">
                <a16:creationId xmlns:a16="http://schemas.microsoft.com/office/drawing/2014/main" id="{F62916D3-A784-41B3-ADDE-4CAC831B27B2}"/>
              </a:ext>
            </a:extLst>
          </p:cNvPr>
          <p:cNvCxnSpPr/>
          <p:nvPr/>
        </p:nvCxnSpPr>
        <p:spPr>
          <a:xfrm>
            <a:off x="11771788" y="2982143"/>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0529F66-20FF-4641-B9BC-26F61F691B82}"/>
              </a:ext>
            </a:extLst>
          </p:cNvPr>
          <p:cNvSpPr txBox="1"/>
          <p:nvPr/>
        </p:nvSpPr>
        <p:spPr>
          <a:xfrm>
            <a:off x="11792647" y="3020447"/>
            <a:ext cx="295931" cy="446276"/>
          </a:xfrm>
          <a:prstGeom prst="rect">
            <a:avLst/>
          </a:prstGeom>
          <a:noFill/>
        </p:spPr>
        <p:txBody>
          <a:bodyPr wrap="square" rtlCol="0">
            <a:spAutoFit/>
          </a:bodyPr>
          <a:lstStyle/>
          <a:p>
            <a:r>
              <a:rPr lang="en-US" sz="2300" b="1" dirty="0"/>
              <a:t>y</a:t>
            </a:r>
          </a:p>
        </p:txBody>
      </p:sp>
      <p:cxnSp>
        <p:nvCxnSpPr>
          <p:cNvPr id="35" name="Straight Arrow Connector 34">
            <a:extLst>
              <a:ext uri="{FF2B5EF4-FFF2-40B4-BE49-F238E27FC236}">
                <a16:creationId xmlns:a16="http://schemas.microsoft.com/office/drawing/2014/main" id="{C4D13763-73A1-40B2-BB1A-74D2C208F511}"/>
              </a:ext>
            </a:extLst>
          </p:cNvPr>
          <p:cNvCxnSpPr>
            <a:cxnSpLocks/>
          </p:cNvCxnSpPr>
          <p:nvPr/>
        </p:nvCxnSpPr>
        <p:spPr>
          <a:xfrm>
            <a:off x="9323489"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12DBA4-D4F5-4D22-B01B-36B1FBC5F533}"/>
              </a:ext>
            </a:extLst>
          </p:cNvPr>
          <p:cNvSpPr txBox="1"/>
          <p:nvPr/>
        </p:nvSpPr>
        <p:spPr>
          <a:xfrm>
            <a:off x="9141023" y="2545852"/>
            <a:ext cx="1282683" cy="369332"/>
          </a:xfrm>
          <a:prstGeom prst="rect">
            <a:avLst/>
          </a:prstGeom>
          <a:noFill/>
        </p:spPr>
        <p:txBody>
          <a:bodyPr wrap="square" rtlCol="0">
            <a:spAutoFit/>
          </a:bodyPr>
          <a:lstStyle/>
          <a:p>
            <a:r>
              <a:rPr lang="en-US" b="1" dirty="0"/>
              <a:t>x increases</a:t>
            </a:r>
          </a:p>
        </p:txBody>
      </p:sp>
      <p:cxnSp>
        <p:nvCxnSpPr>
          <p:cNvPr id="37" name="Straight Arrow Connector 36">
            <a:extLst>
              <a:ext uri="{FF2B5EF4-FFF2-40B4-BE49-F238E27FC236}">
                <a16:creationId xmlns:a16="http://schemas.microsoft.com/office/drawing/2014/main" id="{7411D481-8AB8-486C-8CF4-75B0D94D9184}"/>
              </a:ext>
            </a:extLst>
          </p:cNvPr>
          <p:cNvCxnSpPr/>
          <p:nvPr/>
        </p:nvCxnSpPr>
        <p:spPr>
          <a:xfrm>
            <a:off x="10117456"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4F2ECC-44E9-45DD-BBF9-FF48C0A3715A}"/>
              </a:ext>
            </a:extLst>
          </p:cNvPr>
          <p:cNvSpPr txBox="1"/>
          <p:nvPr/>
        </p:nvSpPr>
        <p:spPr>
          <a:xfrm>
            <a:off x="10138315" y="3018408"/>
            <a:ext cx="295931" cy="446276"/>
          </a:xfrm>
          <a:prstGeom prst="rect">
            <a:avLst/>
          </a:prstGeom>
          <a:noFill/>
        </p:spPr>
        <p:txBody>
          <a:bodyPr wrap="square" rtlCol="0">
            <a:spAutoFit/>
          </a:bodyPr>
          <a:lstStyle/>
          <a:p>
            <a:r>
              <a:rPr lang="en-US" sz="2300" b="1" dirty="0"/>
              <a:t>y</a:t>
            </a:r>
          </a:p>
        </p:txBody>
      </p:sp>
      <p:cxnSp>
        <p:nvCxnSpPr>
          <p:cNvPr id="43" name="Straight Arrow Connector 42">
            <a:extLst>
              <a:ext uri="{FF2B5EF4-FFF2-40B4-BE49-F238E27FC236}">
                <a16:creationId xmlns:a16="http://schemas.microsoft.com/office/drawing/2014/main" id="{785F1C97-B17B-40C1-9F08-6C8376DACA19}"/>
              </a:ext>
            </a:extLst>
          </p:cNvPr>
          <p:cNvCxnSpPr>
            <a:cxnSpLocks/>
          </p:cNvCxnSpPr>
          <p:nvPr/>
        </p:nvCxnSpPr>
        <p:spPr>
          <a:xfrm>
            <a:off x="7695744" y="2940211"/>
            <a:ext cx="820601"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479145F-F86F-4215-A840-C3772043260F}"/>
              </a:ext>
            </a:extLst>
          </p:cNvPr>
          <p:cNvSpPr txBox="1"/>
          <p:nvPr/>
        </p:nvSpPr>
        <p:spPr>
          <a:xfrm>
            <a:off x="7513278" y="2545852"/>
            <a:ext cx="1282683" cy="369332"/>
          </a:xfrm>
          <a:prstGeom prst="rect">
            <a:avLst/>
          </a:prstGeom>
          <a:noFill/>
        </p:spPr>
        <p:txBody>
          <a:bodyPr wrap="square" rtlCol="0">
            <a:spAutoFit/>
          </a:bodyPr>
          <a:lstStyle/>
          <a:p>
            <a:r>
              <a:rPr lang="en-US" b="1" dirty="0"/>
              <a:t>x increases</a:t>
            </a:r>
          </a:p>
        </p:txBody>
      </p:sp>
      <p:cxnSp>
        <p:nvCxnSpPr>
          <p:cNvPr id="45" name="Straight Arrow Connector 44">
            <a:extLst>
              <a:ext uri="{FF2B5EF4-FFF2-40B4-BE49-F238E27FC236}">
                <a16:creationId xmlns:a16="http://schemas.microsoft.com/office/drawing/2014/main" id="{EAC64435-639B-495C-B463-04A185E05E3A}"/>
              </a:ext>
            </a:extLst>
          </p:cNvPr>
          <p:cNvCxnSpPr/>
          <p:nvPr/>
        </p:nvCxnSpPr>
        <p:spPr>
          <a:xfrm>
            <a:off x="8489711" y="2980104"/>
            <a:ext cx="0" cy="8263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DD8DA4-56E8-4210-B2F0-00A7E9DB2347}"/>
              </a:ext>
            </a:extLst>
          </p:cNvPr>
          <p:cNvSpPr txBox="1"/>
          <p:nvPr/>
        </p:nvSpPr>
        <p:spPr>
          <a:xfrm>
            <a:off x="8510570" y="3018408"/>
            <a:ext cx="295931" cy="446276"/>
          </a:xfrm>
          <a:prstGeom prst="rect">
            <a:avLst/>
          </a:prstGeom>
          <a:noFill/>
        </p:spPr>
        <p:txBody>
          <a:bodyPr wrap="square" rtlCol="0">
            <a:spAutoFit/>
          </a:bodyPr>
          <a:lstStyle/>
          <a:p>
            <a:r>
              <a:rPr lang="en-US" sz="2300" b="1" dirty="0"/>
              <a:t>y</a:t>
            </a:r>
          </a:p>
        </p:txBody>
      </p:sp>
      <p:cxnSp>
        <p:nvCxnSpPr>
          <p:cNvPr id="39" name="Straight Connector 38">
            <a:extLst>
              <a:ext uri="{FF2B5EF4-FFF2-40B4-BE49-F238E27FC236}">
                <a16:creationId xmlns:a16="http://schemas.microsoft.com/office/drawing/2014/main" id="{AAA6BB95-6F25-4E9A-9F56-84A273ADD75B}"/>
              </a:ext>
            </a:extLst>
          </p:cNvPr>
          <p:cNvCxnSpPr>
            <a:cxnSpLocks/>
          </p:cNvCxnSpPr>
          <p:nvPr/>
        </p:nvCxnSpPr>
        <p:spPr>
          <a:xfrm flipV="1">
            <a:off x="519484" y="3018511"/>
            <a:ext cx="1217876" cy="622673"/>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6F4A36A-687E-4CDA-8095-57219A803853}"/>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88B34AB-2775-4DEF-8DC1-06EB0095E982}"/>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B7CF546-D93F-4D5D-AD9B-4858E1FD1B2A}"/>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25D9006-F8F0-4B81-A56F-DCF7333B7045}"/>
              </a:ext>
            </a:extLst>
          </p:cNvPr>
          <p:cNvCxnSpPr>
            <a:cxnSpLocks/>
          </p:cNvCxnSpPr>
          <p:nvPr/>
        </p:nvCxnSpPr>
        <p:spPr>
          <a:xfrm>
            <a:off x="9141023" y="3053892"/>
            <a:ext cx="921483" cy="836155"/>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BA557DB-590B-4C8F-929E-1E9BC7F4E6BF}"/>
              </a:ext>
            </a:extLst>
          </p:cNvPr>
          <p:cNvCxnSpPr>
            <a:cxnSpLocks/>
          </p:cNvCxnSpPr>
          <p:nvPr/>
        </p:nvCxnSpPr>
        <p:spPr>
          <a:xfrm>
            <a:off x="10884023" y="2949223"/>
            <a:ext cx="788493" cy="873548"/>
          </a:xfrm>
          <a:prstGeom prst="line">
            <a:avLst/>
          </a:prstGeom>
          <a:ln w="2857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F882413A-E1EF-4FF8-B054-9B1E0C0B4E7B}"/>
              </a:ext>
            </a:extLst>
          </p:cNvPr>
          <p:cNvSpPr txBox="1"/>
          <p:nvPr/>
        </p:nvSpPr>
        <p:spPr>
          <a:xfrm>
            <a:off x="279310" y="2578965"/>
            <a:ext cx="974053" cy="861774"/>
          </a:xfrm>
          <a:prstGeom prst="rect">
            <a:avLst/>
          </a:prstGeom>
          <a:noFill/>
        </p:spPr>
        <p:txBody>
          <a:bodyPr wrap="square" rtlCol="0">
            <a:spAutoFit/>
          </a:bodyPr>
          <a:lstStyle/>
          <a:p>
            <a:r>
              <a:rPr lang="en-US" sz="5000" b="1" dirty="0">
                <a:solidFill>
                  <a:srgbClr val="0070C0"/>
                </a:solidFill>
              </a:rPr>
              <a:t>(+)</a:t>
            </a:r>
          </a:p>
        </p:txBody>
      </p:sp>
      <p:sp>
        <p:nvSpPr>
          <p:cNvPr id="50" name="TextBox 49">
            <a:extLst>
              <a:ext uri="{FF2B5EF4-FFF2-40B4-BE49-F238E27FC236}">
                <a16:creationId xmlns:a16="http://schemas.microsoft.com/office/drawing/2014/main" id="{808BD7CF-85AA-4EF7-B6DB-8FE3BF202E8F}"/>
              </a:ext>
            </a:extLst>
          </p:cNvPr>
          <p:cNvSpPr txBox="1"/>
          <p:nvPr/>
        </p:nvSpPr>
        <p:spPr>
          <a:xfrm>
            <a:off x="2074606" y="2545852"/>
            <a:ext cx="974053" cy="861774"/>
          </a:xfrm>
          <a:prstGeom prst="rect">
            <a:avLst/>
          </a:prstGeom>
          <a:noFill/>
        </p:spPr>
        <p:txBody>
          <a:bodyPr wrap="square" rtlCol="0">
            <a:spAutoFit/>
          </a:bodyPr>
          <a:lstStyle/>
          <a:p>
            <a:r>
              <a:rPr lang="en-US" sz="5000" b="1" dirty="0">
                <a:solidFill>
                  <a:srgbClr val="0070C0"/>
                </a:solidFill>
              </a:rPr>
              <a:t>(+)</a:t>
            </a:r>
          </a:p>
        </p:txBody>
      </p:sp>
      <p:sp>
        <p:nvSpPr>
          <p:cNvPr id="53" name="TextBox 52">
            <a:extLst>
              <a:ext uri="{FF2B5EF4-FFF2-40B4-BE49-F238E27FC236}">
                <a16:creationId xmlns:a16="http://schemas.microsoft.com/office/drawing/2014/main" id="{7E43D6F4-CBC2-4172-A026-8648294F1FF0}"/>
              </a:ext>
            </a:extLst>
          </p:cNvPr>
          <p:cNvSpPr txBox="1"/>
          <p:nvPr/>
        </p:nvSpPr>
        <p:spPr>
          <a:xfrm>
            <a:off x="3826642" y="2555198"/>
            <a:ext cx="974053" cy="861774"/>
          </a:xfrm>
          <a:prstGeom prst="rect">
            <a:avLst/>
          </a:prstGeom>
          <a:noFill/>
        </p:spPr>
        <p:txBody>
          <a:bodyPr wrap="square" rtlCol="0">
            <a:spAutoFit/>
          </a:bodyPr>
          <a:lstStyle/>
          <a:p>
            <a:r>
              <a:rPr lang="en-US" sz="5000" b="1" dirty="0">
                <a:solidFill>
                  <a:srgbClr val="0070C0"/>
                </a:solidFill>
              </a:rPr>
              <a:t>(+)</a:t>
            </a:r>
          </a:p>
        </p:txBody>
      </p:sp>
      <p:grpSp>
        <p:nvGrpSpPr>
          <p:cNvPr id="6" name="Group 5">
            <a:extLst>
              <a:ext uri="{FF2B5EF4-FFF2-40B4-BE49-F238E27FC236}">
                <a16:creationId xmlns:a16="http://schemas.microsoft.com/office/drawing/2014/main" id="{A923400F-3B3D-4563-83FE-778AEEAE75E6}"/>
              </a:ext>
            </a:extLst>
          </p:cNvPr>
          <p:cNvGrpSpPr/>
          <p:nvPr/>
        </p:nvGrpSpPr>
        <p:grpSpPr>
          <a:xfrm>
            <a:off x="7120649" y="2992811"/>
            <a:ext cx="1003855" cy="1323439"/>
            <a:chOff x="7094092" y="2732881"/>
            <a:chExt cx="1003855" cy="1323439"/>
          </a:xfrm>
        </p:grpSpPr>
        <p:sp>
          <p:nvSpPr>
            <p:cNvPr id="49" name="TextBox 48">
              <a:extLst>
                <a:ext uri="{FF2B5EF4-FFF2-40B4-BE49-F238E27FC236}">
                  <a16:creationId xmlns:a16="http://schemas.microsoft.com/office/drawing/2014/main" id="{7936A1B1-7A1F-403A-B1F5-3486DDD32980}"/>
                </a:ext>
              </a:extLst>
            </p:cNvPr>
            <p:cNvSpPr txBox="1"/>
            <p:nvPr/>
          </p:nvSpPr>
          <p:spPr>
            <a:xfrm>
              <a:off x="7094092" y="3013412"/>
              <a:ext cx="1003855" cy="861774"/>
            </a:xfrm>
            <a:prstGeom prst="rect">
              <a:avLst/>
            </a:prstGeom>
            <a:noFill/>
          </p:spPr>
          <p:txBody>
            <a:bodyPr wrap="square" rtlCol="0">
              <a:spAutoFit/>
            </a:bodyPr>
            <a:lstStyle/>
            <a:p>
              <a:r>
                <a:rPr lang="en-US" sz="5000" b="1" dirty="0">
                  <a:solidFill>
                    <a:srgbClr val="FF0000"/>
                  </a:solidFill>
                </a:rPr>
                <a:t>(  )</a:t>
              </a:r>
            </a:p>
          </p:txBody>
        </p:sp>
        <p:sp>
          <p:nvSpPr>
            <p:cNvPr id="4" name="Rectangle 3">
              <a:extLst>
                <a:ext uri="{FF2B5EF4-FFF2-40B4-BE49-F238E27FC236}">
                  <a16:creationId xmlns:a16="http://schemas.microsoft.com/office/drawing/2014/main" id="{13E51876-7323-4D78-8E96-A181AE5BFF98}"/>
                </a:ext>
              </a:extLst>
            </p:cNvPr>
            <p:cNvSpPr/>
            <p:nvPr/>
          </p:nvSpPr>
          <p:spPr>
            <a:xfrm>
              <a:off x="7288339" y="2732881"/>
              <a:ext cx="498855" cy="1323439"/>
            </a:xfrm>
            <a:prstGeom prst="rect">
              <a:avLst/>
            </a:prstGeom>
          </p:spPr>
          <p:txBody>
            <a:bodyPr wrap="none">
              <a:spAutoFit/>
            </a:bodyPr>
            <a:lstStyle/>
            <a:p>
              <a:r>
                <a:rPr lang="en-US" sz="8000" b="1" dirty="0">
                  <a:solidFill>
                    <a:srgbClr val="FF0000"/>
                  </a:solidFill>
                </a:rPr>
                <a:t>-</a:t>
              </a:r>
              <a:endParaRPr lang="en-US" sz="8000" b="1" dirty="0"/>
            </a:p>
          </p:txBody>
        </p:sp>
      </p:grpSp>
      <p:grpSp>
        <p:nvGrpSpPr>
          <p:cNvPr id="51" name="Group 50">
            <a:extLst>
              <a:ext uri="{FF2B5EF4-FFF2-40B4-BE49-F238E27FC236}">
                <a16:creationId xmlns:a16="http://schemas.microsoft.com/office/drawing/2014/main" id="{794A94F8-2184-46B2-8515-CB70652A64D5}"/>
              </a:ext>
            </a:extLst>
          </p:cNvPr>
          <p:cNvGrpSpPr/>
          <p:nvPr/>
        </p:nvGrpSpPr>
        <p:grpSpPr>
          <a:xfrm>
            <a:off x="8793815" y="2941454"/>
            <a:ext cx="1003855" cy="1323439"/>
            <a:chOff x="7094092" y="2732881"/>
            <a:chExt cx="1003855" cy="1323439"/>
          </a:xfrm>
        </p:grpSpPr>
        <p:sp>
          <p:nvSpPr>
            <p:cNvPr id="52" name="TextBox 51">
              <a:extLst>
                <a:ext uri="{FF2B5EF4-FFF2-40B4-BE49-F238E27FC236}">
                  <a16:creationId xmlns:a16="http://schemas.microsoft.com/office/drawing/2014/main" id="{04AE5778-8F11-40AD-9CDA-F4F4C9EBB136}"/>
                </a:ext>
              </a:extLst>
            </p:cNvPr>
            <p:cNvSpPr txBox="1"/>
            <p:nvPr/>
          </p:nvSpPr>
          <p:spPr>
            <a:xfrm>
              <a:off x="7094092" y="3013412"/>
              <a:ext cx="1003855" cy="861774"/>
            </a:xfrm>
            <a:prstGeom prst="rect">
              <a:avLst/>
            </a:prstGeom>
            <a:noFill/>
          </p:spPr>
          <p:txBody>
            <a:bodyPr wrap="square" rtlCol="0">
              <a:spAutoFit/>
            </a:bodyPr>
            <a:lstStyle/>
            <a:p>
              <a:r>
                <a:rPr lang="en-US" sz="5000" b="1" dirty="0">
                  <a:solidFill>
                    <a:srgbClr val="FF0000"/>
                  </a:solidFill>
                </a:rPr>
                <a:t>(  )</a:t>
              </a:r>
            </a:p>
          </p:txBody>
        </p:sp>
        <p:sp>
          <p:nvSpPr>
            <p:cNvPr id="54" name="Rectangle 53">
              <a:extLst>
                <a:ext uri="{FF2B5EF4-FFF2-40B4-BE49-F238E27FC236}">
                  <a16:creationId xmlns:a16="http://schemas.microsoft.com/office/drawing/2014/main" id="{80B805A1-D0AF-420F-8F79-F57E5A0ACC0F}"/>
                </a:ext>
              </a:extLst>
            </p:cNvPr>
            <p:cNvSpPr/>
            <p:nvPr/>
          </p:nvSpPr>
          <p:spPr>
            <a:xfrm>
              <a:off x="7288339" y="2732881"/>
              <a:ext cx="498855" cy="1323439"/>
            </a:xfrm>
            <a:prstGeom prst="rect">
              <a:avLst/>
            </a:prstGeom>
          </p:spPr>
          <p:txBody>
            <a:bodyPr wrap="none">
              <a:spAutoFit/>
            </a:bodyPr>
            <a:lstStyle/>
            <a:p>
              <a:r>
                <a:rPr lang="en-US" sz="8000" b="1" dirty="0">
                  <a:solidFill>
                    <a:srgbClr val="FF0000"/>
                  </a:solidFill>
                </a:rPr>
                <a:t>-</a:t>
              </a:r>
              <a:endParaRPr lang="en-US" sz="8000" b="1" dirty="0"/>
            </a:p>
          </p:txBody>
        </p:sp>
      </p:grpSp>
      <p:grpSp>
        <p:nvGrpSpPr>
          <p:cNvPr id="55" name="Group 54">
            <a:extLst>
              <a:ext uri="{FF2B5EF4-FFF2-40B4-BE49-F238E27FC236}">
                <a16:creationId xmlns:a16="http://schemas.microsoft.com/office/drawing/2014/main" id="{F49717D3-F302-4ECE-B918-33E6297C50F3}"/>
              </a:ext>
            </a:extLst>
          </p:cNvPr>
          <p:cNvGrpSpPr/>
          <p:nvPr/>
        </p:nvGrpSpPr>
        <p:grpSpPr>
          <a:xfrm>
            <a:off x="10507327" y="2941453"/>
            <a:ext cx="1003855" cy="1323439"/>
            <a:chOff x="7094092" y="2732881"/>
            <a:chExt cx="1003855" cy="1323439"/>
          </a:xfrm>
        </p:grpSpPr>
        <p:sp>
          <p:nvSpPr>
            <p:cNvPr id="56" name="TextBox 55">
              <a:extLst>
                <a:ext uri="{FF2B5EF4-FFF2-40B4-BE49-F238E27FC236}">
                  <a16:creationId xmlns:a16="http://schemas.microsoft.com/office/drawing/2014/main" id="{AFA4D035-653C-4AD6-998C-B1522950D4DD}"/>
                </a:ext>
              </a:extLst>
            </p:cNvPr>
            <p:cNvSpPr txBox="1"/>
            <p:nvPr/>
          </p:nvSpPr>
          <p:spPr>
            <a:xfrm>
              <a:off x="7094092" y="3013412"/>
              <a:ext cx="1003855" cy="861774"/>
            </a:xfrm>
            <a:prstGeom prst="rect">
              <a:avLst/>
            </a:prstGeom>
            <a:noFill/>
          </p:spPr>
          <p:txBody>
            <a:bodyPr wrap="square" rtlCol="0">
              <a:spAutoFit/>
            </a:bodyPr>
            <a:lstStyle/>
            <a:p>
              <a:r>
                <a:rPr lang="en-US" sz="5000" b="1" dirty="0">
                  <a:solidFill>
                    <a:srgbClr val="FF0000"/>
                  </a:solidFill>
                </a:rPr>
                <a:t>(  )</a:t>
              </a:r>
            </a:p>
          </p:txBody>
        </p:sp>
        <p:sp>
          <p:nvSpPr>
            <p:cNvPr id="57" name="Rectangle 56">
              <a:extLst>
                <a:ext uri="{FF2B5EF4-FFF2-40B4-BE49-F238E27FC236}">
                  <a16:creationId xmlns:a16="http://schemas.microsoft.com/office/drawing/2014/main" id="{5A616DDD-64AC-46D1-B772-9AFFEB3BDC93}"/>
                </a:ext>
              </a:extLst>
            </p:cNvPr>
            <p:cNvSpPr/>
            <p:nvPr/>
          </p:nvSpPr>
          <p:spPr>
            <a:xfrm>
              <a:off x="7288339" y="2732881"/>
              <a:ext cx="498855" cy="1323439"/>
            </a:xfrm>
            <a:prstGeom prst="rect">
              <a:avLst/>
            </a:prstGeom>
          </p:spPr>
          <p:txBody>
            <a:bodyPr wrap="none">
              <a:spAutoFit/>
            </a:bodyPr>
            <a:lstStyle/>
            <a:p>
              <a:r>
                <a:rPr lang="en-US" sz="8000" b="1" dirty="0">
                  <a:solidFill>
                    <a:srgbClr val="FF0000"/>
                  </a:solidFill>
                </a:rPr>
                <a:t>-</a:t>
              </a:r>
              <a:endParaRPr lang="en-US" sz="8000" b="1" dirty="0"/>
            </a:p>
          </p:txBody>
        </p:sp>
      </p:grpSp>
    </p:spTree>
    <p:extLst>
      <p:ext uri="{BB962C8B-B14F-4D97-AF65-F5344CB8AC3E}">
        <p14:creationId xmlns:p14="http://schemas.microsoft.com/office/powerpoint/2010/main" val="81645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92589-663C-4660-A8FC-F72F800B531D}"/>
              </a:ext>
            </a:extLst>
          </p:cNvPr>
          <p:cNvSpPr txBox="1"/>
          <p:nvPr/>
        </p:nvSpPr>
        <p:spPr>
          <a:xfrm>
            <a:off x="492247" y="536988"/>
            <a:ext cx="10551574" cy="4401205"/>
          </a:xfrm>
          <a:prstGeom prst="rect">
            <a:avLst/>
          </a:prstGeom>
          <a:noFill/>
        </p:spPr>
        <p:txBody>
          <a:bodyPr wrap="square" rtlCol="0">
            <a:spAutoFit/>
          </a:bodyPr>
          <a:lstStyle/>
          <a:p>
            <a:r>
              <a:rPr lang="en-US" sz="8000" b="1" dirty="0">
                <a:solidFill>
                  <a:srgbClr val="0070C0"/>
                </a:solidFill>
              </a:rPr>
              <a:t>Topics</a:t>
            </a:r>
            <a:endParaRPr lang="en-US" sz="2000" dirty="0"/>
          </a:p>
          <a:p>
            <a:pPr marL="914400" indent="-914400">
              <a:buAutoNum type="arabicPeriod"/>
            </a:pPr>
            <a:r>
              <a:rPr lang="en-US" sz="5000" dirty="0"/>
              <a:t>Explanatory and response variable</a:t>
            </a:r>
          </a:p>
          <a:p>
            <a:pPr marL="914400" indent="-914400">
              <a:buAutoNum type="arabicPeriod"/>
            </a:pPr>
            <a:r>
              <a:rPr lang="en-US" sz="5000" dirty="0"/>
              <a:t>Describing scatterplots</a:t>
            </a:r>
          </a:p>
          <a:p>
            <a:pPr marL="914400" indent="-914400">
              <a:buAutoNum type="arabicPeriod"/>
            </a:pPr>
            <a:r>
              <a:rPr lang="en-US" sz="5000" dirty="0"/>
              <a:t>The correlation coefficient (r)</a:t>
            </a:r>
          </a:p>
          <a:p>
            <a:pPr marL="914400" indent="-914400">
              <a:buAutoNum type="arabicPeriod"/>
            </a:pPr>
            <a:r>
              <a:rPr lang="en-US" sz="5000" dirty="0"/>
              <a:t>Correlation and causation</a:t>
            </a:r>
          </a:p>
        </p:txBody>
      </p:sp>
    </p:spTree>
    <p:extLst>
      <p:ext uri="{BB962C8B-B14F-4D97-AF65-F5344CB8AC3E}">
        <p14:creationId xmlns:p14="http://schemas.microsoft.com/office/powerpoint/2010/main" val="2363892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A81FCF-D1D0-4AA3-A29A-63FC41F727DE}"/>
              </a:ext>
            </a:extLst>
          </p:cNvPr>
          <p:cNvSpPr/>
          <p:nvPr/>
        </p:nvSpPr>
        <p:spPr>
          <a:xfrm>
            <a:off x="433725" y="2105456"/>
            <a:ext cx="11777870" cy="2246769"/>
          </a:xfrm>
          <a:prstGeom prst="rect">
            <a:avLst/>
          </a:prstGeom>
        </p:spPr>
        <p:txBody>
          <a:bodyPr wrap="square">
            <a:spAutoFit/>
          </a:bodyPr>
          <a:lstStyle/>
          <a:p>
            <a:pPr marR="220980">
              <a:tabLst>
                <a:tab pos="528955" algn="l"/>
              </a:tabLst>
            </a:pPr>
            <a:r>
              <a:rPr lang="en-US" sz="3500" u="sng" dirty="0">
                <a:latin typeface="Arial" panose="020B0604020202020204" pitchFamily="34" charset="0"/>
                <a:ea typeface="Arial" panose="020B0604020202020204" pitchFamily="34" charset="0"/>
              </a:rPr>
              <a:t>Least Squares Regression Line (LSRL):</a:t>
            </a:r>
            <a:r>
              <a:rPr lang="en-US" sz="3500" dirty="0">
                <a:latin typeface="Arial" panose="020B0604020202020204" pitchFamily="34" charset="0"/>
                <a:ea typeface="Arial" panose="020B0604020202020204" pitchFamily="34" charset="0"/>
              </a:rPr>
              <a:t> a straight line that roughly puts half of your data </a:t>
            </a:r>
            <a:r>
              <a:rPr lang="en-US" sz="3500" b="1" dirty="0">
                <a:solidFill>
                  <a:srgbClr val="0070C0"/>
                </a:solidFill>
                <a:latin typeface="Arial" panose="020B0604020202020204" pitchFamily="34" charset="0"/>
                <a:ea typeface="Arial" panose="020B0604020202020204" pitchFamily="34" charset="0"/>
              </a:rPr>
              <a:t>above</a:t>
            </a:r>
            <a:r>
              <a:rPr lang="en-US" sz="3500" dirty="0">
                <a:latin typeface="Arial" panose="020B0604020202020204" pitchFamily="34" charset="0"/>
                <a:ea typeface="Arial" panose="020B0604020202020204" pitchFamily="34" charset="0"/>
              </a:rPr>
              <a:t> it and half </a:t>
            </a:r>
            <a:r>
              <a:rPr lang="en-US" sz="3500" b="1" dirty="0">
                <a:solidFill>
                  <a:srgbClr val="0070C0"/>
                </a:solidFill>
                <a:latin typeface="Arial" panose="020B0604020202020204" pitchFamily="34" charset="0"/>
                <a:ea typeface="Arial" panose="020B0604020202020204" pitchFamily="34" charset="0"/>
              </a:rPr>
              <a:t>below</a:t>
            </a:r>
            <a:r>
              <a:rPr lang="en-US" sz="3500" dirty="0">
                <a:latin typeface="Arial" panose="020B0604020202020204" pitchFamily="34" charset="0"/>
                <a:ea typeface="Arial" panose="020B0604020202020204" pitchFamily="34" charset="0"/>
              </a:rPr>
              <a:t> it. </a:t>
            </a:r>
          </a:p>
          <a:p>
            <a:pPr marL="914400" marR="220980" lvl="1" indent="-457200">
              <a:buFont typeface="Arial" panose="020B0604020202020204" pitchFamily="34" charset="0"/>
              <a:buChar char="•"/>
              <a:tabLst>
                <a:tab pos="528955" algn="l"/>
              </a:tabLst>
            </a:pPr>
            <a:r>
              <a:rPr lang="en-US" sz="3500" dirty="0">
                <a:latin typeface="Arial" panose="020B0604020202020204" pitchFamily="34" charset="0"/>
                <a:ea typeface="Arial" panose="020B0604020202020204" pitchFamily="34" charset="0"/>
              </a:rPr>
              <a:t>more formal definition coming next lesson</a:t>
            </a:r>
          </a:p>
        </p:txBody>
      </p:sp>
      <p:sp>
        <p:nvSpPr>
          <p:cNvPr id="3" name="TextBox 2">
            <a:extLst>
              <a:ext uri="{FF2B5EF4-FFF2-40B4-BE49-F238E27FC236}">
                <a16:creationId xmlns:a16="http://schemas.microsoft.com/office/drawing/2014/main" id="{CAB3C564-BB43-4CDD-9851-1288B665A7E7}"/>
              </a:ext>
            </a:extLst>
          </p:cNvPr>
          <p:cNvSpPr txBox="1"/>
          <p:nvPr/>
        </p:nvSpPr>
        <p:spPr>
          <a:xfrm>
            <a:off x="433725" y="346230"/>
            <a:ext cx="7732451" cy="938719"/>
          </a:xfrm>
          <a:prstGeom prst="rect">
            <a:avLst/>
          </a:prstGeom>
          <a:noFill/>
        </p:spPr>
        <p:txBody>
          <a:bodyPr wrap="square" rtlCol="0">
            <a:spAutoFit/>
          </a:bodyPr>
          <a:lstStyle/>
          <a:p>
            <a:r>
              <a:rPr lang="en-US" sz="5500" dirty="0"/>
              <a:t>Describing Scatterplots</a:t>
            </a:r>
          </a:p>
        </p:txBody>
      </p:sp>
    </p:spTree>
    <p:extLst>
      <p:ext uri="{BB962C8B-B14F-4D97-AF65-F5344CB8AC3E}">
        <p14:creationId xmlns:p14="http://schemas.microsoft.com/office/powerpoint/2010/main" val="4029235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 name="TextBox 1">
            <a:extLst>
              <a:ext uri="{FF2B5EF4-FFF2-40B4-BE49-F238E27FC236}">
                <a16:creationId xmlns:a16="http://schemas.microsoft.com/office/drawing/2014/main" id="{F5E6E7D6-C929-4B44-B4F8-4596B525B111}"/>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3" name="TextBox 2">
            <a:extLst>
              <a:ext uri="{FF2B5EF4-FFF2-40B4-BE49-F238E27FC236}">
                <a16:creationId xmlns:a16="http://schemas.microsoft.com/office/drawing/2014/main" id="{714EE2B3-F279-498C-A50A-6FA58297DC96}"/>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400260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1243486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9716277" cy="877163"/>
          </a:xfrm>
          <a:prstGeom prst="rect">
            <a:avLst/>
          </a:prstGeom>
        </p:spPr>
        <p:txBody>
          <a:bodyPr wrap="square">
            <a:spAutoFit/>
          </a:bodyPr>
          <a:lstStyle/>
          <a:p>
            <a:pPr marR="220980">
              <a:tabLst>
                <a:tab pos="528955" algn="l"/>
              </a:tabLst>
            </a:pPr>
            <a:r>
              <a:rPr lang="en-US" sz="3500" u="sng" dirty="0">
                <a:latin typeface="Arial" panose="020B0604020202020204" pitchFamily="34" charset="0"/>
                <a:ea typeface="Arial" panose="020B0604020202020204" pitchFamily="34" charset="0"/>
              </a:rPr>
              <a:t>Strong correlations:</a:t>
            </a:r>
            <a:r>
              <a:rPr lang="en-US" sz="3500" dirty="0">
                <a:latin typeface="Arial" panose="020B0604020202020204" pitchFamily="34" charset="0"/>
                <a:ea typeface="Arial" panose="020B0604020202020204" pitchFamily="34" charset="0"/>
              </a:rPr>
              <a:t> data is</a:t>
            </a:r>
            <a:r>
              <a:rPr lang="en-US" sz="3500" b="1" dirty="0">
                <a:solidFill>
                  <a:srgbClr val="0070C0"/>
                </a:solidFill>
                <a:latin typeface="Arial" panose="020B0604020202020204" pitchFamily="34" charset="0"/>
                <a:ea typeface="Arial" panose="020B0604020202020204" pitchFamily="34" charset="0"/>
              </a:rPr>
              <a:t> close </a:t>
            </a:r>
            <a:r>
              <a:rPr lang="en-US" sz="3500" dirty="0">
                <a:latin typeface="Arial" panose="020B0604020202020204" pitchFamily="34" charset="0"/>
                <a:ea typeface="Arial" panose="020B0604020202020204" pitchFamily="34" charset="0"/>
              </a:rPr>
              <a:t>to the LSRL</a:t>
            </a:r>
          </a:p>
          <a:p>
            <a:pPr marR="220980">
              <a:tabLst>
                <a:tab pos="528955" algn="l"/>
              </a:tabLst>
            </a:pPr>
            <a:endParaRPr lang="en-US" sz="16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72367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9716277" cy="877163"/>
          </a:xfrm>
          <a:prstGeom prst="rect">
            <a:avLst/>
          </a:prstGeom>
        </p:spPr>
        <p:txBody>
          <a:bodyPr wrap="square">
            <a:spAutoFit/>
          </a:bodyPr>
          <a:lstStyle/>
          <a:p>
            <a:pPr marR="220980">
              <a:tabLst>
                <a:tab pos="528955" algn="l"/>
              </a:tabLst>
            </a:pPr>
            <a:r>
              <a:rPr lang="en-US" sz="3500" u="sng" dirty="0">
                <a:latin typeface="Arial" panose="020B0604020202020204" pitchFamily="34" charset="0"/>
                <a:ea typeface="Arial" panose="020B0604020202020204" pitchFamily="34" charset="0"/>
              </a:rPr>
              <a:t>Strong correlations:</a:t>
            </a:r>
            <a:r>
              <a:rPr lang="en-US" sz="3500" dirty="0">
                <a:latin typeface="Arial" panose="020B0604020202020204" pitchFamily="34" charset="0"/>
                <a:ea typeface="Arial" panose="020B0604020202020204" pitchFamily="34" charset="0"/>
              </a:rPr>
              <a:t> data is</a:t>
            </a:r>
            <a:r>
              <a:rPr lang="en-US" sz="3500" b="1" dirty="0">
                <a:solidFill>
                  <a:srgbClr val="0070C0"/>
                </a:solidFill>
                <a:latin typeface="Arial" panose="020B0604020202020204" pitchFamily="34" charset="0"/>
                <a:ea typeface="Arial" panose="020B0604020202020204" pitchFamily="34" charset="0"/>
              </a:rPr>
              <a:t> close </a:t>
            </a:r>
            <a:r>
              <a:rPr lang="en-US" sz="3500" dirty="0">
                <a:latin typeface="Arial" panose="020B0604020202020204" pitchFamily="34" charset="0"/>
                <a:ea typeface="Arial" panose="020B0604020202020204" pitchFamily="34" charset="0"/>
              </a:rPr>
              <a:t>to the LSRL</a:t>
            </a:r>
          </a:p>
          <a:p>
            <a:pPr marR="220980">
              <a:tabLst>
                <a:tab pos="528955" algn="l"/>
              </a:tabLst>
            </a:pPr>
            <a:endParaRPr lang="en-US" sz="1600" dirty="0">
              <a:latin typeface="Arial" panose="020B0604020202020204" pitchFamily="34" charset="0"/>
              <a:ea typeface="Arial" panose="020B0604020202020204" pitchFamily="34" charset="0"/>
            </a:endParaRPr>
          </a:p>
        </p:txBody>
      </p:sp>
      <p:sp>
        <p:nvSpPr>
          <p:cNvPr id="3" name="Rectangle 2">
            <a:extLst>
              <a:ext uri="{FF2B5EF4-FFF2-40B4-BE49-F238E27FC236}">
                <a16:creationId xmlns:a16="http://schemas.microsoft.com/office/drawing/2014/main" id="{25E34F0F-794F-47B4-A2E4-561922565ECD}"/>
              </a:ext>
            </a:extLst>
          </p:cNvPr>
          <p:cNvSpPr/>
          <p:nvPr/>
        </p:nvSpPr>
        <p:spPr>
          <a:xfrm rot="20062078">
            <a:off x="193991" y="3277286"/>
            <a:ext cx="1748901" cy="173329"/>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6D0A524-EFAC-400A-8D46-C2526FC09CE5}"/>
              </a:ext>
            </a:extLst>
          </p:cNvPr>
          <p:cNvSpPr/>
          <p:nvPr/>
        </p:nvSpPr>
        <p:spPr>
          <a:xfrm rot="19244415">
            <a:off x="1992334" y="3256290"/>
            <a:ext cx="1748901" cy="31213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17CCFB3-E01C-4718-AE0F-A4AE2E2215A7}"/>
              </a:ext>
            </a:extLst>
          </p:cNvPr>
          <p:cNvSpPr/>
          <p:nvPr/>
        </p:nvSpPr>
        <p:spPr>
          <a:xfrm rot="2485088">
            <a:off x="8622615" y="3228329"/>
            <a:ext cx="1748901" cy="31213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05C601-F36E-4024-B6B4-9CAED1E7F79B}"/>
              </a:ext>
            </a:extLst>
          </p:cNvPr>
          <p:cNvSpPr/>
          <p:nvPr/>
        </p:nvSpPr>
        <p:spPr>
          <a:xfrm rot="2909466">
            <a:off x="10344814" y="3243232"/>
            <a:ext cx="1748901" cy="173329"/>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275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9864473" cy="2108269"/>
          </a:xfrm>
          <a:prstGeom prst="rect">
            <a:avLst/>
          </a:prstGeom>
        </p:spPr>
        <p:txBody>
          <a:bodyPr wrap="square">
            <a:spAutoFit/>
          </a:bodyPr>
          <a:lstStyle/>
          <a:p>
            <a:pPr marR="220980">
              <a:tabLst>
                <a:tab pos="528955" algn="l"/>
              </a:tabLst>
            </a:pPr>
            <a:r>
              <a:rPr lang="en-US" sz="3500" u="sng" dirty="0">
                <a:latin typeface="Arial" panose="020B0604020202020204" pitchFamily="34" charset="0"/>
                <a:ea typeface="Arial" panose="020B0604020202020204" pitchFamily="34" charset="0"/>
              </a:rPr>
              <a:t>Strong correlations:</a:t>
            </a:r>
            <a:r>
              <a:rPr lang="en-US" sz="3500" dirty="0">
                <a:latin typeface="Arial" panose="020B0604020202020204" pitchFamily="34" charset="0"/>
                <a:ea typeface="Arial" panose="020B0604020202020204" pitchFamily="34" charset="0"/>
              </a:rPr>
              <a:t> data is</a:t>
            </a:r>
            <a:r>
              <a:rPr lang="en-US" sz="3500" b="1" dirty="0">
                <a:solidFill>
                  <a:srgbClr val="0070C0"/>
                </a:solidFill>
                <a:latin typeface="Arial" panose="020B0604020202020204" pitchFamily="34" charset="0"/>
                <a:ea typeface="Arial" panose="020B0604020202020204" pitchFamily="34" charset="0"/>
              </a:rPr>
              <a:t> close </a:t>
            </a:r>
            <a:r>
              <a:rPr lang="en-US" sz="3500" dirty="0">
                <a:latin typeface="Arial" panose="020B0604020202020204" pitchFamily="34" charset="0"/>
                <a:ea typeface="Arial" panose="020B0604020202020204" pitchFamily="34" charset="0"/>
              </a:rPr>
              <a:t>to the LSRL</a:t>
            </a:r>
          </a:p>
          <a:p>
            <a:pPr marR="220980">
              <a:tabLst>
                <a:tab pos="528955" algn="l"/>
              </a:tabLst>
            </a:pPr>
            <a:endParaRPr lang="en-US" sz="600" dirty="0">
              <a:latin typeface="Arial" panose="020B0604020202020204" pitchFamily="34" charset="0"/>
              <a:ea typeface="Arial" panose="020B0604020202020204" pitchFamily="34" charset="0"/>
            </a:endParaRPr>
          </a:p>
          <a:p>
            <a:pPr marL="742950" marR="220980" lvl="1" indent="-285750">
              <a:buFont typeface="Arial" panose="020B0604020202020204" pitchFamily="34" charset="0"/>
              <a:buChar char="•"/>
              <a:tabLst>
                <a:tab pos="528955" algn="l"/>
              </a:tabLst>
            </a:pPr>
            <a:r>
              <a:rPr lang="en-US" sz="3000" dirty="0">
                <a:latin typeface="Arial" panose="020B0604020202020204" pitchFamily="34" charset="0"/>
                <a:ea typeface="Arial" panose="020B0604020202020204" pitchFamily="34" charset="0"/>
              </a:rPr>
              <a:t>The LSRL is a </a:t>
            </a:r>
            <a:r>
              <a:rPr lang="en-US" sz="3000" b="1" dirty="0">
                <a:solidFill>
                  <a:srgbClr val="0070C0"/>
                </a:solidFill>
                <a:latin typeface="Arial" panose="020B0604020202020204" pitchFamily="34" charset="0"/>
                <a:ea typeface="Arial" panose="020B0604020202020204" pitchFamily="34" charset="0"/>
              </a:rPr>
              <a:t>good model </a:t>
            </a:r>
            <a:r>
              <a:rPr lang="en-US" sz="3000" dirty="0">
                <a:latin typeface="Arial" panose="020B0604020202020204" pitchFamily="34" charset="0"/>
                <a:ea typeface="Arial" panose="020B0604020202020204" pitchFamily="34" charset="0"/>
              </a:rPr>
              <a:t>for the data</a:t>
            </a:r>
          </a:p>
          <a:p>
            <a:pPr marL="742950" marR="220980" lvl="1" indent="-285750">
              <a:buFont typeface="Arial" panose="020B0604020202020204" pitchFamily="34" charset="0"/>
              <a:buChar char="•"/>
              <a:tabLst>
                <a:tab pos="528955" algn="l"/>
              </a:tabLst>
            </a:pPr>
            <a:r>
              <a:rPr lang="en-US" sz="3000" dirty="0">
                <a:latin typeface="Arial" panose="020B0604020202020204" pitchFamily="34" charset="0"/>
                <a:ea typeface="Arial" panose="020B0604020202020204" pitchFamily="34" charset="0"/>
              </a:rPr>
              <a:t>If you used the LSRL to predict new data, you would make </a:t>
            </a:r>
            <a:r>
              <a:rPr lang="en-US" sz="3000" b="1" dirty="0">
                <a:solidFill>
                  <a:srgbClr val="0070C0"/>
                </a:solidFill>
                <a:latin typeface="Arial" panose="020B0604020202020204" pitchFamily="34" charset="0"/>
                <a:ea typeface="Arial" panose="020B0604020202020204" pitchFamily="34" charset="0"/>
              </a:rPr>
              <a:t>close predictions</a:t>
            </a:r>
          </a:p>
        </p:txBody>
      </p:sp>
      <p:sp>
        <p:nvSpPr>
          <p:cNvPr id="3" name="Rectangle 2">
            <a:extLst>
              <a:ext uri="{FF2B5EF4-FFF2-40B4-BE49-F238E27FC236}">
                <a16:creationId xmlns:a16="http://schemas.microsoft.com/office/drawing/2014/main" id="{25E34F0F-794F-47B4-A2E4-561922565ECD}"/>
              </a:ext>
            </a:extLst>
          </p:cNvPr>
          <p:cNvSpPr/>
          <p:nvPr/>
        </p:nvSpPr>
        <p:spPr>
          <a:xfrm rot="20062078">
            <a:off x="193991" y="3277286"/>
            <a:ext cx="1748901" cy="173329"/>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6D0A524-EFAC-400A-8D46-C2526FC09CE5}"/>
              </a:ext>
            </a:extLst>
          </p:cNvPr>
          <p:cNvSpPr/>
          <p:nvPr/>
        </p:nvSpPr>
        <p:spPr>
          <a:xfrm rot="19244415">
            <a:off x="1992334" y="3256290"/>
            <a:ext cx="1748901" cy="31213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FFA55A4-826A-4077-8CAA-328C8A793CC5}"/>
              </a:ext>
            </a:extLst>
          </p:cNvPr>
          <p:cNvSpPr/>
          <p:nvPr/>
        </p:nvSpPr>
        <p:spPr>
          <a:xfrm rot="2485088">
            <a:off x="8622615" y="3228329"/>
            <a:ext cx="1748901" cy="312136"/>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BC82DD-C49B-4146-A1F2-3BC8C5B4FEF0}"/>
              </a:ext>
            </a:extLst>
          </p:cNvPr>
          <p:cNvSpPr/>
          <p:nvPr/>
        </p:nvSpPr>
        <p:spPr>
          <a:xfrm rot="2909466">
            <a:off x="10344814" y="3243232"/>
            <a:ext cx="1748901" cy="173329"/>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347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9864473" cy="723275"/>
          </a:xfrm>
          <a:prstGeom prst="rect">
            <a:avLst/>
          </a:prstGeom>
        </p:spPr>
        <p:txBody>
          <a:bodyPr wrap="square">
            <a:spAutoFit/>
          </a:bodyPr>
          <a:lstStyle/>
          <a:p>
            <a:pPr marR="220980">
              <a:tabLst>
                <a:tab pos="528955" algn="l"/>
              </a:tabLst>
            </a:pPr>
            <a:r>
              <a:rPr lang="en-US" sz="3500" u="sng" dirty="0">
                <a:latin typeface="Arial" panose="020B0604020202020204" pitchFamily="34" charset="0"/>
                <a:ea typeface="Arial" panose="020B0604020202020204" pitchFamily="34" charset="0"/>
              </a:rPr>
              <a:t>Weak correlations:</a:t>
            </a:r>
            <a:r>
              <a:rPr lang="en-US" sz="3500" dirty="0">
                <a:latin typeface="Arial" panose="020B0604020202020204" pitchFamily="34" charset="0"/>
                <a:ea typeface="Arial" panose="020B0604020202020204" pitchFamily="34" charset="0"/>
              </a:rPr>
              <a:t> data is </a:t>
            </a:r>
            <a:r>
              <a:rPr lang="en-US" sz="3500" b="1" dirty="0">
                <a:solidFill>
                  <a:srgbClr val="0070C0"/>
                </a:solidFill>
                <a:latin typeface="Arial" panose="020B0604020202020204" pitchFamily="34" charset="0"/>
                <a:ea typeface="Arial" panose="020B0604020202020204" pitchFamily="34" charset="0"/>
              </a:rPr>
              <a:t>far</a:t>
            </a:r>
            <a:r>
              <a:rPr lang="en-US" sz="3500" dirty="0">
                <a:latin typeface="Arial" panose="020B0604020202020204" pitchFamily="34" charset="0"/>
                <a:ea typeface="Arial" panose="020B0604020202020204" pitchFamily="34" charset="0"/>
              </a:rPr>
              <a:t> from the LSRL  </a:t>
            </a:r>
          </a:p>
          <a:p>
            <a:pPr marR="220980">
              <a:tabLst>
                <a:tab pos="528955" algn="l"/>
              </a:tabLst>
            </a:pPr>
            <a:endParaRPr lang="en-US" sz="6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94779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9864473" cy="723275"/>
          </a:xfrm>
          <a:prstGeom prst="rect">
            <a:avLst/>
          </a:prstGeom>
        </p:spPr>
        <p:txBody>
          <a:bodyPr wrap="square">
            <a:spAutoFit/>
          </a:bodyPr>
          <a:lstStyle/>
          <a:p>
            <a:pPr marR="220980">
              <a:tabLst>
                <a:tab pos="528955" algn="l"/>
              </a:tabLst>
            </a:pPr>
            <a:r>
              <a:rPr lang="en-US" sz="3500" u="sng" dirty="0">
                <a:latin typeface="Arial" panose="020B0604020202020204" pitchFamily="34" charset="0"/>
                <a:ea typeface="Arial" panose="020B0604020202020204" pitchFamily="34" charset="0"/>
              </a:rPr>
              <a:t>Weak correlations:</a:t>
            </a:r>
            <a:r>
              <a:rPr lang="en-US" sz="3500" dirty="0">
                <a:latin typeface="Arial" panose="020B0604020202020204" pitchFamily="34" charset="0"/>
                <a:ea typeface="Arial" panose="020B0604020202020204" pitchFamily="34" charset="0"/>
              </a:rPr>
              <a:t> data is </a:t>
            </a:r>
            <a:r>
              <a:rPr lang="en-US" sz="3500" b="1" dirty="0">
                <a:solidFill>
                  <a:srgbClr val="0070C0"/>
                </a:solidFill>
                <a:latin typeface="Arial" panose="020B0604020202020204" pitchFamily="34" charset="0"/>
                <a:ea typeface="Arial" panose="020B0604020202020204" pitchFamily="34" charset="0"/>
              </a:rPr>
              <a:t>far</a:t>
            </a:r>
            <a:r>
              <a:rPr lang="en-US" sz="3500" dirty="0">
                <a:latin typeface="Arial" panose="020B0604020202020204" pitchFamily="34" charset="0"/>
                <a:ea typeface="Arial" panose="020B0604020202020204" pitchFamily="34" charset="0"/>
              </a:rPr>
              <a:t> from the LSRL  </a:t>
            </a:r>
          </a:p>
          <a:p>
            <a:pPr marR="220980">
              <a:tabLst>
                <a:tab pos="528955" algn="l"/>
              </a:tabLst>
            </a:pPr>
            <a:r>
              <a:rPr lang="en-US" sz="600" dirty="0">
                <a:latin typeface="Arial" panose="020B0604020202020204" pitchFamily="34" charset="0"/>
                <a:ea typeface="Arial" panose="020B0604020202020204" pitchFamily="34" charset="0"/>
              </a:rPr>
              <a:t>\</a:t>
            </a:r>
          </a:p>
        </p:txBody>
      </p:sp>
      <p:sp>
        <p:nvSpPr>
          <p:cNvPr id="24" name="Rectangle 23">
            <a:extLst>
              <a:ext uri="{FF2B5EF4-FFF2-40B4-BE49-F238E27FC236}">
                <a16:creationId xmlns:a16="http://schemas.microsoft.com/office/drawing/2014/main" id="{76D0A524-EFAC-400A-8D46-C2526FC09CE5}"/>
              </a:ext>
            </a:extLst>
          </p:cNvPr>
          <p:cNvSpPr/>
          <p:nvPr/>
        </p:nvSpPr>
        <p:spPr>
          <a:xfrm rot="19244415">
            <a:off x="3718901" y="3042723"/>
            <a:ext cx="1748901" cy="67325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540E49-A14C-44BF-8C9B-C2532BD0CFFB}"/>
              </a:ext>
            </a:extLst>
          </p:cNvPr>
          <p:cNvSpPr/>
          <p:nvPr/>
        </p:nvSpPr>
        <p:spPr>
          <a:xfrm rot="2539846">
            <a:off x="6970710" y="3028648"/>
            <a:ext cx="1748901" cy="706845"/>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371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82CDA1-9B35-44A5-AB1D-DC6E46DABA4F}"/>
              </a:ext>
            </a:extLst>
          </p:cNvPr>
          <p:cNvSpPr txBox="1"/>
          <p:nvPr/>
        </p:nvSpPr>
        <p:spPr>
          <a:xfrm>
            <a:off x="301692" y="360202"/>
            <a:ext cx="8220871" cy="938719"/>
          </a:xfrm>
          <a:prstGeom prst="rect">
            <a:avLst/>
          </a:prstGeom>
          <a:noFill/>
        </p:spPr>
        <p:txBody>
          <a:bodyPr wrap="square" rtlCol="0">
            <a:spAutoFit/>
          </a:bodyPr>
          <a:lstStyle/>
          <a:p>
            <a:r>
              <a:rPr lang="en-US" sz="5500" dirty="0"/>
              <a:t>Describing Scatterplots</a:t>
            </a:r>
          </a:p>
        </p:txBody>
      </p:sp>
      <p:sp>
        <p:nvSpPr>
          <p:cNvPr id="26" name="TextBox 25">
            <a:extLst>
              <a:ext uri="{FF2B5EF4-FFF2-40B4-BE49-F238E27FC236}">
                <a16:creationId xmlns:a16="http://schemas.microsoft.com/office/drawing/2014/main" id="{F627953A-C900-4914-A542-6733C2205015}"/>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
        <p:nvSpPr>
          <p:cNvPr id="2" name="Rectangle 1">
            <a:extLst>
              <a:ext uri="{FF2B5EF4-FFF2-40B4-BE49-F238E27FC236}">
                <a16:creationId xmlns:a16="http://schemas.microsoft.com/office/drawing/2014/main" id="{1E878B40-39FC-4AD9-85A7-FD509FB262A6}"/>
              </a:ext>
            </a:extLst>
          </p:cNvPr>
          <p:cNvSpPr/>
          <p:nvPr/>
        </p:nvSpPr>
        <p:spPr>
          <a:xfrm>
            <a:off x="413050" y="4541722"/>
            <a:ext cx="9864473" cy="2108269"/>
          </a:xfrm>
          <a:prstGeom prst="rect">
            <a:avLst/>
          </a:prstGeom>
        </p:spPr>
        <p:txBody>
          <a:bodyPr wrap="square">
            <a:spAutoFit/>
          </a:bodyPr>
          <a:lstStyle/>
          <a:p>
            <a:pPr marR="220980">
              <a:tabLst>
                <a:tab pos="528955" algn="l"/>
              </a:tabLst>
            </a:pPr>
            <a:r>
              <a:rPr lang="en-US" sz="3500" u="sng" dirty="0">
                <a:latin typeface="Arial" panose="020B0604020202020204" pitchFamily="34" charset="0"/>
                <a:ea typeface="Arial" panose="020B0604020202020204" pitchFamily="34" charset="0"/>
              </a:rPr>
              <a:t>Weak correlations:</a:t>
            </a:r>
            <a:r>
              <a:rPr lang="en-US" sz="3500" dirty="0">
                <a:latin typeface="Arial" panose="020B0604020202020204" pitchFamily="34" charset="0"/>
                <a:ea typeface="Arial" panose="020B0604020202020204" pitchFamily="34" charset="0"/>
              </a:rPr>
              <a:t> data is </a:t>
            </a:r>
            <a:r>
              <a:rPr lang="en-US" sz="3500" b="1" dirty="0">
                <a:solidFill>
                  <a:srgbClr val="0070C0"/>
                </a:solidFill>
                <a:latin typeface="Arial" panose="020B0604020202020204" pitchFamily="34" charset="0"/>
                <a:ea typeface="Arial" panose="020B0604020202020204" pitchFamily="34" charset="0"/>
              </a:rPr>
              <a:t>far</a:t>
            </a:r>
            <a:r>
              <a:rPr lang="en-US" sz="3500" dirty="0">
                <a:latin typeface="Arial" panose="020B0604020202020204" pitchFamily="34" charset="0"/>
                <a:ea typeface="Arial" panose="020B0604020202020204" pitchFamily="34" charset="0"/>
              </a:rPr>
              <a:t> from the LSRL  </a:t>
            </a:r>
          </a:p>
          <a:p>
            <a:pPr marR="220980">
              <a:tabLst>
                <a:tab pos="528955" algn="l"/>
              </a:tabLst>
            </a:pPr>
            <a:endParaRPr lang="en-US" sz="600" dirty="0">
              <a:latin typeface="Arial" panose="020B0604020202020204" pitchFamily="34" charset="0"/>
              <a:ea typeface="Arial" panose="020B0604020202020204" pitchFamily="34" charset="0"/>
            </a:endParaRPr>
          </a:p>
          <a:p>
            <a:pPr marL="742950" marR="220980" lvl="1" indent="-285750">
              <a:buFont typeface="Arial" panose="020B0604020202020204" pitchFamily="34" charset="0"/>
              <a:buChar char="•"/>
              <a:tabLst>
                <a:tab pos="528955" algn="l"/>
              </a:tabLst>
            </a:pPr>
            <a:r>
              <a:rPr lang="en-US" sz="3000" dirty="0">
                <a:latin typeface="Arial" panose="020B0604020202020204" pitchFamily="34" charset="0"/>
                <a:ea typeface="Arial" panose="020B0604020202020204" pitchFamily="34" charset="0"/>
              </a:rPr>
              <a:t>The LSRL is a </a:t>
            </a:r>
            <a:r>
              <a:rPr lang="en-US" sz="3000" b="1" dirty="0">
                <a:solidFill>
                  <a:srgbClr val="0070C0"/>
                </a:solidFill>
                <a:latin typeface="Arial" panose="020B0604020202020204" pitchFamily="34" charset="0"/>
                <a:ea typeface="Arial" panose="020B0604020202020204" pitchFamily="34" charset="0"/>
              </a:rPr>
              <a:t>‘meh’ model </a:t>
            </a:r>
            <a:r>
              <a:rPr lang="en-US" sz="3000" dirty="0">
                <a:latin typeface="Arial" panose="020B0604020202020204" pitchFamily="34" charset="0"/>
                <a:ea typeface="Arial" panose="020B0604020202020204" pitchFamily="34" charset="0"/>
              </a:rPr>
              <a:t>for the data</a:t>
            </a:r>
          </a:p>
          <a:p>
            <a:pPr marL="742950" marR="220980" lvl="1" indent="-285750">
              <a:buFont typeface="Arial" panose="020B0604020202020204" pitchFamily="34" charset="0"/>
              <a:buChar char="•"/>
              <a:tabLst>
                <a:tab pos="528955" algn="l"/>
              </a:tabLst>
            </a:pPr>
            <a:r>
              <a:rPr lang="en-US" sz="3000" dirty="0">
                <a:latin typeface="Arial" panose="020B0604020202020204" pitchFamily="34" charset="0"/>
                <a:ea typeface="Arial" panose="020B0604020202020204" pitchFamily="34" charset="0"/>
              </a:rPr>
              <a:t>If you used the LSRL to predict new data, you may be </a:t>
            </a:r>
            <a:r>
              <a:rPr lang="en-US" sz="3000" b="1" dirty="0">
                <a:solidFill>
                  <a:srgbClr val="0070C0"/>
                </a:solidFill>
                <a:latin typeface="Arial" panose="020B0604020202020204" pitchFamily="34" charset="0"/>
                <a:ea typeface="Arial" panose="020B0604020202020204" pitchFamily="34" charset="0"/>
              </a:rPr>
              <a:t>quite a bit off</a:t>
            </a:r>
          </a:p>
        </p:txBody>
      </p:sp>
      <p:sp>
        <p:nvSpPr>
          <p:cNvPr id="24" name="Rectangle 23">
            <a:extLst>
              <a:ext uri="{FF2B5EF4-FFF2-40B4-BE49-F238E27FC236}">
                <a16:creationId xmlns:a16="http://schemas.microsoft.com/office/drawing/2014/main" id="{76D0A524-EFAC-400A-8D46-C2526FC09CE5}"/>
              </a:ext>
            </a:extLst>
          </p:cNvPr>
          <p:cNvSpPr/>
          <p:nvPr/>
        </p:nvSpPr>
        <p:spPr>
          <a:xfrm rot="19244415">
            <a:off x="3718901" y="3042723"/>
            <a:ext cx="1748901" cy="67325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540E49-A14C-44BF-8C9B-C2532BD0CFFB}"/>
              </a:ext>
            </a:extLst>
          </p:cNvPr>
          <p:cNvSpPr/>
          <p:nvPr/>
        </p:nvSpPr>
        <p:spPr>
          <a:xfrm rot="2539846">
            <a:off x="6970710" y="3028648"/>
            <a:ext cx="1748901" cy="706845"/>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48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a:t>
            </a:r>
          </a:p>
        </p:txBody>
      </p:sp>
      <p:pic>
        <p:nvPicPr>
          <p:cNvPr id="7" name="Picture 6">
            <a:extLst>
              <a:ext uri="{FF2B5EF4-FFF2-40B4-BE49-F238E27FC236}">
                <a16:creationId xmlns:a16="http://schemas.microsoft.com/office/drawing/2014/main" id="{C8499B32-1B50-4CAF-A34D-8926A95F6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42" y="1127464"/>
            <a:ext cx="10263830" cy="5073166"/>
          </a:xfrm>
          <a:prstGeom prst="round2DiagRect">
            <a:avLst>
              <a:gd name="adj1" fmla="val 27849"/>
              <a:gd name="adj2" fmla="val 15506"/>
            </a:avLst>
          </a:prstGeom>
        </p:spPr>
      </p:pic>
    </p:spTree>
    <p:extLst>
      <p:ext uri="{BB962C8B-B14F-4D97-AF65-F5344CB8AC3E}">
        <p14:creationId xmlns:p14="http://schemas.microsoft.com/office/powerpoint/2010/main" val="441020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92589-663C-4660-A8FC-F72F800B531D}"/>
              </a:ext>
            </a:extLst>
          </p:cNvPr>
          <p:cNvSpPr txBox="1"/>
          <p:nvPr/>
        </p:nvSpPr>
        <p:spPr>
          <a:xfrm>
            <a:off x="492247" y="536988"/>
            <a:ext cx="10551574" cy="4401205"/>
          </a:xfrm>
          <a:prstGeom prst="rect">
            <a:avLst/>
          </a:prstGeom>
          <a:noFill/>
        </p:spPr>
        <p:txBody>
          <a:bodyPr wrap="square" rtlCol="0">
            <a:spAutoFit/>
          </a:bodyPr>
          <a:lstStyle/>
          <a:p>
            <a:r>
              <a:rPr lang="en-US" sz="8000" b="1" dirty="0">
                <a:solidFill>
                  <a:srgbClr val="0070C0"/>
                </a:solidFill>
              </a:rPr>
              <a:t>Topics</a:t>
            </a:r>
            <a:endParaRPr lang="en-US" sz="2000" dirty="0"/>
          </a:p>
          <a:p>
            <a:pPr marL="914400" indent="-914400">
              <a:buAutoNum type="arabicPeriod"/>
            </a:pPr>
            <a:r>
              <a:rPr lang="en-US" sz="5000" b="1" dirty="0">
                <a:solidFill>
                  <a:srgbClr val="0070C0"/>
                </a:solidFill>
              </a:rPr>
              <a:t>Explanatory and response variable</a:t>
            </a:r>
          </a:p>
          <a:p>
            <a:pPr marL="914400" indent="-914400">
              <a:buAutoNum type="arabicPeriod"/>
            </a:pPr>
            <a:r>
              <a:rPr lang="en-US" sz="5000" dirty="0"/>
              <a:t>Describing scatterplots</a:t>
            </a:r>
          </a:p>
          <a:p>
            <a:pPr marL="914400" indent="-914400">
              <a:buAutoNum type="arabicPeriod"/>
            </a:pPr>
            <a:r>
              <a:rPr lang="en-US" sz="5000" dirty="0"/>
              <a:t>The correlation coefficient (r)</a:t>
            </a:r>
          </a:p>
          <a:p>
            <a:pPr marL="914400" indent="-914400">
              <a:buAutoNum type="arabicPeriod"/>
            </a:pPr>
            <a:r>
              <a:rPr lang="en-US" sz="5000" dirty="0"/>
              <a:t>Correlation and causation</a:t>
            </a:r>
          </a:p>
        </p:txBody>
      </p:sp>
    </p:spTree>
    <p:extLst>
      <p:ext uri="{BB962C8B-B14F-4D97-AF65-F5344CB8AC3E}">
        <p14:creationId xmlns:p14="http://schemas.microsoft.com/office/powerpoint/2010/main" val="3062713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Tree>
    <p:extLst>
      <p:ext uri="{BB962C8B-B14F-4D97-AF65-F5344CB8AC3E}">
        <p14:creationId xmlns:p14="http://schemas.microsoft.com/office/powerpoint/2010/main" val="721177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6" name="Arrow: Right 5">
            <a:extLst>
              <a:ext uri="{FF2B5EF4-FFF2-40B4-BE49-F238E27FC236}">
                <a16:creationId xmlns:a16="http://schemas.microsoft.com/office/drawing/2014/main" id="{3C73C92D-87F1-4FF5-A47B-3ADCA05BB7B7}"/>
              </a:ext>
            </a:extLst>
          </p:cNvPr>
          <p:cNvSpPr/>
          <p:nvPr/>
        </p:nvSpPr>
        <p:spPr>
          <a:xfrm>
            <a:off x="2396971" y="4856088"/>
            <a:ext cx="7776839" cy="65694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As x increases…</a:t>
            </a:r>
          </a:p>
        </p:txBody>
      </p:sp>
    </p:spTree>
    <p:extLst>
      <p:ext uri="{BB962C8B-B14F-4D97-AF65-F5344CB8AC3E}">
        <p14:creationId xmlns:p14="http://schemas.microsoft.com/office/powerpoint/2010/main" val="412103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6" name="Arrow: Right 5">
            <a:extLst>
              <a:ext uri="{FF2B5EF4-FFF2-40B4-BE49-F238E27FC236}">
                <a16:creationId xmlns:a16="http://schemas.microsoft.com/office/drawing/2014/main" id="{3C73C92D-87F1-4FF5-A47B-3ADCA05BB7B7}"/>
              </a:ext>
            </a:extLst>
          </p:cNvPr>
          <p:cNvSpPr/>
          <p:nvPr/>
        </p:nvSpPr>
        <p:spPr>
          <a:xfrm>
            <a:off x="2396971" y="4856088"/>
            <a:ext cx="7776839" cy="65694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As x increases…</a:t>
            </a:r>
          </a:p>
        </p:txBody>
      </p:sp>
      <p:sp>
        <p:nvSpPr>
          <p:cNvPr id="5" name="Arrow: Right 4">
            <a:extLst>
              <a:ext uri="{FF2B5EF4-FFF2-40B4-BE49-F238E27FC236}">
                <a16:creationId xmlns:a16="http://schemas.microsoft.com/office/drawing/2014/main" id="{8EAD2218-F432-443B-8728-763AF7640B97}"/>
              </a:ext>
            </a:extLst>
          </p:cNvPr>
          <p:cNvSpPr/>
          <p:nvPr/>
        </p:nvSpPr>
        <p:spPr>
          <a:xfrm rot="16200000">
            <a:off x="8971929" y="3123484"/>
            <a:ext cx="2809927" cy="80119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y also increases</a:t>
            </a:r>
          </a:p>
        </p:txBody>
      </p:sp>
    </p:spTree>
    <p:extLst>
      <p:ext uri="{BB962C8B-B14F-4D97-AF65-F5344CB8AC3E}">
        <p14:creationId xmlns:p14="http://schemas.microsoft.com/office/powerpoint/2010/main" val="4260312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6" name="Arrow: Right 5">
            <a:extLst>
              <a:ext uri="{FF2B5EF4-FFF2-40B4-BE49-F238E27FC236}">
                <a16:creationId xmlns:a16="http://schemas.microsoft.com/office/drawing/2014/main" id="{3C73C92D-87F1-4FF5-A47B-3ADCA05BB7B7}"/>
              </a:ext>
            </a:extLst>
          </p:cNvPr>
          <p:cNvSpPr/>
          <p:nvPr/>
        </p:nvSpPr>
        <p:spPr>
          <a:xfrm>
            <a:off x="2396971" y="4856088"/>
            <a:ext cx="7776839" cy="65694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As x increases…</a:t>
            </a:r>
          </a:p>
        </p:txBody>
      </p:sp>
      <p:sp>
        <p:nvSpPr>
          <p:cNvPr id="5" name="Arrow: Right 4">
            <a:extLst>
              <a:ext uri="{FF2B5EF4-FFF2-40B4-BE49-F238E27FC236}">
                <a16:creationId xmlns:a16="http://schemas.microsoft.com/office/drawing/2014/main" id="{8EAD2218-F432-443B-8728-763AF7640B97}"/>
              </a:ext>
            </a:extLst>
          </p:cNvPr>
          <p:cNvSpPr/>
          <p:nvPr/>
        </p:nvSpPr>
        <p:spPr>
          <a:xfrm rot="16200000">
            <a:off x="8971929" y="3123484"/>
            <a:ext cx="2809927" cy="80119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y also increases</a:t>
            </a:r>
          </a:p>
        </p:txBody>
      </p:sp>
      <p:sp>
        <p:nvSpPr>
          <p:cNvPr id="7" name="TextBox 6">
            <a:extLst>
              <a:ext uri="{FF2B5EF4-FFF2-40B4-BE49-F238E27FC236}">
                <a16:creationId xmlns:a16="http://schemas.microsoft.com/office/drawing/2014/main" id="{7CA8583F-05B3-43B1-A203-DF98FB159539}"/>
              </a:ext>
            </a:extLst>
          </p:cNvPr>
          <p:cNvSpPr txBox="1"/>
          <p:nvPr/>
        </p:nvSpPr>
        <p:spPr>
          <a:xfrm>
            <a:off x="7514552" y="3369076"/>
            <a:ext cx="2051531" cy="1169551"/>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500" b="1" dirty="0"/>
              <a:t>Direction</a:t>
            </a:r>
          </a:p>
          <a:p>
            <a:pPr algn="ctr"/>
            <a:r>
              <a:rPr lang="en-US" sz="3500" dirty="0"/>
              <a:t>Positive</a:t>
            </a:r>
          </a:p>
        </p:txBody>
      </p:sp>
    </p:spTree>
    <p:extLst>
      <p:ext uri="{BB962C8B-B14F-4D97-AF65-F5344CB8AC3E}">
        <p14:creationId xmlns:p14="http://schemas.microsoft.com/office/powerpoint/2010/main" val="3647409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6" name="Arrow: Right 5">
            <a:extLst>
              <a:ext uri="{FF2B5EF4-FFF2-40B4-BE49-F238E27FC236}">
                <a16:creationId xmlns:a16="http://schemas.microsoft.com/office/drawing/2014/main" id="{3C73C92D-87F1-4FF5-A47B-3ADCA05BB7B7}"/>
              </a:ext>
            </a:extLst>
          </p:cNvPr>
          <p:cNvSpPr/>
          <p:nvPr/>
        </p:nvSpPr>
        <p:spPr>
          <a:xfrm>
            <a:off x="2396971" y="4856088"/>
            <a:ext cx="7776839" cy="65694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As average household income increases…</a:t>
            </a:r>
          </a:p>
        </p:txBody>
      </p:sp>
      <p:sp>
        <p:nvSpPr>
          <p:cNvPr id="5" name="Arrow: Right 4">
            <a:extLst>
              <a:ext uri="{FF2B5EF4-FFF2-40B4-BE49-F238E27FC236}">
                <a16:creationId xmlns:a16="http://schemas.microsoft.com/office/drawing/2014/main" id="{8EAD2218-F432-443B-8728-763AF7640B97}"/>
              </a:ext>
            </a:extLst>
          </p:cNvPr>
          <p:cNvSpPr/>
          <p:nvPr/>
        </p:nvSpPr>
        <p:spPr>
          <a:xfrm rot="16200000">
            <a:off x="8971929" y="3123484"/>
            <a:ext cx="2809927" cy="80119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y also increases</a:t>
            </a:r>
          </a:p>
        </p:txBody>
      </p:sp>
      <p:sp>
        <p:nvSpPr>
          <p:cNvPr id="7" name="TextBox 6">
            <a:extLst>
              <a:ext uri="{FF2B5EF4-FFF2-40B4-BE49-F238E27FC236}">
                <a16:creationId xmlns:a16="http://schemas.microsoft.com/office/drawing/2014/main" id="{7CA8583F-05B3-43B1-A203-DF98FB159539}"/>
              </a:ext>
            </a:extLst>
          </p:cNvPr>
          <p:cNvSpPr txBox="1"/>
          <p:nvPr/>
        </p:nvSpPr>
        <p:spPr>
          <a:xfrm>
            <a:off x="7514552" y="3369076"/>
            <a:ext cx="2051531" cy="1169551"/>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500" b="1" dirty="0"/>
              <a:t>Direction</a:t>
            </a:r>
          </a:p>
          <a:p>
            <a:pPr algn="ctr"/>
            <a:r>
              <a:rPr lang="en-US" sz="3500" dirty="0"/>
              <a:t>Positive</a:t>
            </a:r>
          </a:p>
        </p:txBody>
      </p:sp>
    </p:spTree>
    <p:extLst>
      <p:ext uri="{BB962C8B-B14F-4D97-AF65-F5344CB8AC3E}">
        <p14:creationId xmlns:p14="http://schemas.microsoft.com/office/powerpoint/2010/main" val="1658089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6" name="Arrow: Right 5">
            <a:extLst>
              <a:ext uri="{FF2B5EF4-FFF2-40B4-BE49-F238E27FC236}">
                <a16:creationId xmlns:a16="http://schemas.microsoft.com/office/drawing/2014/main" id="{3C73C92D-87F1-4FF5-A47B-3ADCA05BB7B7}"/>
              </a:ext>
            </a:extLst>
          </p:cNvPr>
          <p:cNvSpPr/>
          <p:nvPr/>
        </p:nvSpPr>
        <p:spPr>
          <a:xfrm>
            <a:off x="2396971" y="4856088"/>
            <a:ext cx="7776839" cy="656947"/>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As average household income increases…</a:t>
            </a:r>
          </a:p>
        </p:txBody>
      </p:sp>
      <p:sp>
        <p:nvSpPr>
          <p:cNvPr id="5" name="Arrow: Right 4">
            <a:extLst>
              <a:ext uri="{FF2B5EF4-FFF2-40B4-BE49-F238E27FC236}">
                <a16:creationId xmlns:a16="http://schemas.microsoft.com/office/drawing/2014/main" id="{8EAD2218-F432-443B-8728-763AF7640B97}"/>
              </a:ext>
            </a:extLst>
          </p:cNvPr>
          <p:cNvSpPr/>
          <p:nvPr/>
        </p:nvSpPr>
        <p:spPr>
          <a:xfrm rot="16200000">
            <a:off x="8745185" y="3234454"/>
            <a:ext cx="2809927" cy="579256"/>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p>
        </p:txBody>
      </p:sp>
      <p:sp>
        <p:nvSpPr>
          <p:cNvPr id="7" name="TextBox 6">
            <a:extLst>
              <a:ext uri="{FF2B5EF4-FFF2-40B4-BE49-F238E27FC236}">
                <a16:creationId xmlns:a16="http://schemas.microsoft.com/office/drawing/2014/main" id="{7CA8583F-05B3-43B1-A203-DF98FB159539}"/>
              </a:ext>
            </a:extLst>
          </p:cNvPr>
          <p:cNvSpPr txBox="1"/>
          <p:nvPr/>
        </p:nvSpPr>
        <p:spPr>
          <a:xfrm>
            <a:off x="7514552" y="3369076"/>
            <a:ext cx="2051531" cy="1169551"/>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500" b="1" dirty="0"/>
              <a:t>Direction</a:t>
            </a:r>
          </a:p>
          <a:p>
            <a:pPr algn="ctr"/>
            <a:r>
              <a:rPr lang="en-US" sz="3500" dirty="0"/>
              <a:t>Positive</a:t>
            </a:r>
          </a:p>
        </p:txBody>
      </p:sp>
      <p:sp>
        <p:nvSpPr>
          <p:cNvPr id="3" name="TextBox 2">
            <a:extLst>
              <a:ext uri="{FF2B5EF4-FFF2-40B4-BE49-F238E27FC236}">
                <a16:creationId xmlns:a16="http://schemas.microsoft.com/office/drawing/2014/main" id="{D3537014-B787-464A-B943-16E18ED1ABA6}"/>
              </a:ext>
            </a:extLst>
          </p:cNvPr>
          <p:cNvSpPr txBox="1"/>
          <p:nvPr/>
        </p:nvSpPr>
        <p:spPr>
          <a:xfrm>
            <a:off x="10439777" y="2656350"/>
            <a:ext cx="1526957" cy="1938992"/>
          </a:xfrm>
          <a:prstGeom prst="rect">
            <a:avLst/>
          </a:prstGeom>
          <a:noFill/>
        </p:spPr>
        <p:txBody>
          <a:bodyPr wrap="square" rtlCol="0">
            <a:spAutoFit/>
          </a:bodyPr>
          <a:lstStyle/>
          <a:p>
            <a:r>
              <a:rPr lang="en-US" sz="3000" dirty="0"/>
              <a:t>Organic food options increase</a:t>
            </a:r>
          </a:p>
        </p:txBody>
      </p:sp>
    </p:spTree>
    <p:extLst>
      <p:ext uri="{BB962C8B-B14F-4D97-AF65-F5344CB8AC3E}">
        <p14:creationId xmlns:p14="http://schemas.microsoft.com/office/powerpoint/2010/main" val="233678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Tree>
    <p:extLst>
      <p:ext uri="{BB962C8B-B14F-4D97-AF65-F5344CB8AC3E}">
        <p14:creationId xmlns:p14="http://schemas.microsoft.com/office/powerpoint/2010/main" val="3037339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3" name="Rectangle 2">
            <a:extLst>
              <a:ext uri="{FF2B5EF4-FFF2-40B4-BE49-F238E27FC236}">
                <a16:creationId xmlns:a16="http://schemas.microsoft.com/office/drawing/2014/main" id="{7C10A0D2-FFA6-47A7-B525-B7C73DAAE134}"/>
              </a:ext>
            </a:extLst>
          </p:cNvPr>
          <p:cNvSpPr/>
          <p:nvPr/>
        </p:nvSpPr>
        <p:spPr>
          <a:xfrm rot="20456545">
            <a:off x="955163" y="2806709"/>
            <a:ext cx="9152877" cy="1420427"/>
          </a:xfrm>
          <a:prstGeom prst="rect">
            <a:avLst/>
          </a:prstGeom>
          <a:solidFill>
            <a:srgbClr val="70AD47">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80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3" name="Rectangle 2">
            <a:extLst>
              <a:ext uri="{FF2B5EF4-FFF2-40B4-BE49-F238E27FC236}">
                <a16:creationId xmlns:a16="http://schemas.microsoft.com/office/drawing/2014/main" id="{7C10A0D2-FFA6-47A7-B525-B7C73DAAE134}"/>
              </a:ext>
            </a:extLst>
          </p:cNvPr>
          <p:cNvSpPr/>
          <p:nvPr/>
        </p:nvSpPr>
        <p:spPr>
          <a:xfrm rot="20456545">
            <a:off x="955163" y="2806709"/>
            <a:ext cx="9152877" cy="1420427"/>
          </a:xfrm>
          <a:prstGeom prst="rect">
            <a:avLst/>
          </a:prstGeom>
          <a:solidFill>
            <a:srgbClr val="70AD47">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83405D-6548-4CB8-9287-F6BCCEC29F8D}"/>
              </a:ext>
            </a:extLst>
          </p:cNvPr>
          <p:cNvSpPr txBox="1"/>
          <p:nvPr/>
        </p:nvSpPr>
        <p:spPr>
          <a:xfrm>
            <a:off x="7718739" y="3687212"/>
            <a:ext cx="2051531" cy="1169551"/>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3500" b="1" dirty="0"/>
              <a:t>Strength</a:t>
            </a:r>
          </a:p>
          <a:p>
            <a:pPr algn="ctr"/>
            <a:r>
              <a:rPr lang="en-US" sz="3500" dirty="0"/>
              <a:t>Moderate</a:t>
            </a:r>
          </a:p>
        </p:txBody>
      </p:sp>
    </p:spTree>
    <p:extLst>
      <p:ext uri="{BB962C8B-B14F-4D97-AF65-F5344CB8AC3E}">
        <p14:creationId xmlns:p14="http://schemas.microsoft.com/office/powerpoint/2010/main" val="257528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3" name="Rectangle 2">
            <a:extLst>
              <a:ext uri="{FF2B5EF4-FFF2-40B4-BE49-F238E27FC236}">
                <a16:creationId xmlns:a16="http://schemas.microsoft.com/office/drawing/2014/main" id="{7C10A0D2-FFA6-47A7-B525-B7C73DAAE134}"/>
              </a:ext>
            </a:extLst>
          </p:cNvPr>
          <p:cNvSpPr/>
          <p:nvPr/>
        </p:nvSpPr>
        <p:spPr>
          <a:xfrm rot="20456545">
            <a:off x="955163" y="2806709"/>
            <a:ext cx="9152877" cy="1420427"/>
          </a:xfrm>
          <a:prstGeom prst="rect">
            <a:avLst/>
          </a:prstGeom>
          <a:solidFill>
            <a:srgbClr val="70AD47">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83405D-6548-4CB8-9287-F6BCCEC29F8D}"/>
              </a:ext>
            </a:extLst>
          </p:cNvPr>
          <p:cNvSpPr txBox="1"/>
          <p:nvPr/>
        </p:nvSpPr>
        <p:spPr>
          <a:xfrm>
            <a:off x="6333821" y="3687212"/>
            <a:ext cx="5313681" cy="1615827"/>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3300" b="1" dirty="0"/>
              <a:t>Moderately strong:</a:t>
            </a:r>
            <a:r>
              <a:rPr lang="en-US" sz="3300" dirty="0"/>
              <a:t> income is a moderately good predictor of organic options.  </a:t>
            </a:r>
            <a:endParaRPr lang="en-US" sz="3300" b="1" dirty="0"/>
          </a:p>
        </p:txBody>
      </p:sp>
    </p:spTree>
    <p:extLst>
      <p:ext uri="{BB962C8B-B14F-4D97-AF65-F5344CB8AC3E}">
        <p14:creationId xmlns:p14="http://schemas.microsoft.com/office/powerpoint/2010/main" val="52487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0D91E9-96F9-46D8-8B36-9E2DC4926E82}"/>
              </a:ext>
            </a:extLst>
          </p:cNvPr>
          <p:cNvSpPr txBox="1"/>
          <p:nvPr/>
        </p:nvSpPr>
        <p:spPr>
          <a:xfrm>
            <a:off x="363985" y="1950482"/>
            <a:ext cx="11501950" cy="3170099"/>
          </a:xfrm>
          <a:prstGeom prst="rect">
            <a:avLst/>
          </a:prstGeom>
          <a:noFill/>
        </p:spPr>
        <p:txBody>
          <a:bodyPr wrap="square" rtlCol="0">
            <a:spAutoFit/>
          </a:bodyPr>
          <a:lstStyle/>
          <a:p>
            <a:r>
              <a:rPr lang="en-US" sz="5000" u="sng" dirty="0"/>
              <a:t>Bivariate data:</a:t>
            </a:r>
            <a:r>
              <a:rPr lang="en-US" sz="5000" dirty="0"/>
              <a:t> data with </a:t>
            </a:r>
            <a:r>
              <a:rPr lang="en-US" sz="5000" b="1" dirty="0">
                <a:solidFill>
                  <a:srgbClr val="0070C0"/>
                </a:solidFill>
              </a:rPr>
              <a:t>two</a:t>
            </a:r>
            <a:r>
              <a:rPr lang="en-US" sz="5000" dirty="0"/>
              <a:t> variables</a:t>
            </a:r>
          </a:p>
          <a:p>
            <a:endParaRPr lang="en-US" sz="5000" dirty="0"/>
          </a:p>
          <a:p>
            <a:r>
              <a:rPr lang="en-US" sz="5000" dirty="0"/>
              <a:t>Two quantitative variables are visualized in a </a:t>
            </a:r>
            <a:r>
              <a:rPr lang="en-US" sz="5000" b="1" dirty="0">
                <a:solidFill>
                  <a:srgbClr val="0070C0"/>
                </a:solidFill>
              </a:rPr>
              <a:t>scatterplot</a:t>
            </a:r>
            <a:r>
              <a:rPr lang="en-US" sz="5000" dirty="0"/>
              <a:t>.</a:t>
            </a:r>
          </a:p>
        </p:txBody>
      </p:sp>
      <p:sp>
        <p:nvSpPr>
          <p:cNvPr id="4" name="TextBox 3">
            <a:extLst>
              <a:ext uri="{FF2B5EF4-FFF2-40B4-BE49-F238E27FC236}">
                <a16:creationId xmlns:a16="http://schemas.microsoft.com/office/drawing/2014/main" id="{241AAD02-6A26-494A-A052-EDD831A61F36}"/>
              </a:ext>
            </a:extLst>
          </p:cNvPr>
          <p:cNvSpPr txBox="1"/>
          <p:nvPr/>
        </p:nvSpPr>
        <p:spPr>
          <a:xfrm>
            <a:off x="363984" y="447095"/>
            <a:ext cx="5430175" cy="938719"/>
          </a:xfrm>
          <a:prstGeom prst="rect">
            <a:avLst/>
          </a:prstGeom>
          <a:noFill/>
        </p:spPr>
        <p:txBody>
          <a:bodyPr wrap="square" rtlCol="0">
            <a:spAutoFit/>
          </a:bodyPr>
          <a:lstStyle/>
          <a:p>
            <a:r>
              <a:rPr lang="en-US" sz="5500" dirty="0"/>
              <a:t>Bivariate Data</a:t>
            </a:r>
          </a:p>
        </p:txBody>
      </p:sp>
    </p:spTree>
    <p:extLst>
      <p:ext uri="{BB962C8B-B14F-4D97-AF65-F5344CB8AC3E}">
        <p14:creationId xmlns:p14="http://schemas.microsoft.com/office/powerpoint/2010/main" val="6866769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3" name="Rectangle 2">
            <a:extLst>
              <a:ext uri="{FF2B5EF4-FFF2-40B4-BE49-F238E27FC236}">
                <a16:creationId xmlns:a16="http://schemas.microsoft.com/office/drawing/2014/main" id="{7C10A0D2-FFA6-47A7-B525-B7C73DAAE134}"/>
              </a:ext>
            </a:extLst>
          </p:cNvPr>
          <p:cNvSpPr/>
          <p:nvPr/>
        </p:nvSpPr>
        <p:spPr>
          <a:xfrm rot="20456545">
            <a:off x="955163" y="2806709"/>
            <a:ext cx="9152877" cy="1420427"/>
          </a:xfrm>
          <a:prstGeom prst="rect">
            <a:avLst/>
          </a:prstGeom>
          <a:solidFill>
            <a:srgbClr val="70AD47">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83405D-6548-4CB8-9287-F6BCCEC29F8D}"/>
              </a:ext>
            </a:extLst>
          </p:cNvPr>
          <p:cNvSpPr txBox="1"/>
          <p:nvPr/>
        </p:nvSpPr>
        <p:spPr>
          <a:xfrm>
            <a:off x="5932967" y="3687212"/>
            <a:ext cx="6134745" cy="2631490"/>
          </a:xfrm>
          <a:prstGeom prst="rect">
            <a:avLst/>
          </a:prstGeom>
          <a:ln w="76200">
            <a:solidFill>
              <a:schemeClr val="accent6">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3300" b="1" dirty="0"/>
              <a:t>Moderately strong:</a:t>
            </a:r>
            <a:r>
              <a:rPr lang="en-US" sz="3300" dirty="0"/>
              <a:t> if a new store opened, our model could provide a moderately close prediction of its organic offerings based on neighborhood income.</a:t>
            </a:r>
            <a:endParaRPr lang="en-US" sz="3300" b="1" dirty="0"/>
          </a:p>
        </p:txBody>
      </p:sp>
    </p:spTree>
    <p:extLst>
      <p:ext uri="{BB962C8B-B14F-4D97-AF65-F5344CB8AC3E}">
        <p14:creationId xmlns:p14="http://schemas.microsoft.com/office/powerpoint/2010/main" val="750674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Tree>
    <p:extLst>
      <p:ext uri="{BB962C8B-B14F-4D97-AF65-F5344CB8AC3E}">
        <p14:creationId xmlns:p14="http://schemas.microsoft.com/office/powerpoint/2010/main" val="2394871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0F417-839E-4317-A418-8DE361C1D387}"/>
              </a:ext>
            </a:extLst>
          </p:cNvPr>
          <p:cNvSpPr txBox="1"/>
          <p:nvPr/>
        </p:nvSpPr>
        <p:spPr>
          <a:xfrm>
            <a:off x="2296159" y="71388"/>
            <a:ext cx="1097280" cy="4708981"/>
          </a:xfrm>
          <a:prstGeom prst="rect">
            <a:avLst/>
          </a:prstGeom>
          <a:noFill/>
        </p:spPr>
        <p:txBody>
          <a:bodyPr wrap="square" rtlCol="0">
            <a:spAutoFit/>
          </a:bodyPr>
          <a:lstStyle/>
          <a:p>
            <a:r>
              <a:rPr lang="en-US" sz="6000" b="1" dirty="0"/>
              <a:t>C</a:t>
            </a:r>
          </a:p>
          <a:p>
            <a:r>
              <a:rPr lang="en-US" sz="6000" b="1" dirty="0"/>
              <a:t>S</a:t>
            </a:r>
          </a:p>
          <a:p>
            <a:r>
              <a:rPr lang="en-US" sz="6000" b="1" dirty="0"/>
              <a:t>O</a:t>
            </a:r>
          </a:p>
          <a:p>
            <a:r>
              <a:rPr lang="en-US" sz="6000" b="1" dirty="0"/>
              <a:t>C</a:t>
            </a:r>
          </a:p>
          <a:p>
            <a:r>
              <a:rPr lang="en-US" sz="6000" b="1" dirty="0"/>
              <a:t>S</a:t>
            </a:r>
          </a:p>
        </p:txBody>
      </p:sp>
      <p:sp>
        <p:nvSpPr>
          <p:cNvPr id="7" name="TextBox 6">
            <a:extLst>
              <a:ext uri="{FF2B5EF4-FFF2-40B4-BE49-F238E27FC236}">
                <a16:creationId xmlns:a16="http://schemas.microsoft.com/office/drawing/2014/main" id="{4BB58EF3-D6E0-45AD-8F59-02AC5A71FDA6}"/>
              </a:ext>
            </a:extLst>
          </p:cNvPr>
          <p:cNvSpPr txBox="1"/>
          <p:nvPr/>
        </p:nvSpPr>
        <p:spPr>
          <a:xfrm>
            <a:off x="753712" y="4892864"/>
            <a:ext cx="4182174" cy="1708160"/>
          </a:xfrm>
          <a:prstGeom prst="rect">
            <a:avLst/>
          </a:prstGeom>
          <a:ln w="571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500" dirty="0"/>
              <a:t>One Variable Data: </a:t>
            </a:r>
          </a:p>
          <a:p>
            <a:pPr algn="ctr"/>
            <a:r>
              <a:rPr lang="en-US" sz="3500" dirty="0" err="1"/>
              <a:t>Dotplots</a:t>
            </a:r>
            <a:r>
              <a:rPr lang="en-US" sz="3500" dirty="0"/>
              <a:t>, </a:t>
            </a:r>
            <a:r>
              <a:rPr lang="en-US" sz="3500" dirty="0" err="1"/>
              <a:t>Stemplots</a:t>
            </a:r>
            <a:r>
              <a:rPr lang="en-US" sz="3500" dirty="0"/>
              <a:t>, Histograms, Boxplots</a:t>
            </a:r>
          </a:p>
        </p:txBody>
      </p:sp>
    </p:spTree>
    <p:extLst>
      <p:ext uri="{BB962C8B-B14F-4D97-AF65-F5344CB8AC3E}">
        <p14:creationId xmlns:p14="http://schemas.microsoft.com/office/powerpoint/2010/main" val="3873475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0F417-839E-4317-A418-8DE361C1D387}"/>
              </a:ext>
            </a:extLst>
          </p:cNvPr>
          <p:cNvSpPr txBox="1"/>
          <p:nvPr/>
        </p:nvSpPr>
        <p:spPr>
          <a:xfrm>
            <a:off x="2296159" y="71388"/>
            <a:ext cx="1097280" cy="4708981"/>
          </a:xfrm>
          <a:prstGeom prst="rect">
            <a:avLst/>
          </a:prstGeom>
          <a:noFill/>
        </p:spPr>
        <p:txBody>
          <a:bodyPr wrap="square" rtlCol="0">
            <a:spAutoFit/>
          </a:bodyPr>
          <a:lstStyle/>
          <a:p>
            <a:r>
              <a:rPr lang="en-US" sz="6000" b="1" dirty="0"/>
              <a:t>C</a:t>
            </a:r>
          </a:p>
          <a:p>
            <a:r>
              <a:rPr lang="en-US" sz="6000" b="1" dirty="0"/>
              <a:t>S</a:t>
            </a:r>
          </a:p>
          <a:p>
            <a:r>
              <a:rPr lang="en-US" sz="6000" b="1" dirty="0"/>
              <a:t>O</a:t>
            </a:r>
          </a:p>
          <a:p>
            <a:r>
              <a:rPr lang="en-US" sz="6000" b="1" dirty="0"/>
              <a:t>C</a:t>
            </a:r>
          </a:p>
          <a:p>
            <a:r>
              <a:rPr lang="en-US" sz="6000" b="1" dirty="0"/>
              <a:t>S</a:t>
            </a:r>
          </a:p>
        </p:txBody>
      </p:sp>
      <p:sp>
        <p:nvSpPr>
          <p:cNvPr id="7" name="TextBox 6">
            <a:extLst>
              <a:ext uri="{FF2B5EF4-FFF2-40B4-BE49-F238E27FC236}">
                <a16:creationId xmlns:a16="http://schemas.microsoft.com/office/drawing/2014/main" id="{4BB58EF3-D6E0-45AD-8F59-02AC5A71FDA6}"/>
              </a:ext>
            </a:extLst>
          </p:cNvPr>
          <p:cNvSpPr txBox="1"/>
          <p:nvPr/>
        </p:nvSpPr>
        <p:spPr>
          <a:xfrm>
            <a:off x="753712" y="4892864"/>
            <a:ext cx="4182174" cy="1708160"/>
          </a:xfrm>
          <a:prstGeom prst="rect">
            <a:avLst/>
          </a:prstGeom>
          <a:ln w="571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500" dirty="0"/>
              <a:t>One Variable Data: </a:t>
            </a:r>
          </a:p>
          <a:p>
            <a:pPr algn="ctr"/>
            <a:r>
              <a:rPr lang="en-US" sz="3500" dirty="0" err="1"/>
              <a:t>Dotplots</a:t>
            </a:r>
            <a:r>
              <a:rPr lang="en-US" sz="3500" dirty="0"/>
              <a:t>, </a:t>
            </a:r>
            <a:r>
              <a:rPr lang="en-US" sz="3500" dirty="0" err="1"/>
              <a:t>Stemplots</a:t>
            </a:r>
            <a:r>
              <a:rPr lang="en-US" sz="3500" dirty="0"/>
              <a:t>, Histograms, Boxplots</a:t>
            </a:r>
          </a:p>
        </p:txBody>
      </p:sp>
      <p:sp>
        <p:nvSpPr>
          <p:cNvPr id="4" name="Arrow: Right 3">
            <a:extLst>
              <a:ext uri="{FF2B5EF4-FFF2-40B4-BE49-F238E27FC236}">
                <a16:creationId xmlns:a16="http://schemas.microsoft.com/office/drawing/2014/main" id="{0DBE0F4E-5804-4B09-BBF2-E1DF0ADC6146}"/>
              </a:ext>
            </a:extLst>
          </p:cNvPr>
          <p:cNvSpPr/>
          <p:nvPr/>
        </p:nvSpPr>
        <p:spPr>
          <a:xfrm>
            <a:off x="3393439" y="2259449"/>
            <a:ext cx="3779520" cy="116955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1B70148-33EB-4FC6-9F1A-61EDE4B81E09}"/>
              </a:ext>
            </a:extLst>
          </p:cNvPr>
          <p:cNvSpPr txBox="1"/>
          <p:nvPr/>
        </p:nvSpPr>
        <p:spPr>
          <a:xfrm>
            <a:off x="7483781" y="71388"/>
            <a:ext cx="1097280" cy="4708981"/>
          </a:xfrm>
          <a:prstGeom prst="rect">
            <a:avLst/>
          </a:prstGeom>
          <a:noFill/>
        </p:spPr>
        <p:txBody>
          <a:bodyPr wrap="square" rtlCol="0">
            <a:spAutoFit/>
          </a:bodyPr>
          <a:lstStyle/>
          <a:p>
            <a:r>
              <a:rPr lang="en-US" sz="6000" b="1" dirty="0">
                <a:solidFill>
                  <a:srgbClr val="0070C0"/>
                </a:solidFill>
              </a:rPr>
              <a:t>C</a:t>
            </a:r>
          </a:p>
          <a:p>
            <a:r>
              <a:rPr lang="en-US" sz="6000" b="1" dirty="0">
                <a:solidFill>
                  <a:srgbClr val="0070C0"/>
                </a:solidFill>
              </a:rPr>
              <a:t>D</a:t>
            </a:r>
          </a:p>
          <a:p>
            <a:r>
              <a:rPr lang="en-US" sz="6000" b="1" dirty="0">
                <a:solidFill>
                  <a:srgbClr val="0070C0"/>
                </a:solidFill>
              </a:rPr>
              <a:t>O</a:t>
            </a:r>
          </a:p>
          <a:p>
            <a:r>
              <a:rPr lang="en-US" sz="6000" b="1" dirty="0">
                <a:solidFill>
                  <a:srgbClr val="0070C0"/>
                </a:solidFill>
              </a:rPr>
              <a:t>F</a:t>
            </a:r>
          </a:p>
          <a:p>
            <a:r>
              <a:rPr lang="en-US" sz="6000" b="1" dirty="0">
                <a:solidFill>
                  <a:srgbClr val="0070C0"/>
                </a:solidFill>
              </a:rPr>
              <a:t>S</a:t>
            </a:r>
          </a:p>
        </p:txBody>
      </p:sp>
      <p:sp>
        <p:nvSpPr>
          <p:cNvPr id="6" name="TextBox 5">
            <a:extLst>
              <a:ext uri="{FF2B5EF4-FFF2-40B4-BE49-F238E27FC236}">
                <a16:creationId xmlns:a16="http://schemas.microsoft.com/office/drawing/2014/main" id="{9D13F8D4-E3CD-4EEA-BC72-8CA8F30BB8F8}"/>
              </a:ext>
            </a:extLst>
          </p:cNvPr>
          <p:cNvSpPr txBox="1"/>
          <p:nvPr/>
        </p:nvSpPr>
        <p:spPr>
          <a:xfrm>
            <a:off x="6096000" y="4780369"/>
            <a:ext cx="3779520" cy="1169551"/>
          </a:xfrm>
          <a:prstGeom prst="rect">
            <a:avLst/>
          </a:prstGeom>
          <a:ln w="5715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500" dirty="0">
                <a:solidFill>
                  <a:srgbClr val="0070C0"/>
                </a:solidFill>
              </a:rPr>
              <a:t>Two Variable Data:</a:t>
            </a:r>
          </a:p>
          <a:p>
            <a:pPr algn="ctr"/>
            <a:r>
              <a:rPr lang="en-US" sz="3500" dirty="0">
                <a:solidFill>
                  <a:srgbClr val="0070C0"/>
                </a:solidFill>
              </a:rPr>
              <a:t> Scatterplots</a:t>
            </a:r>
          </a:p>
        </p:txBody>
      </p:sp>
    </p:spTree>
    <p:extLst>
      <p:ext uri="{BB962C8B-B14F-4D97-AF65-F5344CB8AC3E}">
        <p14:creationId xmlns:p14="http://schemas.microsoft.com/office/powerpoint/2010/main" val="2341923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DEC6B4-A00A-4D94-AB56-9D3064BD5C42}"/>
              </a:ext>
            </a:extLst>
          </p:cNvPr>
          <p:cNvSpPr txBox="1"/>
          <p:nvPr/>
        </p:nvSpPr>
        <p:spPr>
          <a:xfrm>
            <a:off x="614634" y="766693"/>
            <a:ext cx="11257276" cy="4324261"/>
          </a:xfrm>
          <a:prstGeom prst="rect">
            <a:avLst/>
          </a:prstGeom>
          <a:noFill/>
        </p:spPr>
        <p:txBody>
          <a:bodyPr wrap="square" rtlCol="0">
            <a:spAutoFit/>
          </a:bodyPr>
          <a:lstStyle/>
          <a:p>
            <a:r>
              <a:rPr lang="en-US" sz="5500" b="1" dirty="0"/>
              <a:t>C – </a:t>
            </a:r>
            <a:r>
              <a:rPr lang="en-US" sz="5500" b="1" dirty="0">
                <a:solidFill>
                  <a:srgbClr val="0070C0"/>
                </a:solidFill>
              </a:rPr>
              <a:t>C</a:t>
            </a:r>
            <a:r>
              <a:rPr lang="en-US" sz="5500" dirty="0"/>
              <a:t>ontext</a:t>
            </a:r>
            <a:endParaRPr lang="en-US" sz="5500" b="1" dirty="0"/>
          </a:p>
          <a:p>
            <a:r>
              <a:rPr lang="en-US" sz="5500" b="1" dirty="0"/>
              <a:t>D – </a:t>
            </a:r>
            <a:r>
              <a:rPr lang="en-US" sz="5500" b="1" dirty="0">
                <a:solidFill>
                  <a:srgbClr val="0070C0"/>
                </a:solidFill>
              </a:rPr>
              <a:t>D</a:t>
            </a:r>
            <a:r>
              <a:rPr lang="en-US" sz="5500" dirty="0"/>
              <a:t>irection (positive/negative)</a:t>
            </a:r>
            <a:endParaRPr lang="en-US" sz="5500" b="1" dirty="0"/>
          </a:p>
          <a:p>
            <a:r>
              <a:rPr lang="en-US" sz="5500" b="1" dirty="0"/>
              <a:t>O – </a:t>
            </a:r>
            <a:r>
              <a:rPr lang="en-US" sz="5500" b="1" dirty="0">
                <a:solidFill>
                  <a:srgbClr val="0070C0"/>
                </a:solidFill>
              </a:rPr>
              <a:t>O</a:t>
            </a:r>
            <a:r>
              <a:rPr lang="en-US" sz="5500" dirty="0"/>
              <a:t>utliers </a:t>
            </a:r>
            <a:endParaRPr lang="en-US" sz="5500" b="1" dirty="0"/>
          </a:p>
          <a:p>
            <a:r>
              <a:rPr lang="en-US" sz="5500" b="1" dirty="0"/>
              <a:t>F – </a:t>
            </a:r>
            <a:r>
              <a:rPr lang="en-US" sz="5500" b="1" dirty="0">
                <a:solidFill>
                  <a:srgbClr val="0070C0"/>
                </a:solidFill>
              </a:rPr>
              <a:t>F</a:t>
            </a:r>
            <a:r>
              <a:rPr lang="en-US" sz="5500" dirty="0"/>
              <a:t>orm (linear/non-linear)</a:t>
            </a:r>
            <a:endParaRPr lang="en-US" sz="5500" b="1" dirty="0"/>
          </a:p>
          <a:p>
            <a:r>
              <a:rPr lang="en-US" sz="5500" b="1" dirty="0"/>
              <a:t>S – </a:t>
            </a:r>
            <a:r>
              <a:rPr lang="en-US" sz="5500" b="1" dirty="0">
                <a:solidFill>
                  <a:srgbClr val="0070C0"/>
                </a:solidFill>
              </a:rPr>
              <a:t>S</a:t>
            </a:r>
            <a:r>
              <a:rPr lang="en-US" sz="5500" dirty="0"/>
              <a:t>trength (strong/moderate/weak)</a:t>
            </a:r>
            <a:endParaRPr lang="en-US" sz="5500" b="1" dirty="0"/>
          </a:p>
        </p:txBody>
      </p:sp>
    </p:spTree>
    <p:extLst>
      <p:ext uri="{BB962C8B-B14F-4D97-AF65-F5344CB8AC3E}">
        <p14:creationId xmlns:p14="http://schemas.microsoft.com/office/powerpoint/2010/main" val="2214975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Tree>
    <p:extLst>
      <p:ext uri="{BB962C8B-B14F-4D97-AF65-F5344CB8AC3E}">
        <p14:creationId xmlns:p14="http://schemas.microsoft.com/office/powerpoint/2010/main" val="3616565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
        <p:nvSpPr>
          <p:cNvPr id="5" name="TextBox 4">
            <a:extLst>
              <a:ext uri="{FF2B5EF4-FFF2-40B4-BE49-F238E27FC236}">
                <a16:creationId xmlns:a16="http://schemas.microsoft.com/office/drawing/2014/main" id="{A425AF06-A07F-4F19-9483-736C1BAFA446}"/>
              </a:ext>
            </a:extLst>
          </p:cNvPr>
          <p:cNvSpPr txBox="1"/>
          <p:nvPr/>
        </p:nvSpPr>
        <p:spPr>
          <a:xfrm>
            <a:off x="319299" y="1366352"/>
            <a:ext cx="5542921" cy="1323439"/>
          </a:xfrm>
          <a:prstGeom prst="rect">
            <a:avLst/>
          </a:prstGeom>
          <a:noFill/>
        </p:spPr>
        <p:txBody>
          <a:bodyPr wrap="square" rtlCol="0">
            <a:spAutoFit/>
          </a:bodyPr>
          <a:lstStyle/>
          <a:p>
            <a:r>
              <a:rPr lang="en-US" sz="4000" b="1" u="sng" dirty="0">
                <a:solidFill>
                  <a:srgbClr val="0070C0"/>
                </a:solidFill>
              </a:rPr>
              <a:t>C</a:t>
            </a:r>
            <a:r>
              <a:rPr lang="en-US" sz="4000" u="sng" dirty="0"/>
              <a:t>ontext:</a:t>
            </a:r>
            <a:r>
              <a:rPr lang="en-US" sz="4000" dirty="0"/>
              <a:t> Organic veggies and average income</a:t>
            </a:r>
          </a:p>
        </p:txBody>
      </p:sp>
    </p:spTree>
    <p:extLst>
      <p:ext uri="{BB962C8B-B14F-4D97-AF65-F5344CB8AC3E}">
        <p14:creationId xmlns:p14="http://schemas.microsoft.com/office/powerpoint/2010/main" val="4936545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
        <p:nvSpPr>
          <p:cNvPr id="5" name="TextBox 4">
            <a:extLst>
              <a:ext uri="{FF2B5EF4-FFF2-40B4-BE49-F238E27FC236}">
                <a16:creationId xmlns:a16="http://schemas.microsoft.com/office/drawing/2014/main" id="{A425AF06-A07F-4F19-9483-736C1BAFA446}"/>
              </a:ext>
            </a:extLst>
          </p:cNvPr>
          <p:cNvSpPr txBox="1"/>
          <p:nvPr/>
        </p:nvSpPr>
        <p:spPr>
          <a:xfrm>
            <a:off x="319299" y="1366352"/>
            <a:ext cx="5542921" cy="1938992"/>
          </a:xfrm>
          <a:prstGeom prst="rect">
            <a:avLst/>
          </a:prstGeom>
          <a:noFill/>
        </p:spPr>
        <p:txBody>
          <a:bodyPr wrap="square" rtlCol="0">
            <a:spAutoFit/>
          </a:bodyPr>
          <a:lstStyle/>
          <a:p>
            <a:r>
              <a:rPr lang="en-US" sz="4000" b="1" u="sng" dirty="0">
                <a:solidFill>
                  <a:srgbClr val="0070C0"/>
                </a:solidFill>
              </a:rPr>
              <a:t>C</a:t>
            </a:r>
            <a:r>
              <a:rPr lang="en-US" sz="4000" u="sng" dirty="0"/>
              <a:t>ontext:</a:t>
            </a:r>
            <a:r>
              <a:rPr lang="en-US" sz="4000" dirty="0"/>
              <a:t> Organic veggies and average income</a:t>
            </a:r>
          </a:p>
          <a:p>
            <a:r>
              <a:rPr lang="en-US" sz="4000" b="1" u="sng" dirty="0">
                <a:solidFill>
                  <a:srgbClr val="0070C0"/>
                </a:solidFill>
              </a:rPr>
              <a:t>D</a:t>
            </a:r>
            <a:r>
              <a:rPr lang="en-US" sz="4000" u="sng" dirty="0"/>
              <a:t>irection:</a:t>
            </a:r>
            <a:r>
              <a:rPr lang="en-US" sz="4000" dirty="0"/>
              <a:t> Positive</a:t>
            </a:r>
          </a:p>
        </p:txBody>
      </p:sp>
    </p:spTree>
    <p:extLst>
      <p:ext uri="{BB962C8B-B14F-4D97-AF65-F5344CB8AC3E}">
        <p14:creationId xmlns:p14="http://schemas.microsoft.com/office/powerpoint/2010/main" val="817052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
        <p:nvSpPr>
          <p:cNvPr id="5" name="TextBox 4">
            <a:extLst>
              <a:ext uri="{FF2B5EF4-FFF2-40B4-BE49-F238E27FC236}">
                <a16:creationId xmlns:a16="http://schemas.microsoft.com/office/drawing/2014/main" id="{A425AF06-A07F-4F19-9483-736C1BAFA446}"/>
              </a:ext>
            </a:extLst>
          </p:cNvPr>
          <p:cNvSpPr txBox="1"/>
          <p:nvPr/>
        </p:nvSpPr>
        <p:spPr>
          <a:xfrm>
            <a:off x="319299" y="1366352"/>
            <a:ext cx="5542921" cy="2554545"/>
          </a:xfrm>
          <a:prstGeom prst="rect">
            <a:avLst/>
          </a:prstGeom>
          <a:noFill/>
        </p:spPr>
        <p:txBody>
          <a:bodyPr wrap="square" rtlCol="0">
            <a:spAutoFit/>
          </a:bodyPr>
          <a:lstStyle/>
          <a:p>
            <a:r>
              <a:rPr lang="en-US" sz="4000" b="1" u="sng" dirty="0">
                <a:solidFill>
                  <a:srgbClr val="0070C0"/>
                </a:solidFill>
              </a:rPr>
              <a:t>C</a:t>
            </a:r>
            <a:r>
              <a:rPr lang="en-US" sz="4000" u="sng" dirty="0"/>
              <a:t>ontext:</a:t>
            </a:r>
            <a:r>
              <a:rPr lang="en-US" sz="4000" dirty="0"/>
              <a:t> Organic veggies and average income</a:t>
            </a:r>
          </a:p>
          <a:p>
            <a:r>
              <a:rPr lang="en-US" sz="4000" b="1" u="sng" dirty="0">
                <a:solidFill>
                  <a:srgbClr val="0070C0"/>
                </a:solidFill>
              </a:rPr>
              <a:t>D</a:t>
            </a:r>
            <a:r>
              <a:rPr lang="en-US" sz="4000" u="sng" dirty="0"/>
              <a:t>irection:</a:t>
            </a:r>
            <a:r>
              <a:rPr lang="en-US" sz="4000" dirty="0"/>
              <a:t> Positive</a:t>
            </a:r>
          </a:p>
          <a:p>
            <a:r>
              <a:rPr lang="en-US" sz="4000" b="1" u="sng" dirty="0">
                <a:solidFill>
                  <a:srgbClr val="0070C0"/>
                </a:solidFill>
              </a:rPr>
              <a:t>O</a:t>
            </a:r>
            <a:r>
              <a:rPr lang="en-US" sz="4000" u="sng" dirty="0"/>
              <a:t>utliers:</a:t>
            </a:r>
            <a:r>
              <a:rPr lang="en-US" sz="4000" dirty="0"/>
              <a:t> No outliers</a:t>
            </a:r>
          </a:p>
        </p:txBody>
      </p:sp>
    </p:spTree>
    <p:extLst>
      <p:ext uri="{BB962C8B-B14F-4D97-AF65-F5344CB8AC3E}">
        <p14:creationId xmlns:p14="http://schemas.microsoft.com/office/powerpoint/2010/main" val="1732461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
        <p:nvSpPr>
          <p:cNvPr id="5" name="TextBox 4">
            <a:extLst>
              <a:ext uri="{FF2B5EF4-FFF2-40B4-BE49-F238E27FC236}">
                <a16:creationId xmlns:a16="http://schemas.microsoft.com/office/drawing/2014/main" id="{A425AF06-A07F-4F19-9483-736C1BAFA446}"/>
              </a:ext>
            </a:extLst>
          </p:cNvPr>
          <p:cNvSpPr txBox="1"/>
          <p:nvPr/>
        </p:nvSpPr>
        <p:spPr>
          <a:xfrm>
            <a:off x="319299" y="1366352"/>
            <a:ext cx="5542921" cy="3170099"/>
          </a:xfrm>
          <a:prstGeom prst="rect">
            <a:avLst/>
          </a:prstGeom>
          <a:noFill/>
        </p:spPr>
        <p:txBody>
          <a:bodyPr wrap="square" rtlCol="0">
            <a:spAutoFit/>
          </a:bodyPr>
          <a:lstStyle/>
          <a:p>
            <a:r>
              <a:rPr lang="en-US" sz="4000" b="1" u="sng" dirty="0">
                <a:solidFill>
                  <a:srgbClr val="0070C0"/>
                </a:solidFill>
              </a:rPr>
              <a:t>C</a:t>
            </a:r>
            <a:r>
              <a:rPr lang="en-US" sz="4000" u="sng" dirty="0"/>
              <a:t>ontext:</a:t>
            </a:r>
            <a:r>
              <a:rPr lang="en-US" sz="4000" dirty="0"/>
              <a:t> Organic veggies and average income</a:t>
            </a:r>
          </a:p>
          <a:p>
            <a:r>
              <a:rPr lang="en-US" sz="4000" b="1" u="sng" dirty="0">
                <a:solidFill>
                  <a:srgbClr val="0070C0"/>
                </a:solidFill>
              </a:rPr>
              <a:t>D</a:t>
            </a:r>
            <a:r>
              <a:rPr lang="en-US" sz="4000" u="sng" dirty="0"/>
              <a:t>irection:</a:t>
            </a:r>
            <a:r>
              <a:rPr lang="en-US" sz="4000" dirty="0"/>
              <a:t> Positive</a:t>
            </a:r>
          </a:p>
          <a:p>
            <a:r>
              <a:rPr lang="en-US" sz="4000" b="1" u="sng" dirty="0">
                <a:solidFill>
                  <a:srgbClr val="0070C0"/>
                </a:solidFill>
              </a:rPr>
              <a:t>O</a:t>
            </a:r>
            <a:r>
              <a:rPr lang="en-US" sz="4000" u="sng" dirty="0"/>
              <a:t>utliers:</a:t>
            </a:r>
            <a:r>
              <a:rPr lang="en-US" sz="4000" dirty="0"/>
              <a:t> No outliers</a:t>
            </a:r>
          </a:p>
          <a:p>
            <a:r>
              <a:rPr lang="en-US" sz="4000" b="1" u="sng" dirty="0">
                <a:solidFill>
                  <a:srgbClr val="0070C0"/>
                </a:solidFill>
              </a:rPr>
              <a:t>F</a:t>
            </a:r>
            <a:r>
              <a:rPr lang="en-US" sz="4000" u="sng" dirty="0"/>
              <a:t>orm:</a:t>
            </a:r>
            <a:r>
              <a:rPr lang="en-US" sz="4000" dirty="0"/>
              <a:t> Linear</a:t>
            </a:r>
          </a:p>
        </p:txBody>
      </p:sp>
    </p:spTree>
    <p:extLst>
      <p:ext uri="{BB962C8B-B14F-4D97-AF65-F5344CB8AC3E}">
        <p14:creationId xmlns:p14="http://schemas.microsoft.com/office/powerpoint/2010/main" val="131851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t="7206" r="50694"/>
          <a:stretch/>
        </p:blipFill>
        <p:spPr>
          <a:xfrm>
            <a:off x="433141" y="606052"/>
            <a:ext cx="5648682" cy="5617855"/>
          </a:xfrm>
          <a:prstGeom prst="rect">
            <a:avLst/>
          </a:prstGeom>
        </p:spPr>
      </p:pic>
      <p:sp>
        <p:nvSpPr>
          <p:cNvPr id="6" name="矩形 5"/>
          <p:cNvSpPr/>
          <p:nvPr/>
        </p:nvSpPr>
        <p:spPr>
          <a:xfrm>
            <a:off x="6220048" y="1117163"/>
            <a:ext cx="5358809" cy="4154984"/>
          </a:xfrm>
          <a:prstGeom prst="rect">
            <a:avLst/>
          </a:prstGeom>
        </p:spPr>
        <p:txBody>
          <a:bodyPr wrap="square">
            <a:spAutoFit/>
          </a:bodyPr>
          <a:lstStyle/>
          <a:p>
            <a:r>
              <a:rPr lang="en-US" altLang="zh-CN" sz="2400" dirty="0">
                <a:solidFill>
                  <a:srgbClr val="000000"/>
                </a:solidFill>
                <a:latin typeface="Arial" panose="020B0604020202020204" pitchFamily="34" charset="0"/>
                <a:cs typeface="Arial" panose="020B0604020202020204" pitchFamily="34" charset="0"/>
              </a:rPr>
              <a:t>When we have bivariate data (data with two quantitative variables), we can express that data in a </a:t>
            </a:r>
            <a:r>
              <a:rPr lang="en-US" altLang="zh-CN" sz="2400" b="1" dirty="0" smtClean="0">
                <a:solidFill>
                  <a:srgbClr val="000000"/>
                </a:solidFill>
                <a:latin typeface="Arial" panose="020B0604020202020204" pitchFamily="34" charset="0"/>
                <a:cs typeface="Arial" panose="020B0604020202020204" pitchFamily="34" charset="0"/>
              </a:rPr>
              <a:t>scatterplot</a:t>
            </a:r>
            <a:r>
              <a:rPr lang="en-US" altLang="zh-CN" sz="2400" dirty="0" smtClean="0">
                <a:solidFill>
                  <a:srgbClr val="000000"/>
                </a:solidFill>
                <a:latin typeface="Arial" panose="020B0604020202020204" pitchFamily="34" charset="0"/>
                <a:cs typeface="Arial" panose="020B0604020202020204" pitchFamily="34" charset="0"/>
              </a:rPr>
              <a:t>, </a:t>
            </a:r>
            <a:r>
              <a:rPr lang="en-US" altLang="zh-CN" sz="2400" dirty="0">
                <a:solidFill>
                  <a:srgbClr val="000000"/>
                </a:solidFill>
                <a:latin typeface="Arial" panose="020B0604020202020204" pitchFamily="34" charset="0"/>
                <a:cs typeface="Arial" panose="020B0604020202020204" pitchFamily="34" charset="0"/>
              </a:rPr>
              <a:t>as shown on the graph</a:t>
            </a:r>
            <a:r>
              <a:rPr lang="en-US" altLang="zh-CN" sz="2400" dirty="0" smtClean="0">
                <a:solidFill>
                  <a:srgbClr val="000000"/>
                </a:solidFill>
                <a:latin typeface="Arial" panose="020B0604020202020204" pitchFamily="34" charset="0"/>
                <a:cs typeface="Arial" panose="020B0604020202020204" pitchFamily="34" charset="0"/>
              </a:rPr>
              <a:t>.</a:t>
            </a:r>
          </a:p>
          <a:p>
            <a:endParaRPr lang="en-US" altLang="zh-CN" sz="2400" dirty="0">
              <a:solidFill>
                <a:srgbClr val="000000"/>
              </a:solidFill>
              <a:latin typeface="Arial" panose="020B0604020202020204" pitchFamily="34" charset="0"/>
              <a:cs typeface="Arial" panose="020B0604020202020204" pitchFamily="34" charset="0"/>
            </a:endParaRPr>
          </a:p>
          <a:p>
            <a:r>
              <a:rPr lang="en-US" altLang="zh-CN" sz="2400" dirty="0" smtClean="0">
                <a:solidFill>
                  <a:srgbClr val="000000"/>
                </a:solidFill>
                <a:latin typeface="Arial" panose="020B0604020202020204" pitchFamily="34" charset="0"/>
                <a:cs typeface="Arial" panose="020B0604020202020204" pitchFamily="34" charset="0"/>
              </a:rPr>
              <a:t>Hypothesize</a:t>
            </a:r>
            <a:r>
              <a:rPr lang="zh-CN" altLang="en-US" sz="2400" dirty="0" smtClean="0">
                <a:solidFill>
                  <a:srgbClr val="000000"/>
                </a:solidFill>
                <a:latin typeface="Arial" panose="020B0604020202020204" pitchFamily="34" charset="0"/>
                <a:cs typeface="Arial" panose="020B0604020202020204" pitchFamily="34" charset="0"/>
              </a:rPr>
              <a:t>：</a:t>
            </a:r>
            <a:r>
              <a:rPr lang="en-US" altLang="zh-CN" sz="2400" dirty="0" smtClean="0">
                <a:solidFill>
                  <a:srgbClr val="000000"/>
                </a:solidFill>
                <a:latin typeface="Arial" panose="020B0604020202020204" pitchFamily="34" charset="0"/>
                <a:cs typeface="Arial" panose="020B0604020202020204" pitchFamily="34" charset="0"/>
              </a:rPr>
              <a:t>What </a:t>
            </a:r>
            <a:r>
              <a:rPr lang="en-US" altLang="zh-CN" sz="2400" dirty="0">
                <a:solidFill>
                  <a:srgbClr val="000000"/>
                </a:solidFill>
                <a:latin typeface="Arial" panose="020B0604020202020204" pitchFamily="34" charset="0"/>
                <a:cs typeface="Arial" panose="020B0604020202020204" pitchFamily="34" charset="0"/>
              </a:rPr>
              <a:t>are two possible categories that could have data/results like are shown in the scatterplot to the left</a:t>
            </a:r>
            <a:r>
              <a:rPr lang="en-US" altLang="zh-CN" sz="2400" dirty="0" smtClean="0">
                <a:solidFill>
                  <a:srgbClr val="000000"/>
                </a:solidFill>
                <a:latin typeface="Arial" panose="020B0604020202020204" pitchFamily="34" charset="0"/>
                <a:cs typeface="Arial" panose="020B0604020202020204" pitchFamily="34" charset="0"/>
              </a:rPr>
              <a:t>?</a:t>
            </a:r>
          </a:p>
          <a:p>
            <a:pPr algn="ctr">
              <a:lnSpc>
                <a:spcPct val="150000"/>
              </a:lnSpc>
            </a:pPr>
            <a:r>
              <a:rPr lang="en-US" altLang="zh-CN" sz="2400" dirty="0" smtClean="0">
                <a:solidFill>
                  <a:srgbClr val="000000"/>
                </a:solidFill>
                <a:latin typeface="Arial" panose="020B0604020202020204" pitchFamily="34" charset="0"/>
                <a:cs typeface="Arial" panose="020B0604020202020204" pitchFamily="34" charset="0"/>
              </a:rPr>
              <a:t> </a:t>
            </a:r>
            <a:r>
              <a:rPr lang="en-US" altLang="zh-CN" sz="3200" dirty="0">
                <a:solidFill>
                  <a:srgbClr val="000000"/>
                </a:solidFill>
                <a:latin typeface="Arial" panose="020B0604020202020204" pitchFamily="34" charset="0"/>
                <a:cs typeface="Arial" panose="020B0604020202020204" pitchFamily="34" charset="0"/>
              </a:rPr>
              <a:t>Be creative!</a:t>
            </a:r>
            <a:endParaRPr lang="zh-CN" alt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25918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6D9352-C2EE-464A-979C-5C26F10EF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269" y="1804109"/>
            <a:ext cx="7061046" cy="3559903"/>
          </a:xfrm>
          <a:prstGeom prst="rect">
            <a:avLst/>
          </a:prstGeom>
        </p:spPr>
      </p:pic>
      <p:sp>
        <p:nvSpPr>
          <p:cNvPr id="2" name="TextBox 1">
            <a:extLst>
              <a:ext uri="{FF2B5EF4-FFF2-40B4-BE49-F238E27FC236}">
                <a16:creationId xmlns:a16="http://schemas.microsoft.com/office/drawing/2014/main" id="{11FFB295-0371-40D5-8ED4-75AE81D75DA5}"/>
              </a:ext>
            </a:extLst>
          </p:cNvPr>
          <p:cNvSpPr txBox="1"/>
          <p:nvPr/>
        </p:nvSpPr>
        <p:spPr>
          <a:xfrm>
            <a:off x="239400" y="292570"/>
            <a:ext cx="11399520" cy="861774"/>
          </a:xfrm>
          <a:prstGeom prst="rect">
            <a:avLst/>
          </a:prstGeom>
          <a:noFill/>
        </p:spPr>
        <p:txBody>
          <a:bodyPr wrap="square" rtlCol="0">
            <a:spAutoFit/>
          </a:bodyPr>
          <a:lstStyle/>
          <a:p>
            <a:r>
              <a:rPr lang="en-US" sz="5000" dirty="0"/>
              <a:t>Describe the relationship…</a:t>
            </a:r>
          </a:p>
        </p:txBody>
      </p:sp>
      <p:sp>
        <p:nvSpPr>
          <p:cNvPr id="5" name="TextBox 4">
            <a:extLst>
              <a:ext uri="{FF2B5EF4-FFF2-40B4-BE49-F238E27FC236}">
                <a16:creationId xmlns:a16="http://schemas.microsoft.com/office/drawing/2014/main" id="{A425AF06-A07F-4F19-9483-736C1BAFA446}"/>
              </a:ext>
            </a:extLst>
          </p:cNvPr>
          <p:cNvSpPr txBox="1"/>
          <p:nvPr/>
        </p:nvSpPr>
        <p:spPr>
          <a:xfrm>
            <a:off x="319299" y="1366352"/>
            <a:ext cx="5542921" cy="3785652"/>
          </a:xfrm>
          <a:prstGeom prst="rect">
            <a:avLst/>
          </a:prstGeom>
          <a:noFill/>
        </p:spPr>
        <p:txBody>
          <a:bodyPr wrap="square" rtlCol="0">
            <a:spAutoFit/>
          </a:bodyPr>
          <a:lstStyle/>
          <a:p>
            <a:r>
              <a:rPr lang="en-US" sz="4000" b="1" u="sng" dirty="0">
                <a:solidFill>
                  <a:srgbClr val="0070C0"/>
                </a:solidFill>
              </a:rPr>
              <a:t>C</a:t>
            </a:r>
            <a:r>
              <a:rPr lang="en-US" sz="4000" u="sng" dirty="0"/>
              <a:t>ontext:</a:t>
            </a:r>
            <a:r>
              <a:rPr lang="en-US" sz="4000" dirty="0"/>
              <a:t> Organic veggies and average income</a:t>
            </a:r>
          </a:p>
          <a:p>
            <a:r>
              <a:rPr lang="en-US" sz="4000" b="1" u="sng" dirty="0">
                <a:solidFill>
                  <a:srgbClr val="0070C0"/>
                </a:solidFill>
              </a:rPr>
              <a:t>D</a:t>
            </a:r>
            <a:r>
              <a:rPr lang="en-US" sz="4000" u="sng" dirty="0"/>
              <a:t>irection:</a:t>
            </a:r>
            <a:r>
              <a:rPr lang="en-US" sz="4000" dirty="0"/>
              <a:t> Positive</a:t>
            </a:r>
          </a:p>
          <a:p>
            <a:r>
              <a:rPr lang="en-US" sz="4000" b="1" u="sng" dirty="0">
                <a:solidFill>
                  <a:srgbClr val="0070C0"/>
                </a:solidFill>
              </a:rPr>
              <a:t>O</a:t>
            </a:r>
            <a:r>
              <a:rPr lang="en-US" sz="4000" u="sng" dirty="0"/>
              <a:t>utliers:</a:t>
            </a:r>
            <a:r>
              <a:rPr lang="en-US" sz="4000" dirty="0"/>
              <a:t> No outliers</a:t>
            </a:r>
          </a:p>
          <a:p>
            <a:r>
              <a:rPr lang="en-US" sz="4000" b="1" u="sng" dirty="0">
                <a:solidFill>
                  <a:srgbClr val="0070C0"/>
                </a:solidFill>
              </a:rPr>
              <a:t>F</a:t>
            </a:r>
            <a:r>
              <a:rPr lang="en-US" sz="4000" u="sng" dirty="0"/>
              <a:t>orm:</a:t>
            </a:r>
            <a:r>
              <a:rPr lang="en-US" sz="4000" dirty="0"/>
              <a:t> Linear</a:t>
            </a:r>
          </a:p>
          <a:p>
            <a:r>
              <a:rPr lang="en-US" sz="4000" b="1" u="sng" dirty="0">
                <a:solidFill>
                  <a:srgbClr val="0070C0"/>
                </a:solidFill>
              </a:rPr>
              <a:t>S</a:t>
            </a:r>
            <a:r>
              <a:rPr lang="en-US" sz="4000" u="sng" dirty="0"/>
              <a:t>trength:</a:t>
            </a:r>
            <a:r>
              <a:rPr lang="en-US" sz="4000" dirty="0"/>
              <a:t> Moderate</a:t>
            </a:r>
          </a:p>
        </p:txBody>
      </p:sp>
    </p:spTree>
    <p:extLst>
      <p:ext uri="{BB962C8B-B14F-4D97-AF65-F5344CB8AC3E}">
        <p14:creationId xmlns:p14="http://schemas.microsoft.com/office/powerpoint/2010/main" val="26191194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3155A-9623-4F19-80EF-A719C8E854A9}"/>
              </a:ext>
            </a:extLst>
          </p:cNvPr>
          <p:cNvSpPr txBox="1"/>
          <p:nvPr/>
        </p:nvSpPr>
        <p:spPr>
          <a:xfrm>
            <a:off x="383540" y="634185"/>
            <a:ext cx="11424920" cy="4708981"/>
          </a:xfrm>
          <a:prstGeom prst="rect">
            <a:avLst/>
          </a:prstGeom>
          <a:noFill/>
        </p:spPr>
        <p:txBody>
          <a:bodyPr wrap="square" rtlCol="0">
            <a:spAutoFit/>
          </a:bodyPr>
          <a:lstStyle/>
          <a:p>
            <a:r>
              <a:rPr lang="en-US" sz="5500" u="sng" dirty="0"/>
              <a:t>Put it all together:</a:t>
            </a:r>
          </a:p>
          <a:p>
            <a:endParaRPr lang="en-US" sz="2000" u="sng" dirty="0"/>
          </a:p>
          <a:p>
            <a:r>
              <a:rPr lang="en-US" sz="4500" dirty="0"/>
              <a:t>The relationship between average household income and the number of organic vegetables offered at local stores appears to be linear, positive, and moderately strong. There do not appear to be any outliers. </a:t>
            </a:r>
          </a:p>
        </p:txBody>
      </p:sp>
    </p:spTree>
    <p:extLst>
      <p:ext uri="{BB962C8B-B14F-4D97-AF65-F5344CB8AC3E}">
        <p14:creationId xmlns:p14="http://schemas.microsoft.com/office/powerpoint/2010/main" val="38475005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3155A-9623-4F19-80EF-A719C8E854A9}"/>
              </a:ext>
            </a:extLst>
          </p:cNvPr>
          <p:cNvSpPr txBox="1"/>
          <p:nvPr/>
        </p:nvSpPr>
        <p:spPr>
          <a:xfrm>
            <a:off x="383540" y="634185"/>
            <a:ext cx="11424920" cy="4708981"/>
          </a:xfrm>
          <a:prstGeom prst="rect">
            <a:avLst/>
          </a:prstGeom>
          <a:noFill/>
        </p:spPr>
        <p:txBody>
          <a:bodyPr wrap="square" rtlCol="0">
            <a:spAutoFit/>
          </a:bodyPr>
          <a:lstStyle/>
          <a:p>
            <a:r>
              <a:rPr lang="en-US" sz="5500" u="sng" dirty="0"/>
              <a:t>Put it all together:</a:t>
            </a:r>
          </a:p>
          <a:p>
            <a:endParaRPr lang="en-US" sz="2000" u="sng" dirty="0"/>
          </a:p>
          <a:p>
            <a:r>
              <a:rPr lang="en-US" sz="4500" dirty="0"/>
              <a:t>The relationship between </a:t>
            </a:r>
            <a:r>
              <a:rPr lang="en-US" sz="4500" b="1" dirty="0">
                <a:solidFill>
                  <a:srgbClr val="0070C0"/>
                </a:solidFill>
              </a:rPr>
              <a:t>average household income and the number of organic vegetables offered at local stores</a:t>
            </a:r>
            <a:r>
              <a:rPr lang="en-US" sz="4500" dirty="0"/>
              <a:t> appears to be </a:t>
            </a:r>
            <a:r>
              <a:rPr lang="en-US" sz="4500" b="1" dirty="0">
                <a:solidFill>
                  <a:srgbClr val="0070C0"/>
                </a:solidFill>
              </a:rPr>
              <a:t>linear</a:t>
            </a:r>
            <a:r>
              <a:rPr lang="en-US" sz="4500" dirty="0"/>
              <a:t>, </a:t>
            </a:r>
            <a:r>
              <a:rPr lang="en-US" sz="4500" b="1" dirty="0">
                <a:solidFill>
                  <a:srgbClr val="0070C0"/>
                </a:solidFill>
              </a:rPr>
              <a:t>positive</a:t>
            </a:r>
            <a:r>
              <a:rPr lang="en-US" sz="4500" dirty="0"/>
              <a:t>, and </a:t>
            </a:r>
            <a:r>
              <a:rPr lang="en-US" sz="4500" b="1" dirty="0">
                <a:solidFill>
                  <a:srgbClr val="0070C0"/>
                </a:solidFill>
              </a:rPr>
              <a:t>moderately strong</a:t>
            </a:r>
            <a:r>
              <a:rPr lang="en-US" sz="4500" dirty="0"/>
              <a:t>. There do not appear to be any </a:t>
            </a:r>
            <a:r>
              <a:rPr lang="en-US" sz="4500" b="1" dirty="0">
                <a:solidFill>
                  <a:srgbClr val="0070C0"/>
                </a:solidFill>
              </a:rPr>
              <a:t>outliers</a:t>
            </a:r>
            <a:r>
              <a:rPr lang="en-US" sz="4500" dirty="0"/>
              <a:t>. </a:t>
            </a:r>
          </a:p>
        </p:txBody>
      </p:sp>
      <p:sp>
        <p:nvSpPr>
          <p:cNvPr id="3" name="TextBox 2">
            <a:extLst>
              <a:ext uri="{FF2B5EF4-FFF2-40B4-BE49-F238E27FC236}">
                <a16:creationId xmlns:a16="http://schemas.microsoft.com/office/drawing/2014/main" id="{6DC8671F-B0DB-41DE-AB17-9785BFB34BC2}"/>
              </a:ext>
            </a:extLst>
          </p:cNvPr>
          <p:cNvSpPr txBox="1"/>
          <p:nvPr/>
        </p:nvSpPr>
        <p:spPr>
          <a:xfrm>
            <a:off x="5874107" y="418072"/>
            <a:ext cx="2001520" cy="784830"/>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500" dirty="0"/>
              <a:t>Context</a:t>
            </a:r>
          </a:p>
        </p:txBody>
      </p:sp>
      <p:cxnSp>
        <p:nvCxnSpPr>
          <p:cNvPr id="4" name="Straight Arrow Connector 3">
            <a:extLst>
              <a:ext uri="{FF2B5EF4-FFF2-40B4-BE49-F238E27FC236}">
                <a16:creationId xmlns:a16="http://schemas.microsoft.com/office/drawing/2014/main" id="{1CFE1DFF-12AB-44D6-B930-7D32F4D919EF}"/>
              </a:ext>
            </a:extLst>
          </p:cNvPr>
          <p:cNvCxnSpPr>
            <a:cxnSpLocks/>
          </p:cNvCxnSpPr>
          <p:nvPr/>
        </p:nvCxnSpPr>
        <p:spPr>
          <a:xfrm>
            <a:off x="7875627" y="1209745"/>
            <a:ext cx="626763" cy="727629"/>
          </a:xfrm>
          <a:prstGeom prst="straightConnector1">
            <a:avLst/>
          </a:prstGeom>
          <a:ln w="7620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3E84FD5E-C37C-45FA-9FFC-69B4934CFBB6}"/>
              </a:ext>
            </a:extLst>
          </p:cNvPr>
          <p:cNvSpPr txBox="1"/>
          <p:nvPr/>
        </p:nvSpPr>
        <p:spPr>
          <a:xfrm>
            <a:off x="10456120" y="4664055"/>
            <a:ext cx="1519513" cy="784830"/>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t>Form</a:t>
            </a:r>
          </a:p>
        </p:txBody>
      </p:sp>
      <p:cxnSp>
        <p:nvCxnSpPr>
          <p:cNvPr id="6" name="Straight Arrow Connector 5">
            <a:extLst>
              <a:ext uri="{FF2B5EF4-FFF2-40B4-BE49-F238E27FC236}">
                <a16:creationId xmlns:a16="http://schemas.microsoft.com/office/drawing/2014/main" id="{BEBADDFC-A417-420A-8BCA-5EFE8B516ADC}"/>
              </a:ext>
            </a:extLst>
          </p:cNvPr>
          <p:cNvCxnSpPr>
            <a:cxnSpLocks/>
          </p:cNvCxnSpPr>
          <p:nvPr/>
        </p:nvCxnSpPr>
        <p:spPr>
          <a:xfrm flipH="1" flipV="1">
            <a:off x="10040645" y="3826276"/>
            <a:ext cx="415476" cy="837780"/>
          </a:xfrm>
          <a:prstGeom prst="straightConnector1">
            <a:avLst/>
          </a:prstGeom>
          <a:ln w="7620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985D7A3-5283-4841-93AF-19DEF037252E}"/>
              </a:ext>
            </a:extLst>
          </p:cNvPr>
          <p:cNvSpPr txBox="1"/>
          <p:nvPr/>
        </p:nvSpPr>
        <p:spPr>
          <a:xfrm>
            <a:off x="497197" y="5714245"/>
            <a:ext cx="2343657" cy="784830"/>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t>Direction</a:t>
            </a:r>
          </a:p>
        </p:txBody>
      </p:sp>
      <p:cxnSp>
        <p:nvCxnSpPr>
          <p:cNvPr id="8" name="Straight Arrow Connector 7">
            <a:extLst>
              <a:ext uri="{FF2B5EF4-FFF2-40B4-BE49-F238E27FC236}">
                <a16:creationId xmlns:a16="http://schemas.microsoft.com/office/drawing/2014/main" id="{C5E521FA-1414-4A5F-B3DD-BE1E73538348}"/>
              </a:ext>
            </a:extLst>
          </p:cNvPr>
          <p:cNvCxnSpPr>
            <a:cxnSpLocks/>
            <a:stCxn id="7" idx="0"/>
          </p:cNvCxnSpPr>
          <p:nvPr/>
        </p:nvCxnSpPr>
        <p:spPr>
          <a:xfrm flipH="1" flipV="1">
            <a:off x="1393866" y="4545367"/>
            <a:ext cx="275160" cy="1168878"/>
          </a:xfrm>
          <a:prstGeom prst="straightConnector1">
            <a:avLst/>
          </a:prstGeom>
          <a:ln w="7620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794C3053-FE3D-49CB-BFE2-03FB0F912578}"/>
              </a:ext>
            </a:extLst>
          </p:cNvPr>
          <p:cNvSpPr txBox="1"/>
          <p:nvPr/>
        </p:nvSpPr>
        <p:spPr>
          <a:xfrm>
            <a:off x="3124987" y="5714245"/>
            <a:ext cx="2343657" cy="784830"/>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t>Strength</a:t>
            </a:r>
          </a:p>
        </p:txBody>
      </p:sp>
      <p:cxnSp>
        <p:nvCxnSpPr>
          <p:cNvPr id="10" name="Straight Arrow Connector 9">
            <a:extLst>
              <a:ext uri="{FF2B5EF4-FFF2-40B4-BE49-F238E27FC236}">
                <a16:creationId xmlns:a16="http://schemas.microsoft.com/office/drawing/2014/main" id="{37C77296-B45E-4237-BBCB-D8ED53902E92}"/>
              </a:ext>
            </a:extLst>
          </p:cNvPr>
          <p:cNvCxnSpPr>
            <a:cxnSpLocks/>
            <a:stCxn id="9" idx="0"/>
          </p:cNvCxnSpPr>
          <p:nvPr/>
        </p:nvCxnSpPr>
        <p:spPr>
          <a:xfrm flipV="1">
            <a:off x="4296816" y="4465468"/>
            <a:ext cx="88753" cy="1248777"/>
          </a:xfrm>
          <a:prstGeom prst="straightConnector1">
            <a:avLst/>
          </a:prstGeom>
          <a:ln w="7620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3C954F30-6F3F-4969-AB63-0BBBE3D3CE3A}"/>
              </a:ext>
            </a:extLst>
          </p:cNvPr>
          <p:cNvSpPr txBox="1"/>
          <p:nvPr/>
        </p:nvSpPr>
        <p:spPr>
          <a:xfrm>
            <a:off x="6322428" y="5714245"/>
            <a:ext cx="2343657" cy="784830"/>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t>Outliers</a:t>
            </a:r>
          </a:p>
        </p:txBody>
      </p:sp>
      <p:cxnSp>
        <p:nvCxnSpPr>
          <p:cNvPr id="19" name="Straight Arrow Connector 18">
            <a:extLst>
              <a:ext uri="{FF2B5EF4-FFF2-40B4-BE49-F238E27FC236}">
                <a16:creationId xmlns:a16="http://schemas.microsoft.com/office/drawing/2014/main" id="{6AAE6C47-E6DC-46C5-93EF-A1A47EC35635}"/>
              </a:ext>
            </a:extLst>
          </p:cNvPr>
          <p:cNvCxnSpPr>
            <a:cxnSpLocks/>
            <a:stCxn id="18" idx="0"/>
          </p:cNvCxnSpPr>
          <p:nvPr/>
        </p:nvCxnSpPr>
        <p:spPr>
          <a:xfrm flipH="1" flipV="1">
            <a:off x="6322428" y="5024761"/>
            <a:ext cx="1171829" cy="689484"/>
          </a:xfrm>
          <a:prstGeom prst="straightConnector1">
            <a:avLst/>
          </a:prstGeom>
          <a:ln w="76200">
            <a:solidFill>
              <a:srgbClr val="0070C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1258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92589-663C-4660-A8FC-F72F800B531D}"/>
              </a:ext>
            </a:extLst>
          </p:cNvPr>
          <p:cNvSpPr txBox="1"/>
          <p:nvPr/>
        </p:nvSpPr>
        <p:spPr>
          <a:xfrm>
            <a:off x="492247" y="536988"/>
            <a:ext cx="10551574" cy="4401205"/>
          </a:xfrm>
          <a:prstGeom prst="rect">
            <a:avLst/>
          </a:prstGeom>
          <a:noFill/>
        </p:spPr>
        <p:txBody>
          <a:bodyPr wrap="square" rtlCol="0">
            <a:spAutoFit/>
          </a:bodyPr>
          <a:lstStyle/>
          <a:p>
            <a:r>
              <a:rPr lang="en-US" sz="8000" b="1" dirty="0">
                <a:solidFill>
                  <a:srgbClr val="0070C0"/>
                </a:solidFill>
              </a:rPr>
              <a:t>Topics</a:t>
            </a:r>
            <a:endParaRPr lang="en-US" sz="2000" dirty="0"/>
          </a:p>
          <a:p>
            <a:pPr marL="914400" indent="-914400">
              <a:buAutoNum type="arabicPeriod"/>
            </a:pPr>
            <a:r>
              <a:rPr lang="en-US" sz="5000" dirty="0"/>
              <a:t>Explanatory and response variable</a:t>
            </a:r>
          </a:p>
          <a:p>
            <a:pPr marL="914400" indent="-914400">
              <a:buAutoNum type="arabicPeriod"/>
            </a:pPr>
            <a:r>
              <a:rPr lang="en-US" sz="5000" dirty="0"/>
              <a:t>Describing scatterplots</a:t>
            </a:r>
          </a:p>
          <a:p>
            <a:pPr marL="914400" indent="-914400">
              <a:buAutoNum type="arabicPeriod"/>
            </a:pPr>
            <a:r>
              <a:rPr lang="en-US" sz="5000" b="1" dirty="0">
                <a:solidFill>
                  <a:srgbClr val="0070C0"/>
                </a:solidFill>
              </a:rPr>
              <a:t>The correlation coefficient (r)</a:t>
            </a:r>
          </a:p>
          <a:p>
            <a:pPr marL="914400" indent="-914400">
              <a:buAutoNum type="arabicPeriod"/>
            </a:pPr>
            <a:r>
              <a:rPr lang="en-US" sz="5000" dirty="0"/>
              <a:t>Correlation and causation</a:t>
            </a:r>
          </a:p>
        </p:txBody>
      </p:sp>
    </p:spTree>
    <p:extLst>
      <p:ext uri="{BB962C8B-B14F-4D97-AF65-F5344CB8AC3E}">
        <p14:creationId xmlns:p14="http://schemas.microsoft.com/office/powerpoint/2010/main" val="466386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sp>
        <p:nvSpPr>
          <p:cNvPr id="2" name="TextBox 1">
            <a:extLst>
              <a:ext uri="{FF2B5EF4-FFF2-40B4-BE49-F238E27FC236}">
                <a16:creationId xmlns:a16="http://schemas.microsoft.com/office/drawing/2014/main" id="{F5E6E7D6-C929-4B44-B4F8-4596B525B111}"/>
              </a:ext>
            </a:extLst>
          </p:cNvPr>
          <p:cNvSpPr txBox="1"/>
          <p:nvPr/>
        </p:nvSpPr>
        <p:spPr>
          <a:xfrm>
            <a:off x="301692" y="360202"/>
            <a:ext cx="8220871" cy="938719"/>
          </a:xfrm>
          <a:prstGeom prst="rect">
            <a:avLst/>
          </a:prstGeom>
          <a:noFill/>
        </p:spPr>
        <p:txBody>
          <a:bodyPr wrap="square" rtlCol="0">
            <a:spAutoFit/>
          </a:bodyPr>
          <a:lstStyle/>
          <a:p>
            <a:r>
              <a:rPr lang="en-US" sz="5500" dirty="0"/>
              <a:t>The Correlation Continuum</a:t>
            </a:r>
          </a:p>
        </p:txBody>
      </p:sp>
      <p:sp>
        <p:nvSpPr>
          <p:cNvPr id="23" name="TextBox 22">
            <a:extLst>
              <a:ext uri="{FF2B5EF4-FFF2-40B4-BE49-F238E27FC236}">
                <a16:creationId xmlns:a16="http://schemas.microsoft.com/office/drawing/2014/main" id="{4EFA66E3-1F22-4439-A0D1-1076632362C7}"/>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1200923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4E646A8B-8996-41C3-B6EF-C9C8D793F1E8}"/>
              </a:ext>
            </a:extLst>
          </p:cNvPr>
          <p:cNvSpPr txBox="1"/>
          <p:nvPr/>
        </p:nvSpPr>
        <p:spPr>
          <a:xfrm>
            <a:off x="301692" y="360202"/>
            <a:ext cx="8220871" cy="938719"/>
          </a:xfrm>
          <a:prstGeom prst="rect">
            <a:avLst/>
          </a:prstGeom>
          <a:noFill/>
        </p:spPr>
        <p:txBody>
          <a:bodyPr wrap="square" rtlCol="0">
            <a:spAutoFit/>
          </a:bodyPr>
          <a:lstStyle/>
          <a:p>
            <a:r>
              <a:rPr lang="en-US" sz="5500" dirty="0"/>
              <a:t>The Correlation Continuum</a:t>
            </a:r>
          </a:p>
        </p:txBody>
      </p:sp>
      <p:sp>
        <p:nvSpPr>
          <p:cNvPr id="25" name="TextBox 24">
            <a:extLst>
              <a:ext uri="{FF2B5EF4-FFF2-40B4-BE49-F238E27FC236}">
                <a16:creationId xmlns:a16="http://schemas.microsoft.com/office/drawing/2014/main" id="{F4BC6F30-4363-41F1-B95D-F6634F1C20EF}"/>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17223093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4E646A8B-8996-41C3-B6EF-C9C8D793F1E8}"/>
              </a:ext>
            </a:extLst>
          </p:cNvPr>
          <p:cNvSpPr txBox="1"/>
          <p:nvPr/>
        </p:nvSpPr>
        <p:spPr>
          <a:xfrm>
            <a:off x="301692" y="360202"/>
            <a:ext cx="8220871" cy="938719"/>
          </a:xfrm>
          <a:prstGeom prst="rect">
            <a:avLst/>
          </a:prstGeom>
          <a:noFill/>
        </p:spPr>
        <p:txBody>
          <a:bodyPr wrap="square" rtlCol="0">
            <a:spAutoFit/>
          </a:bodyPr>
          <a:lstStyle/>
          <a:p>
            <a:r>
              <a:rPr lang="en-US" sz="5500" dirty="0"/>
              <a:t>The Correlation Continuum</a:t>
            </a:r>
          </a:p>
        </p:txBody>
      </p:sp>
      <p:sp>
        <p:nvSpPr>
          <p:cNvPr id="26" name="TextBox 25">
            <a:extLst>
              <a:ext uri="{FF2B5EF4-FFF2-40B4-BE49-F238E27FC236}">
                <a16:creationId xmlns:a16="http://schemas.microsoft.com/office/drawing/2014/main" id="{02C9CC30-5B1E-4B50-AA56-3E12B85D3E9D}"/>
              </a:ext>
            </a:extLst>
          </p:cNvPr>
          <p:cNvSpPr txBox="1"/>
          <p:nvPr/>
        </p:nvSpPr>
        <p:spPr>
          <a:xfrm>
            <a:off x="386080" y="4789638"/>
            <a:ext cx="8545548" cy="1708160"/>
          </a:xfrm>
          <a:prstGeom prst="rect">
            <a:avLst/>
          </a:prstGeom>
          <a:noFill/>
        </p:spPr>
        <p:txBody>
          <a:bodyPr wrap="square" rtlCol="0">
            <a:spAutoFit/>
          </a:bodyPr>
          <a:lstStyle/>
          <a:p>
            <a:r>
              <a:rPr lang="en-US" sz="3500" u="sng" dirty="0"/>
              <a:t>Correlation Coefficient (r):</a:t>
            </a:r>
            <a:r>
              <a:rPr lang="en-US" sz="3500" dirty="0"/>
              <a:t> A number between </a:t>
            </a:r>
            <a:r>
              <a:rPr lang="en-US" sz="3500" b="1" dirty="0">
                <a:solidFill>
                  <a:srgbClr val="0070C0"/>
                </a:solidFill>
              </a:rPr>
              <a:t>-1 and 1 </a:t>
            </a:r>
            <a:r>
              <a:rPr lang="en-US" sz="3500" dirty="0"/>
              <a:t>that tells you the strength and direction of a correlation.</a:t>
            </a:r>
          </a:p>
        </p:txBody>
      </p:sp>
      <p:sp>
        <p:nvSpPr>
          <p:cNvPr id="27" name="TextBox 26">
            <a:extLst>
              <a:ext uri="{FF2B5EF4-FFF2-40B4-BE49-F238E27FC236}">
                <a16:creationId xmlns:a16="http://schemas.microsoft.com/office/drawing/2014/main" id="{6A6482BC-3113-49A1-86E2-8CB8B79D79E2}"/>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37899278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16FB7177-D29C-4173-8F2D-11E6DCE86F7B}"/>
              </a:ext>
            </a:extLst>
          </p:cNvPr>
          <p:cNvSpPr txBox="1"/>
          <p:nvPr/>
        </p:nvSpPr>
        <p:spPr>
          <a:xfrm>
            <a:off x="386080" y="4789638"/>
            <a:ext cx="8545548" cy="1708160"/>
          </a:xfrm>
          <a:prstGeom prst="rect">
            <a:avLst/>
          </a:prstGeom>
          <a:noFill/>
        </p:spPr>
        <p:txBody>
          <a:bodyPr wrap="square" rtlCol="0">
            <a:spAutoFit/>
          </a:bodyPr>
          <a:lstStyle/>
          <a:p>
            <a:r>
              <a:rPr lang="en-US" sz="3500" u="sng" dirty="0"/>
              <a:t>Correlation Coefficient (r):</a:t>
            </a:r>
            <a:r>
              <a:rPr lang="en-US" sz="3500" dirty="0"/>
              <a:t> A number between </a:t>
            </a:r>
            <a:r>
              <a:rPr lang="en-US" sz="3500" b="1" dirty="0">
                <a:solidFill>
                  <a:srgbClr val="0070C0"/>
                </a:solidFill>
              </a:rPr>
              <a:t>-1 and 1 </a:t>
            </a:r>
            <a:r>
              <a:rPr lang="en-US" sz="3500" dirty="0"/>
              <a:t>that tells you the strength and direction of a correlation.</a:t>
            </a:r>
          </a:p>
        </p:txBody>
      </p:sp>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4E646A8B-8996-41C3-B6EF-C9C8D793F1E8}"/>
              </a:ext>
            </a:extLst>
          </p:cNvPr>
          <p:cNvSpPr txBox="1"/>
          <p:nvPr/>
        </p:nvSpPr>
        <p:spPr>
          <a:xfrm>
            <a:off x="301692" y="360202"/>
            <a:ext cx="8220871" cy="938719"/>
          </a:xfrm>
          <a:prstGeom prst="rect">
            <a:avLst/>
          </a:prstGeom>
          <a:noFill/>
        </p:spPr>
        <p:txBody>
          <a:bodyPr wrap="square" rtlCol="0">
            <a:spAutoFit/>
          </a:bodyPr>
          <a:lstStyle/>
          <a:p>
            <a:r>
              <a:rPr lang="en-US" sz="5500" dirty="0"/>
              <a:t>The Correlation Continuum</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98908A-2B3F-4EE7-97AE-39D80BA95605}"/>
                  </a:ext>
                </a:extLst>
              </p:cNvPr>
              <p:cNvSpPr txBox="1"/>
              <p:nvPr/>
            </p:nvSpPr>
            <p:spPr>
              <a:xfrm>
                <a:off x="5900693" y="6032564"/>
                <a:ext cx="3109402"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𝑟</m:t>
                      </m:r>
                      <m:r>
                        <a:rPr lang="en-US" sz="4000" b="0" i="1" smtClean="0">
                          <a:latin typeface="Cambria Math" panose="02040503050406030204" pitchFamily="18" charset="0"/>
                          <a:ea typeface="Cambria Math" panose="02040503050406030204" pitchFamily="18" charset="0"/>
                        </a:rPr>
                        <m:t>≤1</m:t>
                      </m:r>
                    </m:oMath>
                  </m:oMathPara>
                </a14:m>
                <a:endParaRPr lang="en-US" sz="4000" dirty="0"/>
              </a:p>
            </p:txBody>
          </p:sp>
        </mc:Choice>
        <mc:Fallback xmlns="">
          <p:sp>
            <p:nvSpPr>
              <p:cNvPr id="25" name="TextBox 24">
                <a:extLst>
                  <a:ext uri="{FF2B5EF4-FFF2-40B4-BE49-F238E27FC236}">
                    <a16:creationId xmlns:a16="http://schemas.microsoft.com/office/drawing/2014/main" id="{D098908A-2B3F-4EE7-97AE-39D80BA95605}"/>
                  </a:ext>
                </a:extLst>
              </p:cNvPr>
              <p:cNvSpPr txBox="1">
                <a:spLocks noRot="1" noChangeAspect="1" noMove="1" noResize="1" noEditPoints="1" noAdjustHandles="1" noChangeArrowheads="1" noChangeShapeType="1" noTextEdit="1"/>
              </p:cNvSpPr>
              <p:nvPr/>
            </p:nvSpPr>
            <p:spPr>
              <a:xfrm>
                <a:off x="5900693" y="6032564"/>
                <a:ext cx="3109402" cy="707886"/>
              </a:xfrm>
              <a:prstGeom prst="rect">
                <a:avLst/>
              </a:prstGeom>
              <a:blipFill>
                <a:blip r:embed="rId4"/>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022DAEB0-3967-4D04-B9B9-D76C5D2E1681}"/>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40452073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16FB7177-D29C-4173-8F2D-11E6DCE86F7B}"/>
              </a:ext>
            </a:extLst>
          </p:cNvPr>
          <p:cNvSpPr txBox="1"/>
          <p:nvPr/>
        </p:nvSpPr>
        <p:spPr>
          <a:xfrm>
            <a:off x="386080" y="4789638"/>
            <a:ext cx="8545548" cy="1708160"/>
          </a:xfrm>
          <a:prstGeom prst="rect">
            <a:avLst/>
          </a:prstGeom>
          <a:noFill/>
        </p:spPr>
        <p:txBody>
          <a:bodyPr wrap="square" rtlCol="0">
            <a:spAutoFit/>
          </a:bodyPr>
          <a:lstStyle/>
          <a:p>
            <a:r>
              <a:rPr lang="en-US" sz="3500" u="sng" dirty="0"/>
              <a:t>Correlation Coefficient (r):</a:t>
            </a:r>
            <a:r>
              <a:rPr lang="en-US" sz="3500" dirty="0"/>
              <a:t> A number between </a:t>
            </a:r>
            <a:r>
              <a:rPr lang="en-US" sz="3500" b="1" dirty="0">
                <a:solidFill>
                  <a:srgbClr val="0070C0"/>
                </a:solidFill>
              </a:rPr>
              <a:t>-1 and 1 </a:t>
            </a:r>
            <a:r>
              <a:rPr lang="en-US" sz="3500" dirty="0"/>
              <a:t>that tells you the strength and direction of a correlation.</a:t>
            </a:r>
          </a:p>
        </p:txBody>
      </p:sp>
      <p:pic>
        <p:nvPicPr>
          <p:cNvPr id="13" name="Picture 12">
            <a:extLst>
              <a:ext uri="{FF2B5EF4-FFF2-40B4-BE49-F238E27FC236}">
                <a16:creationId xmlns:a16="http://schemas.microsoft.com/office/drawing/2014/main" id="{9F4687FF-709A-40E4-ADA5-AC4980FA84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34" t="30650" r="1867" b="20732"/>
          <a:stretch/>
        </p:blipFill>
        <p:spPr>
          <a:xfrm>
            <a:off x="242556" y="2547891"/>
            <a:ext cx="11866881" cy="1523211"/>
          </a:xfrm>
          <a:prstGeom prst="rect">
            <a:avLst/>
          </a:prstGeom>
        </p:spPr>
      </p:pic>
      <p:sp>
        <p:nvSpPr>
          <p:cNvPr id="18" name="Text Box 10">
            <a:extLst>
              <a:ext uri="{FF2B5EF4-FFF2-40B4-BE49-F238E27FC236}">
                <a16:creationId xmlns:a16="http://schemas.microsoft.com/office/drawing/2014/main" id="{576FD4D8-03F1-4C33-B445-C7A91F91F19B}"/>
              </a:ext>
            </a:extLst>
          </p:cNvPr>
          <p:cNvSpPr txBox="1">
            <a:spLocks noChangeArrowheads="1"/>
          </p:cNvSpPr>
          <p:nvPr/>
        </p:nvSpPr>
        <p:spPr bwMode="auto">
          <a:xfrm>
            <a:off x="301692"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50000"/>
                  </a:schemeClr>
                </a:solidFill>
                <a:effectLst/>
                <a:ea typeface="Times New Roman" panose="02020603050405020304" pitchFamily="18" charset="0"/>
              </a:rPr>
              <a:t>Perfect Positive Correlation</a:t>
            </a:r>
          </a:p>
        </p:txBody>
      </p:sp>
      <p:sp>
        <p:nvSpPr>
          <p:cNvPr id="10" name="Text Box 10">
            <a:extLst>
              <a:ext uri="{FF2B5EF4-FFF2-40B4-BE49-F238E27FC236}">
                <a16:creationId xmlns:a16="http://schemas.microsoft.com/office/drawing/2014/main" id="{4CC3B7B9-14E0-455D-A356-487421BA8E7B}"/>
              </a:ext>
            </a:extLst>
          </p:cNvPr>
          <p:cNvSpPr txBox="1">
            <a:spLocks noChangeArrowheads="1"/>
          </p:cNvSpPr>
          <p:nvPr/>
        </p:nvSpPr>
        <p:spPr bwMode="auto">
          <a:xfrm>
            <a:off x="2085105"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5">
                    <a:lumMod val="75000"/>
                  </a:schemeClr>
                </a:solidFill>
                <a:effectLst/>
                <a:ea typeface="Times New Roman" panose="02020603050405020304" pitchFamily="18" charset="0"/>
              </a:rPr>
              <a:t>Strong Positive Correlation</a:t>
            </a:r>
          </a:p>
        </p:txBody>
      </p:sp>
      <p:sp>
        <p:nvSpPr>
          <p:cNvPr id="11" name="Text Box 10">
            <a:extLst>
              <a:ext uri="{FF2B5EF4-FFF2-40B4-BE49-F238E27FC236}">
                <a16:creationId xmlns:a16="http://schemas.microsoft.com/office/drawing/2014/main" id="{47BD994B-14AC-4CF3-8C70-E1D54C2B6DCC}"/>
              </a:ext>
            </a:extLst>
          </p:cNvPr>
          <p:cNvSpPr txBox="1">
            <a:spLocks noChangeArrowheads="1"/>
          </p:cNvSpPr>
          <p:nvPr/>
        </p:nvSpPr>
        <p:spPr bwMode="auto">
          <a:xfrm>
            <a:off x="3841884"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00B0F0"/>
                </a:solidFill>
                <a:effectLst/>
                <a:ea typeface="Times New Roman" panose="02020603050405020304" pitchFamily="18" charset="0"/>
              </a:rPr>
              <a:t>Weak Positive Correlation</a:t>
            </a:r>
          </a:p>
        </p:txBody>
      </p:sp>
      <p:sp>
        <p:nvSpPr>
          <p:cNvPr id="12" name="Text Box 10">
            <a:extLst>
              <a:ext uri="{FF2B5EF4-FFF2-40B4-BE49-F238E27FC236}">
                <a16:creationId xmlns:a16="http://schemas.microsoft.com/office/drawing/2014/main" id="{35526EBC-6E52-4D55-B250-2DC83BA19BB2}"/>
              </a:ext>
            </a:extLst>
          </p:cNvPr>
          <p:cNvSpPr txBox="1">
            <a:spLocks noChangeArrowheads="1"/>
          </p:cNvSpPr>
          <p:nvPr/>
        </p:nvSpPr>
        <p:spPr bwMode="auto">
          <a:xfrm>
            <a:off x="5443493" y="2023419"/>
            <a:ext cx="1429305" cy="668738"/>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chemeClr val="accent2"/>
                </a:solidFill>
                <a:effectLst/>
                <a:ea typeface="Times New Roman" panose="02020603050405020304" pitchFamily="18" charset="0"/>
              </a:rPr>
              <a:t>No</a:t>
            </a:r>
          </a:p>
          <a:p>
            <a:pPr marL="0" marR="0" algn="ctr">
              <a:spcBef>
                <a:spcPts val="0"/>
              </a:spcBef>
              <a:spcAft>
                <a:spcPts val="0"/>
              </a:spcAft>
            </a:pPr>
            <a:r>
              <a:rPr lang="en-US" sz="2000" b="1" dirty="0">
                <a:solidFill>
                  <a:schemeClr val="accent2"/>
                </a:solidFill>
                <a:effectLst/>
                <a:ea typeface="Times New Roman" panose="02020603050405020304" pitchFamily="18" charset="0"/>
              </a:rPr>
              <a:t>Correlation</a:t>
            </a:r>
          </a:p>
        </p:txBody>
      </p:sp>
      <p:sp>
        <p:nvSpPr>
          <p:cNvPr id="20" name="Text Box 10">
            <a:extLst>
              <a:ext uri="{FF2B5EF4-FFF2-40B4-BE49-F238E27FC236}">
                <a16:creationId xmlns:a16="http://schemas.microsoft.com/office/drawing/2014/main" id="{98222ECE-9249-4CC1-8E58-F0212911E3B1}"/>
              </a:ext>
            </a:extLst>
          </p:cNvPr>
          <p:cNvSpPr txBox="1">
            <a:spLocks noChangeArrowheads="1"/>
          </p:cNvSpPr>
          <p:nvPr/>
        </p:nvSpPr>
        <p:spPr bwMode="auto">
          <a:xfrm>
            <a:off x="7246609" y="171473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FF0000"/>
                </a:solidFill>
                <a:effectLst/>
                <a:ea typeface="Times New Roman" panose="02020603050405020304" pitchFamily="18" charset="0"/>
              </a:rPr>
              <a:t>Weak Negative Correlation</a:t>
            </a:r>
          </a:p>
        </p:txBody>
      </p:sp>
      <p:sp>
        <p:nvSpPr>
          <p:cNvPr id="21" name="Text Box 10">
            <a:extLst>
              <a:ext uri="{FF2B5EF4-FFF2-40B4-BE49-F238E27FC236}">
                <a16:creationId xmlns:a16="http://schemas.microsoft.com/office/drawing/2014/main" id="{36B6ECC9-1F2E-4514-8939-B4F919268503}"/>
              </a:ext>
            </a:extLst>
          </p:cNvPr>
          <p:cNvSpPr txBox="1">
            <a:spLocks noChangeArrowheads="1"/>
          </p:cNvSpPr>
          <p:nvPr/>
        </p:nvSpPr>
        <p:spPr bwMode="auto">
          <a:xfrm>
            <a:off x="8848218"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CC0000"/>
                </a:solidFill>
                <a:effectLst/>
                <a:ea typeface="Times New Roman" panose="02020603050405020304" pitchFamily="18" charset="0"/>
              </a:rPr>
              <a:t>Strong Negative Correlation</a:t>
            </a:r>
          </a:p>
        </p:txBody>
      </p:sp>
      <p:sp>
        <p:nvSpPr>
          <p:cNvPr id="22" name="Text Box 10">
            <a:extLst>
              <a:ext uri="{FF2B5EF4-FFF2-40B4-BE49-F238E27FC236}">
                <a16:creationId xmlns:a16="http://schemas.microsoft.com/office/drawing/2014/main" id="{1033A6D3-7DBC-46E5-9220-57819DABC322}"/>
              </a:ext>
            </a:extLst>
          </p:cNvPr>
          <p:cNvSpPr txBox="1">
            <a:spLocks noChangeArrowheads="1"/>
          </p:cNvSpPr>
          <p:nvPr/>
        </p:nvSpPr>
        <p:spPr bwMode="auto">
          <a:xfrm>
            <a:off x="10520139" y="1690327"/>
            <a:ext cx="1429305" cy="1001830"/>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000" b="1" dirty="0">
                <a:solidFill>
                  <a:srgbClr val="9E0000"/>
                </a:solidFill>
                <a:effectLst/>
                <a:ea typeface="Times New Roman" panose="02020603050405020304" pitchFamily="18" charset="0"/>
              </a:rPr>
              <a:t>Perfect Negative Correlation</a:t>
            </a:r>
          </a:p>
        </p:txBody>
      </p:sp>
      <p:cxnSp>
        <p:nvCxnSpPr>
          <p:cNvPr id="14" name="Straight Connector 13">
            <a:extLst>
              <a:ext uri="{FF2B5EF4-FFF2-40B4-BE49-F238E27FC236}">
                <a16:creationId xmlns:a16="http://schemas.microsoft.com/office/drawing/2014/main" id="{BA76140E-AE6A-4281-B5F4-17987ED0A6DA}"/>
              </a:ext>
            </a:extLst>
          </p:cNvPr>
          <p:cNvCxnSpPr/>
          <p:nvPr/>
        </p:nvCxnSpPr>
        <p:spPr>
          <a:xfrm flipV="1">
            <a:off x="386080" y="3018511"/>
            <a:ext cx="1351280" cy="69088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5FEB914-3712-4F5C-989E-72747E2DB66B}"/>
              </a:ext>
            </a:extLst>
          </p:cNvPr>
          <p:cNvCxnSpPr>
            <a:cxnSpLocks/>
          </p:cNvCxnSpPr>
          <p:nvPr/>
        </p:nvCxnSpPr>
        <p:spPr>
          <a:xfrm flipV="1">
            <a:off x="2251845" y="2925789"/>
            <a:ext cx="1210151" cy="973136"/>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DF2806A-32BA-41F4-A29D-D6F4146A87CB}"/>
              </a:ext>
            </a:extLst>
          </p:cNvPr>
          <p:cNvCxnSpPr>
            <a:cxnSpLocks/>
          </p:cNvCxnSpPr>
          <p:nvPr/>
        </p:nvCxnSpPr>
        <p:spPr>
          <a:xfrm flipV="1">
            <a:off x="3948380" y="2863887"/>
            <a:ext cx="1322809" cy="1008404"/>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172404E-21EB-4FB5-A5F8-DEB8E1BD3E60}"/>
              </a:ext>
            </a:extLst>
          </p:cNvPr>
          <p:cNvCxnSpPr>
            <a:cxnSpLocks/>
          </p:cNvCxnSpPr>
          <p:nvPr/>
        </p:nvCxnSpPr>
        <p:spPr>
          <a:xfrm>
            <a:off x="7305040" y="2949955"/>
            <a:ext cx="1119869" cy="995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605822-A5F0-4CD3-807C-820DED6F0957}"/>
              </a:ext>
            </a:extLst>
          </p:cNvPr>
          <p:cNvCxnSpPr>
            <a:cxnSpLocks/>
          </p:cNvCxnSpPr>
          <p:nvPr/>
        </p:nvCxnSpPr>
        <p:spPr>
          <a:xfrm>
            <a:off x="8931628" y="2863887"/>
            <a:ext cx="1130878" cy="1026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02E4A8B-3DD3-4F00-9AED-A34112874C74}"/>
              </a:ext>
            </a:extLst>
          </p:cNvPr>
          <p:cNvCxnSpPr>
            <a:cxnSpLocks/>
          </p:cNvCxnSpPr>
          <p:nvPr/>
        </p:nvCxnSpPr>
        <p:spPr>
          <a:xfrm>
            <a:off x="10674020" y="2716567"/>
            <a:ext cx="1125424" cy="1246824"/>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4E646A8B-8996-41C3-B6EF-C9C8D793F1E8}"/>
              </a:ext>
            </a:extLst>
          </p:cNvPr>
          <p:cNvSpPr txBox="1"/>
          <p:nvPr/>
        </p:nvSpPr>
        <p:spPr>
          <a:xfrm>
            <a:off x="301692" y="360202"/>
            <a:ext cx="8220871" cy="938719"/>
          </a:xfrm>
          <a:prstGeom prst="rect">
            <a:avLst/>
          </a:prstGeom>
          <a:noFill/>
        </p:spPr>
        <p:txBody>
          <a:bodyPr wrap="square" rtlCol="0">
            <a:spAutoFit/>
          </a:bodyPr>
          <a:lstStyle/>
          <a:p>
            <a:r>
              <a:rPr lang="en-US" sz="5500" dirty="0"/>
              <a:t>The Correlation Continuum</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AAB31A0-1981-44BB-B983-2176B1FD65E5}"/>
                  </a:ext>
                </a:extLst>
              </p:cNvPr>
              <p:cNvSpPr txBox="1"/>
              <p:nvPr/>
            </p:nvSpPr>
            <p:spPr>
              <a:xfrm>
                <a:off x="442881" y="4064000"/>
                <a:ext cx="1146925"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=1</m:t>
                      </m:r>
                    </m:oMath>
                  </m:oMathPara>
                </a14:m>
                <a:endParaRPr lang="en-US" sz="2500" dirty="0"/>
              </a:p>
            </p:txBody>
          </p:sp>
        </mc:Choice>
        <mc:Fallback xmlns="">
          <p:sp>
            <p:nvSpPr>
              <p:cNvPr id="26" name="TextBox 25">
                <a:extLst>
                  <a:ext uri="{FF2B5EF4-FFF2-40B4-BE49-F238E27FC236}">
                    <a16:creationId xmlns:a16="http://schemas.microsoft.com/office/drawing/2014/main" id="{DAAB31A0-1981-44BB-B983-2176B1FD65E5}"/>
                  </a:ext>
                </a:extLst>
              </p:cNvPr>
              <p:cNvSpPr txBox="1">
                <a:spLocks noRot="1" noChangeAspect="1" noMove="1" noResize="1" noEditPoints="1" noAdjustHandles="1" noChangeArrowheads="1" noChangeShapeType="1" noTextEdit="1"/>
              </p:cNvSpPr>
              <p:nvPr/>
            </p:nvSpPr>
            <p:spPr>
              <a:xfrm>
                <a:off x="442881" y="4064000"/>
                <a:ext cx="1146925" cy="4770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A2CC043-FE8A-480E-BCF1-5DD10156E60B}"/>
                  </a:ext>
                </a:extLst>
              </p:cNvPr>
              <p:cNvSpPr txBox="1"/>
              <p:nvPr/>
            </p:nvSpPr>
            <p:spPr>
              <a:xfrm>
                <a:off x="1986957" y="4064000"/>
                <a:ext cx="162560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=0.91</m:t>
                      </m:r>
                    </m:oMath>
                  </m:oMathPara>
                </a14:m>
                <a:endParaRPr lang="en-US" sz="2500" dirty="0"/>
              </a:p>
            </p:txBody>
          </p:sp>
        </mc:Choice>
        <mc:Fallback xmlns="">
          <p:sp>
            <p:nvSpPr>
              <p:cNvPr id="28" name="TextBox 27">
                <a:extLst>
                  <a:ext uri="{FF2B5EF4-FFF2-40B4-BE49-F238E27FC236}">
                    <a16:creationId xmlns:a16="http://schemas.microsoft.com/office/drawing/2014/main" id="{AA2CC043-FE8A-480E-BCF1-5DD10156E60B}"/>
                  </a:ext>
                </a:extLst>
              </p:cNvPr>
              <p:cNvSpPr txBox="1">
                <a:spLocks noRot="1" noChangeAspect="1" noMove="1" noResize="1" noEditPoints="1" noAdjustHandles="1" noChangeArrowheads="1" noChangeShapeType="1" noTextEdit="1"/>
              </p:cNvSpPr>
              <p:nvPr/>
            </p:nvSpPr>
            <p:spPr>
              <a:xfrm>
                <a:off x="1986957" y="4064000"/>
                <a:ext cx="1625600" cy="4770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FFED08-0103-4616-9382-689D638879A6}"/>
                  </a:ext>
                </a:extLst>
              </p:cNvPr>
              <p:cNvSpPr txBox="1"/>
              <p:nvPr/>
            </p:nvSpPr>
            <p:spPr>
              <a:xfrm>
                <a:off x="3743736" y="4072774"/>
                <a:ext cx="162560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=0.48</m:t>
                      </m:r>
                    </m:oMath>
                  </m:oMathPara>
                </a14:m>
                <a:endParaRPr lang="en-US" sz="2500" dirty="0"/>
              </a:p>
            </p:txBody>
          </p:sp>
        </mc:Choice>
        <mc:Fallback xmlns="">
          <p:sp>
            <p:nvSpPr>
              <p:cNvPr id="29" name="TextBox 28">
                <a:extLst>
                  <a:ext uri="{FF2B5EF4-FFF2-40B4-BE49-F238E27FC236}">
                    <a16:creationId xmlns:a16="http://schemas.microsoft.com/office/drawing/2014/main" id="{A5FFED08-0103-4616-9382-689D638879A6}"/>
                  </a:ext>
                </a:extLst>
              </p:cNvPr>
              <p:cNvSpPr txBox="1">
                <a:spLocks noRot="1" noChangeAspect="1" noMove="1" noResize="1" noEditPoints="1" noAdjustHandles="1" noChangeArrowheads="1" noChangeShapeType="1" noTextEdit="1"/>
              </p:cNvSpPr>
              <p:nvPr/>
            </p:nvSpPr>
            <p:spPr>
              <a:xfrm>
                <a:off x="3743736" y="4072774"/>
                <a:ext cx="1625600" cy="4770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31E54DC-233E-4F72-8F01-EE842CE8DD1C}"/>
                  </a:ext>
                </a:extLst>
              </p:cNvPr>
              <p:cNvSpPr txBox="1"/>
              <p:nvPr/>
            </p:nvSpPr>
            <p:spPr>
              <a:xfrm>
                <a:off x="5341923" y="4064000"/>
                <a:ext cx="162560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=0</m:t>
                      </m:r>
                    </m:oMath>
                  </m:oMathPara>
                </a14:m>
                <a:endParaRPr lang="en-US" sz="2500" dirty="0"/>
              </a:p>
            </p:txBody>
          </p:sp>
        </mc:Choice>
        <mc:Fallback xmlns="">
          <p:sp>
            <p:nvSpPr>
              <p:cNvPr id="30" name="TextBox 29">
                <a:extLst>
                  <a:ext uri="{FF2B5EF4-FFF2-40B4-BE49-F238E27FC236}">
                    <a16:creationId xmlns:a16="http://schemas.microsoft.com/office/drawing/2014/main" id="{231E54DC-233E-4F72-8F01-EE842CE8DD1C}"/>
                  </a:ext>
                </a:extLst>
              </p:cNvPr>
              <p:cNvSpPr txBox="1">
                <a:spLocks noRot="1" noChangeAspect="1" noMove="1" noResize="1" noEditPoints="1" noAdjustHandles="1" noChangeArrowheads="1" noChangeShapeType="1" noTextEdit="1"/>
              </p:cNvSpPr>
              <p:nvPr/>
            </p:nvSpPr>
            <p:spPr>
              <a:xfrm>
                <a:off x="5341923" y="4064000"/>
                <a:ext cx="1625600"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FCA7C54-2AC2-4BB1-95E6-62616303F109}"/>
                  </a:ext>
                </a:extLst>
              </p:cNvPr>
              <p:cNvSpPr txBox="1"/>
              <p:nvPr/>
            </p:nvSpPr>
            <p:spPr>
              <a:xfrm>
                <a:off x="7098702" y="4081159"/>
                <a:ext cx="162560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=−0.48</m:t>
                      </m:r>
                    </m:oMath>
                  </m:oMathPara>
                </a14:m>
                <a:endParaRPr lang="en-US" sz="2500" dirty="0"/>
              </a:p>
            </p:txBody>
          </p:sp>
        </mc:Choice>
        <mc:Fallback xmlns="">
          <p:sp>
            <p:nvSpPr>
              <p:cNvPr id="31" name="TextBox 30">
                <a:extLst>
                  <a:ext uri="{FF2B5EF4-FFF2-40B4-BE49-F238E27FC236}">
                    <a16:creationId xmlns:a16="http://schemas.microsoft.com/office/drawing/2014/main" id="{CFCA7C54-2AC2-4BB1-95E6-62616303F109}"/>
                  </a:ext>
                </a:extLst>
              </p:cNvPr>
              <p:cNvSpPr txBox="1">
                <a:spLocks noRot="1" noChangeAspect="1" noMove="1" noResize="1" noEditPoints="1" noAdjustHandles="1" noChangeArrowheads="1" noChangeShapeType="1" noTextEdit="1"/>
              </p:cNvSpPr>
              <p:nvPr/>
            </p:nvSpPr>
            <p:spPr>
              <a:xfrm>
                <a:off x="7098702" y="4081159"/>
                <a:ext cx="1625600"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0465CD1-B2A7-499A-9EF9-1B60CD3A62C4}"/>
                  </a:ext>
                </a:extLst>
              </p:cNvPr>
              <p:cNvSpPr txBox="1"/>
              <p:nvPr/>
            </p:nvSpPr>
            <p:spPr>
              <a:xfrm>
                <a:off x="8757334" y="4071102"/>
                <a:ext cx="1625600" cy="477054"/>
              </a:xfrm>
              <a:prstGeom prst="rect">
                <a:avLst/>
              </a:prstGeom>
              <a:noFill/>
            </p:spPr>
            <p:txBody>
              <a:bodyPr wrap="square" rtlCol="0">
                <a:spAutoFit/>
              </a:bodyPr>
              <a:lstStyle/>
              <a:p>
                <a14:m>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=−0.9</m:t>
                    </m:r>
                  </m:oMath>
                </a14:m>
                <a:r>
                  <a:rPr lang="en-US" sz="2500" dirty="0"/>
                  <a:t>1</a:t>
                </a:r>
              </a:p>
            </p:txBody>
          </p:sp>
        </mc:Choice>
        <mc:Fallback xmlns="">
          <p:sp>
            <p:nvSpPr>
              <p:cNvPr id="32" name="TextBox 31">
                <a:extLst>
                  <a:ext uri="{FF2B5EF4-FFF2-40B4-BE49-F238E27FC236}">
                    <a16:creationId xmlns:a16="http://schemas.microsoft.com/office/drawing/2014/main" id="{60465CD1-B2A7-499A-9EF9-1B60CD3A62C4}"/>
                  </a:ext>
                </a:extLst>
              </p:cNvPr>
              <p:cNvSpPr txBox="1">
                <a:spLocks noRot="1" noChangeAspect="1" noMove="1" noResize="1" noEditPoints="1" noAdjustHandles="1" noChangeArrowheads="1" noChangeShapeType="1" noTextEdit="1"/>
              </p:cNvSpPr>
              <p:nvPr/>
            </p:nvSpPr>
            <p:spPr>
              <a:xfrm>
                <a:off x="8757334" y="4071102"/>
                <a:ext cx="1625600" cy="477054"/>
              </a:xfrm>
              <a:prstGeom prst="rect">
                <a:avLst/>
              </a:prstGeom>
              <a:blipFill>
                <a:blip r:embed="rId8"/>
                <a:stretch>
                  <a:fillRect t="-10256" r="-2632"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20BA819-8FC1-4F0C-9E24-91CAA124427A}"/>
                  </a:ext>
                </a:extLst>
              </p:cNvPr>
              <p:cNvSpPr txBox="1"/>
              <p:nvPr/>
            </p:nvSpPr>
            <p:spPr>
              <a:xfrm>
                <a:off x="10421991" y="4067723"/>
                <a:ext cx="162560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𝑟</m:t>
                      </m:r>
                      <m:r>
                        <a:rPr lang="en-US" sz="2500" b="0" i="1" smtClean="0">
                          <a:latin typeface="Cambria Math" panose="02040503050406030204" pitchFamily="18" charset="0"/>
                        </a:rPr>
                        <m:t>=−1</m:t>
                      </m:r>
                    </m:oMath>
                  </m:oMathPara>
                </a14:m>
                <a:endParaRPr lang="en-US" sz="2500" dirty="0"/>
              </a:p>
            </p:txBody>
          </p:sp>
        </mc:Choice>
        <mc:Fallback xmlns="">
          <p:sp>
            <p:nvSpPr>
              <p:cNvPr id="33" name="TextBox 32">
                <a:extLst>
                  <a:ext uri="{FF2B5EF4-FFF2-40B4-BE49-F238E27FC236}">
                    <a16:creationId xmlns:a16="http://schemas.microsoft.com/office/drawing/2014/main" id="{720BA819-8FC1-4F0C-9E24-91CAA124427A}"/>
                  </a:ext>
                </a:extLst>
              </p:cNvPr>
              <p:cNvSpPr txBox="1">
                <a:spLocks noRot="1" noChangeAspect="1" noMove="1" noResize="1" noEditPoints="1" noAdjustHandles="1" noChangeArrowheads="1" noChangeShapeType="1" noTextEdit="1"/>
              </p:cNvSpPr>
              <p:nvPr/>
            </p:nvSpPr>
            <p:spPr>
              <a:xfrm>
                <a:off x="10421991" y="4067723"/>
                <a:ext cx="1625600" cy="4770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12CB3D-3065-4E9A-8C9C-59A370157BAF}"/>
                  </a:ext>
                </a:extLst>
              </p:cNvPr>
              <p:cNvSpPr txBox="1"/>
              <p:nvPr/>
            </p:nvSpPr>
            <p:spPr>
              <a:xfrm>
                <a:off x="5900693" y="6032564"/>
                <a:ext cx="3109402"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−1</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𝑟</m:t>
                      </m:r>
                      <m:r>
                        <a:rPr lang="en-US" sz="4000" b="0" i="1" smtClean="0">
                          <a:latin typeface="Cambria Math" panose="02040503050406030204" pitchFamily="18" charset="0"/>
                          <a:ea typeface="Cambria Math" panose="02040503050406030204" pitchFamily="18" charset="0"/>
                        </a:rPr>
                        <m:t>≤1</m:t>
                      </m:r>
                    </m:oMath>
                  </m:oMathPara>
                </a14:m>
                <a:endParaRPr lang="en-US" sz="4000" dirty="0"/>
              </a:p>
            </p:txBody>
          </p:sp>
        </mc:Choice>
        <mc:Fallback xmlns="">
          <p:sp>
            <p:nvSpPr>
              <p:cNvPr id="34" name="TextBox 33">
                <a:extLst>
                  <a:ext uri="{FF2B5EF4-FFF2-40B4-BE49-F238E27FC236}">
                    <a16:creationId xmlns:a16="http://schemas.microsoft.com/office/drawing/2014/main" id="{5612CB3D-3065-4E9A-8C9C-59A370157BAF}"/>
                  </a:ext>
                </a:extLst>
              </p:cNvPr>
              <p:cNvSpPr txBox="1">
                <a:spLocks noRot="1" noChangeAspect="1" noMove="1" noResize="1" noEditPoints="1" noAdjustHandles="1" noChangeArrowheads="1" noChangeShapeType="1" noTextEdit="1"/>
              </p:cNvSpPr>
              <p:nvPr/>
            </p:nvSpPr>
            <p:spPr>
              <a:xfrm>
                <a:off x="5900693" y="6032564"/>
                <a:ext cx="3109402" cy="707886"/>
              </a:xfrm>
              <a:prstGeom prst="rect">
                <a:avLst/>
              </a:prstGeom>
              <a:blipFill>
                <a:blip r:embed="rId10"/>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2E7258C5-49E8-4755-882F-9E4E95BF4A98}"/>
              </a:ext>
            </a:extLst>
          </p:cNvPr>
          <p:cNvSpPr txBox="1"/>
          <p:nvPr/>
        </p:nvSpPr>
        <p:spPr>
          <a:xfrm>
            <a:off x="9577959" y="1413328"/>
            <a:ext cx="2371485" cy="276999"/>
          </a:xfrm>
          <a:prstGeom prst="rect">
            <a:avLst/>
          </a:prstGeom>
          <a:noFill/>
        </p:spPr>
        <p:txBody>
          <a:bodyPr wrap="square" rtlCol="0">
            <a:spAutoFit/>
          </a:bodyPr>
          <a:lstStyle/>
          <a:p>
            <a:r>
              <a:rPr lang="en-US" sz="1200" dirty="0"/>
              <a:t>Graphic inspired by </a:t>
            </a:r>
            <a:r>
              <a:rPr lang="en-US" sz="1200" i="1" dirty="0"/>
              <a:t>mathisfun.com</a:t>
            </a:r>
            <a:endParaRPr lang="en-US" sz="1200" dirty="0"/>
          </a:p>
        </p:txBody>
      </p:sp>
    </p:spTree>
    <p:extLst>
      <p:ext uri="{BB962C8B-B14F-4D97-AF65-F5344CB8AC3E}">
        <p14:creationId xmlns:p14="http://schemas.microsoft.com/office/powerpoint/2010/main" val="6591883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9B8FAD-9389-4946-9A83-933D515A8A46}"/>
              </a:ext>
            </a:extLst>
          </p:cNvPr>
          <p:cNvSpPr txBox="1"/>
          <p:nvPr/>
        </p:nvSpPr>
        <p:spPr>
          <a:xfrm>
            <a:off x="619760" y="355599"/>
            <a:ext cx="9855200" cy="5863144"/>
          </a:xfrm>
          <a:prstGeom prst="rect">
            <a:avLst/>
          </a:prstGeom>
          <a:noFill/>
        </p:spPr>
        <p:txBody>
          <a:bodyPr wrap="square" rtlCol="0">
            <a:spAutoFit/>
          </a:bodyPr>
          <a:lstStyle/>
          <a:p>
            <a:r>
              <a:rPr lang="en-US" sz="5500" dirty="0"/>
              <a:t>Guide to r values</a:t>
            </a:r>
          </a:p>
          <a:p>
            <a:endParaRPr lang="en-US" sz="2000" dirty="0"/>
          </a:p>
          <a:p>
            <a:r>
              <a:rPr lang="en-US" sz="4500" b="1" dirty="0">
                <a:solidFill>
                  <a:srgbClr val="0070C0"/>
                </a:solidFill>
              </a:rPr>
              <a:t>Strength:</a:t>
            </a:r>
          </a:p>
          <a:p>
            <a:r>
              <a:rPr lang="en-US" sz="4500" dirty="0"/>
              <a:t>r close to 0 </a:t>
            </a:r>
            <a:r>
              <a:rPr lang="en-US" sz="4500" dirty="0">
                <a:sym typeface="Wingdings" panose="05000000000000000000" pitchFamily="2" charset="2"/>
              </a:rPr>
              <a:t> </a:t>
            </a:r>
            <a:r>
              <a:rPr lang="en-US" sz="4500" b="1" dirty="0">
                <a:solidFill>
                  <a:srgbClr val="0070C0"/>
                </a:solidFill>
                <a:sym typeface="Wingdings" panose="05000000000000000000" pitchFamily="2" charset="2"/>
              </a:rPr>
              <a:t>weak</a:t>
            </a:r>
            <a:r>
              <a:rPr lang="en-US" sz="4500" dirty="0">
                <a:sym typeface="Wingdings" panose="05000000000000000000" pitchFamily="2" charset="2"/>
              </a:rPr>
              <a:t> correlation</a:t>
            </a:r>
          </a:p>
          <a:p>
            <a:r>
              <a:rPr lang="en-US" sz="4500" dirty="0">
                <a:sym typeface="Wingdings" panose="05000000000000000000" pitchFamily="2" charset="2"/>
              </a:rPr>
              <a:t>r close to -1, 1  </a:t>
            </a:r>
            <a:r>
              <a:rPr lang="en-US" sz="4500" b="1" dirty="0">
                <a:solidFill>
                  <a:srgbClr val="0070C0"/>
                </a:solidFill>
                <a:sym typeface="Wingdings" panose="05000000000000000000" pitchFamily="2" charset="2"/>
              </a:rPr>
              <a:t>strong</a:t>
            </a:r>
            <a:r>
              <a:rPr lang="en-US" sz="4500" dirty="0">
                <a:sym typeface="Wingdings" panose="05000000000000000000" pitchFamily="2" charset="2"/>
              </a:rPr>
              <a:t> correlation</a:t>
            </a:r>
          </a:p>
          <a:p>
            <a:endParaRPr lang="en-US" sz="2500" dirty="0">
              <a:sym typeface="Wingdings" panose="05000000000000000000" pitchFamily="2" charset="2"/>
            </a:endParaRPr>
          </a:p>
          <a:p>
            <a:r>
              <a:rPr lang="en-US" sz="4500" b="1" dirty="0">
                <a:solidFill>
                  <a:srgbClr val="0070C0"/>
                </a:solidFill>
                <a:sym typeface="Wingdings" panose="05000000000000000000" pitchFamily="2" charset="2"/>
              </a:rPr>
              <a:t>Direction:</a:t>
            </a:r>
          </a:p>
          <a:p>
            <a:r>
              <a:rPr lang="en-US" sz="4500" dirty="0">
                <a:sym typeface="Wingdings" panose="05000000000000000000" pitchFamily="2" charset="2"/>
              </a:rPr>
              <a:t>Negative r value  </a:t>
            </a:r>
            <a:r>
              <a:rPr lang="en-US" sz="4500" b="1" dirty="0">
                <a:solidFill>
                  <a:srgbClr val="0070C0"/>
                </a:solidFill>
                <a:sym typeface="Wingdings" panose="05000000000000000000" pitchFamily="2" charset="2"/>
              </a:rPr>
              <a:t>negative</a:t>
            </a:r>
            <a:r>
              <a:rPr lang="en-US" sz="4500" dirty="0">
                <a:sym typeface="Wingdings" panose="05000000000000000000" pitchFamily="2" charset="2"/>
              </a:rPr>
              <a:t> correlation</a:t>
            </a:r>
          </a:p>
          <a:p>
            <a:r>
              <a:rPr lang="en-US" sz="4500" dirty="0">
                <a:sym typeface="Wingdings" panose="05000000000000000000" pitchFamily="2" charset="2"/>
              </a:rPr>
              <a:t>Positive r value  </a:t>
            </a:r>
            <a:r>
              <a:rPr lang="en-US" sz="4500" b="1" dirty="0">
                <a:solidFill>
                  <a:srgbClr val="0070C0"/>
                </a:solidFill>
                <a:sym typeface="Wingdings" panose="05000000000000000000" pitchFamily="2" charset="2"/>
              </a:rPr>
              <a:t>positive</a:t>
            </a:r>
            <a:r>
              <a:rPr lang="en-US" sz="4500" dirty="0">
                <a:sym typeface="Wingdings" panose="05000000000000000000" pitchFamily="2" charset="2"/>
              </a:rPr>
              <a:t> correlation</a:t>
            </a:r>
            <a:endParaRPr lang="en-US" sz="4500" dirty="0"/>
          </a:p>
        </p:txBody>
      </p:sp>
    </p:spTree>
    <p:extLst>
      <p:ext uri="{BB962C8B-B14F-4D97-AF65-F5344CB8AC3E}">
        <p14:creationId xmlns:p14="http://schemas.microsoft.com/office/powerpoint/2010/main" val="130152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7AC611-808C-46F1-A513-A6B6E35E01C9}"/>
              </a:ext>
            </a:extLst>
          </p:cNvPr>
          <p:cNvGraphicFramePr>
            <a:graphicFrameLocks noGrp="1"/>
          </p:cNvGraphicFramePr>
          <p:nvPr>
            <p:extLst>
              <p:ext uri="{D42A27DB-BD31-4B8C-83A1-F6EECF244321}">
                <p14:modId xmlns:p14="http://schemas.microsoft.com/office/powerpoint/2010/main" val="327964646"/>
              </p:ext>
            </p:extLst>
          </p:nvPr>
        </p:nvGraphicFramePr>
        <p:xfrm>
          <a:off x="1713875" y="1611360"/>
          <a:ext cx="8389494" cy="5263846"/>
        </p:xfrm>
        <a:graphic>
          <a:graphicData uri="http://schemas.openxmlformats.org/drawingml/2006/table">
            <a:tbl>
              <a:tblPr>
                <a:tableStyleId>{5C22544A-7EE6-4342-B048-85BDC9FD1C3A}</a:tableStyleId>
              </a:tblPr>
              <a:tblGrid>
                <a:gridCol w="1165868">
                  <a:extLst>
                    <a:ext uri="{9D8B030D-6E8A-4147-A177-3AD203B41FA5}">
                      <a16:colId xmlns:a16="http://schemas.microsoft.com/office/drawing/2014/main" val="2980734708"/>
                    </a:ext>
                  </a:extLst>
                </a:gridCol>
                <a:gridCol w="1941529">
                  <a:extLst>
                    <a:ext uri="{9D8B030D-6E8A-4147-A177-3AD203B41FA5}">
                      <a16:colId xmlns:a16="http://schemas.microsoft.com/office/drawing/2014/main" val="4293045791"/>
                    </a:ext>
                  </a:extLst>
                </a:gridCol>
                <a:gridCol w="2298426">
                  <a:extLst>
                    <a:ext uri="{9D8B030D-6E8A-4147-A177-3AD203B41FA5}">
                      <a16:colId xmlns:a16="http://schemas.microsoft.com/office/drawing/2014/main" val="1431616426"/>
                    </a:ext>
                  </a:extLst>
                </a:gridCol>
                <a:gridCol w="2983671">
                  <a:extLst>
                    <a:ext uri="{9D8B030D-6E8A-4147-A177-3AD203B41FA5}">
                      <a16:colId xmlns:a16="http://schemas.microsoft.com/office/drawing/2014/main" val="1990599279"/>
                    </a:ext>
                  </a:extLst>
                </a:gridCol>
              </a:tblGrid>
              <a:tr h="819610">
                <a:tc>
                  <a:txBody>
                    <a:bodyPr/>
                    <a:lstStyle/>
                    <a:p>
                      <a:pPr algn="ctr" fontAlgn="b"/>
                      <a:r>
                        <a:rPr lang="en-US" sz="2200" u="none" strike="noStrike" dirty="0">
                          <a:effectLst/>
                        </a:rPr>
                        <a:t>Zip Code</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Store Location</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smtClean="0">
                          <a:effectLst/>
                        </a:rPr>
                        <a:t>Average Household Income</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Number of Organic Vegetables Offered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0172699"/>
                  </a:ext>
                </a:extLst>
              </a:tr>
              <a:tr h="332273">
                <a:tc>
                  <a:txBody>
                    <a:bodyPr/>
                    <a:lstStyle/>
                    <a:p>
                      <a:pPr algn="ctr" fontAlgn="b"/>
                      <a:r>
                        <a:rPr lang="en-US" sz="2200" u="none" strike="noStrike" dirty="0">
                          <a:effectLst/>
                        </a:rPr>
                        <a:t>78204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South Flores</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36</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571200"/>
                  </a:ext>
                </a:extLst>
              </a:tr>
              <a:tr h="332273">
                <a:tc>
                  <a:txBody>
                    <a:bodyPr/>
                    <a:lstStyle/>
                    <a:p>
                      <a:pPr algn="ctr" fontAlgn="b"/>
                      <a:r>
                        <a:rPr lang="en-US" sz="2200" u="none" strike="noStrike">
                          <a:effectLst/>
                        </a:rPr>
                        <a:t>78207</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N. </a:t>
                      </a:r>
                      <a:r>
                        <a:rPr lang="en-US" sz="2200" u="none" strike="noStrike" dirty="0" err="1">
                          <a:effectLst/>
                        </a:rPr>
                        <a:t>Rosillo</a:t>
                      </a:r>
                      <a:r>
                        <a:rPr lang="en-US" sz="2200" u="none" strike="noStrike" dirty="0">
                          <a:effectLst/>
                        </a:rPr>
                        <a:t> </a:t>
                      </a:r>
                      <a:r>
                        <a:rPr lang="en-US" sz="2200" u="none" strike="noStrike" dirty="0" err="1">
                          <a:effectLst/>
                        </a:rPr>
                        <a:t>st</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$34,234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686428"/>
                  </a:ext>
                </a:extLst>
              </a:tr>
              <a:tr h="332273">
                <a:tc>
                  <a:txBody>
                    <a:bodyPr/>
                    <a:lstStyle/>
                    <a:p>
                      <a:pPr algn="ctr" fontAlgn="b"/>
                      <a:r>
                        <a:rPr lang="en-US" sz="2200" u="none" strike="noStrike">
                          <a:effectLst/>
                        </a:rPr>
                        <a:t>78204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err="1">
                          <a:effectLst/>
                        </a:rPr>
                        <a:t>Nogalitos</a:t>
                      </a:r>
                      <a:r>
                        <a:rPr lang="en-US" sz="2200" u="none" strike="noStrike" dirty="0">
                          <a:effectLst/>
                        </a:rPr>
                        <a:t> </a:t>
                      </a:r>
                      <a:r>
                        <a:rPr lang="en-US" sz="2200" u="none" strike="noStrike" dirty="0" err="1">
                          <a:effectLst/>
                        </a:rPr>
                        <a:t>st</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$71,186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264821"/>
                  </a:ext>
                </a:extLst>
              </a:tr>
              <a:tr h="332273">
                <a:tc>
                  <a:txBody>
                    <a:bodyPr/>
                    <a:lstStyle/>
                    <a:p>
                      <a:pPr algn="ctr" fontAlgn="b"/>
                      <a:r>
                        <a:rPr lang="en-US" sz="2200" u="none" strike="noStrike">
                          <a:effectLst/>
                        </a:rPr>
                        <a:t>78201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err="1">
                          <a:effectLst/>
                        </a:rPr>
                        <a:t>Frederickburg</a:t>
                      </a:r>
                      <a:r>
                        <a:rPr lang="en-US" sz="2200" u="none" strike="noStrike" dirty="0">
                          <a:effectLst/>
                        </a:rPr>
                        <a:t> </a:t>
                      </a:r>
                      <a:r>
                        <a:rPr lang="en-US" sz="2200" u="none" strike="noStrike" dirty="0" err="1">
                          <a:effectLst/>
                        </a:rPr>
                        <a:t>rd</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$48,760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31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082572"/>
                  </a:ext>
                </a:extLst>
              </a:tr>
              <a:tr h="177212">
                <a:tc>
                  <a:txBody>
                    <a:bodyPr/>
                    <a:lstStyle/>
                    <a:p>
                      <a:pPr algn="ctr" fontAlgn="b"/>
                      <a:r>
                        <a:rPr lang="en-US" sz="2200" u="none" strike="noStrike">
                          <a:effectLst/>
                        </a:rPr>
                        <a:t>78212</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Olmos</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$78,096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78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804992"/>
                  </a:ext>
                </a:extLst>
              </a:tr>
              <a:tr h="271982">
                <a:tc>
                  <a:txBody>
                    <a:bodyPr/>
                    <a:lstStyle/>
                    <a:p>
                      <a:pPr algn="ctr" fontAlgn="b"/>
                      <a:r>
                        <a:rPr lang="en-US" sz="2200" u="none" strike="noStrike">
                          <a:effectLst/>
                        </a:rPr>
                        <a:t>78202</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N New Braunfels</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$40,506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14</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1204072"/>
                  </a:ext>
                </a:extLst>
              </a:tr>
              <a:tr h="177212">
                <a:tc>
                  <a:txBody>
                    <a:bodyPr/>
                    <a:lstStyle/>
                    <a:p>
                      <a:pPr algn="ctr" fontAlgn="b"/>
                      <a:r>
                        <a:rPr lang="en-US" sz="2200" u="none" strike="noStrike">
                          <a:effectLst/>
                        </a:rPr>
                        <a:t>78237</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Castroville</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$38,166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12</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194169"/>
                  </a:ext>
                </a:extLst>
              </a:tr>
              <a:tr h="177212">
                <a:tc>
                  <a:txBody>
                    <a:bodyPr/>
                    <a:lstStyle/>
                    <a:p>
                      <a:pPr algn="ctr" fontAlgn="b"/>
                      <a:r>
                        <a:rPr lang="en-US" sz="2200" u="none" strike="noStrike">
                          <a:effectLst/>
                        </a:rPr>
                        <a:t>78228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Culebra rd</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$50,398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18</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58085"/>
                  </a:ext>
                </a:extLst>
              </a:tr>
              <a:tr h="332273">
                <a:tc>
                  <a:txBody>
                    <a:bodyPr/>
                    <a:lstStyle/>
                    <a:p>
                      <a:pPr algn="ctr" fontAlgn="b"/>
                      <a:r>
                        <a:rPr lang="en-US" sz="2200" u="none" strike="noStrike">
                          <a:effectLst/>
                        </a:rPr>
                        <a:t>78227</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Marbach rd</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smtClean="0">
                          <a:effectLst/>
                        </a:rPr>
                        <a:t> $49,437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38</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8973"/>
                  </a:ext>
                </a:extLst>
              </a:tr>
              <a:tr h="332273">
                <a:tc>
                  <a:txBody>
                    <a:bodyPr/>
                    <a:lstStyle/>
                    <a:p>
                      <a:pPr algn="ctr" fontAlgn="b"/>
                      <a:r>
                        <a:rPr lang="en-US" sz="2200" u="none" strike="noStrike">
                          <a:effectLst/>
                        </a:rPr>
                        <a:t>78240</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Babcock rd</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$66,073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84</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393659"/>
                  </a:ext>
                </a:extLst>
              </a:tr>
              <a:tr h="332273">
                <a:tc>
                  <a:txBody>
                    <a:bodyPr/>
                    <a:lstStyle/>
                    <a:p>
                      <a:pPr algn="ctr" fontAlgn="b"/>
                      <a:r>
                        <a:rPr lang="en-US" sz="2200" u="none" strike="noStrike">
                          <a:effectLst/>
                        </a:rPr>
                        <a:t>78230</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Wurzbach rd</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smtClean="0">
                          <a:effectLst/>
                        </a:rPr>
                        <a:t> $86,566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61</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7189099"/>
                  </a:ext>
                </a:extLst>
              </a:tr>
              <a:tr h="0">
                <a:tc>
                  <a:txBody>
                    <a:bodyPr/>
                    <a:lstStyle/>
                    <a:p>
                      <a:pPr algn="ctr" fontAlgn="b"/>
                      <a:r>
                        <a:rPr lang="en-US" sz="2200" u="none" strike="noStrike">
                          <a:effectLst/>
                        </a:rPr>
                        <a:t>78251</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a:effectLst/>
                        </a:rPr>
                        <a:t>W Loop 1604 N</a:t>
                      </a:r>
                      <a:endParaRPr lang="en-US" sz="2200" b="0" i="0" u="none" strike="noStrike">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smtClean="0">
                          <a:effectLst/>
                        </a:rPr>
                        <a:t> $78,176 </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7133" marR="7133" marT="71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4580243"/>
                  </a:ext>
                </a:extLst>
              </a:tr>
            </a:tbl>
          </a:graphicData>
        </a:graphic>
      </p:graphicFrame>
      <p:sp>
        <p:nvSpPr>
          <p:cNvPr id="2" name="矩形 1"/>
          <p:cNvSpPr/>
          <p:nvPr/>
        </p:nvSpPr>
        <p:spPr>
          <a:xfrm>
            <a:off x="454702" y="226365"/>
            <a:ext cx="11387528" cy="1384995"/>
          </a:xfrm>
          <a:prstGeom prst="rect">
            <a:avLst/>
          </a:prstGeom>
        </p:spPr>
        <p:txBody>
          <a:bodyPr wrap="square">
            <a:spAutoFit/>
          </a:bodyPr>
          <a:lstStyle/>
          <a:p>
            <a:pPr>
              <a:spcAft>
                <a:spcPts val="0"/>
              </a:spcAft>
            </a:pPr>
            <a:r>
              <a:rPr lang="en-US" altLang="zh-CN" sz="2800" dirty="0">
                <a:solidFill>
                  <a:srgbClr val="000000"/>
                </a:solidFill>
                <a:latin typeface="Arial" panose="020B0604020202020204" pitchFamily="34" charset="0"/>
                <a:cs typeface="Arial" panose="020B0604020202020204" pitchFamily="34" charset="0"/>
              </a:rPr>
              <a:t>Using this data from San Antonio, TX, we will explore whether there is a relationship between neighborhood income and access to organic items at local grocery stores.</a:t>
            </a:r>
            <a:endParaRPr lang="zh-CN" altLang="zh-C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98053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Tree>
    <p:extLst>
      <p:ext uri="{BB962C8B-B14F-4D97-AF65-F5344CB8AC3E}">
        <p14:creationId xmlns:p14="http://schemas.microsoft.com/office/powerpoint/2010/main" val="675550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5" name="TextBox 4">
            <a:extLst>
              <a:ext uri="{FF2B5EF4-FFF2-40B4-BE49-F238E27FC236}">
                <a16:creationId xmlns:a16="http://schemas.microsoft.com/office/drawing/2014/main" id="{53414BAC-746A-4998-804A-15795C77B88B}"/>
              </a:ext>
            </a:extLst>
          </p:cNvPr>
          <p:cNvSpPr txBox="1"/>
          <p:nvPr/>
        </p:nvSpPr>
        <p:spPr>
          <a:xfrm>
            <a:off x="6096000" y="3213717"/>
            <a:ext cx="5409460" cy="1477328"/>
          </a:xfrm>
          <a:prstGeom prst="rect">
            <a:avLst/>
          </a:prstGeom>
          <a:noFill/>
        </p:spPr>
        <p:txBody>
          <a:bodyPr wrap="square" rtlCol="0">
            <a:spAutoFit/>
          </a:bodyPr>
          <a:lstStyle/>
          <a:p>
            <a:pPr algn="ctr"/>
            <a:r>
              <a:rPr lang="en-US" sz="4500" b="1" dirty="0">
                <a:solidFill>
                  <a:schemeClr val="accent6">
                    <a:lumMod val="50000"/>
                  </a:schemeClr>
                </a:solidFill>
              </a:rPr>
              <a:t>“Positive”</a:t>
            </a:r>
          </a:p>
          <a:p>
            <a:pPr algn="ctr"/>
            <a:r>
              <a:rPr lang="en-US" sz="4500" b="1" dirty="0">
                <a:solidFill>
                  <a:schemeClr val="accent6">
                    <a:lumMod val="50000"/>
                  </a:schemeClr>
                </a:solidFill>
              </a:rPr>
              <a:t>“Moderately Strong”</a:t>
            </a:r>
          </a:p>
        </p:txBody>
      </p:sp>
    </p:spTree>
    <p:extLst>
      <p:ext uri="{BB962C8B-B14F-4D97-AF65-F5344CB8AC3E}">
        <p14:creationId xmlns:p14="http://schemas.microsoft.com/office/powerpoint/2010/main" val="22912049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2BF8-0ECA-4751-BB99-C4FF910B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17" y="1173794"/>
            <a:ext cx="9970698" cy="5026836"/>
          </a:xfrm>
          <a:prstGeom prst="rect">
            <a:avLst/>
          </a:prstGeom>
        </p:spPr>
      </p:pic>
      <p:sp>
        <p:nvSpPr>
          <p:cNvPr id="2" name="TextBox 1">
            <a:extLst>
              <a:ext uri="{FF2B5EF4-FFF2-40B4-BE49-F238E27FC236}">
                <a16:creationId xmlns:a16="http://schemas.microsoft.com/office/drawing/2014/main" id="{DFA0FB75-C225-41E3-9032-7717AED7FAAA}"/>
              </a:ext>
            </a:extLst>
          </p:cNvPr>
          <p:cNvSpPr txBox="1"/>
          <p:nvPr/>
        </p:nvSpPr>
        <p:spPr>
          <a:xfrm>
            <a:off x="2993996" y="264955"/>
            <a:ext cx="5546322" cy="784830"/>
          </a:xfrm>
          <a:prstGeom prst="rect">
            <a:avLst/>
          </a:prstGeom>
          <a:noFill/>
        </p:spPr>
        <p:txBody>
          <a:bodyPr wrap="square" rtlCol="0">
            <a:spAutoFit/>
          </a:bodyPr>
          <a:lstStyle/>
          <a:p>
            <a:pPr algn="ctr"/>
            <a:r>
              <a:rPr lang="en-US" sz="4500" dirty="0"/>
              <a:t>Scatterplot with LSRL</a:t>
            </a:r>
          </a:p>
        </p:txBody>
      </p:sp>
      <p:sp>
        <p:nvSpPr>
          <p:cNvPr id="3" name="TextBox 2">
            <a:extLst>
              <a:ext uri="{FF2B5EF4-FFF2-40B4-BE49-F238E27FC236}">
                <a16:creationId xmlns:a16="http://schemas.microsoft.com/office/drawing/2014/main" id="{94B06F6A-9B00-4E6F-AAB4-FB1011EEE199}"/>
              </a:ext>
            </a:extLst>
          </p:cNvPr>
          <p:cNvSpPr txBox="1"/>
          <p:nvPr/>
        </p:nvSpPr>
        <p:spPr>
          <a:xfrm>
            <a:off x="6773663" y="3504892"/>
            <a:ext cx="3258105" cy="1092607"/>
          </a:xfrm>
          <a:prstGeom prst="rect">
            <a:avLst/>
          </a:prstGeom>
          <a:noFill/>
        </p:spPr>
        <p:txBody>
          <a:bodyPr wrap="square" rtlCol="0">
            <a:spAutoFit/>
          </a:bodyPr>
          <a:lstStyle/>
          <a:p>
            <a:pPr algn="ctr"/>
            <a:r>
              <a:rPr lang="en-US" sz="6500" b="1" dirty="0">
                <a:solidFill>
                  <a:schemeClr val="accent6">
                    <a:lumMod val="50000"/>
                  </a:schemeClr>
                </a:solidFill>
              </a:rPr>
              <a:t>r = 0.79</a:t>
            </a:r>
          </a:p>
        </p:txBody>
      </p:sp>
    </p:spTree>
    <p:extLst>
      <p:ext uri="{BB962C8B-B14F-4D97-AF65-F5344CB8AC3E}">
        <p14:creationId xmlns:p14="http://schemas.microsoft.com/office/powerpoint/2010/main" val="13789909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92589-663C-4660-A8FC-F72F800B531D}"/>
              </a:ext>
            </a:extLst>
          </p:cNvPr>
          <p:cNvSpPr txBox="1"/>
          <p:nvPr/>
        </p:nvSpPr>
        <p:spPr>
          <a:xfrm>
            <a:off x="492247" y="536988"/>
            <a:ext cx="10551574" cy="4401205"/>
          </a:xfrm>
          <a:prstGeom prst="rect">
            <a:avLst/>
          </a:prstGeom>
          <a:noFill/>
        </p:spPr>
        <p:txBody>
          <a:bodyPr wrap="square" rtlCol="0">
            <a:spAutoFit/>
          </a:bodyPr>
          <a:lstStyle/>
          <a:p>
            <a:r>
              <a:rPr lang="en-US" sz="8000" b="1" dirty="0">
                <a:solidFill>
                  <a:srgbClr val="0070C0"/>
                </a:solidFill>
              </a:rPr>
              <a:t>Topics</a:t>
            </a:r>
            <a:endParaRPr lang="en-US" sz="2000" dirty="0"/>
          </a:p>
          <a:p>
            <a:pPr marL="914400" indent="-914400">
              <a:buAutoNum type="arabicPeriod"/>
            </a:pPr>
            <a:r>
              <a:rPr lang="en-US" sz="5000" dirty="0"/>
              <a:t>Explanatory and response variable</a:t>
            </a:r>
          </a:p>
          <a:p>
            <a:pPr marL="914400" indent="-914400">
              <a:buAutoNum type="arabicPeriod"/>
            </a:pPr>
            <a:r>
              <a:rPr lang="en-US" sz="5000" dirty="0"/>
              <a:t>Describing scatterplots</a:t>
            </a:r>
          </a:p>
          <a:p>
            <a:pPr marL="914400" indent="-914400">
              <a:buAutoNum type="arabicPeriod"/>
            </a:pPr>
            <a:r>
              <a:rPr lang="en-US" sz="5000" dirty="0"/>
              <a:t>The correlation coefficient (r)</a:t>
            </a:r>
          </a:p>
          <a:p>
            <a:pPr marL="914400" indent="-914400">
              <a:buAutoNum type="arabicPeriod"/>
            </a:pPr>
            <a:r>
              <a:rPr lang="en-US" sz="5000" b="1" dirty="0">
                <a:solidFill>
                  <a:srgbClr val="0070C0"/>
                </a:solidFill>
              </a:rPr>
              <a:t>Correlation and causation</a:t>
            </a:r>
          </a:p>
        </p:txBody>
      </p:sp>
    </p:spTree>
    <p:extLst>
      <p:ext uri="{BB962C8B-B14F-4D97-AF65-F5344CB8AC3E}">
        <p14:creationId xmlns:p14="http://schemas.microsoft.com/office/powerpoint/2010/main" val="5420269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239A6-48A4-4DEA-A45A-3A3CD040EC80}"/>
              </a:ext>
            </a:extLst>
          </p:cNvPr>
          <p:cNvSpPr txBox="1"/>
          <p:nvPr/>
        </p:nvSpPr>
        <p:spPr>
          <a:xfrm>
            <a:off x="585927" y="5974672"/>
            <a:ext cx="8327254" cy="369332"/>
          </a:xfrm>
          <a:prstGeom prst="rect">
            <a:avLst/>
          </a:prstGeom>
          <a:noFill/>
        </p:spPr>
        <p:txBody>
          <a:bodyPr wrap="square" rtlCol="0">
            <a:spAutoFit/>
          </a:bodyPr>
          <a:lstStyle/>
          <a:p>
            <a:r>
              <a:rPr lang="en-US" dirty="0"/>
              <a:t>Example inspired by </a:t>
            </a:r>
            <a:r>
              <a:rPr lang="en-US" dirty="0" err="1"/>
              <a:t>Ionica</a:t>
            </a:r>
            <a:r>
              <a:rPr lang="en-US" dirty="0"/>
              <a:t> </a:t>
            </a:r>
            <a:r>
              <a:rPr lang="en-US" dirty="0" err="1"/>
              <a:t>Smeets</a:t>
            </a:r>
            <a:r>
              <a:rPr lang="en-US" dirty="0"/>
              <a:t>: </a:t>
            </a:r>
            <a:r>
              <a:rPr lang="en-US" dirty="0">
                <a:hlinkClick r:id="rId2"/>
              </a:rPr>
              <a:t>https://www.youtube.com/watch?v=8B271L3NtAw</a:t>
            </a:r>
            <a:endParaRPr lang="en-US" dirty="0"/>
          </a:p>
        </p:txBody>
      </p:sp>
      <p:pic>
        <p:nvPicPr>
          <p:cNvPr id="7" name="Picture 6">
            <a:extLst>
              <a:ext uri="{FF2B5EF4-FFF2-40B4-BE49-F238E27FC236}">
                <a16:creationId xmlns:a16="http://schemas.microsoft.com/office/drawing/2014/main" id="{2A12EB1F-E4D4-4299-AE02-D5E53A594673}"/>
              </a:ext>
            </a:extLst>
          </p:cNvPr>
          <p:cNvPicPr>
            <a:picLocks noChangeAspect="1"/>
          </p:cNvPicPr>
          <p:nvPr/>
        </p:nvPicPr>
        <p:blipFill rotWithShape="1">
          <a:blip r:embed="rId3">
            <a:extLst>
              <a:ext uri="{28A0092B-C50C-407E-A947-70E740481C1C}">
                <a14:useLocalDpi xmlns:a14="http://schemas.microsoft.com/office/drawing/2010/main" val="0"/>
              </a:ext>
            </a:extLst>
          </a:blip>
          <a:srcRect b="34498"/>
          <a:stretch/>
        </p:blipFill>
        <p:spPr>
          <a:xfrm>
            <a:off x="716132" y="1624614"/>
            <a:ext cx="8854861" cy="4350058"/>
          </a:xfrm>
          <a:prstGeom prst="rect">
            <a:avLst/>
          </a:prstGeom>
        </p:spPr>
      </p:pic>
      <p:sp>
        <p:nvSpPr>
          <p:cNvPr id="8" name="TextBox 7">
            <a:extLst>
              <a:ext uri="{FF2B5EF4-FFF2-40B4-BE49-F238E27FC236}">
                <a16:creationId xmlns:a16="http://schemas.microsoft.com/office/drawing/2014/main" id="{770DECF7-C9E3-44ED-A8E1-28C876076468}"/>
              </a:ext>
            </a:extLst>
          </p:cNvPr>
          <p:cNvSpPr txBox="1"/>
          <p:nvPr/>
        </p:nvSpPr>
        <p:spPr>
          <a:xfrm>
            <a:off x="369903" y="393508"/>
            <a:ext cx="9277165" cy="861774"/>
          </a:xfrm>
          <a:prstGeom prst="rect">
            <a:avLst/>
          </a:prstGeom>
          <a:noFill/>
        </p:spPr>
        <p:txBody>
          <a:bodyPr wrap="square" rtlCol="0">
            <a:spAutoFit/>
          </a:bodyPr>
          <a:lstStyle/>
          <a:p>
            <a:r>
              <a:rPr lang="en-US" sz="5000" dirty="0"/>
              <a:t>A statistician goes to a beach…</a:t>
            </a:r>
          </a:p>
        </p:txBody>
      </p:sp>
    </p:spTree>
    <p:extLst>
      <p:ext uri="{BB962C8B-B14F-4D97-AF65-F5344CB8AC3E}">
        <p14:creationId xmlns:p14="http://schemas.microsoft.com/office/powerpoint/2010/main" val="29364312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239A6-48A4-4DEA-A45A-3A3CD040EC80}"/>
              </a:ext>
            </a:extLst>
          </p:cNvPr>
          <p:cNvSpPr txBox="1"/>
          <p:nvPr/>
        </p:nvSpPr>
        <p:spPr>
          <a:xfrm>
            <a:off x="585927" y="5974672"/>
            <a:ext cx="8327254" cy="369332"/>
          </a:xfrm>
          <a:prstGeom prst="rect">
            <a:avLst/>
          </a:prstGeom>
          <a:noFill/>
        </p:spPr>
        <p:txBody>
          <a:bodyPr wrap="square" rtlCol="0">
            <a:spAutoFit/>
          </a:bodyPr>
          <a:lstStyle/>
          <a:p>
            <a:r>
              <a:rPr lang="en-US" dirty="0"/>
              <a:t>Example inspired by </a:t>
            </a:r>
            <a:r>
              <a:rPr lang="en-US" dirty="0" err="1"/>
              <a:t>Ionica</a:t>
            </a:r>
            <a:r>
              <a:rPr lang="en-US" dirty="0"/>
              <a:t> </a:t>
            </a:r>
            <a:r>
              <a:rPr lang="en-US" dirty="0" err="1"/>
              <a:t>Smeets</a:t>
            </a:r>
            <a:r>
              <a:rPr lang="en-US" dirty="0"/>
              <a:t>: </a:t>
            </a:r>
            <a:r>
              <a:rPr lang="en-US" dirty="0">
                <a:hlinkClick r:id="rId2"/>
              </a:rPr>
              <a:t>https://www.youtube.com/watch?v=8B271L3NtAw</a:t>
            </a:r>
            <a:endParaRPr lang="en-US" dirty="0"/>
          </a:p>
        </p:txBody>
      </p:sp>
      <p:pic>
        <p:nvPicPr>
          <p:cNvPr id="7" name="Picture 6">
            <a:extLst>
              <a:ext uri="{FF2B5EF4-FFF2-40B4-BE49-F238E27FC236}">
                <a16:creationId xmlns:a16="http://schemas.microsoft.com/office/drawing/2014/main" id="{2A12EB1F-E4D4-4299-AE02-D5E53A594673}"/>
              </a:ext>
            </a:extLst>
          </p:cNvPr>
          <p:cNvPicPr>
            <a:picLocks noChangeAspect="1"/>
          </p:cNvPicPr>
          <p:nvPr/>
        </p:nvPicPr>
        <p:blipFill rotWithShape="1">
          <a:blip r:embed="rId3">
            <a:extLst>
              <a:ext uri="{28A0092B-C50C-407E-A947-70E740481C1C}">
                <a14:useLocalDpi xmlns:a14="http://schemas.microsoft.com/office/drawing/2010/main" val="0"/>
              </a:ext>
            </a:extLst>
          </a:blip>
          <a:srcRect b="34498"/>
          <a:stretch/>
        </p:blipFill>
        <p:spPr>
          <a:xfrm>
            <a:off x="716132" y="1624614"/>
            <a:ext cx="8854861" cy="4350058"/>
          </a:xfrm>
          <a:prstGeom prst="rect">
            <a:avLst/>
          </a:prstGeom>
        </p:spPr>
      </p:pic>
      <p:sp>
        <p:nvSpPr>
          <p:cNvPr id="8" name="TextBox 7">
            <a:extLst>
              <a:ext uri="{FF2B5EF4-FFF2-40B4-BE49-F238E27FC236}">
                <a16:creationId xmlns:a16="http://schemas.microsoft.com/office/drawing/2014/main" id="{770DECF7-C9E3-44ED-A8E1-28C876076468}"/>
              </a:ext>
            </a:extLst>
          </p:cNvPr>
          <p:cNvSpPr txBox="1"/>
          <p:nvPr/>
        </p:nvSpPr>
        <p:spPr>
          <a:xfrm>
            <a:off x="369903" y="393508"/>
            <a:ext cx="9277165" cy="861774"/>
          </a:xfrm>
          <a:prstGeom prst="rect">
            <a:avLst/>
          </a:prstGeom>
          <a:noFill/>
        </p:spPr>
        <p:txBody>
          <a:bodyPr wrap="square" rtlCol="0">
            <a:spAutoFit/>
          </a:bodyPr>
          <a:lstStyle/>
          <a:p>
            <a:r>
              <a:rPr lang="en-US" sz="5000" dirty="0"/>
              <a:t>A statistician goes to a beach…</a:t>
            </a:r>
          </a:p>
        </p:txBody>
      </p:sp>
      <p:sp>
        <p:nvSpPr>
          <p:cNvPr id="2" name="TextBox 1">
            <a:extLst>
              <a:ext uri="{FF2B5EF4-FFF2-40B4-BE49-F238E27FC236}">
                <a16:creationId xmlns:a16="http://schemas.microsoft.com/office/drawing/2014/main" id="{716DC6CC-7871-469E-A6A5-2732A28276CF}"/>
              </a:ext>
            </a:extLst>
          </p:cNvPr>
          <p:cNvSpPr txBox="1"/>
          <p:nvPr/>
        </p:nvSpPr>
        <p:spPr>
          <a:xfrm>
            <a:off x="4749555" y="2183816"/>
            <a:ext cx="6391922" cy="2862322"/>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000" b="1" dirty="0"/>
              <a:t>From 1994-2020, she collected three pieces of data each summer</a:t>
            </a:r>
          </a:p>
          <a:p>
            <a:pPr marL="342900" indent="-342900">
              <a:buAutoNum type="arabicPeriod"/>
            </a:pPr>
            <a:r>
              <a:rPr lang="en-US" sz="3000" dirty="0"/>
              <a:t>The average temperature</a:t>
            </a:r>
          </a:p>
          <a:p>
            <a:pPr marL="342900" indent="-342900">
              <a:buAutoNum type="arabicPeriod"/>
            </a:pPr>
            <a:r>
              <a:rPr lang="en-US" sz="3000" dirty="0"/>
              <a:t>The amount of ice cream sold at the beach shop</a:t>
            </a:r>
          </a:p>
          <a:p>
            <a:pPr marL="342900" indent="-342900">
              <a:buAutoNum type="arabicPeriod"/>
            </a:pPr>
            <a:r>
              <a:rPr lang="en-US" sz="3000" dirty="0"/>
              <a:t>The amount of drownings</a:t>
            </a:r>
          </a:p>
        </p:txBody>
      </p:sp>
    </p:spTree>
    <p:extLst>
      <p:ext uri="{BB962C8B-B14F-4D97-AF65-F5344CB8AC3E}">
        <p14:creationId xmlns:p14="http://schemas.microsoft.com/office/powerpoint/2010/main" val="8280723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B20BD-FE67-4A2C-9EA2-A4FBFDE161E1}"/>
              </a:ext>
            </a:extLst>
          </p:cNvPr>
          <p:cNvSpPr txBox="1"/>
          <p:nvPr/>
        </p:nvSpPr>
        <p:spPr>
          <a:xfrm>
            <a:off x="636233" y="1495234"/>
            <a:ext cx="10919534" cy="2785378"/>
          </a:xfrm>
          <a:prstGeom prst="rect">
            <a:avLst/>
          </a:prstGeom>
          <a:noFill/>
        </p:spPr>
        <p:txBody>
          <a:bodyPr wrap="square" rtlCol="0">
            <a:spAutoFit/>
          </a:bodyPr>
          <a:lstStyle/>
          <a:p>
            <a:pPr algn="ctr"/>
            <a:r>
              <a:rPr lang="en-US" sz="8000" b="1" dirty="0">
                <a:solidFill>
                  <a:srgbClr val="0070C0"/>
                </a:solidFill>
              </a:rPr>
              <a:t>Lesson 3.1 </a:t>
            </a:r>
          </a:p>
          <a:p>
            <a:pPr algn="ctr"/>
            <a:r>
              <a:rPr lang="en-US" sz="9500" b="1" dirty="0">
                <a:solidFill>
                  <a:srgbClr val="0070C0"/>
                </a:solidFill>
              </a:rPr>
              <a:t>Discussion</a:t>
            </a:r>
          </a:p>
        </p:txBody>
      </p:sp>
    </p:spTree>
    <p:extLst>
      <p:ext uri="{BB962C8B-B14F-4D97-AF65-F5344CB8AC3E}">
        <p14:creationId xmlns:p14="http://schemas.microsoft.com/office/powerpoint/2010/main" val="28922050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FC995-C312-41E2-95A4-C46259801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5" y="615056"/>
            <a:ext cx="10005135" cy="5627888"/>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A</a:t>
            </a:r>
          </a:p>
        </p:txBody>
      </p:sp>
      <p:sp>
        <p:nvSpPr>
          <p:cNvPr id="5" name="TextBox 4">
            <a:extLst>
              <a:ext uri="{FF2B5EF4-FFF2-40B4-BE49-F238E27FC236}">
                <a16:creationId xmlns:a16="http://schemas.microsoft.com/office/drawing/2014/main" id="{3DF3545F-DC45-4DAA-83CF-471DBA98A971}"/>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Tree>
    <p:extLst>
      <p:ext uri="{BB962C8B-B14F-4D97-AF65-F5344CB8AC3E}">
        <p14:creationId xmlns:p14="http://schemas.microsoft.com/office/powerpoint/2010/main" val="39618836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66F0A7-2B12-4D96-B4BC-FA24C5A6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 y="653385"/>
            <a:ext cx="9863093" cy="5586742"/>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A</a:t>
            </a:r>
          </a:p>
        </p:txBody>
      </p:sp>
      <p:sp>
        <p:nvSpPr>
          <p:cNvPr id="6" name="TextBox 5">
            <a:extLst>
              <a:ext uri="{FF2B5EF4-FFF2-40B4-BE49-F238E27FC236}">
                <a16:creationId xmlns:a16="http://schemas.microsoft.com/office/drawing/2014/main" id="{56296F2B-3E14-4AAB-AD93-D11E03938E38}"/>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Tree>
    <p:extLst>
      <p:ext uri="{BB962C8B-B14F-4D97-AF65-F5344CB8AC3E}">
        <p14:creationId xmlns:p14="http://schemas.microsoft.com/office/powerpoint/2010/main" val="32960801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66F0A7-2B12-4D96-B4BC-FA24C5A6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 y="653385"/>
            <a:ext cx="9863093" cy="5586742"/>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A</a:t>
            </a:r>
          </a:p>
        </p:txBody>
      </p:sp>
      <p:sp>
        <p:nvSpPr>
          <p:cNvPr id="6" name="TextBox 5">
            <a:extLst>
              <a:ext uri="{FF2B5EF4-FFF2-40B4-BE49-F238E27FC236}">
                <a16:creationId xmlns:a16="http://schemas.microsoft.com/office/drawing/2014/main" id="{B636D3E7-9780-4AFB-B2BC-1D8B683603EE}"/>
              </a:ext>
            </a:extLst>
          </p:cNvPr>
          <p:cNvSpPr txBox="1"/>
          <p:nvPr/>
        </p:nvSpPr>
        <p:spPr>
          <a:xfrm>
            <a:off x="6661212" y="3439640"/>
            <a:ext cx="5211192" cy="163121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500" b="1" dirty="0">
                <a:solidFill>
                  <a:srgbClr val="0070C0"/>
                </a:solidFill>
              </a:rPr>
              <a:t>A) </a:t>
            </a:r>
            <a:r>
              <a:rPr lang="en-US" sz="2500" b="1" dirty="0"/>
              <a:t>Discussion Question:</a:t>
            </a:r>
            <a:r>
              <a:rPr lang="en-US" sz="2500" dirty="0"/>
              <a:t> Describe the relationship between temperature and ice cream sales. Does this relationship make sense? Why or why not? </a:t>
            </a:r>
          </a:p>
        </p:txBody>
      </p:sp>
      <p:sp>
        <p:nvSpPr>
          <p:cNvPr id="7" name="TextBox 6">
            <a:extLst>
              <a:ext uri="{FF2B5EF4-FFF2-40B4-BE49-F238E27FC236}">
                <a16:creationId xmlns:a16="http://schemas.microsoft.com/office/drawing/2014/main" id="{4520B1DA-1040-4E61-B561-6C29FD5A3351}"/>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Tree>
    <p:extLst>
      <p:ext uri="{BB962C8B-B14F-4D97-AF65-F5344CB8AC3E}">
        <p14:creationId xmlns:p14="http://schemas.microsoft.com/office/powerpoint/2010/main" val="342954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8DD007-0EB1-49EA-9BA3-C6C373D12BB9}"/>
              </a:ext>
            </a:extLst>
          </p:cNvPr>
          <p:cNvSpPr txBox="1"/>
          <p:nvPr/>
        </p:nvSpPr>
        <p:spPr>
          <a:xfrm>
            <a:off x="4473656" y="1474551"/>
            <a:ext cx="7594057" cy="2431435"/>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t>x-variable</a:t>
            </a:r>
            <a:r>
              <a:rPr lang="en-US" sz="3500" dirty="0"/>
              <a:t>.</a:t>
            </a:r>
          </a:p>
          <a:p>
            <a:endParaRPr lang="en-US" sz="1200" dirty="0"/>
          </a:p>
        </p:txBody>
      </p:sp>
      <p:sp>
        <p:nvSpPr>
          <p:cNvPr id="8" name="TextBox 7">
            <a:extLst>
              <a:ext uri="{FF2B5EF4-FFF2-40B4-BE49-F238E27FC236}">
                <a16:creationId xmlns:a16="http://schemas.microsoft.com/office/drawing/2014/main" id="{01109F9F-206F-4C14-92C8-0C4809A7DF83}"/>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Tree>
    <p:extLst>
      <p:ext uri="{BB962C8B-B14F-4D97-AF65-F5344CB8AC3E}">
        <p14:creationId xmlns:p14="http://schemas.microsoft.com/office/powerpoint/2010/main" val="28162487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758A62-BE9E-42D2-AA68-D7741EF5C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5" y="602983"/>
            <a:ext cx="10072119" cy="5652034"/>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6" name="TextBox 5">
            <a:extLst>
              <a:ext uri="{FF2B5EF4-FFF2-40B4-BE49-F238E27FC236}">
                <a16:creationId xmlns:a16="http://schemas.microsoft.com/office/drawing/2014/main" id="{55DCD99E-A476-4BC6-B8B0-6030F5CDC715}"/>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Tree>
    <p:extLst>
      <p:ext uri="{BB962C8B-B14F-4D97-AF65-F5344CB8AC3E}">
        <p14:creationId xmlns:p14="http://schemas.microsoft.com/office/powerpoint/2010/main" val="36186459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5" name="TextBox 4">
            <a:extLst>
              <a:ext uri="{FF2B5EF4-FFF2-40B4-BE49-F238E27FC236}">
                <a16:creationId xmlns:a16="http://schemas.microsoft.com/office/drawing/2014/main" id="{10D25F86-7EF6-4FF2-B46F-3509D96C96C1}"/>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Tree>
    <p:extLst>
      <p:ext uri="{BB962C8B-B14F-4D97-AF65-F5344CB8AC3E}">
        <p14:creationId xmlns:p14="http://schemas.microsoft.com/office/powerpoint/2010/main" val="2849614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5" name="TextBox 4">
            <a:extLst>
              <a:ext uri="{FF2B5EF4-FFF2-40B4-BE49-F238E27FC236}">
                <a16:creationId xmlns:a16="http://schemas.microsoft.com/office/drawing/2014/main" id="{10D25F86-7EF6-4FF2-B46F-3509D96C96C1}"/>
              </a:ext>
            </a:extLst>
          </p:cNvPr>
          <p:cNvSpPr txBox="1"/>
          <p:nvPr/>
        </p:nvSpPr>
        <p:spPr>
          <a:xfrm>
            <a:off x="0" y="6519446"/>
            <a:ext cx="8327254" cy="338554"/>
          </a:xfrm>
          <a:prstGeom prst="rect">
            <a:avLst/>
          </a:prstGeom>
          <a:noFill/>
        </p:spPr>
        <p:txBody>
          <a:bodyPr wrap="square" rtlCol="0">
            <a:spAutoFit/>
          </a:bodyPr>
          <a:lstStyle/>
          <a:p>
            <a:r>
              <a:rPr lang="en-US" sz="1600" dirty="0"/>
              <a:t>Example inspired by </a:t>
            </a:r>
            <a:r>
              <a:rPr lang="en-US" sz="1600" dirty="0" err="1"/>
              <a:t>Ionica</a:t>
            </a:r>
            <a:r>
              <a:rPr lang="en-US" sz="1600" dirty="0"/>
              <a:t> </a:t>
            </a:r>
            <a:r>
              <a:rPr lang="en-US" sz="1600" dirty="0" err="1"/>
              <a:t>Smeets</a:t>
            </a:r>
            <a:r>
              <a:rPr lang="en-US" sz="1600" dirty="0"/>
              <a:t>: </a:t>
            </a:r>
            <a:r>
              <a:rPr lang="en-US" sz="1600" dirty="0">
                <a:hlinkClick r:id="rId3"/>
              </a:rPr>
              <a:t>https://www.youtube.com/watch?v=8B271L3NtAw</a:t>
            </a:r>
            <a:endParaRPr lang="en-US" sz="1600" dirty="0"/>
          </a:p>
        </p:txBody>
      </p:sp>
      <p:sp>
        <p:nvSpPr>
          <p:cNvPr id="7" name="TextBox 6">
            <a:extLst>
              <a:ext uri="{FF2B5EF4-FFF2-40B4-BE49-F238E27FC236}">
                <a16:creationId xmlns:a16="http://schemas.microsoft.com/office/drawing/2014/main" id="{7721D438-3C95-409A-9849-D11004D20AB5}"/>
              </a:ext>
            </a:extLst>
          </p:cNvPr>
          <p:cNvSpPr txBox="1"/>
          <p:nvPr/>
        </p:nvSpPr>
        <p:spPr>
          <a:xfrm>
            <a:off x="6874275" y="3819695"/>
            <a:ext cx="5101701" cy="163121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500" b="1" dirty="0">
                <a:solidFill>
                  <a:srgbClr val="0070C0"/>
                </a:solidFill>
              </a:rPr>
              <a:t>B) </a:t>
            </a:r>
            <a:r>
              <a:rPr lang="en-US" sz="2500" b="1" dirty="0"/>
              <a:t>Discussion Question:</a:t>
            </a:r>
            <a:r>
              <a:rPr lang="en-US" sz="2500" dirty="0"/>
              <a:t> Describe the relationship between ice cream sales and drownings. Does this relationship make sense? Why or why not? </a:t>
            </a:r>
          </a:p>
        </p:txBody>
      </p:sp>
    </p:spTree>
    <p:extLst>
      <p:ext uri="{BB962C8B-B14F-4D97-AF65-F5344CB8AC3E}">
        <p14:creationId xmlns:p14="http://schemas.microsoft.com/office/powerpoint/2010/main" val="26515519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3" name="Arrow: Bent 2">
            <a:extLst>
              <a:ext uri="{FF2B5EF4-FFF2-40B4-BE49-F238E27FC236}">
                <a16:creationId xmlns:a16="http://schemas.microsoft.com/office/drawing/2014/main" id="{F9A549B2-68A7-425C-B701-9C4CFC06FB41}"/>
              </a:ext>
            </a:extLst>
          </p:cNvPr>
          <p:cNvSpPr/>
          <p:nvPr/>
        </p:nvSpPr>
        <p:spPr>
          <a:xfrm rot="16200000" flipV="1">
            <a:off x="4827049" y="-485870"/>
            <a:ext cx="3919857" cy="8140823"/>
          </a:xfrm>
          <a:prstGeom prst="bentArrow">
            <a:avLst>
              <a:gd name="adj1" fmla="val 13357"/>
              <a:gd name="adj2" fmla="val 17368"/>
              <a:gd name="adj3" fmla="val 25000"/>
              <a:gd name="adj4" fmla="val 6651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3137790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3" name="Arrow: Bent 2">
            <a:extLst>
              <a:ext uri="{FF2B5EF4-FFF2-40B4-BE49-F238E27FC236}">
                <a16:creationId xmlns:a16="http://schemas.microsoft.com/office/drawing/2014/main" id="{F9A549B2-68A7-425C-B701-9C4CFC06FB41}"/>
              </a:ext>
            </a:extLst>
          </p:cNvPr>
          <p:cNvSpPr/>
          <p:nvPr/>
        </p:nvSpPr>
        <p:spPr>
          <a:xfrm rot="16200000" flipV="1">
            <a:off x="4827049" y="-485870"/>
            <a:ext cx="3919857" cy="8140823"/>
          </a:xfrm>
          <a:prstGeom prst="bentArrow">
            <a:avLst>
              <a:gd name="adj1" fmla="val 13357"/>
              <a:gd name="adj2" fmla="val 17368"/>
              <a:gd name="adj3" fmla="val 25000"/>
              <a:gd name="adj4" fmla="val 6651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829E2E86-A8AD-48DC-80DD-BC3127FE1247}"/>
              </a:ext>
            </a:extLst>
          </p:cNvPr>
          <p:cNvSpPr txBox="1"/>
          <p:nvPr/>
        </p:nvSpPr>
        <p:spPr>
          <a:xfrm>
            <a:off x="2947385" y="1704983"/>
            <a:ext cx="6063450" cy="3093154"/>
          </a:xfrm>
          <a:prstGeom prst="rect">
            <a:avLst/>
          </a:prstGeom>
          <a:ln w="76200">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6500" b="1" dirty="0">
                <a:solidFill>
                  <a:srgbClr val="0070C0"/>
                </a:solidFill>
              </a:rPr>
              <a:t>WE MUST BAN ICE CREAM AT THE BEACH</a:t>
            </a:r>
          </a:p>
        </p:txBody>
      </p:sp>
    </p:spTree>
    <p:extLst>
      <p:ext uri="{BB962C8B-B14F-4D97-AF65-F5344CB8AC3E}">
        <p14:creationId xmlns:p14="http://schemas.microsoft.com/office/powerpoint/2010/main" val="9702899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
        <p:nvSpPr>
          <p:cNvPr id="3" name="Arrow: Bent 2">
            <a:extLst>
              <a:ext uri="{FF2B5EF4-FFF2-40B4-BE49-F238E27FC236}">
                <a16:creationId xmlns:a16="http://schemas.microsoft.com/office/drawing/2014/main" id="{F9A549B2-68A7-425C-B701-9C4CFC06FB41}"/>
              </a:ext>
            </a:extLst>
          </p:cNvPr>
          <p:cNvSpPr/>
          <p:nvPr/>
        </p:nvSpPr>
        <p:spPr>
          <a:xfrm rot="16200000" flipV="1">
            <a:off x="4827049" y="-485870"/>
            <a:ext cx="3919857" cy="8140823"/>
          </a:xfrm>
          <a:prstGeom prst="bentArrow">
            <a:avLst>
              <a:gd name="adj1" fmla="val 13357"/>
              <a:gd name="adj2" fmla="val 17368"/>
              <a:gd name="adj3" fmla="val 25000"/>
              <a:gd name="adj4" fmla="val 6651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E2E61B52-83FA-49E8-8E2B-E2B5356E0697}"/>
              </a:ext>
            </a:extLst>
          </p:cNvPr>
          <p:cNvSpPr txBox="1"/>
          <p:nvPr/>
        </p:nvSpPr>
        <p:spPr>
          <a:xfrm>
            <a:off x="7013359" y="3584541"/>
            <a:ext cx="4622307" cy="1169551"/>
          </a:xfrm>
          <a:prstGeom prst="rect">
            <a:avLst/>
          </a:prstGeom>
          <a:ln w="76200">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500" b="1" dirty="0">
                <a:solidFill>
                  <a:srgbClr val="0070C0"/>
                </a:solidFill>
              </a:rPr>
              <a:t>Does ice cream really </a:t>
            </a:r>
            <a:r>
              <a:rPr lang="en-US" sz="3500" b="1" i="1" u="sng" dirty="0">
                <a:solidFill>
                  <a:srgbClr val="0070C0"/>
                </a:solidFill>
              </a:rPr>
              <a:t>cause</a:t>
            </a:r>
            <a:r>
              <a:rPr lang="en-US" sz="3500" b="1" i="1" dirty="0">
                <a:solidFill>
                  <a:srgbClr val="0070C0"/>
                </a:solidFill>
              </a:rPr>
              <a:t> </a:t>
            </a:r>
            <a:r>
              <a:rPr lang="en-US" sz="3500" b="1" dirty="0">
                <a:solidFill>
                  <a:srgbClr val="0070C0"/>
                </a:solidFill>
              </a:rPr>
              <a:t>people to drown?</a:t>
            </a:r>
          </a:p>
        </p:txBody>
      </p:sp>
    </p:spTree>
    <p:extLst>
      <p:ext uri="{BB962C8B-B14F-4D97-AF65-F5344CB8AC3E}">
        <p14:creationId xmlns:p14="http://schemas.microsoft.com/office/powerpoint/2010/main" val="17904128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spTree>
    <p:extLst>
      <p:ext uri="{BB962C8B-B14F-4D97-AF65-F5344CB8AC3E}">
        <p14:creationId xmlns:p14="http://schemas.microsoft.com/office/powerpoint/2010/main" val="3599016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pic>
        <p:nvPicPr>
          <p:cNvPr id="1028" name="Picture 4" descr="Cartoon Sunlight - Cartoon sun smiley png download - 500*500 ...">
            <a:extLst>
              <a:ext uri="{FF2B5EF4-FFF2-40B4-BE49-F238E27FC236}">
                <a16:creationId xmlns:a16="http://schemas.microsoft.com/office/drawing/2014/main" id="{C25B8993-3753-470B-A75D-0F4E21106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85" t="33177"/>
          <a:stretch/>
        </p:blipFill>
        <p:spPr bwMode="auto">
          <a:xfrm>
            <a:off x="1682687" y="1526636"/>
            <a:ext cx="2516451" cy="233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9161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pic>
        <p:nvPicPr>
          <p:cNvPr id="1028" name="Picture 4" descr="Cartoon Sunlight - Cartoon sun smiley png download - 500*500 ...">
            <a:extLst>
              <a:ext uri="{FF2B5EF4-FFF2-40B4-BE49-F238E27FC236}">
                <a16:creationId xmlns:a16="http://schemas.microsoft.com/office/drawing/2014/main" id="{C25B8993-3753-470B-A75D-0F4E21106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85" t="33177"/>
          <a:stretch/>
        </p:blipFill>
        <p:spPr bwMode="auto">
          <a:xfrm>
            <a:off x="1682687" y="1526636"/>
            <a:ext cx="2516451" cy="23382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DCE45D3-4C1D-457F-963F-69AEB2D8AC03}"/>
              </a:ext>
            </a:extLst>
          </p:cNvPr>
          <p:cNvSpPr txBox="1"/>
          <p:nvPr/>
        </p:nvSpPr>
        <p:spPr>
          <a:xfrm>
            <a:off x="3892857" y="1474371"/>
            <a:ext cx="2840856" cy="1569660"/>
          </a:xfrm>
          <a:prstGeom prst="rect">
            <a:avLst/>
          </a:prstGeom>
          <a:noFill/>
        </p:spPr>
        <p:txBody>
          <a:bodyPr wrap="square" rtlCol="0">
            <a:spAutoFit/>
          </a:bodyPr>
          <a:lstStyle/>
          <a:p>
            <a:r>
              <a:rPr lang="en-US" sz="4800" b="1" dirty="0">
                <a:solidFill>
                  <a:schemeClr val="accent2"/>
                </a:solidFill>
              </a:rPr>
              <a:t>As temp rises…</a:t>
            </a:r>
          </a:p>
        </p:txBody>
      </p:sp>
    </p:spTree>
    <p:extLst>
      <p:ext uri="{BB962C8B-B14F-4D97-AF65-F5344CB8AC3E}">
        <p14:creationId xmlns:p14="http://schemas.microsoft.com/office/powerpoint/2010/main" val="14904721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pic>
        <p:nvPicPr>
          <p:cNvPr id="1028" name="Picture 4" descr="Cartoon Sunlight - Cartoon sun smiley png download - 500*500 ...">
            <a:extLst>
              <a:ext uri="{FF2B5EF4-FFF2-40B4-BE49-F238E27FC236}">
                <a16:creationId xmlns:a16="http://schemas.microsoft.com/office/drawing/2014/main" id="{C25B8993-3753-470B-A75D-0F4E21106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85" t="33177"/>
          <a:stretch/>
        </p:blipFill>
        <p:spPr bwMode="auto">
          <a:xfrm>
            <a:off x="1682687" y="1526636"/>
            <a:ext cx="2516451" cy="233829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AEDCA4D-565B-4CBF-8678-78DA8AFB5251}"/>
              </a:ext>
            </a:extLst>
          </p:cNvPr>
          <p:cNvCxnSpPr/>
          <p:nvPr/>
        </p:nvCxnSpPr>
        <p:spPr>
          <a:xfrm>
            <a:off x="3169328" y="5051394"/>
            <a:ext cx="6844684" cy="0"/>
          </a:xfrm>
          <a:prstGeom prst="straightConnector1">
            <a:avLst/>
          </a:prstGeom>
          <a:ln w="152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90B9C4-FC08-4055-A32F-99293CEC5528}"/>
              </a:ext>
            </a:extLst>
          </p:cNvPr>
          <p:cNvSpPr txBox="1"/>
          <p:nvPr/>
        </p:nvSpPr>
        <p:spPr>
          <a:xfrm>
            <a:off x="3892857" y="1474371"/>
            <a:ext cx="2840856" cy="1569660"/>
          </a:xfrm>
          <a:prstGeom prst="rect">
            <a:avLst/>
          </a:prstGeom>
          <a:noFill/>
        </p:spPr>
        <p:txBody>
          <a:bodyPr wrap="square" rtlCol="0">
            <a:spAutoFit/>
          </a:bodyPr>
          <a:lstStyle/>
          <a:p>
            <a:r>
              <a:rPr lang="en-US" sz="4800" b="1" dirty="0">
                <a:solidFill>
                  <a:schemeClr val="accent2"/>
                </a:solidFill>
              </a:rPr>
              <a:t>As temp rises…</a:t>
            </a:r>
          </a:p>
        </p:txBody>
      </p:sp>
      <p:sp>
        <p:nvSpPr>
          <p:cNvPr id="2" name="TextBox 1">
            <a:extLst>
              <a:ext uri="{FF2B5EF4-FFF2-40B4-BE49-F238E27FC236}">
                <a16:creationId xmlns:a16="http://schemas.microsoft.com/office/drawing/2014/main" id="{381EC95E-1EE2-493A-9FDF-05A746ACC93D}"/>
              </a:ext>
            </a:extLst>
          </p:cNvPr>
          <p:cNvSpPr txBox="1"/>
          <p:nvPr/>
        </p:nvSpPr>
        <p:spPr>
          <a:xfrm>
            <a:off x="4891597" y="4552856"/>
            <a:ext cx="3870664" cy="477054"/>
          </a:xfrm>
          <a:prstGeom prst="rect">
            <a:avLst/>
          </a:prstGeom>
          <a:noFill/>
        </p:spPr>
        <p:txBody>
          <a:bodyPr wrap="square" rtlCol="0">
            <a:spAutoFit/>
          </a:bodyPr>
          <a:lstStyle/>
          <a:p>
            <a:r>
              <a:rPr lang="en-US" sz="2500" b="1" dirty="0">
                <a:solidFill>
                  <a:srgbClr val="0070C0"/>
                </a:solidFill>
              </a:rPr>
              <a:t>More people </a:t>
            </a:r>
            <a:r>
              <a:rPr lang="en-US" sz="2500" b="1" i="1" u="sng" dirty="0">
                <a:solidFill>
                  <a:srgbClr val="0070C0"/>
                </a:solidFill>
              </a:rPr>
              <a:t>buy ice cream</a:t>
            </a:r>
          </a:p>
        </p:txBody>
      </p:sp>
    </p:spTree>
    <p:extLst>
      <p:ext uri="{BB962C8B-B14F-4D97-AF65-F5344CB8AC3E}">
        <p14:creationId xmlns:p14="http://schemas.microsoft.com/office/powerpoint/2010/main" val="4263276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F80EC3-D5D2-436E-AD98-737A50DD0E77}"/>
              </a:ext>
            </a:extLst>
          </p:cNvPr>
          <p:cNvSpPr txBox="1"/>
          <p:nvPr/>
        </p:nvSpPr>
        <p:spPr>
          <a:xfrm>
            <a:off x="4473656" y="1474551"/>
            <a:ext cx="7594057" cy="4585871"/>
          </a:xfrm>
          <a:prstGeom prst="rect">
            <a:avLst/>
          </a:prstGeom>
          <a:noFill/>
        </p:spPr>
        <p:txBody>
          <a:bodyPr wrap="square" rtlCol="0">
            <a:spAutoFit/>
          </a:bodyPr>
          <a:lstStyle/>
          <a:p>
            <a:r>
              <a:rPr lang="en-US" sz="3500" u="sng" dirty="0"/>
              <a:t>Explanatory (independent) variable:</a:t>
            </a:r>
            <a:r>
              <a:rPr lang="en-US" sz="3500" dirty="0"/>
              <a:t> the variable that predicts, explains, or influences a trend in the response variable. This is the </a:t>
            </a:r>
            <a:r>
              <a:rPr lang="en-US" sz="3500" b="1" dirty="0"/>
              <a:t>x-variable</a:t>
            </a:r>
            <a:r>
              <a:rPr lang="en-US" sz="3500" dirty="0"/>
              <a:t>.</a:t>
            </a:r>
          </a:p>
          <a:p>
            <a:endParaRPr lang="en-US" sz="1200" dirty="0"/>
          </a:p>
          <a:p>
            <a:r>
              <a:rPr lang="en-US" sz="3500" u="sng" dirty="0"/>
              <a:t>Response (dependent) variable:</a:t>
            </a:r>
            <a:r>
              <a:rPr lang="en-US" sz="3500" dirty="0"/>
              <a:t> the measured outcome. Responds to trends in the explanatory variable. This is the </a:t>
            </a:r>
          </a:p>
          <a:p>
            <a:r>
              <a:rPr lang="en-US" sz="3500" b="1" dirty="0"/>
              <a:t>y-variable.</a:t>
            </a:r>
          </a:p>
        </p:txBody>
      </p:sp>
      <p:sp>
        <p:nvSpPr>
          <p:cNvPr id="6" name="TextBox 5">
            <a:extLst>
              <a:ext uri="{FF2B5EF4-FFF2-40B4-BE49-F238E27FC236}">
                <a16:creationId xmlns:a16="http://schemas.microsoft.com/office/drawing/2014/main" id="{36EAFE90-0F9A-4B23-A8A0-4BA2DBB43780}"/>
              </a:ext>
            </a:extLst>
          </p:cNvPr>
          <p:cNvSpPr txBox="1"/>
          <p:nvPr/>
        </p:nvSpPr>
        <p:spPr>
          <a:xfrm>
            <a:off x="193486" y="118814"/>
            <a:ext cx="9250532" cy="784830"/>
          </a:xfrm>
          <a:prstGeom prst="rect">
            <a:avLst/>
          </a:prstGeom>
          <a:noFill/>
        </p:spPr>
        <p:txBody>
          <a:bodyPr wrap="square" rtlCol="0">
            <a:spAutoFit/>
          </a:bodyPr>
          <a:lstStyle/>
          <a:p>
            <a:r>
              <a:rPr lang="en-US" sz="4500" dirty="0"/>
              <a:t>Explanatory and Response Variables</a:t>
            </a:r>
          </a:p>
        </p:txBody>
      </p:sp>
    </p:spTree>
    <p:extLst>
      <p:ext uri="{BB962C8B-B14F-4D97-AF65-F5344CB8AC3E}">
        <p14:creationId xmlns:p14="http://schemas.microsoft.com/office/powerpoint/2010/main" val="30449129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72F4AA-7B49-4C26-86C2-81243F7CAA98}"/>
              </a:ext>
            </a:extLst>
          </p:cNvPr>
          <p:cNvPicPr>
            <a:picLocks noChangeAspect="1"/>
          </p:cNvPicPr>
          <p:nvPr/>
        </p:nvPicPr>
        <p:blipFill rotWithShape="1">
          <a:blip r:embed="rId2">
            <a:extLst>
              <a:ext uri="{28A0092B-C50C-407E-A947-70E740481C1C}">
                <a14:useLocalDpi xmlns:a14="http://schemas.microsoft.com/office/drawing/2010/main" val="0"/>
              </a:ext>
            </a:extLst>
          </a:blip>
          <a:srcRect r="1759" b="2420"/>
          <a:stretch/>
        </p:blipFill>
        <p:spPr>
          <a:xfrm>
            <a:off x="328474" y="611860"/>
            <a:ext cx="9969623" cy="5558121"/>
          </a:xfrm>
          <a:prstGeom prst="rect">
            <a:avLst/>
          </a:prstGeom>
        </p:spPr>
      </p:pic>
      <p:sp>
        <p:nvSpPr>
          <p:cNvPr id="4" name="TextBox 3">
            <a:extLst>
              <a:ext uri="{FF2B5EF4-FFF2-40B4-BE49-F238E27FC236}">
                <a16:creationId xmlns:a16="http://schemas.microsoft.com/office/drawing/2014/main" id="{BBD3CE79-D5AF-44AE-A4A9-3B12C8025E64}"/>
              </a:ext>
            </a:extLst>
          </p:cNvPr>
          <p:cNvSpPr txBox="1"/>
          <p:nvPr/>
        </p:nvSpPr>
        <p:spPr>
          <a:xfrm>
            <a:off x="319595" y="91836"/>
            <a:ext cx="914400" cy="1046440"/>
          </a:xfrm>
          <a:prstGeom prst="rect">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wrap="square" tIns="0" rtlCol="0">
            <a:spAutoFit/>
          </a:bodyPr>
          <a:lstStyle/>
          <a:p>
            <a:pPr algn="ctr"/>
            <a:r>
              <a:rPr lang="en-US" sz="6500" b="1" dirty="0">
                <a:solidFill>
                  <a:srgbClr val="0070C0"/>
                </a:solidFill>
              </a:rPr>
              <a:t>B</a:t>
            </a:r>
          </a:p>
        </p:txBody>
      </p:sp>
      <p:pic>
        <p:nvPicPr>
          <p:cNvPr id="1028" name="Picture 4" descr="Cartoon Sunlight - Cartoon sun smiley png download - 500*500 ...">
            <a:extLst>
              <a:ext uri="{FF2B5EF4-FFF2-40B4-BE49-F238E27FC236}">
                <a16:creationId xmlns:a16="http://schemas.microsoft.com/office/drawing/2014/main" id="{C25B8993-3753-470B-A75D-0F4E211067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85" t="33177"/>
          <a:stretch/>
        </p:blipFill>
        <p:spPr bwMode="auto">
          <a:xfrm>
            <a:off x="1682687" y="1526636"/>
            <a:ext cx="2516451" cy="233829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AEDCA4D-565B-4CBF-8678-78DA8AFB5251}"/>
              </a:ext>
            </a:extLst>
          </p:cNvPr>
          <p:cNvCxnSpPr/>
          <p:nvPr/>
        </p:nvCxnSpPr>
        <p:spPr>
          <a:xfrm>
            <a:off x="3169328" y="5051394"/>
            <a:ext cx="6844684" cy="0"/>
          </a:xfrm>
          <a:prstGeom prst="straightConnector1">
            <a:avLst/>
          </a:prstGeom>
          <a:ln w="152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90B9C4-FC08-4055-A32F-99293CEC5528}"/>
              </a:ext>
            </a:extLst>
          </p:cNvPr>
          <p:cNvSpPr txBox="1"/>
          <p:nvPr/>
        </p:nvSpPr>
        <p:spPr>
          <a:xfrm>
            <a:off x="3892857" y="1474371"/>
            <a:ext cx="2840856" cy="1569660"/>
          </a:xfrm>
          <a:prstGeom prst="rect">
            <a:avLst/>
          </a:prstGeom>
          <a:noFill/>
        </p:spPr>
        <p:txBody>
          <a:bodyPr wrap="square" rtlCol="0">
            <a:spAutoFit/>
          </a:bodyPr>
          <a:lstStyle/>
          <a:p>
            <a:r>
              <a:rPr lang="en-US" sz="4800" b="1" dirty="0">
                <a:solidFill>
                  <a:schemeClr val="accent2"/>
                </a:solidFill>
              </a:rPr>
              <a:t>As temp rises…</a:t>
            </a:r>
          </a:p>
        </p:txBody>
      </p:sp>
      <p:sp>
        <p:nvSpPr>
          <p:cNvPr id="2" name="TextBox 1">
            <a:extLst>
              <a:ext uri="{FF2B5EF4-FFF2-40B4-BE49-F238E27FC236}">
                <a16:creationId xmlns:a16="http://schemas.microsoft.com/office/drawing/2014/main" id="{381EC95E-1EE2-493A-9FDF-05A746ACC93D}"/>
              </a:ext>
            </a:extLst>
          </p:cNvPr>
          <p:cNvSpPr txBox="1"/>
          <p:nvPr/>
        </p:nvSpPr>
        <p:spPr>
          <a:xfrm>
            <a:off x="4891597" y="4552856"/>
            <a:ext cx="3870664" cy="477054"/>
          </a:xfrm>
          <a:prstGeom prst="rect">
            <a:avLst/>
          </a:prstGeom>
          <a:noFill/>
        </p:spPr>
        <p:txBody>
          <a:bodyPr wrap="square" rtlCol="0">
            <a:spAutoFit/>
          </a:bodyPr>
          <a:lstStyle/>
          <a:p>
            <a:r>
              <a:rPr lang="en-US" sz="2500" b="1" dirty="0">
                <a:solidFill>
                  <a:srgbClr val="0070C0"/>
                </a:solidFill>
              </a:rPr>
              <a:t>More people </a:t>
            </a:r>
            <a:r>
              <a:rPr lang="en-US" sz="2500" b="1" i="1" u="sng" dirty="0">
                <a:solidFill>
                  <a:srgbClr val="0070C0"/>
                </a:solidFill>
              </a:rPr>
              <a:t>buy ice cream</a:t>
            </a:r>
          </a:p>
        </p:txBody>
      </p:sp>
      <p:cxnSp>
        <p:nvCxnSpPr>
          <p:cNvPr id="9" name="Straight Arrow Connector 8">
            <a:extLst>
              <a:ext uri="{FF2B5EF4-FFF2-40B4-BE49-F238E27FC236}">
                <a16:creationId xmlns:a16="http://schemas.microsoft.com/office/drawing/2014/main" id="{0E94856E-9AC1-477D-8061-F00153839150}"/>
              </a:ext>
            </a:extLst>
          </p:cNvPr>
          <p:cNvCxnSpPr>
            <a:cxnSpLocks/>
          </p:cNvCxnSpPr>
          <p:nvPr/>
        </p:nvCxnSpPr>
        <p:spPr>
          <a:xfrm flipV="1">
            <a:off x="10067277" y="1526637"/>
            <a:ext cx="1" cy="3524757"/>
          </a:xfrm>
          <a:prstGeom prst="straightConnector1">
            <a:avLst/>
          </a:prstGeom>
          <a:ln w="152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6063629-11A0-4635-9339-B1BC85C43412}"/>
              </a:ext>
            </a:extLst>
          </p:cNvPr>
          <p:cNvSpPr txBox="1"/>
          <p:nvPr/>
        </p:nvSpPr>
        <p:spPr>
          <a:xfrm>
            <a:off x="10129421" y="2473407"/>
            <a:ext cx="2077373" cy="1631216"/>
          </a:xfrm>
          <a:prstGeom prst="rect">
            <a:avLst/>
          </a:prstGeom>
          <a:noFill/>
        </p:spPr>
        <p:txBody>
          <a:bodyPr wrap="square" rtlCol="0">
            <a:spAutoFit/>
          </a:bodyPr>
          <a:lstStyle/>
          <a:p>
            <a:r>
              <a:rPr lang="en-US" sz="2500" b="1" dirty="0">
                <a:solidFill>
                  <a:srgbClr val="0070C0"/>
                </a:solidFill>
              </a:rPr>
              <a:t>More people swim and, unfortunately, </a:t>
            </a:r>
            <a:r>
              <a:rPr lang="en-US" sz="2500" b="1" i="1" u="sng" dirty="0">
                <a:solidFill>
                  <a:srgbClr val="0070C0"/>
                </a:solidFill>
              </a:rPr>
              <a:t>drown</a:t>
            </a:r>
          </a:p>
        </p:txBody>
      </p:sp>
    </p:spTree>
    <p:extLst>
      <p:ext uri="{BB962C8B-B14F-4D97-AF65-F5344CB8AC3E}">
        <p14:creationId xmlns:p14="http://schemas.microsoft.com/office/powerpoint/2010/main" val="21800570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E04510-7762-42CA-867D-3ED3E93721EA}"/>
              </a:ext>
            </a:extLst>
          </p:cNvPr>
          <p:cNvSpPr txBox="1"/>
          <p:nvPr/>
        </p:nvSpPr>
        <p:spPr>
          <a:xfrm>
            <a:off x="825622" y="923278"/>
            <a:ext cx="10910657" cy="4401205"/>
          </a:xfrm>
          <a:prstGeom prst="rect">
            <a:avLst/>
          </a:prstGeom>
          <a:noFill/>
        </p:spPr>
        <p:txBody>
          <a:bodyPr wrap="square" rtlCol="0">
            <a:spAutoFit/>
          </a:bodyPr>
          <a:lstStyle/>
          <a:p>
            <a:r>
              <a:rPr lang="en-US" sz="5000" dirty="0"/>
              <a:t>There is an </a:t>
            </a:r>
            <a:r>
              <a:rPr lang="en-US" sz="5000" b="1" dirty="0">
                <a:solidFill>
                  <a:srgbClr val="0070C0"/>
                </a:solidFill>
              </a:rPr>
              <a:t>underlying </a:t>
            </a:r>
            <a:r>
              <a:rPr lang="en-US" sz="5000" dirty="0"/>
              <a:t>third variable, temperature, that causes ice cream sales and drownings to </a:t>
            </a:r>
            <a:r>
              <a:rPr lang="en-US" sz="5000" b="1" dirty="0">
                <a:solidFill>
                  <a:srgbClr val="0070C0"/>
                </a:solidFill>
              </a:rPr>
              <a:t>coincide</a:t>
            </a:r>
            <a:r>
              <a:rPr lang="en-US" sz="5000" dirty="0"/>
              <a:t>. </a:t>
            </a:r>
          </a:p>
          <a:p>
            <a:endParaRPr lang="en-US" sz="3000" dirty="0"/>
          </a:p>
          <a:p>
            <a:r>
              <a:rPr lang="en-US" sz="5000" dirty="0"/>
              <a:t>Ice cream sales and drownings are correlated but do </a:t>
            </a:r>
            <a:r>
              <a:rPr lang="en-US" sz="5000" b="1" dirty="0">
                <a:solidFill>
                  <a:srgbClr val="0070C0"/>
                </a:solidFill>
              </a:rPr>
              <a:t>not </a:t>
            </a:r>
            <a:r>
              <a:rPr lang="en-US" sz="5000" dirty="0"/>
              <a:t>cause one another.</a:t>
            </a:r>
          </a:p>
        </p:txBody>
      </p:sp>
    </p:spTree>
    <p:extLst>
      <p:ext uri="{BB962C8B-B14F-4D97-AF65-F5344CB8AC3E}">
        <p14:creationId xmlns:p14="http://schemas.microsoft.com/office/powerpoint/2010/main" val="11717749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61337-5DED-4B72-B829-ADE49667ECE3}"/>
              </a:ext>
            </a:extLst>
          </p:cNvPr>
          <p:cNvSpPr txBox="1"/>
          <p:nvPr/>
        </p:nvSpPr>
        <p:spPr>
          <a:xfrm>
            <a:off x="615519" y="2299317"/>
            <a:ext cx="11576481" cy="1554272"/>
          </a:xfrm>
          <a:prstGeom prst="rect">
            <a:avLst/>
          </a:prstGeom>
          <a:noFill/>
        </p:spPr>
        <p:txBody>
          <a:bodyPr wrap="square" rtlCol="0">
            <a:spAutoFit/>
          </a:bodyPr>
          <a:lstStyle/>
          <a:p>
            <a:r>
              <a:rPr lang="en-US" sz="8500" b="1" dirty="0"/>
              <a:t>Correlation </a:t>
            </a:r>
            <a:r>
              <a:rPr lang="en-US" sz="9500" b="1" dirty="0">
                <a:solidFill>
                  <a:srgbClr val="0070C0"/>
                </a:solidFill>
              </a:rPr>
              <a:t>≠</a:t>
            </a:r>
            <a:r>
              <a:rPr lang="en-US" sz="8500" b="1" dirty="0"/>
              <a:t> Causation</a:t>
            </a:r>
          </a:p>
        </p:txBody>
      </p:sp>
    </p:spTree>
    <p:extLst>
      <p:ext uri="{BB962C8B-B14F-4D97-AF65-F5344CB8AC3E}">
        <p14:creationId xmlns:p14="http://schemas.microsoft.com/office/powerpoint/2010/main" val="16834248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4E934-CF9D-44E5-9262-6FE0D913234B}"/>
              </a:ext>
            </a:extLst>
          </p:cNvPr>
          <p:cNvSpPr txBox="1"/>
          <p:nvPr/>
        </p:nvSpPr>
        <p:spPr>
          <a:xfrm>
            <a:off x="338831" y="1384916"/>
            <a:ext cx="11743678" cy="2769989"/>
          </a:xfrm>
          <a:prstGeom prst="rect">
            <a:avLst/>
          </a:prstGeom>
          <a:noFill/>
        </p:spPr>
        <p:txBody>
          <a:bodyPr wrap="square" rtlCol="0">
            <a:spAutoFit/>
          </a:bodyPr>
          <a:lstStyle/>
          <a:p>
            <a:r>
              <a:rPr lang="en-US" sz="4500" dirty="0"/>
              <a:t>Sometimes, correlations…</a:t>
            </a:r>
          </a:p>
          <a:p>
            <a:pPr marL="342900" indent="-342900">
              <a:buAutoNum type="arabicPeriod"/>
            </a:pPr>
            <a:r>
              <a:rPr lang="en-US" sz="4300" dirty="0"/>
              <a:t> Have an </a:t>
            </a:r>
            <a:r>
              <a:rPr lang="en-US" sz="4300" b="1" dirty="0">
                <a:solidFill>
                  <a:srgbClr val="0070C0"/>
                </a:solidFill>
              </a:rPr>
              <a:t>underlying cause </a:t>
            </a:r>
            <a:r>
              <a:rPr lang="en-US" sz="4300" dirty="0"/>
              <a:t>(3</a:t>
            </a:r>
            <a:r>
              <a:rPr lang="en-US" sz="4300" baseline="30000" dirty="0"/>
              <a:t>rd</a:t>
            </a:r>
            <a:r>
              <a:rPr lang="en-US" sz="4300" dirty="0"/>
              <a:t> variable)</a:t>
            </a:r>
          </a:p>
          <a:p>
            <a:pPr marL="342900" indent="-342900">
              <a:buAutoNum type="arabicPeriod"/>
            </a:pPr>
            <a:r>
              <a:rPr lang="en-US" sz="4300" dirty="0"/>
              <a:t> Cause one another, but not in assumed </a:t>
            </a:r>
            <a:r>
              <a:rPr lang="en-US" sz="4300" b="1" dirty="0">
                <a:solidFill>
                  <a:srgbClr val="0070C0"/>
                </a:solidFill>
              </a:rPr>
              <a:t>direction</a:t>
            </a:r>
          </a:p>
          <a:p>
            <a:pPr marL="342900" indent="-342900">
              <a:buAutoNum type="arabicPeriod"/>
            </a:pPr>
            <a:r>
              <a:rPr lang="en-US" sz="4300" dirty="0"/>
              <a:t> Are completely </a:t>
            </a:r>
            <a:r>
              <a:rPr lang="en-US" sz="4300" b="1" dirty="0">
                <a:solidFill>
                  <a:srgbClr val="0070C0"/>
                </a:solidFill>
              </a:rPr>
              <a:t>random</a:t>
            </a:r>
            <a:r>
              <a:rPr lang="en-US" sz="4300" dirty="0"/>
              <a:t>, with no apparent cause</a:t>
            </a:r>
          </a:p>
        </p:txBody>
      </p:sp>
    </p:spTree>
    <p:extLst>
      <p:ext uri="{BB962C8B-B14F-4D97-AF65-F5344CB8AC3E}">
        <p14:creationId xmlns:p14="http://schemas.microsoft.com/office/powerpoint/2010/main" val="16376825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747B-CAB0-47F4-B80B-2EA71951899C}"/>
              </a:ext>
            </a:extLst>
          </p:cNvPr>
          <p:cNvSpPr txBox="1"/>
          <p:nvPr/>
        </p:nvSpPr>
        <p:spPr>
          <a:xfrm>
            <a:off x="310718" y="6196614"/>
            <a:ext cx="7235301" cy="369332"/>
          </a:xfrm>
          <a:prstGeom prst="rect">
            <a:avLst/>
          </a:prstGeom>
          <a:noFill/>
        </p:spPr>
        <p:txBody>
          <a:bodyPr wrap="square" rtlCol="0">
            <a:spAutoFit/>
          </a:bodyPr>
          <a:lstStyle/>
          <a:p>
            <a:r>
              <a:rPr lang="en-US" dirty="0"/>
              <a:t>Courtesy of Tyler </a:t>
            </a:r>
            <a:r>
              <a:rPr lang="en-US" dirty="0" err="1"/>
              <a:t>Vigen</a:t>
            </a:r>
            <a:r>
              <a:rPr lang="en-US" dirty="0"/>
              <a:t>: </a:t>
            </a:r>
            <a:r>
              <a:rPr lang="en-US" dirty="0">
                <a:hlinkClick r:id="rId2"/>
              </a:rPr>
              <a:t>https://www.tylervigen.com/spurious-correlations</a:t>
            </a:r>
            <a:endParaRPr lang="en-US" dirty="0"/>
          </a:p>
        </p:txBody>
      </p:sp>
      <p:pic>
        <p:nvPicPr>
          <p:cNvPr id="4" name="Picture 3">
            <a:extLst>
              <a:ext uri="{FF2B5EF4-FFF2-40B4-BE49-F238E27FC236}">
                <a16:creationId xmlns:a16="http://schemas.microsoft.com/office/drawing/2014/main" id="{F8A2F86D-112E-43B6-89AD-463F8E202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548" y="452760"/>
            <a:ext cx="11754903" cy="4634145"/>
          </a:xfrm>
          <a:prstGeom prst="rect">
            <a:avLst/>
          </a:prstGeom>
        </p:spPr>
      </p:pic>
    </p:spTree>
    <p:extLst>
      <p:ext uri="{BB962C8B-B14F-4D97-AF65-F5344CB8AC3E}">
        <p14:creationId xmlns:p14="http://schemas.microsoft.com/office/powerpoint/2010/main" val="28886351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747B-CAB0-47F4-B80B-2EA71951899C}"/>
              </a:ext>
            </a:extLst>
          </p:cNvPr>
          <p:cNvSpPr txBox="1"/>
          <p:nvPr/>
        </p:nvSpPr>
        <p:spPr>
          <a:xfrm>
            <a:off x="310718" y="6196614"/>
            <a:ext cx="7235301" cy="369332"/>
          </a:xfrm>
          <a:prstGeom prst="rect">
            <a:avLst/>
          </a:prstGeom>
          <a:noFill/>
        </p:spPr>
        <p:txBody>
          <a:bodyPr wrap="square" rtlCol="0">
            <a:spAutoFit/>
          </a:bodyPr>
          <a:lstStyle/>
          <a:p>
            <a:r>
              <a:rPr lang="en-US" dirty="0"/>
              <a:t>Courtesy of Tyler </a:t>
            </a:r>
            <a:r>
              <a:rPr lang="en-US" dirty="0" err="1"/>
              <a:t>Vigen</a:t>
            </a:r>
            <a:r>
              <a:rPr lang="en-US" dirty="0"/>
              <a:t>: </a:t>
            </a:r>
            <a:r>
              <a:rPr lang="en-US" dirty="0">
                <a:hlinkClick r:id="rId2"/>
              </a:rPr>
              <a:t>https://www.tylervigen.com/spurious-correlations</a:t>
            </a:r>
            <a:endParaRPr lang="en-US" dirty="0"/>
          </a:p>
        </p:txBody>
      </p:sp>
      <p:pic>
        <p:nvPicPr>
          <p:cNvPr id="5" name="Picture 4">
            <a:extLst>
              <a:ext uri="{FF2B5EF4-FFF2-40B4-BE49-F238E27FC236}">
                <a16:creationId xmlns:a16="http://schemas.microsoft.com/office/drawing/2014/main" id="{A9389FE8-C09D-4C8C-9089-B4559A35F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9742"/>
            <a:ext cx="12192000" cy="4806462"/>
          </a:xfrm>
          <a:prstGeom prst="rect">
            <a:avLst/>
          </a:prstGeom>
        </p:spPr>
      </p:pic>
    </p:spTree>
    <p:extLst>
      <p:ext uri="{BB962C8B-B14F-4D97-AF65-F5344CB8AC3E}">
        <p14:creationId xmlns:p14="http://schemas.microsoft.com/office/powerpoint/2010/main" val="66768198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747B-CAB0-47F4-B80B-2EA71951899C}"/>
              </a:ext>
            </a:extLst>
          </p:cNvPr>
          <p:cNvSpPr txBox="1"/>
          <p:nvPr/>
        </p:nvSpPr>
        <p:spPr>
          <a:xfrm>
            <a:off x="310718" y="6196614"/>
            <a:ext cx="7235301" cy="369332"/>
          </a:xfrm>
          <a:prstGeom prst="rect">
            <a:avLst/>
          </a:prstGeom>
          <a:noFill/>
        </p:spPr>
        <p:txBody>
          <a:bodyPr wrap="square" rtlCol="0">
            <a:spAutoFit/>
          </a:bodyPr>
          <a:lstStyle/>
          <a:p>
            <a:r>
              <a:rPr lang="en-US" dirty="0"/>
              <a:t>Courtesy of Tyler </a:t>
            </a:r>
            <a:r>
              <a:rPr lang="en-US" dirty="0" err="1"/>
              <a:t>Vigen</a:t>
            </a:r>
            <a:r>
              <a:rPr lang="en-US" dirty="0"/>
              <a:t>: </a:t>
            </a:r>
            <a:r>
              <a:rPr lang="en-US" dirty="0">
                <a:hlinkClick r:id="rId2"/>
              </a:rPr>
              <a:t>https://www.tylervigen.com/spurious-correlations</a:t>
            </a:r>
            <a:endParaRPr lang="en-US" dirty="0"/>
          </a:p>
        </p:txBody>
      </p:sp>
      <p:pic>
        <p:nvPicPr>
          <p:cNvPr id="7" name="Picture 6">
            <a:extLst>
              <a:ext uri="{FF2B5EF4-FFF2-40B4-BE49-F238E27FC236}">
                <a16:creationId xmlns:a16="http://schemas.microsoft.com/office/drawing/2014/main" id="{F91F1535-1065-4761-81C2-1F39EAFE4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6274"/>
            <a:ext cx="12192000" cy="4806462"/>
          </a:xfrm>
          <a:prstGeom prst="rect">
            <a:avLst/>
          </a:prstGeom>
        </p:spPr>
      </p:pic>
    </p:spTree>
    <p:extLst>
      <p:ext uri="{BB962C8B-B14F-4D97-AF65-F5344CB8AC3E}">
        <p14:creationId xmlns:p14="http://schemas.microsoft.com/office/powerpoint/2010/main" val="31442524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798820"/>
            <a:ext cx="12192000" cy="1862048"/>
          </a:xfrm>
          <a:prstGeom prst="rect">
            <a:avLst/>
          </a:prstGeom>
          <a:noFill/>
        </p:spPr>
        <p:txBody>
          <a:bodyPr wrap="square" rtlCol="0">
            <a:spAutoFit/>
          </a:bodyPr>
          <a:lstStyle/>
          <a:p>
            <a:pPr algn="ctr"/>
            <a:r>
              <a:rPr lang="en-US" altLang="zh-CN" sz="11500" dirty="0" smtClean="0"/>
              <a:t>Homework</a:t>
            </a:r>
            <a:endParaRPr lang="zh-CN" altLang="en-US" sz="11500" dirty="0"/>
          </a:p>
        </p:txBody>
      </p:sp>
    </p:spTree>
    <p:extLst>
      <p:ext uri="{BB962C8B-B14F-4D97-AF65-F5344CB8AC3E}">
        <p14:creationId xmlns:p14="http://schemas.microsoft.com/office/powerpoint/2010/main" val="40702766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16233" y="1037003"/>
            <a:ext cx="4239217" cy="3210373"/>
          </a:xfrm>
          <a:prstGeom prst="rect">
            <a:avLst/>
          </a:prstGeom>
        </p:spPr>
      </p:pic>
    </p:spTree>
    <p:extLst>
      <p:ext uri="{BB962C8B-B14F-4D97-AF65-F5344CB8AC3E}">
        <p14:creationId xmlns:p14="http://schemas.microsoft.com/office/powerpoint/2010/main" val="4033828111"/>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TM03457475[[fn=框架]]</Template>
  <TotalTime>11379</TotalTime>
  <Words>3209</Words>
  <Application>Microsoft Office PowerPoint</Application>
  <PresentationFormat>宽屏</PresentationFormat>
  <Paragraphs>807</Paragraphs>
  <Slides>98</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98</vt:i4>
      </vt:variant>
    </vt:vector>
  </HeadingPairs>
  <TitlesOfParts>
    <vt:vector size="108" baseType="lpstr">
      <vt:lpstr>等线</vt:lpstr>
      <vt:lpstr>幼圆</vt:lpstr>
      <vt:lpstr>Arial</vt:lpstr>
      <vt:lpstr>Calibri</vt:lpstr>
      <vt:lpstr>Cambria Math</vt:lpstr>
      <vt:lpstr>Corbel</vt:lpstr>
      <vt:lpstr>Times New Roman</vt:lpstr>
      <vt:lpstr>Wingdings</vt:lpstr>
      <vt:lpstr>Wingdings 2</vt:lpstr>
      <vt:lpstr>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Young-Saver, Dashiell F</dc:creator>
  <cp:lastModifiedBy>X13 Yoga</cp:lastModifiedBy>
  <cp:revision>471</cp:revision>
  <dcterms:created xsi:type="dcterms:W3CDTF">2019-07-29T04:02:06Z</dcterms:created>
  <dcterms:modified xsi:type="dcterms:W3CDTF">2021-09-16T11:35:49Z</dcterms:modified>
</cp:coreProperties>
</file>