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1" r:id="rId4"/>
    <p:sldId id="259" r:id="rId5"/>
    <p:sldId id="264" r:id="rId6"/>
    <p:sldId id="262" r:id="rId7"/>
    <p:sldId id="265" r:id="rId8"/>
    <p:sldId id="266" r:id="rId9"/>
    <p:sldId id="267" r:id="rId10"/>
    <p:sldId id="268" r:id="rId11"/>
    <p:sldId id="257" r:id="rId12"/>
    <p:sldId id="26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41B4277-DFE6-40BD-899C-0FEA14780FC4}" type="datetimeFigureOut">
              <a:rPr lang="zh-CN" altLang="en-US" smtClean="0"/>
              <a:t>2021/9/22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57CE1F-A6D3-4F73-8DBC-22573C720897}" type="slidenum">
              <a:rPr lang="zh-CN" altLang="en-US" smtClean="0"/>
              <a:t>‹#›</a:t>
            </a:fld>
            <a:endParaRPr lang="zh-CN" altLang="en-US"/>
          </a:p>
        </p:txBody>
      </p:sp>
    </p:spTree>
    <p:extLst>
      <p:ext uri="{BB962C8B-B14F-4D97-AF65-F5344CB8AC3E}">
        <p14:creationId xmlns:p14="http://schemas.microsoft.com/office/powerpoint/2010/main" val="1317532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41B4277-DFE6-40BD-899C-0FEA14780FC4}" type="datetimeFigureOut">
              <a:rPr lang="zh-CN" altLang="en-US" smtClean="0"/>
              <a:t>2021/9/22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57CE1F-A6D3-4F73-8DBC-22573C720897}" type="slidenum">
              <a:rPr lang="zh-CN" altLang="en-US" smtClean="0"/>
              <a:t>‹#›</a:t>
            </a:fld>
            <a:endParaRPr lang="zh-CN" altLang="en-US"/>
          </a:p>
        </p:txBody>
      </p:sp>
    </p:spTree>
    <p:extLst>
      <p:ext uri="{BB962C8B-B14F-4D97-AF65-F5344CB8AC3E}">
        <p14:creationId xmlns:p14="http://schemas.microsoft.com/office/powerpoint/2010/main" val="376652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41B4277-DFE6-40BD-899C-0FEA14780FC4}" type="datetimeFigureOut">
              <a:rPr lang="zh-CN" altLang="en-US" smtClean="0"/>
              <a:t>2021/9/22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57CE1F-A6D3-4F73-8DBC-22573C720897}" type="slidenum">
              <a:rPr lang="zh-CN" altLang="en-US" smtClean="0"/>
              <a:t>‹#›</a:t>
            </a:fld>
            <a:endParaRPr lang="zh-CN" altLang="en-US"/>
          </a:p>
        </p:txBody>
      </p:sp>
    </p:spTree>
    <p:extLst>
      <p:ext uri="{BB962C8B-B14F-4D97-AF65-F5344CB8AC3E}">
        <p14:creationId xmlns:p14="http://schemas.microsoft.com/office/powerpoint/2010/main" val="1803685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41B4277-DFE6-40BD-899C-0FEA14780FC4}" type="datetimeFigureOut">
              <a:rPr lang="zh-CN" altLang="en-US" smtClean="0"/>
              <a:t>2021/9/22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57CE1F-A6D3-4F73-8DBC-22573C720897}" type="slidenum">
              <a:rPr lang="zh-CN" altLang="en-US" smtClean="0"/>
              <a:t>‹#›</a:t>
            </a:fld>
            <a:endParaRPr lang="zh-CN" altLang="en-US"/>
          </a:p>
        </p:txBody>
      </p:sp>
    </p:spTree>
    <p:extLst>
      <p:ext uri="{BB962C8B-B14F-4D97-AF65-F5344CB8AC3E}">
        <p14:creationId xmlns:p14="http://schemas.microsoft.com/office/powerpoint/2010/main" val="4015283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41B4277-DFE6-40BD-899C-0FEA14780FC4}" type="datetimeFigureOut">
              <a:rPr lang="zh-CN" altLang="en-US" smtClean="0"/>
              <a:t>2021/9/22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57CE1F-A6D3-4F73-8DBC-22573C720897}" type="slidenum">
              <a:rPr lang="zh-CN" altLang="en-US" smtClean="0"/>
              <a:t>‹#›</a:t>
            </a:fld>
            <a:endParaRPr lang="zh-CN" altLang="en-US"/>
          </a:p>
        </p:txBody>
      </p:sp>
    </p:spTree>
    <p:extLst>
      <p:ext uri="{BB962C8B-B14F-4D97-AF65-F5344CB8AC3E}">
        <p14:creationId xmlns:p14="http://schemas.microsoft.com/office/powerpoint/2010/main" val="850252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41B4277-DFE6-40BD-899C-0FEA14780FC4}" type="datetimeFigureOut">
              <a:rPr lang="zh-CN" altLang="en-US" smtClean="0"/>
              <a:t>2021/9/22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57CE1F-A6D3-4F73-8DBC-22573C720897}" type="slidenum">
              <a:rPr lang="zh-CN" altLang="en-US" smtClean="0"/>
              <a:t>‹#›</a:t>
            </a:fld>
            <a:endParaRPr lang="zh-CN" altLang="en-US"/>
          </a:p>
        </p:txBody>
      </p:sp>
    </p:spTree>
    <p:extLst>
      <p:ext uri="{BB962C8B-B14F-4D97-AF65-F5344CB8AC3E}">
        <p14:creationId xmlns:p14="http://schemas.microsoft.com/office/powerpoint/2010/main" val="4118493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41B4277-DFE6-40BD-899C-0FEA14780FC4}" type="datetimeFigureOut">
              <a:rPr lang="zh-CN" altLang="en-US" smtClean="0"/>
              <a:t>2021/9/22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C57CE1F-A6D3-4F73-8DBC-22573C720897}" type="slidenum">
              <a:rPr lang="zh-CN" altLang="en-US" smtClean="0"/>
              <a:t>‹#›</a:t>
            </a:fld>
            <a:endParaRPr lang="zh-CN" altLang="en-US"/>
          </a:p>
        </p:txBody>
      </p:sp>
    </p:spTree>
    <p:extLst>
      <p:ext uri="{BB962C8B-B14F-4D97-AF65-F5344CB8AC3E}">
        <p14:creationId xmlns:p14="http://schemas.microsoft.com/office/powerpoint/2010/main" val="94679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41B4277-DFE6-40BD-899C-0FEA14780FC4}" type="datetimeFigureOut">
              <a:rPr lang="zh-CN" altLang="en-US" smtClean="0"/>
              <a:t>2021/9/22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C57CE1F-A6D3-4F73-8DBC-22573C720897}" type="slidenum">
              <a:rPr lang="zh-CN" altLang="en-US" smtClean="0"/>
              <a:t>‹#›</a:t>
            </a:fld>
            <a:endParaRPr lang="zh-CN" altLang="en-US"/>
          </a:p>
        </p:txBody>
      </p:sp>
    </p:spTree>
    <p:extLst>
      <p:ext uri="{BB962C8B-B14F-4D97-AF65-F5344CB8AC3E}">
        <p14:creationId xmlns:p14="http://schemas.microsoft.com/office/powerpoint/2010/main" val="251502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1B4277-DFE6-40BD-899C-0FEA14780FC4}" type="datetimeFigureOut">
              <a:rPr lang="zh-CN" altLang="en-US" smtClean="0"/>
              <a:t>2021/9/22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C57CE1F-A6D3-4F73-8DBC-22573C720897}" type="slidenum">
              <a:rPr lang="zh-CN" altLang="en-US" smtClean="0"/>
              <a:t>‹#›</a:t>
            </a:fld>
            <a:endParaRPr lang="zh-CN" altLang="en-US"/>
          </a:p>
        </p:txBody>
      </p:sp>
    </p:spTree>
    <p:extLst>
      <p:ext uri="{BB962C8B-B14F-4D97-AF65-F5344CB8AC3E}">
        <p14:creationId xmlns:p14="http://schemas.microsoft.com/office/powerpoint/2010/main" val="2095892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41B4277-DFE6-40BD-899C-0FEA14780FC4}" type="datetimeFigureOut">
              <a:rPr lang="zh-CN" altLang="en-US" smtClean="0"/>
              <a:t>2021/9/22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57CE1F-A6D3-4F73-8DBC-22573C720897}" type="slidenum">
              <a:rPr lang="zh-CN" altLang="en-US" smtClean="0"/>
              <a:t>‹#›</a:t>
            </a:fld>
            <a:endParaRPr lang="zh-CN" altLang="en-US"/>
          </a:p>
        </p:txBody>
      </p:sp>
    </p:spTree>
    <p:extLst>
      <p:ext uri="{BB962C8B-B14F-4D97-AF65-F5344CB8AC3E}">
        <p14:creationId xmlns:p14="http://schemas.microsoft.com/office/powerpoint/2010/main" val="375977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41B4277-DFE6-40BD-899C-0FEA14780FC4}" type="datetimeFigureOut">
              <a:rPr lang="zh-CN" altLang="en-US" smtClean="0"/>
              <a:t>2021/9/22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57CE1F-A6D3-4F73-8DBC-22573C720897}" type="slidenum">
              <a:rPr lang="zh-CN" altLang="en-US" smtClean="0"/>
              <a:t>‹#›</a:t>
            </a:fld>
            <a:endParaRPr lang="zh-CN" altLang="en-US"/>
          </a:p>
        </p:txBody>
      </p:sp>
    </p:spTree>
    <p:extLst>
      <p:ext uri="{BB962C8B-B14F-4D97-AF65-F5344CB8AC3E}">
        <p14:creationId xmlns:p14="http://schemas.microsoft.com/office/powerpoint/2010/main" val="3097594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1B4277-DFE6-40BD-899C-0FEA14780FC4}" type="datetimeFigureOut">
              <a:rPr lang="zh-CN" altLang="en-US" smtClean="0"/>
              <a:t>2021/9/22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7CE1F-A6D3-4F73-8DBC-22573C720897}" type="slidenum">
              <a:rPr lang="zh-CN" altLang="en-US" smtClean="0"/>
              <a:t>‹#›</a:t>
            </a:fld>
            <a:endParaRPr lang="zh-CN" altLang="en-US"/>
          </a:p>
        </p:txBody>
      </p:sp>
    </p:spTree>
    <p:extLst>
      <p:ext uri="{BB962C8B-B14F-4D97-AF65-F5344CB8AC3E}">
        <p14:creationId xmlns:p14="http://schemas.microsoft.com/office/powerpoint/2010/main" val="1336035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73087" y="2066583"/>
            <a:ext cx="9144000" cy="2387600"/>
          </a:xfrm>
        </p:spPr>
        <p:txBody>
          <a:bodyPr>
            <a:normAutofit/>
          </a:bodyPr>
          <a:lstStyle/>
          <a:p>
            <a:r>
              <a:rPr lang="en-US" altLang="zh-CN" sz="13800" dirty="0" smtClean="0"/>
              <a:t>Lecture  3</a:t>
            </a:r>
            <a:endParaRPr lang="zh-CN" altLang="en-US" sz="13800" dirty="0"/>
          </a:p>
        </p:txBody>
      </p:sp>
    </p:spTree>
    <p:extLst>
      <p:ext uri="{BB962C8B-B14F-4D97-AF65-F5344CB8AC3E}">
        <p14:creationId xmlns:p14="http://schemas.microsoft.com/office/powerpoint/2010/main" val="257943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srcRect b="31139"/>
          <a:stretch/>
        </p:blipFill>
        <p:spPr>
          <a:xfrm>
            <a:off x="755374" y="1411100"/>
            <a:ext cx="8878539" cy="4572256"/>
          </a:xfrm>
          <a:prstGeom prst="rect">
            <a:avLst/>
          </a:prstGeom>
        </p:spPr>
      </p:pic>
      <p:sp>
        <p:nvSpPr>
          <p:cNvPr id="5" name="矩形 4"/>
          <p:cNvSpPr/>
          <p:nvPr/>
        </p:nvSpPr>
        <p:spPr>
          <a:xfrm>
            <a:off x="755374" y="417589"/>
            <a:ext cx="8338930" cy="707886"/>
          </a:xfrm>
          <a:prstGeom prst="rect">
            <a:avLst/>
          </a:prstGeom>
        </p:spPr>
        <p:txBody>
          <a:bodyPr wrap="square">
            <a:spAutoFit/>
          </a:bodyPr>
          <a:lstStyle/>
          <a:p>
            <a:r>
              <a:rPr lang="en-US" altLang="zh-CN" sz="4000" b="1" dirty="0" smtClean="0"/>
              <a:t>Interpret the correlation coefficient </a:t>
            </a:r>
            <a:endParaRPr lang="zh-CN" altLang="en-US" sz="4000" b="1" dirty="0"/>
          </a:p>
        </p:txBody>
      </p:sp>
    </p:spTree>
    <p:extLst>
      <p:ext uri="{BB962C8B-B14F-4D97-AF65-F5344CB8AC3E}">
        <p14:creationId xmlns:p14="http://schemas.microsoft.com/office/powerpoint/2010/main" val="940126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55374" y="417589"/>
            <a:ext cx="8338930" cy="707886"/>
          </a:xfrm>
          <a:prstGeom prst="rect">
            <a:avLst/>
          </a:prstGeom>
        </p:spPr>
        <p:txBody>
          <a:bodyPr wrap="square">
            <a:spAutoFit/>
          </a:bodyPr>
          <a:lstStyle/>
          <a:p>
            <a:r>
              <a:rPr lang="en-US" altLang="zh-CN" sz="4000" b="1" dirty="0" smtClean="0"/>
              <a:t>Interpret the correlation coefficient </a:t>
            </a:r>
            <a:endParaRPr lang="zh-CN" altLang="en-US" sz="4000" b="1" dirty="0"/>
          </a:p>
        </p:txBody>
      </p:sp>
      <p:pic>
        <p:nvPicPr>
          <p:cNvPr id="6" name="图片 5"/>
          <p:cNvPicPr>
            <a:picLocks noChangeAspect="1"/>
          </p:cNvPicPr>
          <p:nvPr/>
        </p:nvPicPr>
        <p:blipFill rotWithShape="1">
          <a:blip r:embed="rId2"/>
          <a:srcRect b="31139"/>
          <a:stretch/>
        </p:blipFill>
        <p:spPr>
          <a:xfrm>
            <a:off x="485569" y="1262013"/>
            <a:ext cx="8878539" cy="4572256"/>
          </a:xfrm>
          <a:prstGeom prst="rect">
            <a:avLst/>
          </a:prstGeom>
        </p:spPr>
      </p:pic>
      <p:pic>
        <p:nvPicPr>
          <p:cNvPr id="4" name="图片 3"/>
          <p:cNvPicPr>
            <a:picLocks noChangeAspect="1"/>
          </p:cNvPicPr>
          <p:nvPr/>
        </p:nvPicPr>
        <p:blipFill rotWithShape="1">
          <a:blip r:embed="rId2"/>
          <a:srcRect t="70807"/>
          <a:stretch/>
        </p:blipFill>
        <p:spPr>
          <a:xfrm>
            <a:off x="3087965" y="4472608"/>
            <a:ext cx="8878539" cy="1938387"/>
          </a:xfrm>
          <a:prstGeom prst="rect">
            <a:avLst/>
          </a:prstGeom>
        </p:spPr>
      </p:pic>
    </p:spTree>
    <p:extLst>
      <p:ext uri="{BB962C8B-B14F-4D97-AF65-F5344CB8AC3E}">
        <p14:creationId xmlns:p14="http://schemas.microsoft.com/office/powerpoint/2010/main" val="32282387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rotWithShape="1">
          <a:blip r:embed="rId2">
            <a:extLst>
              <a:ext uri="{28A0092B-C50C-407E-A947-70E740481C1C}">
                <a14:useLocalDpi xmlns:a14="http://schemas.microsoft.com/office/drawing/2010/main" val="0"/>
              </a:ext>
            </a:extLst>
          </a:blip>
          <a:srcRect t="26266" b="17096"/>
          <a:stretch/>
        </p:blipFill>
        <p:spPr bwMode="auto">
          <a:xfrm>
            <a:off x="1252330" y="2514599"/>
            <a:ext cx="10108096" cy="27829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672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rotWithShape="1">
          <a:blip r:embed="rId2">
            <a:extLst>
              <a:ext uri="{28A0092B-C50C-407E-A947-70E740481C1C}">
                <a14:useLocalDpi xmlns:a14="http://schemas.microsoft.com/office/drawing/2010/main" val="0"/>
              </a:ext>
            </a:extLst>
          </a:blip>
          <a:srcRect r="1482"/>
          <a:stretch/>
        </p:blipFill>
        <p:spPr bwMode="auto">
          <a:xfrm>
            <a:off x="1172814" y="2027997"/>
            <a:ext cx="9471991" cy="2762664"/>
          </a:xfrm>
          <a:prstGeom prst="rect">
            <a:avLst/>
          </a:prstGeom>
          <a:ln>
            <a:noFill/>
          </a:ln>
          <a:extLst>
            <a:ext uri="{53640926-AAD7-44D8-BBD7-CCE9431645EC}">
              <a14:shadowObscured xmlns:a14="http://schemas.microsoft.com/office/drawing/2010/main"/>
            </a:ext>
          </a:extLst>
        </p:spPr>
      </p:pic>
      <p:sp>
        <p:nvSpPr>
          <p:cNvPr id="6" name="标题 1"/>
          <p:cNvSpPr>
            <a:spLocks noGrp="1"/>
          </p:cNvSpPr>
          <p:nvPr>
            <p:ph type="title"/>
          </p:nvPr>
        </p:nvSpPr>
        <p:spPr>
          <a:xfrm>
            <a:off x="549965" y="156403"/>
            <a:ext cx="10515600" cy="1325563"/>
          </a:xfrm>
        </p:spPr>
        <p:txBody>
          <a:bodyPr/>
          <a:lstStyle/>
          <a:p>
            <a:r>
              <a:rPr lang="en-US" altLang="zh-CN" b="1" dirty="0" smtClean="0"/>
              <a:t>Important cautions</a:t>
            </a:r>
            <a:endParaRPr lang="zh-CN" altLang="en-US" b="1" dirty="0"/>
          </a:p>
        </p:txBody>
      </p:sp>
    </p:spTree>
    <p:extLst>
      <p:ext uri="{BB962C8B-B14F-4D97-AF65-F5344CB8AC3E}">
        <p14:creationId xmlns:p14="http://schemas.microsoft.com/office/powerpoint/2010/main" val="886754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2486" y="4133405"/>
            <a:ext cx="10558669" cy="2554545"/>
          </a:xfrm>
          <a:prstGeom prst="rect">
            <a:avLst/>
          </a:prstGeom>
        </p:spPr>
        <p:txBody>
          <a:bodyPr wrap="square">
            <a:spAutoFit/>
          </a:bodyPr>
          <a:lstStyle/>
          <a:p>
            <a:pPr algn="just">
              <a:spcAft>
                <a:spcPts val="0"/>
              </a:spcAft>
            </a:pPr>
            <a:r>
              <a:rPr lang="en-US" altLang="zh-CN" sz="3200" b="1" kern="100" dirty="0">
                <a:latin typeface="Arial" panose="020B0604020202020204" pitchFamily="34" charset="0"/>
                <a:cs typeface="Times New Roman" panose="02020603050405020304" pitchFamily="18" charset="0"/>
              </a:rPr>
              <a:t>5.2</a:t>
            </a:r>
            <a:endParaRPr lang="zh-CN" altLang="zh-CN" sz="2800" kern="100" dirty="0">
              <a:latin typeface="等线" panose="02010600030101010101" pitchFamily="2" charset="-122"/>
              <a:cs typeface="Times New Roman" panose="02020603050405020304" pitchFamily="18" charset="0"/>
            </a:endParaRPr>
          </a:p>
          <a:p>
            <a:pPr>
              <a:spcAft>
                <a:spcPts val="0"/>
              </a:spcAft>
            </a:pPr>
            <a:r>
              <a:rPr lang="en-US" altLang="zh-CN" sz="3200" dirty="0">
                <a:latin typeface="Arial" panose="020B0604020202020204" pitchFamily="34" charset="0"/>
                <a:ea typeface="微软雅黑" panose="020B0503020204020204" pitchFamily="34" charset="-122"/>
                <a:cs typeface="宋体" panose="02010600030101010101" pitchFamily="2" charset="-122"/>
              </a:rPr>
              <a:t>A correlation coefficient of </a:t>
            </a:r>
            <a:r>
              <a:rPr lang="en-US" altLang="zh-CN" sz="3200" dirty="0" smtClean="0">
                <a:latin typeface="Arial" panose="020B0604020202020204" pitchFamily="34" charset="0"/>
                <a:ea typeface="微软雅黑" panose="020B0503020204020204" pitchFamily="34" charset="-122"/>
                <a:cs typeface="宋体" panose="02010600030101010101" pitchFamily="2" charset="-122"/>
              </a:rPr>
              <a:t>0 </a:t>
            </a:r>
            <a:r>
              <a:rPr lang="en-US" altLang="zh-CN" sz="3200" dirty="0">
                <a:latin typeface="Arial" panose="020B0604020202020204" pitchFamily="34" charset="0"/>
                <a:ea typeface="微软雅黑" panose="020B0503020204020204" pitchFamily="34" charset="-122"/>
                <a:cs typeface="宋体" panose="02010600030101010101" pitchFamily="2" charset="-122"/>
              </a:rPr>
              <a:t>implies that there is no linear relationship between two variables. However, this is only for a linear relationship. It is possible that the variables have a strong non-linear relationship.  </a:t>
            </a:r>
            <a:endParaRPr lang="zh-CN" altLang="zh-CN" sz="36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p:nvPr/>
        </p:nvPicPr>
        <p:blipFill rotWithShape="1">
          <a:blip r:embed="rId2">
            <a:extLst>
              <a:ext uri="{28A0092B-C50C-407E-A947-70E740481C1C}">
                <a14:useLocalDpi xmlns:a14="http://schemas.microsoft.com/office/drawing/2010/main" val="0"/>
              </a:ext>
            </a:extLst>
          </a:blip>
          <a:srcRect r="1482"/>
          <a:stretch/>
        </p:blipFill>
        <p:spPr bwMode="auto">
          <a:xfrm>
            <a:off x="606283" y="1370741"/>
            <a:ext cx="9471991" cy="2762664"/>
          </a:xfrm>
          <a:prstGeom prst="rect">
            <a:avLst/>
          </a:prstGeom>
          <a:ln>
            <a:noFill/>
          </a:ln>
          <a:extLst>
            <a:ext uri="{53640926-AAD7-44D8-BBD7-CCE9431645EC}">
              <a14:shadowObscured xmlns:a14="http://schemas.microsoft.com/office/drawing/2010/main"/>
            </a:ext>
          </a:extLst>
        </p:spPr>
      </p:pic>
      <p:sp>
        <p:nvSpPr>
          <p:cNvPr id="8" name="标题 1"/>
          <p:cNvSpPr txBox="1">
            <a:spLocks/>
          </p:cNvSpPr>
          <p:nvPr/>
        </p:nvSpPr>
        <p:spPr>
          <a:xfrm>
            <a:off x="549965" y="1564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smtClean="0"/>
              <a:t>Important cautions</a:t>
            </a:r>
            <a:endParaRPr lang="zh-CN" altLang="en-US" b="1" dirty="0"/>
          </a:p>
        </p:txBody>
      </p:sp>
    </p:spTree>
    <p:extLst>
      <p:ext uri="{BB962C8B-B14F-4D97-AF65-F5344CB8AC3E}">
        <p14:creationId xmlns:p14="http://schemas.microsoft.com/office/powerpoint/2010/main" val="1282980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769321" y="1295832"/>
            <a:ext cx="10812384" cy="5677692"/>
          </a:xfrm>
          <a:prstGeom prst="rect">
            <a:avLst/>
          </a:prstGeom>
        </p:spPr>
      </p:pic>
      <p:sp>
        <p:nvSpPr>
          <p:cNvPr id="8" name="标题 1"/>
          <p:cNvSpPr txBox="1">
            <a:spLocks/>
          </p:cNvSpPr>
          <p:nvPr/>
        </p:nvSpPr>
        <p:spPr>
          <a:xfrm>
            <a:off x="549965" y="1564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smtClean="0"/>
              <a:t>Important cautions</a:t>
            </a:r>
            <a:endParaRPr lang="zh-CN" altLang="en-US" b="1" dirty="0"/>
          </a:p>
        </p:txBody>
      </p:sp>
    </p:spTree>
    <p:extLst>
      <p:ext uri="{BB962C8B-B14F-4D97-AF65-F5344CB8AC3E}">
        <p14:creationId xmlns:p14="http://schemas.microsoft.com/office/powerpoint/2010/main" val="2128733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9098" y="1711932"/>
            <a:ext cx="6487319" cy="2677656"/>
          </a:xfrm>
          <a:prstGeom prst="rect">
            <a:avLst/>
          </a:prstGeom>
        </p:spPr>
        <p:txBody>
          <a:bodyPr wrap="square">
            <a:spAutoFit/>
          </a:bodyPr>
          <a:lstStyle/>
          <a:p>
            <a:r>
              <a:rPr lang="en-US" altLang="zh-CN" sz="2800" b="1" dirty="0" smtClean="0">
                <a:solidFill>
                  <a:srgbClr val="FF0000"/>
                </a:solidFill>
              </a:rPr>
              <a:t>Correlation does not measure form. </a:t>
            </a:r>
          </a:p>
          <a:p>
            <a:r>
              <a:rPr lang="en-US" altLang="zh-CN" sz="2800" dirty="0" smtClean="0"/>
              <a:t>Here is a scatterplot showing the speed (in miles/hour) and the distance (in feet) needed to come to a complete stop when a motorcycle’s brake was applied. </a:t>
            </a:r>
            <a:endParaRPr lang="en-US" altLang="zh-CN" sz="2800" dirty="0"/>
          </a:p>
          <a:p>
            <a:endParaRPr lang="en-US" altLang="zh-CN" sz="2800" dirty="0" smtClean="0"/>
          </a:p>
        </p:txBody>
      </p:sp>
      <p:pic>
        <p:nvPicPr>
          <p:cNvPr id="5" name="图片 4"/>
          <p:cNvPicPr>
            <a:picLocks noChangeAspect="1"/>
          </p:cNvPicPr>
          <p:nvPr/>
        </p:nvPicPr>
        <p:blipFill>
          <a:blip r:embed="rId2"/>
          <a:stretch>
            <a:fillRect/>
          </a:stretch>
        </p:blipFill>
        <p:spPr>
          <a:xfrm>
            <a:off x="0" y="1681430"/>
            <a:ext cx="552221" cy="525057"/>
          </a:xfrm>
          <a:prstGeom prst="rect">
            <a:avLst/>
          </a:prstGeom>
        </p:spPr>
      </p:pic>
      <p:sp>
        <p:nvSpPr>
          <p:cNvPr id="6" name="矩形 5"/>
          <p:cNvSpPr/>
          <p:nvPr/>
        </p:nvSpPr>
        <p:spPr>
          <a:xfrm>
            <a:off x="276110" y="5665305"/>
            <a:ext cx="11681791" cy="523220"/>
          </a:xfrm>
          <a:prstGeom prst="rect">
            <a:avLst/>
          </a:prstGeom>
        </p:spPr>
        <p:txBody>
          <a:bodyPr wrap="square">
            <a:spAutoFit/>
          </a:bodyPr>
          <a:lstStyle/>
          <a:p>
            <a:pPr algn="ctr"/>
            <a:r>
              <a:rPr lang="en-US" altLang="zh-CN" sz="2800" dirty="0"/>
              <a:t>The association is clearly </a:t>
            </a:r>
            <a:r>
              <a:rPr lang="en-US" altLang="zh-CN" sz="2800" b="1" dirty="0"/>
              <a:t>curved</a:t>
            </a:r>
            <a:r>
              <a:rPr lang="en-US" altLang="zh-CN" sz="2800" dirty="0"/>
              <a:t>, but the correlation is quite large: </a:t>
            </a:r>
            <a:r>
              <a:rPr lang="en-US" altLang="zh-CN" sz="2800" b="1" dirty="0"/>
              <a:t>r = 0.98</a:t>
            </a:r>
            <a:r>
              <a:rPr lang="en-US" altLang="zh-CN" sz="2800" dirty="0"/>
              <a:t>. </a:t>
            </a:r>
            <a:endParaRPr lang="zh-CN" altLang="en-US" sz="2800" dirty="0"/>
          </a:p>
        </p:txBody>
      </p:sp>
      <p:pic>
        <p:nvPicPr>
          <p:cNvPr id="7" name="图片 6"/>
          <p:cNvPicPr>
            <a:picLocks noChangeAspect="1"/>
          </p:cNvPicPr>
          <p:nvPr/>
        </p:nvPicPr>
        <p:blipFill>
          <a:blip r:embed="rId3"/>
          <a:stretch>
            <a:fillRect/>
          </a:stretch>
        </p:blipFill>
        <p:spPr>
          <a:xfrm>
            <a:off x="7116417" y="1324306"/>
            <a:ext cx="4968100" cy="3953373"/>
          </a:xfrm>
          <a:prstGeom prst="rect">
            <a:avLst/>
          </a:prstGeom>
        </p:spPr>
      </p:pic>
      <p:sp>
        <p:nvSpPr>
          <p:cNvPr id="8" name="标题 1"/>
          <p:cNvSpPr>
            <a:spLocks noGrp="1"/>
          </p:cNvSpPr>
          <p:nvPr>
            <p:ph type="title"/>
          </p:nvPr>
        </p:nvSpPr>
        <p:spPr>
          <a:xfrm>
            <a:off x="549965" y="156403"/>
            <a:ext cx="10515600" cy="1325563"/>
          </a:xfrm>
        </p:spPr>
        <p:txBody>
          <a:bodyPr/>
          <a:lstStyle/>
          <a:p>
            <a:r>
              <a:rPr lang="en-US" altLang="zh-CN" b="1" dirty="0" smtClean="0"/>
              <a:t>Important cautions</a:t>
            </a:r>
            <a:endParaRPr lang="zh-CN" altLang="en-US" b="1" dirty="0"/>
          </a:p>
        </p:txBody>
      </p:sp>
    </p:spTree>
    <p:extLst>
      <p:ext uri="{BB962C8B-B14F-4D97-AF65-F5344CB8AC3E}">
        <p14:creationId xmlns:p14="http://schemas.microsoft.com/office/powerpoint/2010/main" val="989473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823589" y="998803"/>
            <a:ext cx="10564699" cy="1143160"/>
          </a:xfrm>
          <a:prstGeom prst="rect">
            <a:avLst/>
          </a:prstGeom>
        </p:spPr>
      </p:pic>
      <p:pic>
        <p:nvPicPr>
          <p:cNvPr id="5" name="图片 4"/>
          <p:cNvPicPr>
            <a:picLocks noChangeAspect="1"/>
          </p:cNvPicPr>
          <p:nvPr/>
        </p:nvPicPr>
        <p:blipFill>
          <a:blip r:embed="rId3"/>
          <a:stretch>
            <a:fillRect/>
          </a:stretch>
        </p:blipFill>
        <p:spPr>
          <a:xfrm>
            <a:off x="908630" y="2018563"/>
            <a:ext cx="5544324" cy="4629796"/>
          </a:xfrm>
          <a:prstGeom prst="rect">
            <a:avLst/>
          </a:prstGeom>
        </p:spPr>
      </p:pic>
      <p:sp>
        <p:nvSpPr>
          <p:cNvPr id="6" name="矩形 5"/>
          <p:cNvSpPr/>
          <p:nvPr/>
        </p:nvSpPr>
        <p:spPr>
          <a:xfrm>
            <a:off x="6824869" y="2708269"/>
            <a:ext cx="4813853" cy="2768515"/>
          </a:xfrm>
          <a:prstGeom prst="rect">
            <a:avLst/>
          </a:prstGeom>
        </p:spPr>
        <p:txBody>
          <a:bodyPr wrap="square">
            <a:spAutoFit/>
          </a:bodyPr>
          <a:lstStyle/>
          <a:p>
            <a:pPr>
              <a:lnSpc>
                <a:spcPct val="150000"/>
              </a:lnSpc>
            </a:pPr>
            <a:r>
              <a:rPr lang="en-US" altLang="zh-CN" sz="4000" dirty="0"/>
              <a:t>T</a:t>
            </a:r>
            <a:r>
              <a:rPr lang="en-US" altLang="zh-CN" sz="4000" dirty="0" smtClean="0"/>
              <a:t>he correlation can be greatly influenced by outliers. </a:t>
            </a:r>
            <a:endParaRPr lang="zh-CN" altLang="en-US" sz="4000" dirty="0"/>
          </a:p>
        </p:txBody>
      </p:sp>
      <p:sp>
        <p:nvSpPr>
          <p:cNvPr id="7" name="标题 1"/>
          <p:cNvSpPr>
            <a:spLocks noGrp="1"/>
          </p:cNvSpPr>
          <p:nvPr>
            <p:ph type="title"/>
          </p:nvPr>
        </p:nvSpPr>
        <p:spPr>
          <a:xfrm>
            <a:off x="549965" y="156403"/>
            <a:ext cx="10515600" cy="1325563"/>
          </a:xfrm>
        </p:spPr>
        <p:txBody>
          <a:bodyPr/>
          <a:lstStyle/>
          <a:p>
            <a:r>
              <a:rPr lang="en-US" altLang="zh-CN" b="1" dirty="0" smtClean="0"/>
              <a:t>Important cautions</a:t>
            </a:r>
            <a:endParaRPr lang="zh-CN" altLang="en-US" b="1" dirty="0"/>
          </a:p>
        </p:txBody>
      </p:sp>
    </p:spTree>
    <p:extLst>
      <p:ext uri="{BB962C8B-B14F-4D97-AF65-F5344CB8AC3E}">
        <p14:creationId xmlns:p14="http://schemas.microsoft.com/office/powerpoint/2010/main" val="1018617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55374" y="417589"/>
            <a:ext cx="6096000" cy="707886"/>
          </a:xfrm>
          <a:prstGeom prst="rect">
            <a:avLst/>
          </a:prstGeom>
        </p:spPr>
        <p:txBody>
          <a:bodyPr>
            <a:spAutoFit/>
          </a:bodyPr>
          <a:lstStyle/>
          <a:p>
            <a:r>
              <a:rPr lang="en-US" altLang="zh-CN" sz="4000" b="1" dirty="0" smtClean="0"/>
              <a:t>Correlation &amp; Causation</a:t>
            </a:r>
            <a:endParaRPr lang="zh-CN" altLang="en-US" sz="4000" b="1" dirty="0"/>
          </a:p>
        </p:txBody>
      </p:sp>
      <p:sp>
        <p:nvSpPr>
          <p:cNvPr id="6" name="矩形 5"/>
          <p:cNvSpPr/>
          <p:nvPr/>
        </p:nvSpPr>
        <p:spPr>
          <a:xfrm>
            <a:off x="447261" y="1310094"/>
            <a:ext cx="11469756" cy="1323439"/>
          </a:xfrm>
          <a:prstGeom prst="rect">
            <a:avLst/>
          </a:prstGeom>
        </p:spPr>
        <p:txBody>
          <a:bodyPr wrap="square">
            <a:spAutoFit/>
          </a:bodyPr>
          <a:lstStyle/>
          <a:p>
            <a:r>
              <a:rPr lang="en-US" altLang="zh-CN" sz="2000" dirty="0" smtClean="0"/>
              <a:t>Most people love chocolate for its great taste. But does it also make you smarter? </a:t>
            </a:r>
          </a:p>
          <a:p>
            <a:r>
              <a:rPr lang="en-US" altLang="zh-CN" sz="2000" dirty="0" smtClean="0"/>
              <a:t>A scatterplot like this one recently appeared in the New England Journal of Medicine. </a:t>
            </a:r>
          </a:p>
          <a:p>
            <a:r>
              <a:rPr lang="en-US" altLang="zh-CN" sz="2000" dirty="0" smtClean="0"/>
              <a:t>The explanatory variable is the chocolate consumption per person for a sample of countries. </a:t>
            </a:r>
          </a:p>
          <a:p>
            <a:r>
              <a:rPr lang="en-US" altLang="zh-CN" sz="2000" dirty="0" smtClean="0"/>
              <a:t>The response variable is the number of Nobel Prizes per 10 million residents of that country. </a:t>
            </a:r>
            <a:endParaRPr lang="zh-CN" altLang="en-US" sz="2000" dirty="0"/>
          </a:p>
        </p:txBody>
      </p:sp>
      <p:pic>
        <p:nvPicPr>
          <p:cNvPr id="7" name="图片 6"/>
          <p:cNvPicPr>
            <a:picLocks noChangeAspect="1"/>
          </p:cNvPicPr>
          <p:nvPr/>
        </p:nvPicPr>
        <p:blipFill>
          <a:blip r:embed="rId2"/>
          <a:stretch>
            <a:fillRect/>
          </a:stretch>
        </p:blipFill>
        <p:spPr>
          <a:xfrm>
            <a:off x="517518" y="2633533"/>
            <a:ext cx="4781385" cy="4100957"/>
          </a:xfrm>
          <a:prstGeom prst="rect">
            <a:avLst/>
          </a:prstGeom>
        </p:spPr>
      </p:pic>
      <p:sp>
        <p:nvSpPr>
          <p:cNvPr id="8" name="矩形 7"/>
          <p:cNvSpPr/>
          <p:nvPr/>
        </p:nvSpPr>
        <p:spPr>
          <a:xfrm>
            <a:off x="5701748" y="2633533"/>
            <a:ext cx="6096000" cy="2246769"/>
          </a:xfrm>
          <a:prstGeom prst="rect">
            <a:avLst/>
          </a:prstGeom>
        </p:spPr>
        <p:txBody>
          <a:bodyPr>
            <a:spAutoFit/>
          </a:bodyPr>
          <a:lstStyle/>
          <a:p>
            <a:r>
              <a:rPr lang="en-US" altLang="zh-CN" sz="2000" b="1" dirty="0" smtClean="0"/>
              <a:t>Q.a. :</a:t>
            </a:r>
          </a:p>
          <a:p>
            <a:r>
              <a:rPr lang="en-US" altLang="zh-CN" sz="2000" dirty="0" smtClean="0"/>
              <a:t>If people in the United States started eating more chocolate, could we expect more Nobel Prizes to be awarded to residents of the United States? Explain. </a:t>
            </a:r>
          </a:p>
          <a:p>
            <a:r>
              <a:rPr lang="en-US" altLang="zh-CN" sz="2000" b="1" dirty="0" smtClean="0"/>
              <a:t>Q.b. :</a:t>
            </a:r>
          </a:p>
          <a:p>
            <a:r>
              <a:rPr lang="en-US" altLang="zh-CN" sz="2000" dirty="0" smtClean="0"/>
              <a:t>What effect does Switzerland have on the correlation? Explain.</a:t>
            </a:r>
            <a:endParaRPr lang="zh-CN" altLang="en-US" sz="2000" dirty="0"/>
          </a:p>
        </p:txBody>
      </p:sp>
    </p:spTree>
    <p:extLst>
      <p:ext uri="{BB962C8B-B14F-4D97-AF65-F5344CB8AC3E}">
        <p14:creationId xmlns:p14="http://schemas.microsoft.com/office/powerpoint/2010/main" val="3699713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55374" y="417589"/>
            <a:ext cx="6096000" cy="707886"/>
          </a:xfrm>
          <a:prstGeom prst="rect">
            <a:avLst/>
          </a:prstGeom>
        </p:spPr>
        <p:txBody>
          <a:bodyPr>
            <a:spAutoFit/>
          </a:bodyPr>
          <a:lstStyle/>
          <a:p>
            <a:r>
              <a:rPr lang="en-US" altLang="zh-CN" sz="4000" b="1" dirty="0" smtClean="0"/>
              <a:t>Correlation &amp; Causation</a:t>
            </a:r>
            <a:endParaRPr lang="zh-CN" altLang="en-US" sz="4000" b="1" dirty="0"/>
          </a:p>
        </p:txBody>
      </p:sp>
      <p:sp>
        <p:nvSpPr>
          <p:cNvPr id="6" name="矩形 5"/>
          <p:cNvSpPr/>
          <p:nvPr/>
        </p:nvSpPr>
        <p:spPr>
          <a:xfrm>
            <a:off x="447261" y="1310094"/>
            <a:ext cx="11469756" cy="1323439"/>
          </a:xfrm>
          <a:prstGeom prst="rect">
            <a:avLst/>
          </a:prstGeom>
        </p:spPr>
        <p:txBody>
          <a:bodyPr wrap="square">
            <a:spAutoFit/>
          </a:bodyPr>
          <a:lstStyle/>
          <a:p>
            <a:r>
              <a:rPr lang="en-US" altLang="zh-CN" sz="2000" dirty="0" smtClean="0"/>
              <a:t>Most people love chocolate for its great taste. But does it also make you smarter? </a:t>
            </a:r>
          </a:p>
          <a:p>
            <a:r>
              <a:rPr lang="en-US" altLang="zh-CN" sz="2000" dirty="0" smtClean="0"/>
              <a:t>A scatterplot like this one recently appeared in the New England Journal of Medicine. </a:t>
            </a:r>
          </a:p>
          <a:p>
            <a:r>
              <a:rPr lang="en-US" altLang="zh-CN" sz="2000" dirty="0" smtClean="0"/>
              <a:t>The explanatory variable is the chocolate consumption per person for a sample of countries. </a:t>
            </a:r>
          </a:p>
          <a:p>
            <a:r>
              <a:rPr lang="en-US" altLang="zh-CN" sz="2000" dirty="0" smtClean="0"/>
              <a:t>The response variable is the number of Nobel Prizes per 10 million residents of that country. </a:t>
            </a:r>
            <a:endParaRPr lang="zh-CN" altLang="en-US" sz="2000" dirty="0"/>
          </a:p>
        </p:txBody>
      </p:sp>
      <p:pic>
        <p:nvPicPr>
          <p:cNvPr id="7" name="图片 6"/>
          <p:cNvPicPr>
            <a:picLocks noChangeAspect="1"/>
          </p:cNvPicPr>
          <p:nvPr/>
        </p:nvPicPr>
        <p:blipFill>
          <a:blip r:embed="rId2"/>
          <a:stretch>
            <a:fillRect/>
          </a:stretch>
        </p:blipFill>
        <p:spPr>
          <a:xfrm>
            <a:off x="517518" y="2633533"/>
            <a:ext cx="4781385" cy="4100957"/>
          </a:xfrm>
          <a:prstGeom prst="rect">
            <a:avLst/>
          </a:prstGeom>
        </p:spPr>
      </p:pic>
      <p:sp>
        <p:nvSpPr>
          <p:cNvPr id="8" name="矩形 7"/>
          <p:cNvSpPr/>
          <p:nvPr/>
        </p:nvSpPr>
        <p:spPr>
          <a:xfrm>
            <a:off x="5701748" y="2633533"/>
            <a:ext cx="6096000" cy="3477875"/>
          </a:xfrm>
          <a:prstGeom prst="rect">
            <a:avLst/>
          </a:prstGeom>
        </p:spPr>
        <p:txBody>
          <a:bodyPr>
            <a:spAutoFit/>
          </a:bodyPr>
          <a:lstStyle/>
          <a:p>
            <a:r>
              <a:rPr lang="en-US" altLang="zh-CN" sz="2000" b="1" dirty="0" smtClean="0"/>
              <a:t>Q.a. :</a:t>
            </a:r>
          </a:p>
          <a:p>
            <a:r>
              <a:rPr lang="en-US" altLang="zh-CN" sz="2000" dirty="0" smtClean="0"/>
              <a:t>If people in the United States started eating more chocolate, could we expect more Nobel Prizes to be awarded to residents of the United States? Explain. </a:t>
            </a:r>
          </a:p>
          <a:p>
            <a:endParaRPr lang="en-US" altLang="zh-CN" sz="2000" dirty="0" smtClean="0"/>
          </a:p>
          <a:p>
            <a:r>
              <a:rPr lang="en-US" altLang="zh-CN" sz="2000" b="1" dirty="0" smtClean="0"/>
              <a:t>No; even though there is a strong correlation between chocolate consumption and the number of Nobel laureates in a country, causation should not be inferred. It is possible that both of these variables are changing due to another variable, such as per capita income.</a:t>
            </a:r>
            <a:endParaRPr lang="zh-CN" altLang="en-US" sz="2000" b="1" dirty="0" smtClean="0"/>
          </a:p>
        </p:txBody>
      </p:sp>
    </p:spTree>
    <p:extLst>
      <p:ext uri="{BB962C8B-B14F-4D97-AF65-F5344CB8AC3E}">
        <p14:creationId xmlns:p14="http://schemas.microsoft.com/office/powerpoint/2010/main" val="2163019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55374" y="417589"/>
            <a:ext cx="6096000" cy="707886"/>
          </a:xfrm>
          <a:prstGeom prst="rect">
            <a:avLst/>
          </a:prstGeom>
        </p:spPr>
        <p:txBody>
          <a:bodyPr wrap="square">
            <a:spAutoFit/>
          </a:bodyPr>
          <a:lstStyle/>
          <a:p>
            <a:r>
              <a:rPr lang="en-US" altLang="zh-CN" sz="4000" b="1" dirty="0" smtClean="0"/>
              <a:t>Correlation &amp; Causation</a:t>
            </a:r>
            <a:endParaRPr lang="zh-CN" altLang="en-US" sz="4000" b="1" dirty="0"/>
          </a:p>
        </p:txBody>
      </p:sp>
      <p:sp>
        <p:nvSpPr>
          <p:cNvPr id="6" name="矩形 5"/>
          <p:cNvSpPr/>
          <p:nvPr/>
        </p:nvSpPr>
        <p:spPr>
          <a:xfrm>
            <a:off x="447261" y="1310094"/>
            <a:ext cx="11469756" cy="1323439"/>
          </a:xfrm>
          <a:prstGeom prst="rect">
            <a:avLst/>
          </a:prstGeom>
        </p:spPr>
        <p:txBody>
          <a:bodyPr wrap="square">
            <a:spAutoFit/>
          </a:bodyPr>
          <a:lstStyle/>
          <a:p>
            <a:r>
              <a:rPr lang="en-US" altLang="zh-CN" sz="2000" dirty="0" smtClean="0"/>
              <a:t>Most people love chocolate for its great taste. But does it also make you smarter? </a:t>
            </a:r>
          </a:p>
          <a:p>
            <a:r>
              <a:rPr lang="en-US" altLang="zh-CN" sz="2000" dirty="0" smtClean="0"/>
              <a:t>A scatterplot like this one recently appeared in the New England Journal of Medicine. </a:t>
            </a:r>
          </a:p>
          <a:p>
            <a:r>
              <a:rPr lang="en-US" altLang="zh-CN" sz="2000" dirty="0" smtClean="0"/>
              <a:t>The explanatory variable is the chocolate consumption per person for a sample of countries. </a:t>
            </a:r>
          </a:p>
          <a:p>
            <a:r>
              <a:rPr lang="en-US" altLang="zh-CN" sz="2000" dirty="0" smtClean="0"/>
              <a:t>The response variable is the number of Nobel Prizes per 10 million residents of that country. </a:t>
            </a:r>
            <a:endParaRPr lang="zh-CN" altLang="en-US" sz="2000" dirty="0"/>
          </a:p>
        </p:txBody>
      </p:sp>
      <p:pic>
        <p:nvPicPr>
          <p:cNvPr id="7" name="图片 6"/>
          <p:cNvPicPr>
            <a:picLocks noChangeAspect="1"/>
          </p:cNvPicPr>
          <p:nvPr/>
        </p:nvPicPr>
        <p:blipFill>
          <a:blip r:embed="rId2"/>
          <a:stretch>
            <a:fillRect/>
          </a:stretch>
        </p:blipFill>
        <p:spPr>
          <a:xfrm>
            <a:off x="517518" y="2633533"/>
            <a:ext cx="4781385" cy="4100957"/>
          </a:xfrm>
          <a:prstGeom prst="rect">
            <a:avLst/>
          </a:prstGeom>
        </p:spPr>
      </p:pic>
      <p:sp>
        <p:nvSpPr>
          <p:cNvPr id="8" name="矩形 7"/>
          <p:cNvSpPr/>
          <p:nvPr/>
        </p:nvSpPr>
        <p:spPr>
          <a:xfrm>
            <a:off x="5369160" y="2907604"/>
            <a:ext cx="6096000" cy="3170099"/>
          </a:xfrm>
          <a:prstGeom prst="rect">
            <a:avLst/>
          </a:prstGeom>
        </p:spPr>
        <p:txBody>
          <a:bodyPr>
            <a:spAutoFit/>
          </a:bodyPr>
          <a:lstStyle/>
          <a:p>
            <a:r>
              <a:rPr lang="en-US" altLang="zh-CN" sz="2000" b="1" dirty="0" smtClean="0"/>
              <a:t>Q.b. :</a:t>
            </a:r>
          </a:p>
          <a:p>
            <a:r>
              <a:rPr lang="en-US" altLang="zh-CN" sz="2000" dirty="0" smtClean="0"/>
              <a:t>What effect does Switzerland have on the correlation? Explain.</a:t>
            </a:r>
          </a:p>
          <a:p>
            <a:endParaRPr lang="en-US" altLang="zh-CN" sz="2000" dirty="0"/>
          </a:p>
          <a:p>
            <a:r>
              <a:rPr lang="en-US" altLang="zh-CN" sz="2400" b="1" dirty="0"/>
              <a:t>When Switzerland is included with the rest of the points, it makes the association stronger because it doesn’t vary much from the linear pattern. This makes the correlation closer to 1.</a:t>
            </a:r>
            <a:endParaRPr lang="zh-CN" altLang="en-US" sz="2400" b="1" dirty="0"/>
          </a:p>
        </p:txBody>
      </p:sp>
    </p:spTree>
    <p:extLst>
      <p:ext uri="{BB962C8B-B14F-4D97-AF65-F5344CB8AC3E}">
        <p14:creationId xmlns:p14="http://schemas.microsoft.com/office/powerpoint/2010/main" val="1623973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499</Words>
  <Application>Microsoft Office PowerPoint</Application>
  <PresentationFormat>宽屏</PresentationFormat>
  <Paragraphs>41</Paragraphs>
  <Slides>12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vt:i4>
      </vt:variant>
    </vt:vector>
  </HeadingPairs>
  <TitlesOfParts>
    <vt:vector size="19" baseType="lpstr">
      <vt:lpstr>等线</vt:lpstr>
      <vt:lpstr>等线 Light</vt:lpstr>
      <vt:lpstr>宋体</vt:lpstr>
      <vt:lpstr>微软雅黑</vt:lpstr>
      <vt:lpstr>Arial</vt:lpstr>
      <vt:lpstr>Times New Roman</vt:lpstr>
      <vt:lpstr>Office 主题​​</vt:lpstr>
      <vt:lpstr>Lecture  3</vt:lpstr>
      <vt:lpstr>Important cautions</vt:lpstr>
      <vt:lpstr>PowerPoint 演示文稿</vt:lpstr>
      <vt:lpstr>PowerPoint 演示文稿</vt:lpstr>
      <vt:lpstr>Important cautions</vt:lpstr>
      <vt:lpstr>Important cautions</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X13 Yoga</dc:creator>
  <cp:lastModifiedBy>X13 Yoga</cp:lastModifiedBy>
  <cp:revision>13</cp:revision>
  <dcterms:created xsi:type="dcterms:W3CDTF">2021-09-21T11:38:16Z</dcterms:created>
  <dcterms:modified xsi:type="dcterms:W3CDTF">2021-09-22T01:48:50Z</dcterms:modified>
</cp:coreProperties>
</file>