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8"/>
  </p:notesMasterIdLst>
  <p:handoutMasterIdLst>
    <p:handoutMasterId r:id="rId119"/>
  </p:handoutMasterIdLst>
  <p:sldIdLst>
    <p:sldId id="941" r:id="rId2"/>
    <p:sldId id="290" r:id="rId3"/>
    <p:sldId id="1341" r:id="rId4"/>
    <p:sldId id="1468" r:id="rId5"/>
    <p:sldId id="1461" r:id="rId6"/>
    <p:sldId id="1330" r:id="rId7"/>
    <p:sldId id="1128" r:id="rId8"/>
    <p:sldId id="1453" r:id="rId9"/>
    <p:sldId id="1346" r:id="rId10"/>
    <p:sldId id="1345" r:id="rId11"/>
    <p:sldId id="1344" r:id="rId12"/>
    <p:sldId id="1375" r:id="rId13"/>
    <p:sldId id="1376" r:id="rId14"/>
    <p:sldId id="1348" r:id="rId15"/>
    <p:sldId id="1353" r:id="rId16"/>
    <p:sldId id="1368" r:id="rId17"/>
    <p:sldId id="1369" r:id="rId18"/>
    <p:sldId id="1370" r:id="rId19"/>
    <p:sldId id="1371" r:id="rId20"/>
    <p:sldId id="1372" r:id="rId21"/>
    <p:sldId id="1373" r:id="rId22"/>
    <p:sldId id="1367" r:id="rId23"/>
    <p:sldId id="1374" r:id="rId24"/>
    <p:sldId id="1365" r:id="rId25"/>
    <p:sldId id="1364" r:id="rId26"/>
    <p:sldId id="1363" r:id="rId27"/>
    <p:sldId id="1362" r:id="rId28"/>
    <p:sldId id="1451" r:id="rId29"/>
    <p:sldId id="1359" r:id="rId30"/>
    <p:sldId id="1358" r:id="rId31"/>
    <p:sldId id="1351" r:id="rId32"/>
    <p:sldId id="1357" r:id="rId33"/>
    <p:sldId id="1356" r:id="rId34"/>
    <p:sldId id="1355" r:id="rId35"/>
    <p:sldId id="1354" r:id="rId36"/>
    <p:sldId id="1181" r:id="rId37"/>
    <p:sldId id="1380" r:id="rId38"/>
    <p:sldId id="1383" r:id="rId39"/>
    <p:sldId id="1382" r:id="rId40"/>
    <p:sldId id="1381" r:id="rId41"/>
    <p:sldId id="1378" r:id="rId42"/>
    <p:sldId id="1379" r:id="rId43"/>
    <p:sldId id="1162" r:id="rId44"/>
    <p:sldId id="1377" r:id="rId45"/>
    <p:sldId id="1384" r:id="rId46"/>
    <p:sldId id="1388" r:id="rId47"/>
    <p:sldId id="1385" r:id="rId48"/>
    <p:sldId id="1166" r:id="rId49"/>
    <p:sldId id="1390" r:id="rId50"/>
    <p:sldId id="1389" r:id="rId51"/>
    <p:sldId id="1387" r:id="rId52"/>
    <p:sldId id="1386" r:id="rId53"/>
    <p:sldId id="1167" r:id="rId54"/>
    <p:sldId id="1391" r:id="rId55"/>
    <p:sldId id="1392" r:id="rId56"/>
    <p:sldId id="1394" r:id="rId57"/>
    <p:sldId id="1395" r:id="rId58"/>
    <p:sldId id="1447" r:id="rId59"/>
    <p:sldId id="1397" r:id="rId60"/>
    <p:sldId id="1186" r:id="rId61"/>
    <p:sldId id="1404" r:id="rId62"/>
    <p:sldId id="1403" r:id="rId63"/>
    <p:sldId id="1402" r:id="rId64"/>
    <p:sldId id="1401" r:id="rId65"/>
    <p:sldId id="1462" r:id="rId66"/>
    <p:sldId id="1399" r:id="rId67"/>
    <p:sldId id="1400" r:id="rId68"/>
    <p:sldId id="1463" r:id="rId69"/>
    <p:sldId id="1405" r:id="rId70"/>
    <p:sldId id="1406" r:id="rId71"/>
    <p:sldId id="1407" r:id="rId72"/>
    <p:sldId id="1211" r:id="rId73"/>
    <p:sldId id="1408" r:id="rId74"/>
    <p:sldId id="1410" r:id="rId75"/>
    <p:sldId id="1413" r:id="rId76"/>
    <p:sldId id="1412" r:id="rId77"/>
    <p:sldId id="1411" r:id="rId78"/>
    <p:sldId id="1414" r:id="rId79"/>
    <p:sldId id="1418" r:id="rId80"/>
    <p:sldId id="1417" r:id="rId81"/>
    <p:sldId id="1416" r:id="rId82"/>
    <p:sldId id="1415" r:id="rId83"/>
    <p:sldId id="1419" r:id="rId84"/>
    <p:sldId id="1425" r:id="rId85"/>
    <p:sldId id="1210" r:id="rId86"/>
    <p:sldId id="1423" r:id="rId87"/>
    <p:sldId id="1420" r:id="rId88"/>
    <p:sldId id="1426" r:id="rId89"/>
    <p:sldId id="1430" r:id="rId90"/>
    <p:sldId id="1429" r:id="rId91"/>
    <p:sldId id="1428" r:id="rId92"/>
    <p:sldId id="1427" r:id="rId93"/>
    <p:sldId id="1431" r:id="rId94"/>
    <p:sldId id="1464" r:id="rId95"/>
    <p:sldId id="1465" r:id="rId96"/>
    <p:sldId id="1466" r:id="rId97"/>
    <p:sldId id="1467" r:id="rId98"/>
    <p:sldId id="1434" r:id="rId99"/>
    <p:sldId id="1440" r:id="rId100"/>
    <p:sldId id="1441" r:id="rId101"/>
    <p:sldId id="1432" r:id="rId102"/>
    <p:sldId id="1433" r:id="rId103"/>
    <p:sldId id="1449" r:id="rId104"/>
    <p:sldId id="1450" r:id="rId105"/>
    <p:sldId id="1448" r:id="rId106"/>
    <p:sldId id="1292" r:id="rId107"/>
    <p:sldId id="1436" r:id="rId108"/>
    <p:sldId id="1438" r:id="rId109"/>
    <p:sldId id="1313" r:id="rId110"/>
    <p:sldId id="1331" r:id="rId111"/>
    <p:sldId id="1335" r:id="rId112"/>
    <p:sldId id="1336" r:id="rId113"/>
    <p:sldId id="1338" r:id="rId114"/>
    <p:sldId id="1339" r:id="rId115"/>
    <p:sldId id="1446" r:id="rId116"/>
    <p:sldId id="1470" r:id="rId1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5050"/>
    <a:srgbClr val="CC0000"/>
    <a:srgbClr val="E6E6E6"/>
    <a:srgbClr val="0070C0"/>
    <a:srgbClr val="9E0000"/>
    <a:srgbClr val="AC0000"/>
    <a:srgbClr val="EA0000"/>
    <a:srgbClr val="70AD47"/>
    <a:srgbClr val="E3D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2264" autoAdjust="0"/>
  </p:normalViewPr>
  <p:slideViewPr>
    <p:cSldViewPr snapToGrid="0">
      <p:cViewPr>
        <p:scale>
          <a:sx n="60" d="100"/>
          <a:sy n="60" d="100"/>
        </p:scale>
        <p:origin x="1056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handoutMaster" Target="handoutMasters/handoutMaster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5DA5F5-E4B0-4284-B98F-B6CC20DD58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48B773-FF18-4C72-ACEF-60818E9F6F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DCF07-D84B-4299-BB33-8D8843EC822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12140-5568-422E-B579-6C26375816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BACE4-F7C9-4975-87C2-556065E4CF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56A21-47A0-4EAA-90EE-AE9AED747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1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7D8F7-7D4D-40A6-BA97-98C32F486FF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5F48D-6F8C-4CF1-9B6C-FD83CC9BE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41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9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31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78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78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76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55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77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7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243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58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81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64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59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973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12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2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25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935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494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87834-2AB1-4997-BB7F-DD05CFCAB5A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353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87834-2AB1-4997-BB7F-DD05CFCAB5A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67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87834-2AB1-4997-BB7F-DD05CFCAB5A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16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176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87834-2AB1-4997-BB7F-DD05CFCAB5A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52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87834-2AB1-4997-BB7F-DD05CFCAB5A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805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87834-2AB1-4997-BB7F-DD05CFCAB5A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21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87834-2AB1-4997-BB7F-DD05CFCAB5A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20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A </a:t>
            </a:r>
            <a:r>
              <a:rPr lang="en-US" altLang="zh-CN" sz="1200" b="1" dirty="0" smtClean="0"/>
              <a:t>regression line </a:t>
            </a:r>
            <a:r>
              <a:rPr lang="en-US" altLang="zh-CN" sz="1200" dirty="0" smtClean="0"/>
              <a:t>summarizes the relationship between two variables, but only in a specific setting: when one variable helps explain the other.</a:t>
            </a:r>
            <a:br>
              <a:rPr lang="en-US" altLang="zh-CN" sz="1200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27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78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22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40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63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8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91C6B5D-45B0-435C-903F-0325B81BAA0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66F3-5255-4E14-A70D-E6B7A0AE2EA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05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6B5D-45B0-435C-903F-0325B81BAA0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66F3-5255-4E14-A70D-E6B7A0AE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4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6B5D-45B0-435C-903F-0325B81BAA0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66F3-5255-4E14-A70D-E6B7A0AE2EA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10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6B5D-45B0-435C-903F-0325B81BAA0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66F3-5255-4E14-A70D-E6B7A0AE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3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6B5D-45B0-435C-903F-0325B81BAA0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66F3-5255-4E14-A70D-E6B7A0AE2EA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58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6B5D-45B0-435C-903F-0325B81BAA0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66F3-5255-4E14-A70D-E6B7A0AE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6B5D-45B0-435C-903F-0325B81BAA0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66F3-5255-4E14-A70D-E6B7A0AE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3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6B5D-45B0-435C-903F-0325B81BAA0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66F3-5255-4E14-A70D-E6B7A0AE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6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6B5D-45B0-435C-903F-0325B81BAA0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66F3-5255-4E14-A70D-E6B7A0AE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7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6B5D-45B0-435C-903F-0325B81BAA0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66F3-5255-4E14-A70D-E6B7A0AE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6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6B5D-45B0-435C-903F-0325B81BAA0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66F3-5255-4E14-A70D-E6B7A0AE2EA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82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91C6B5D-45B0-435C-903F-0325B81BAA0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9BE66F3-5255-4E14-A70D-E6B7A0AE2EA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3822ED5-2F26-4C86-BE2C-72C9FBD4837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108" y="5632571"/>
            <a:ext cx="1570892" cy="6793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4B415C-5B40-4DE1-BAEA-86CE6406F146}"/>
              </a:ext>
            </a:extLst>
          </p:cNvPr>
          <p:cNvSpPr txBox="1"/>
          <p:nvPr userDrawn="1"/>
        </p:nvSpPr>
        <p:spPr>
          <a:xfrm>
            <a:off x="10240108" y="6311900"/>
            <a:ext cx="16881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skewthescript.org</a:t>
            </a:r>
          </a:p>
        </p:txBody>
      </p:sp>
    </p:spTree>
    <p:extLst>
      <p:ext uri="{BB962C8B-B14F-4D97-AF65-F5344CB8AC3E}">
        <p14:creationId xmlns:p14="http://schemas.microsoft.com/office/powerpoint/2010/main" val="249796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CB20BD-FE67-4A2C-9EA2-A4FBFDE161E1}"/>
              </a:ext>
            </a:extLst>
          </p:cNvPr>
          <p:cNvSpPr txBox="1"/>
          <p:nvPr/>
        </p:nvSpPr>
        <p:spPr>
          <a:xfrm>
            <a:off x="443603" y="1744053"/>
            <a:ext cx="112835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0070C0"/>
                </a:solidFill>
              </a:rPr>
              <a:t>Least Squares </a:t>
            </a:r>
          </a:p>
          <a:p>
            <a:pPr algn="ctr"/>
            <a:r>
              <a:rPr lang="en-US" sz="8000" b="1" dirty="0">
                <a:solidFill>
                  <a:srgbClr val="0070C0"/>
                </a:solidFill>
              </a:rPr>
              <a:t>Regression Line</a:t>
            </a:r>
          </a:p>
        </p:txBody>
      </p:sp>
    </p:spTree>
    <p:extLst>
      <p:ext uri="{BB962C8B-B14F-4D97-AF65-F5344CB8AC3E}">
        <p14:creationId xmlns:p14="http://schemas.microsoft.com/office/powerpoint/2010/main" val="223142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47D7CB-E73F-4E8B-9BEF-87743097A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438073"/>
              </p:ext>
            </p:extLst>
          </p:nvPr>
        </p:nvGraphicFramePr>
        <p:xfrm>
          <a:off x="348652" y="1012594"/>
          <a:ext cx="2565712" cy="5501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2856">
                  <a:extLst>
                    <a:ext uri="{9D8B030D-6E8A-4147-A177-3AD203B41FA5}">
                      <a16:colId xmlns:a16="http://schemas.microsoft.com/office/drawing/2014/main" val="261857576"/>
                    </a:ext>
                  </a:extLst>
                </a:gridCol>
                <a:gridCol w="1282856">
                  <a:extLst>
                    <a:ext uri="{9D8B030D-6E8A-4147-A177-3AD203B41FA5}">
                      <a16:colId xmlns:a16="http://schemas.microsoft.com/office/drawing/2014/main" val="4052503751"/>
                    </a:ext>
                  </a:extLst>
                </a:gridCol>
              </a:tblGrid>
              <a:tr h="9194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Percent Attendance</a:t>
                      </a:r>
                    </a:p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STAAR Algebra 1 Raw Score</a:t>
                      </a:r>
                    </a:p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317562"/>
                  </a:ext>
                </a:extLst>
              </a:tr>
              <a:tr h="387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95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45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363777"/>
                  </a:ext>
                </a:extLst>
              </a:tr>
              <a:tr h="387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89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42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0050774"/>
                  </a:ext>
                </a:extLst>
              </a:tr>
              <a:tr h="387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67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31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705474"/>
                  </a:ext>
                </a:extLst>
              </a:tr>
              <a:tr h="387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>
                          <a:effectLst/>
                        </a:rPr>
                        <a:t>98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51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435280"/>
                  </a:ext>
                </a:extLst>
              </a:tr>
              <a:tr h="387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>
                          <a:effectLst/>
                        </a:rPr>
                        <a:t>99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49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6987258"/>
                  </a:ext>
                </a:extLst>
              </a:tr>
              <a:tr h="387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>
                          <a:effectLst/>
                        </a:rPr>
                        <a:t>76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38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520192"/>
                  </a:ext>
                </a:extLst>
              </a:tr>
              <a:tr h="387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>
                          <a:effectLst/>
                        </a:rPr>
                        <a:t>92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46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308220"/>
                  </a:ext>
                </a:extLst>
              </a:tr>
              <a:tr h="387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>
                          <a:effectLst/>
                        </a:rPr>
                        <a:t>91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41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263108"/>
                  </a:ext>
                </a:extLst>
              </a:tr>
              <a:tr h="387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>
                          <a:effectLst/>
                        </a:rPr>
                        <a:t>76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35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7985378"/>
                  </a:ext>
                </a:extLst>
              </a:tr>
              <a:tr h="387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>
                          <a:effectLst/>
                        </a:rPr>
                        <a:t>85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39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3736424"/>
                  </a:ext>
                </a:extLst>
              </a:tr>
              <a:tr h="387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>
                          <a:effectLst/>
                        </a:rPr>
                        <a:t>82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37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3440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A186F75-E7A1-4643-8D13-B1887EFD9B1B}"/>
              </a:ext>
            </a:extLst>
          </p:cNvPr>
          <p:cNvSpPr txBox="1"/>
          <p:nvPr/>
        </p:nvSpPr>
        <p:spPr>
          <a:xfrm>
            <a:off x="3327295" y="1885871"/>
            <a:ext cx="81055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Random sample of students who took the Texas STAAR state Algebra 1 assessment and their attendance rate during the school year.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8DA5BE-9327-4012-9E9D-D13FC1C8BFB0}"/>
              </a:ext>
            </a:extLst>
          </p:cNvPr>
          <p:cNvSpPr txBox="1"/>
          <p:nvPr/>
        </p:nvSpPr>
        <p:spPr>
          <a:xfrm>
            <a:off x="3327501" y="4776318"/>
            <a:ext cx="7442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Explanatory (x): </a:t>
            </a:r>
            <a:r>
              <a:rPr lang="en-US" sz="4500" b="1" dirty="0">
                <a:solidFill>
                  <a:srgbClr val="0070C0"/>
                </a:solidFill>
              </a:rPr>
              <a:t>Attendance</a:t>
            </a:r>
          </a:p>
          <a:p>
            <a:r>
              <a:rPr lang="en-US" sz="4500" dirty="0"/>
              <a:t>Response (y): </a:t>
            </a:r>
            <a:r>
              <a:rPr lang="en-US" sz="4500" b="1" dirty="0">
                <a:solidFill>
                  <a:srgbClr val="0070C0"/>
                </a:solidFill>
              </a:rPr>
              <a:t>Test Scores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1FE630C1-6D67-47D6-8F73-B622E4DA4703}"/>
              </a:ext>
            </a:extLst>
          </p:cNvPr>
          <p:cNvSpPr/>
          <p:nvPr/>
        </p:nvSpPr>
        <p:spPr>
          <a:xfrm>
            <a:off x="1289527" y="584823"/>
            <a:ext cx="727968" cy="427771"/>
          </a:xfrm>
          <a:prstGeom prst="uturnArrow">
            <a:avLst>
              <a:gd name="adj1" fmla="val 29134"/>
              <a:gd name="adj2" fmla="val 23962"/>
              <a:gd name="adj3" fmla="val 27083"/>
              <a:gd name="adj4" fmla="val 33373"/>
              <a:gd name="adj5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5B05CE-4E53-4F06-8AC2-1C9063FF7EC5}"/>
              </a:ext>
            </a:extLst>
          </p:cNvPr>
          <p:cNvSpPr txBox="1"/>
          <p:nvPr/>
        </p:nvSpPr>
        <p:spPr>
          <a:xfrm>
            <a:off x="-24712" y="375047"/>
            <a:ext cx="14159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rgbClr val="0070C0"/>
                </a:solidFill>
              </a:rPr>
              <a:t>explains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AF82F1-A663-4A06-BF2D-8097206F8ECA}"/>
              </a:ext>
            </a:extLst>
          </p:cNvPr>
          <p:cNvSpPr txBox="1"/>
          <p:nvPr/>
        </p:nvSpPr>
        <p:spPr>
          <a:xfrm>
            <a:off x="1911307" y="358496"/>
            <a:ext cx="14159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rgbClr val="0070C0"/>
                </a:solidFill>
              </a:rPr>
              <a:t>responds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437978-1E51-4E7C-9C23-507E896AC395}"/>
              </a:ext>
            </a:extLst>
          </p:cNvPr>
          <p:cNvSpPr txBox="1"/>
          <p:nvPr/>
        </p:nvSpPr>
        <p:spPr>
          <a:xfrm>
            <a:off x="3847323" y="823152"/>
            <a:ext cx="563569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50462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A5A3A9-00BE-4B0B-9032-F9C496A756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6"/>
          <a:stretch/>
        </p:blipFill>
        <p:spPr>
          <a:xfrm>
            <a:off x="226060" y="793102"/>
            <a:ext cx="10013341" cy="56916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527C31-77BB-48C3-AC2D-4724CD9736BF}"/>
              </a:ext>
            </a:extLst>
          </p:cNvPr>
          <p:cNvSpPr txBox="1"/>
          <p:nvPr/>
        </p:nvSpPr>
        <p:spPr>
          <a:xfrm>
            <a:off x="1520889" y="1884783"/>
            <a:ext cx="4954556" cy="1477328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500" b="1" dirty="0"/>
              <a:t>Of course attending school helps!</a:t>
            </a:r>
          </a:p>
        </p:txBody>
      </p:sp>
    </p:spTree>
    <p:extLst>
      <p:ext uri="{BB962C8B-B14F-4D97-AF65-F5344CB8AC3E}">
        <p14:creationId xmlns:p14="http://schemas.microsoft.com/office/powerpoint/2010/main" val="87379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60011F-4EBB-481E-AE76-766607F32B8B}"/>
              </a:ext>
            </a:extLst>
          </p:cNvPr>
          <p:cNvSpPr txBox="1"/>
          <p:nvPr/>
        </p:nvSpPr>
        <p:spPr>
          <a:xfrm>
            <a:off x="494522" y="1879947"/>
            <a:ext cx="1077685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In the past several years, superintendents have piloted large-scale (and sometimes quite expensive) initiatives to improve student attendance. These included:</a:t>
            </a:r>
          </a:p>
          <a:p>
            <a:endParaRPr lang="en-US" sz="1200" dirty="0"/>
          </a:p>
          <a:p>
            <a:pPr marL="342900" indent="-342900">
              <a:buAutoNum type="arabicPeriod"/>
            </a:pPr>
            <a:r>
              <a:rPr lang="en-US" sz="3500" dirty="0"/>
              <a:t> Call programs for chronically absent students</a:t>
            </a:r>
          </a:p>
          <a:p>
            <a:pPr marL="342900" indent="-342900">
              <a:buAutoNum type="arabicPeriod"/>
            </a:pPr>
            <a:r>
              <a:rPr lang="en-US" sz="3500" dirty="0"/>
              <a:t> Hiring attendance case managers and coordinators</a:t>
            </a:r>
          </a:p>
          <a:p>
            <a:pPr marL="342900" indent="-342900">
              <a:buAutoNum type="arabicPeriod"/>
            </a:pPr>
            <a:r>
              <a:rPr lang="en-US" sz="3500" dirty="0"/>
              <a:t> Using Uber/Lyft for students with transportation issues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6C4E1-0C3B-4971-BAF8-C1BE9FA987FC}"/>
              </a:ext>
            </a:extLst>
          </p:cNvPr>
          <p:cNvSpPr txBox="1"/>
          <p:nvPr/>
        </p:nvSpPr>
        <p:spPr>
          <a:xfrm>
            <a:off x="494522" y="261257"/>
            <a:ext cx="716591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/>
              <a:t>Fixing attendance</a:t>
            </a:r>
          </a:p>
        </p:txBody>
      </p:sp>
    </p:spTree>
    <p:extLst>
      <p:ext uri="{BB962C8B-B14F-4D97-AF65-F5344CB8AC3E}">
        <p14:creationId xmlns:p14="http://schemas.microsoft.com/office/powerpoint/2010/main" val="78713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B6C4E1-0C3B-4971-BAF8-C1BE9FA987FC}"/>
              </a:ext>
            </a:extLst>
          </p:cNvPr>
          <p:cNvSpPr txBox="1"/>
          <p:nvPr/>
        </p:nvSpPr>
        <p:spPr>
          <a:xfrm>
            <a:off x="587828" y="559836"/>
            <a:ext cx="716591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b="1" dirty="0"/>
              <a:t>The result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F96CC6-A9C4-46DD-8052-003D6159A6A4}"/>
              </a:ext>
            </a:extLst>
          </p:cNvPr>
          <p:cNvSpPr/>
          <p:nvPr/>
        </p:nvSpPr>
        <p:spPr>
          <a:xfrm>
            <a:off x="482082" y="5767979"/>
            <a:ext cx="9361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Pyne</a:t>
            </a:r>
            <a:r>
              <a:rPr lang="en-US" dirty="0"/>
              <a:t>, </a:t>
            </a:r>
            <a:r>
              <a:rPr lang="en-US" dirty="0" err="1"/>
              <a:t>Grodsky</a:t>
            </a:r>
            <a:r>
              <a:rPr lang="en-US" dirty="0"/>
              <a:t>, et al., (2018). </a:t>
            </a:r>
            <a:r>
              <a:rPr lang="en-US" i="1" dirty="0"/>
              <a:t>What Happens When Children Miss School? Unpacking Elementary School Absences in MMSD</a:t>
            </a:r>
            <a:r>
              <a:rPr lang="en-US" dirty="0"/>
              <a:t>. Madison, WI: Madison Education Partnership.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79DB4B-3C15-4C98-8E30-B03A0DC13E2B}"/>
              </a:ext>
            </a:extLst>
          </p:cNvPr>
          <p:cNvGrpSpPr/>
          <p:nvPr/>
        </p:nvGrpSpPr>
        <p:grpSpPr>
          <a:xfrm>
            <a:off x="3248198" y="1931438"/>
            <a:ext cx="6106149" cy="3354829"/>
            <a:chOff x="2310063" y="1730518"/>
            <a:chExt cx="6106149" cy="335482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7F4299D-3842-4054-9861-5433E93534EE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3" y="1730518"/>
              <a:ext cx="0" cy="335482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93871AB-F14F-4736-8A67-69DFD5F853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3" y="5051136"/>
              <a:ext cx="6106149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A42853A-3556-4615-AD0C-24C483907C92}"/>
              </a:ext>
            </a:extLst>
          </p:cNvPr>
          <p:cNvSpPr txBox="1"/>
          <p:nvPr/>
        </p:nvSpPr>
        <p:spPr>
          <a:xfrm>
            <a:off x="345240" y="3113529"/>
            <a:ext cx="2631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Attendance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9BAEAB-460C-4478-91AF-D1E1E0779448}"/>
              </a:ext>
            </a:extLst>
          </p:cNvPr>
          <p:cNvCxnSpPr/>
          <p:nvPr/>
        </p:nvCxnSpPr>
        <p:spPr>
          <a:xfrm flipV="1">
            <a:off x="3519932" y="2643133"/>
            <a:ext cx="5290457" cy="1931437"/>
          </a:xfrm>
          <a:prstGeom prst="straightConnector1">
            <a:avLst/>
          </a:prstGeom>
          <a:ln w="161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57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B6C4E1-0C3B-4971-BAF8-C1BE9FA987FC}"/>
              </a:ext>
            </a:extLst>
          </p:cNvPr>
          <p:cNvSpPr txBox="1"/>
          <p:nvPr/>
        </p:nvSpPr>
        <p:spPr>
          <a:xfrm>
            <a:off x="587828" y="559836"/>
            <a:ext cx="716591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b="1" dirty="0"/>
              <a:t>The result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F96CC6-A9C4-46DD-8052-003D6159A6A4}"/>
              </a:ext>
            </a:extLst>
          </p:cNvPr>
          <p:cNvSpPr/>
          <p:nvPr/>
        </p:nvSpPr>
        <p:spPr>
          <a:xfrm>
            <a:off x="482082" y="5767979"/>
            <a:ext cx="9361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Pyne</a:t>
            </a:r>
            <a:r>
              <a:rPr lang="en-US" dirty="0"/>
              <a:t>, </a:t>
            </a:r>
            <a:r>
              <a:rPr lang="en-US" dirty="0" err="1"/>
              <a:t>Grodsky</a:t>
            </a:r>
            <a:r>
              <a:rPr lang="en-US" dirty="0"/>
              <a:t>, et al., (2018). </a:t>
            </a:r>
            <a:r>
              <a:rPr lang="en-US" i="1" dirty="0"/>
              <a:t>What Happens When Children Miss School? Unpacking Elementary School Absences in MMSD</a:t>
            </a:r>
            <a:r>
              <a:rPr lang="en-US" dirty="0"/>
              <a:t>. Madison, WI: Madison Education Partnership.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79DB4B-3C15-4C98-8E30-B03A0DC13E2B}"/>
              </a:ext>
            </a:extLst>
          </p:cNvPr>
          <p:cNvGrpSpPr/>
          <p:nvPr/>
        </p:nvGrpSpPr>
        <p:grpSpPr>
          <a:xfrm>
            <a:off x="3248198" y="1931438"/>
            <a:ext cx="6106149" cy="3354829"/>
            <a:chOff x="2310063" y="1730518"/>
            <a:chExt cx="6106149" cy="335482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7F4299D-3842-4054-9861-5433E93534EE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3" y="1730518"/>
              <a:ext cx="0" cy="335482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93871AB-F14F-4736-8A67-69DFD5F853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3" y="5051136"/>
              <a:ext cx="6106149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A42853A-3556-4615-AD0C-24C483907C92}"/>
              </a:ext>
            </a:extLst>
          </p:cNvPr>
          <p:cNvSpPr txBox="1"/>
          <p:nvPr/>
        </p:nvSpPr>
        <p:spPr>
          <a:xfrm>
            <a:off x="345240" y="3113529"/>
            <a:ext cx="2631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Test Scores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9BAEAB-460C-4478-91AF-D1E1E0779448}"/>
              </a:ext>
            </a:extLst>
          </p:cNvPr>
          <p:cNvCxnSpPr>
            <a:cxnSpLocks/>
          </p:cNvCxnSpPr>
          <p:nvPr/>
        </p:nvCxnSpPr>
        <p:spPr>
          <a:xfrm flipV="1">
            <a:off x="3519931" y="4028377"/>
            <a:ext cx="5661391" cy="17106"/>
          </a:xfrm>
          <a:prstGeom prst="straightConnector1">
            <a:avLst/>
          </a:prstGeom>
          <a:ln w="161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81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B6C4E1-0C3B-4971-BAF8-C1BE9FA987FC}"/>
              </a:ext>
            </a:extLst>
          </p:cNvPr>
          <p:cNvSpPr txBox="1"/>
          <p:nvPr/>
        </p:nvSpPr>
        <p:spPr>
          <a:xfrm>
            <a:off x="587828" y="559836"/>
            <a:ext cx="716591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b="1" dirty="0"/>
              <a:t>The result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F96CC6-A9C4-46DD-8052-003D6159A6A4}"/>
              </a:ext>
            </a:extLst>
          </p:cNvPr>
          <p:cNvSpPr/>
          <p:nvPr/>
        </p:nvSpPr>
        <p:spPr>
          <a:xfrm>
            <a:off x="482082" y="5767979"/>
            <a:ext cx="9361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Pyne</a:t>
            </a:r>
            <a:r>
              <a:rPr lang="en-US" dirty="0"/>
              <a:t>, </a:t>
            </a:r>
            <a:r>
              <a:rPr lang="en-US" dirty="0" err="1"/>
              <a:t>Grodsky</a:t>
            </a:r>
            <a:r>
              <a:rPr lang="en-US" dirty="0"/>
              <a:t>, et al., (2018). </a:t>
            </a:r>
            <a:r>
              <a:rPr lang="en-US" i="1" dirty="0"/>
              <a:t>What Happens When Children Miss School? Unpacking Elementary School Absences in MMSD</a:t>
            </a:r>
            <a:r>
              <a:rPr lang="en-US" dirty="0"/>
              <a:t>. Madison, WI: Madison Education Partnership.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79DB4B-3C15-4C98-8E30-B03A0DC13E2B}"/>
              </a:ext>
            </a:extLst>
          </p:cNvPr>
          <p:cNvGrpSpPr/>
          <p:nvPr/>
        </p:nvGrpSpPr>
        <p:grpSpPr>
          <a:xfrm>
            <a:off x="3248198" y="1931438"/>
            <a:ext cx="6106149" cy="3354829"/>
            <a:chOff x="2310063" y="1730518"/>
            <a:chExt cx="6106149" cy="335482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7F4299D-3842-4054-9861-5433E93534EE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3" y="1730518"/>
              <a:ext cx="0" cy="335482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93871AB-F14F-4736-8A67-69DFD5F853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063" y="5051136"/>
              <a:ext cx="6106149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A42853A-3556-4615-AD0C-24C483907C92}"/>
              </a:ext>
            </a:extLst>
          </p:cNvPr>
          <p:cNvSpPr txBox="1"/>
          <p:nvPr/>
        </p:nvSpPr>
        <p:spPr>
          <a:xfrm>
            <a:off x="345240" y="3113529"/>
            <a:ext cx="2631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Test Scores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9BAEAB-460C-4478-91AF-D1E1E0779448}"/>
              </a:ext>
            </a:extLst>
          </p:cNvPr>
          <p:cNvCxnSpPr>
            <a:cxnSpLocks/>
          </p:cNvCxnSpPr>
          <p:nvPr/>
        </p:nvCxnSpPr>
        <p:spPr>
          <a:xfrm flipV="1">
            <a:off x="3519931" y="4028377"/>
            <a:ext cx="5661391" cy="17106"/>
          </a:xfrm>
          <a:prstGeom prst="straightConnector1">
            <a:avLst/>
          </a:prstGeom>
          <a:ln w="161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Wat?.? - Album on Imgur">
            <a:extLst>
              <a:ext uri="{FF2B5EF4-FFF2-40B4-BE49-F238E27FC236}">
                <a16:creationId xmlns:a16="http://schemas.microsoft.com/office/drawing/2014/main" id="{59F981A5-B9D1-4B89-9218-15219C434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763" y="-164796"/>
            <a:ext cx="6539592" cy="651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64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60011F-4EBB-481E-AE76-766607F32B8B}"/>
              </a:ext>
            </a:extLst>
          </p:cNvPr>
          <p:cNvSpPr txBox="1"/>
          <p:nvPr/>
        </p:nvSpPr>
        <p:spPr>
          <a:xfrm>
            <a:off x="707571" y="2020922"/>
            <a:ext cx="10776857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1. Test scores overall </a:t>
            </a:r>
            <a:r>
              <a:rPr lang="en-US" sz="5500" b="1" dirty="0">
                <a:solidFill>
                  <a:srgbClr val="0070C0"/>
                </a:solidFill>
              </a:rPr>
              <a:t>did not rise </a:t>
            </a:r>
            <a:r>
              <a:rPr lang="en-US" sz="5500" dirty="0"/>
              <a:t>significantly</a:t>
            </a:r>
          </a:p>
          <a:p>
            <a:endParaRPr lang="en-US" sz="1200" dirty="0"/>
          </a:p>
          <a:p>
            <a:r>
              <a:rPr lang="en-US" sz="5500" dirty="0"/>
              <a:t>2. The achievement gaps </a:t>
            </a:r>
            <a:r>
              <a:rPr lang="en-US" sz="5500" b="1" dirty="0">
                <a:solidFill>
                  <a:srgbClr val="0070C0"/>
                </a:solidFill>
              </a:rPr>
              <a:t>remained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6C4E1-0C3B-4971-BAF8-C1BE9FA987FC}"/>
              </a:ext>
            </a:extLst>
          </p:cNvPr>
          <p:cNvSpPr txBox="1"/>
          <p:nvPr/>
        </p:nvSpPr>
        <p:spPr>
          <a:xfrm>
            <a:off x="587828" y="559836"/>
            <a:ext cx="716591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b="1" dirty="0"/>
              <a:t>The result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F96CC6-A9C4-46DD-8052-003D6159A6A4}"/>
              </a:ext>
            </a:extLst>
          </p:cNvPr>
          <p:cNvSpPr/>
          <p:nvPr/>
        </p:nvSpPr>
        <p:spPr>
          <a:xfrm>
            <a:off x="482082" y="5767979"/>
            <a:ext cx="9361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Pyne</a:t>
            </a:r>
            <a:r>
              <a:rPr lang="en-US" dirty="0"/>
              <a:t>, </a:t>
            </a:r>
            <a:r>
              <a:rPr lang="en-US" dirty="0" err="1"/>
              <a:t>Grodsky</a:t>
            </a:r>
            <a:r>
              <a:rPr lang="en-US" dirty="0"/>
              <a:t>, et al., (2018). </a:t>
            </a:r>
            <a:r>
              <a:rPr lang="en-US" i="1" dirty="0"/>
              <a:t>What Happens When Children Miss School? Unpacking Elementary School Absences in MMSD</a:t>
            </a:r>
            <a:r>
              <a:rPr lang="en-US" dirty="0"/>
              <a:t>. Madison, WI: Madison Education Partnership.</a:t>
            </a:r>
          </a:p>
        </p:txBody>
      </p:sp>
    </p:spTree>
    <p:extLst>
      <p:ext uri="{BB962C8B-B14F-4D97-AF65-F5344CB8AC3E}">
        <p14:creationId xmlns:p14="http://schemas.microsoft.com/office/powerpoint/2010/main" val="38848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CB20BD-FE67-4A2C-9EA2-A4FBFDE161E1}"/>
              </a:ext>
            </a:extLst>
          </p:cNvPr>
          <p:cNvSpPr txBox="1"/>
          <p:nvPr/>
        </p:nvSpPr>
        <p:spPr>
          <a:xfrm>
            <a:off x="636233" y="1495234"/>
            <a:ext cx="10919534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0" b="1" dirty="0" smtClean="0">
                <a:solidFill>
                  <a:srgbClr val="0070C0"/>
                </a:solidFill>
              </a:rPr>
              <a:t>Discussion</a:t>
            </a:r>
            <a:endParaRPr lang="en-US" sz="95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20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3F79DD0-4420-4E88-94E8-804C23B5F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6" y="1945912"/>
            <a:ext cx="8237646" cy="46061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82EEF5-F48C-4565-BEA0-B80A3143C685}"/>
              </a:ext>
            </a:extLst>
          </p:cNvPr>
          <p:cNvSpPr txBox="1"/>
          <p:nvPr/>
        </p:nvSpPr>
        <p:spPr>
          <a:xfrm>
            <a:off x="9277737" y="1621780"/>
            <a:ext cx="2295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Poverty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22BF3F4-7F8F-4803-B0DD-1DD8356E0EE3}"/>
              </a:ext>
            </a:extLst>
          </p:cNvPr>
          <p:cNvSpPr/>
          <p:nvPr/>
        </p:nvSpPr>
        <p:spPr>
          <a:xfrm rot="5400000">
            <a:off x="9722226" y="2355443"/>
            <a:ext cx="809193" cy="861774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123FB-13CC-4C6F-BDBC-0CC1946F9E91}"/>
              </a:ext>
            </a:extLst>
          </p:cNvPr>
          <p:cNvSpPr txBox="1"/>
          <p:nvPr/>
        </p:nvSpPr>
        <p:spPr>
          <a:xfrm>
            <a:off x="8448741" y="3226564"/>
            <a:ext cx="4624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Low Attendance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0A0CDAD-A772-4EF6-BDC2-F5A437178EC0}"/>
              </a:ext>
            </a:extLst>
          </p:cNvPr>
          <p:cNvSpPr/>
          <p:nvPr/>
        </p:nvSpPr>
        <p:spPr>
          <a:xfrm rot="5400000">
            <a:off x="9728670" y="4055002"/>
            <a:ext cx="796304" cy="861774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E8223-E802-419B-97DA-B4928CDFAC49}"/>
              </a:ext>
            </a:extLst>
          </p:cNvPr>
          <p:cNvSpPr txBox="1"/>
          <p:nvPr/>
        </p:nvSpPr>
        <p:spPr>
          <a:xfrm>
            <a:off x="7626220" y="4969214"/>
            <a:ext cx="4624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Low Scores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347BCF-716E-40D0-88E3-FAEA7D16BC61}"/>
              </a:ext>
            </a:extLst>
          </p:cNvPr>
          <p:cNvCxnSpPr>
            <a:cxnSpLocks/>
          </p:cNvCxnSpPr>
          <p:nvPr/>
        </p:nvCxnSpPr>
        <p:spPr>
          <a:xfrm>
            <a:off x="8622914" y="3599631"/>
            <a:ext cx="903514" cy="6925"/>
          </a:xfrm>
          <a:prstGeom prst="line">
            <a:avLst/>
          </a:pr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EE27ED-0204-4C8F-AD5F-F29F0D4B52FA}"/>
              </a:ext>
            </a:extLst>
          </p:cNvPr>
          <p:cNvCxnSpPr>
            <a:cxnSpLocks/>
          </p:cNvCxnSpPr>
          <p:nvPr/>
        </p:nvCxnSpPr>
        <p:spPr>
          <a:xfrm>
            <a:off x="8801099" y="5367855"/>
            <a:ext cx="781439" cy="0"/>
          </a:xfrm>
          <a:prstGeom prst="line">
            <a:avLst/>
          </a:pr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BEDA17-CE44-4A15-B3BF-951001951E0C}"/>
              </a:ext>
            </a:extLst>
          </p:cNvPr>
          <p:cNvSpPr txBox="1"/>
          <p:nvPr/>
        </p:nvSpPr>
        <p:spPr>
          <a:xfrm>
            <a:off x="8297897" y="2580056"/>
            <a:ext cx="1520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315126-A4CA-4307-8F0B-5A9EF3C4E511}"/>
              </a:ext>
            </a:extLst>
          </p:cNvPr>
          <p:cNvSpPr txBox="1"/>
          <p:nvPr/>
        </p:nvSpPr>
        <p:spPr>
          <a:xfrm>
            <a:off x="8240485" y="4373853"/>
            <a:ext cx="1520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335812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3F79DD0-4420-4E88-94E8-804C23B5F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6" y="1945912"/>
            <a:ext cx="8237646" cy="46061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82EEF5-F48C-4565-BEA0-B80A3143C685}"/>
              </a:ext>
            </a:extLst>
          </p:cNvPr>
          <p:cNvSpPr txBox="1"/>
          <p:nvPr/>
        </p:nvSpPr>
        <p:spPr>
          <a:xfrm>
            <a:off x="9277737" y="1621780"/>
            <a:ext cx="2295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Poverty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22BF3F4-7F8F-4803-B0DD-1DD8356E0EE3}"/>
              </a:ext>
            </a:extLst>
          </p:cNvPr>
          <p:cNvSpPr/>
          <p:nvPr/>
        </p:nvSpPr>
        <p:spPr>
          <a:xfrm rot="5400000">
            <a:off x="9722226" y="2355443"/>
            <a:ext cx="809193" cy="861774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123FB-13CC-4C6F-BDBC-0CC1946F9E91}"/>
              </a:ext>
            </a:extLst>
          </p:cNvPr>
          <p:cNvSpPr txBox="1"/>
          <p:nvPr/>
        </p:nvSpPr>
        <p:spPr>
          <a:xfrm>
            <a:off x="8448741" y="3226564"/>
            <a:ext cx="4624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Low Attendance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0A0CDAD-A772-4EF6-BDC2-F5A437178EC0}"/>
              </a:ext>
            </a:extLst>
          </p:cNvPr>
          <p:cNvSpPr/>
          <p:nvPr/>
        </p:nvSpPr>
        <p:spPr>
          <a:xfrm rot="5400000">
            <a:off x="9728670" y="4055002"/>
            <a:ext cx="796304" cy="861774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E8223-E802-419B-97DA-B4928CDFAC49}"/>
              </a:ext>
            </a:extLst>
          </p:cNvPr>
          <p:cNvSpPr txBox="1"/>
          <p:nvPr/>
        </p:nvSpPr>
        <p:spPr>
          <a:xfrm>
            <a:off x="7626220" y="4969214"/>
            <a:ext cx="4624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Low Scores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347BCF-716E-40D0-88E3-FAEA7D16BC61}"/>
              </a:ext>
            </a:extLst>
          </p:cNvPr>
          <p:cNvCxnSpPr>
            <a:cxnSpLocks/>
          </p:cNvCxnSpPr>
          <p:nvPr/>
        </p:nvCxnSpPr>
        <p:spPr>
          <a:xfrm>
            <a:off x="8622914" y="3599631"/>
            <a:ext cx="903514" cy="6925"/>
          </a:xfrm>
          <a:prstGeom prst="line">
            <a:avLst/>
          </a:pr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EE27ED-0204-4C8F-AD5F-F29F0D4B52FA}"/>
              </a:ext>
            </a:extLst>
          </p:cNvPr>
          <p:cNvCxnSpPr>
            <a:cxnSpLocks/>
          </p:cNvCxnSpPr>
          <p:nvPr/>
        </p:nvCxnSpPr>
        <p:spPr>
          <a:xfrm>
            <a:off x="8801099" y="5367855"/>
            <a:ext cx="781439" cy="0"/>
          </a:xfrm>
          <a:prstGeom prst="line">
            <a:avLst/>
          </a:pr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BEDA17-CE44-4A15-B3BF-951001951E0C}"/>
              </a:ext>
            </a:extLst>
          </p:cNvPr>
          <p:cNvSpPr txBox="1"/>
          <p:nvPr/>
        </p:nvSpPr>
        <p:spPr>
          <a:xfrm>
            <a:off x="8297897" y="2580056"/>
            <a:ext cx="1520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315126-A4CA-4307-8F0B-5A9EF3C4E511}"/>
              </a:ext>
            </a:extLst>
          </p:cNvPr>
          <p:cNvSpPr txBox="1"/>
          <p:nvPr/>
        </p:nvSpPr>
        <p:spPr>
          <a:xfrm>
            <a:off x="8240485" y="4373853"/>
            <a:ext cx="1520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DE9202-2150-4FF3-8B1D-A67F8521C02A}"/>
              </a:ext>
            </a:extLst>
          </p:cNvPr>
          <p:cNvSpPr txBox="1"/>
          <p:nvPr/>
        </p:nvSpPr>
        <p:spPr>
          <a:xfrm>
            <a:off x="380874" y="182468"/>
            <a:ext cx="8315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/>
              <a:t>Discussion Question:</a:t>
            </a:r>
            <a:r>
              <a:rPr lang="en-US" sz="4500" dirty="0"/>
              <a:t> Why didn’t raising attendance work? </a:t>
            </a:r>
            <a:endParaRPr lang="en-US" sz="4500" b="1" dirty="0"/>
          </a:p>
        </p:txBody>
      </p:sp>
    </p:spTree>
    <p:extLst>
      <p:ext uri="{BB962C8B-B14F-4D97-AF65-F5344CB8AC3E}">
        <p14:creationId xmlns:p14="http://schemas.microsoft.com/office/powerpoint/2010/main" val="332224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61337-5DED-4B72-B829-ADE49667ECE3}"/>
              </a:ext>
            </a:extLst>
          </p:cNvPr>
          <p:cNvSpPr txBox="1"/>
          <p:nvPr/>
        </p:nvSpPr>
        <p:spPr>
          <a:xfrm>
            <a:off x="680833" y="2513920"/>
            <a:ext cx="11576481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00" b="1" dirty="0"/>
              <a:t>Correlation </a:t>
            </a:r>
            <a:r>
              <a:rPr lang="en-US" sz="9500" b="1" dirty="0">
                <a:solidFill>
                  <a:srgbClr val="0070C0"/>
                </a:solidFill>
              </a:rPr>
              <a:t>≠</a:t>
            </a:r>
            <a:r>
              <a:rPr lang="en-US" sz="8500" b="1" dirty="0"/>
              <a:t> Causation</a:t>
            </a:r>
          </a:p>
        </p:txBody>
      </p:sp>
    </p:spTree>
    <p:extLst>
      <p:ext uri="{BB962C8B-B14F-4D97-AF65-F5344CB8AC3E}">
        <p14:creationId xmlns:p14="http://schemas.microsoft.com/office/powerpoint/2010/main" val="168342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E70A9D-CF32-42EF-9D59-BAA0586782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2"/>
          <a:stretch/>
        </p:blipFill>
        <p:spPr>
          <a:xfrm>
            <a:off x="226060" y="688421"/>
            <a:ext cx="10013341" cy="581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8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2A4864-45F9-43D2-B230-A549184C0D09}"/>
              </a:ext>
            </a:extLst>
          </p:cNvPr>
          <p:cNvSpPr txBox="1"/>
          <p:nvPr/>
        </p:nvSpPr>
        <p:spPr>
          <a:xfrm>
            <a:off x="301690" y="207841"/>
            <a:ext cx="812696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Is attendance the solution?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82EEF5-F48C-4565-BEA0-B80A3143C685}"/>
              </a:ext>
            </a:extLst>
          </p:cNvPr>
          <p:cNvSpPr txBox="1"/>
          <p:nvPr/>
        </p:nvSpPr>
        <p:spPr>
          <a:xfrm>
            <a:off x="1337387" y="1218241"/>
            <a:ext cx="22953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Poverty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22BF3F4-7F8F-4803-B0DD-1DD8356E0EE3}"/>
              </a:ext>
            </a:extLst>
          </p:cNvPr>
          <p:cNvSpPr/>
          <p:nvPr/>
        </p:nvSpPr>
        <p:spPr>
          <a:xfrm rot="5400000">
            <a:off x="1911219" y="2294642"/>
            <a:ext cx="1147665" cy="861774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123FB-13CC-4C6F-BDBC-0CC1946F9E91}"/>
              </a:ext>
            </a:extLst>
          </p:cNvPr>
          <p:cNvSpPr txBox="1"/>
          <p:nvPr/>
        </p:nvSpPr>
        <p:spPr>
          <a:xfrm>
            <a:off x="301689" y="3464841"/>
            <a:ext cx="46248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Low Attendance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0A0CDAD-A772-4EF6-BDC2-F5A437178EC0}"/>
              </a:ext>
            </a:extLst>
          </p:cNvPr>
          <p:cNvSpPr/>
          <p:nvPr/>
        </p:nvSpPr>
        <p:spPr>
          <a:xfrm rot="5400000">
            <a:off x="1911218" y="4635040"/>
            <a:ext cx="1147665" cy="861774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E8223-E802-419B-97DA-B4928CDFAC49}"/>
              </a:ext>
            </a:extLst>
          </p:cNvPr>
          <p:cNvSpPr txBox="1"/>
          <p:nvPr/>
        </p:nvSpPr>
        <p:spPr>
          <a:xfrm>
            <a:off x="-398106" y="5712941"/>
            <a:ext cx="46248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/>
              <a:t>Low Scores</a:t>
            </a:r>
          </a:p>
        </p:txBody>
      </p:sp>
    </p:spTree>
    <p:extLst>
      <p:ext uri="{BB962C8B-B14F-4D97-AF65-F5344CB8AC3E}">
        <p14:creationId xmlns:p14="http://schemas.microsoft.com/office/powerpoint/2010/main" val="353817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2A4864-45F9-43D2-B230-A549184C0D09}"/>
              </a:ext>
            </a:extLst>
          </p:cNvPr>
          <p:cNvSpPr txBox="1"/>
          <p:nvPr/>
        </p:nvSpPr>
        <p:spPr>
          <a:xfrm>
            <a:off x="301690" y="207841"/>
            <a:ext cx="812696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Is attendance the solution?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82EEF5-F48C-4565-BEA0-B80A3143C685}"/>
              </a:ext>
            </a:extLst>
          </p:cNvPr>
          <p:cNvSpPr txBox="1"/>
          <p:nvPr/>
        </p:nvSpPr>
        <p:spPr>
          <a:xfrm>
            <a:off x="1337387" y="1218241"/>
            <a:ext cx="22953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Poverty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22BF3F4-7F8F-4803-B0DD-1DD8356E0EE3}"/>
              </a:ext>
            </a:extLst>
          </p:cNvPr>
          <p:cNvSpPr/>
          <p:nvPr/>
        </p:nvSpPr>
        <p:spPr>
          <a:xfrm rot="5400000">
            <a:off x="1911219" y="2294642"/>
            <a:ext cx="1147665" cy="861774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123FB-13CC-4C6F-BDBC-0CC1946F9E91}"/>
              </a:ext>
            </a:extLst>
          </p:cNvPr>
          <p:cNvSpPr txBox="1"/>
          <p:nvPr/>
        </p:nvSpPr>
        <p:spPr>
          <a:xfrm>
            <a:off x="301689" y="3464841"/>
            <a:ext cx="46248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Low Attendance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E8223-E802-419B-97DA-B4928CDFAC49}"/>
              </a:ext>
            </a:extLst>
          </p:cNvPr>
          <p:cNvSpPr txBox="1"/>
          <p:nvPr/>
        </p:nvSpPr>
        <p:spPr>
          <a:xfrm>
            <a:off x="-398106" y="5712941"/>
            <a:ext cx="46248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/>
              <a:t>Low Scores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7D21A17-B0AD-4B22-B303-4819B1F0B417}"/>
              </a:ext>
            </a:extLst>
          </p:cNvPr>
          <p:cNvSpPr/>
          <p:nvPr/>
        </p:nvSpPr>
        <p:spPr>
          <a:xfrm rot="1707334">
            <a:off x="3411176" y="2030591"/>
            <a:ext cx="1715621" cy="861774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ECE29-6DDB-4263-BF50-6B65C74B7622}"/>
              </a:ext>
            </a:extLst>
          </p:cNvPr>
          <p:cNvSpPr txBox="1"/>
          <p:nvPr/>
        </p:nvSpPr>
        <p:spPr>
          <a:xfrm>
            <a:off x="5320126" y="1925958"/>
            <a:ext cx="66838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Hunger</a:t>
            </a:r>
          </a:p>
          <a:p>
            <a:r>
              <a:rPr lang="en-US" sz="5000" b="1" dirty="0"/>
              <a:t>Worse Schools</a:t>
            </a:r>
          </a:p>
          <a:p>
            <a:r>
              <a:rPr lang="en-US" sz="5000" b="1" dirty="0"/>
              <a:t>Less Study Time (job, taking care of family)</a:t>
            </a:r>
          </a:p>
        </p:txBody>
      </p:sp>
    </p:spTree>
    <p:extLst>
      <p:ext uri="{BB962C8B-B14F-4D97-AF65-F5344CB8AC3E}">
        <p14:creationId xmlns:p14="http://schemas.microsoft.com/office/powerpoint/2010/main" val="128897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2A4864-45F9-43D2-B230-A549184C0D09}"/>
              </a:ext>
            </a:extLst>
          </p:cNvPr>
          <p:cNvSpPr txBox="1"/>
          <p:nvPr/>
        </p:nvSpPr>
        <p:spPr>
          <a:xfrm>
            <a:off x="301690" y="207841"/>
            <a:ext cx="812696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Is attendance the solution?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82EEF5-F48C-4565-BEA0-B80A3143C685}"/>
              </a:ext>
            </a:extLst>
          </p:cNvPr>
          <p:cNvSpPr txBox="1"/>
          <p:nvPr/>
        </p:nvSpPr>
        <p:spPr>
          <a:xfrm>
            <a:off x="1337387" y="1218241"/>
            <a:ext cx="22953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Poverty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22BF3F4-7F8F-4803-B0DD-1DD8356E0EE3}"/>
              </a:ext>
            </a:extLst>
          </p:cNvPr>
          <p:cNvSpPr/>
          <p:nvPr/>
        </p:nvSpPr>
        <p:spPr>
          <a:xfrm rot="5400000">
            <a:off x="1911219" y="2294642"/>
            <a:ext cx="1147665" cy="861774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123FB-13CC-4C6F-BDBC-0CC1946F9E91}"/>
              </a:ext>
            </a:extLst>
          </p:cNvPr>
          <p:cNvSpPr txBox="1"/>
          <p:nvPr/>
        </p:nvSpPr>
        <p:spPr>
          <a:xfrm>
            <a:off x="301689" y="3464841"/>
            <a:ext cx="46248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Low Attendance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E8223-E802-419B-97DA-B4928CDFAC49}"/>
              </a:ext>
            </a:extLst>
          </p:cNvPr>
          <p:cNvSpPr txBox="1"/>
          <p:nvPr/>
        </p:nvSpPr>
        <p:spPr>
          <a:xfrm>
            <a:off x="-398106" y="5712941"/>
            <a:ext cx="46248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/>
              <a:t>Low Scores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7D21A17-B0AD-4B22-B303-4819B1F0B417}"/>
              </a:ext>
            </a:extLst>
          </p:cNvPr>
          <p:cNvSpPr/>
          <p:nvPr/>
        </p:nvSpPr>
        <p:spPr>
          <a:xfrm rot="1707334">
            <a:off x="3411176" y="2030591"/>
            <a:ext cx="1715621" cy="861774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ECE29-6DDB-4263-BF50-6B65C74B7622}"/>
              </a:ext>
            </a:extLst>
          </p:cNvPr>
          <p:cNvSpPr txBox="1"/>
          <p:nvPr/>
        </p:nvSpPr>
        <p:spPr>
          <a:xfrm>
            <a:off x="5320126" y="1925958"/>
            <a:ext cx="66838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Hunger</a:t>
            </a:r>
          </a:p>
          <a:p>
            <a:r>
              <a:rPr lang="en-US" sz="5000" b="1" dirty="0"/>
              <a:t>Worse Schools</a:t>
            </a:r>
          </a:p>
          <a:p>
            <a:r>
              <a:rPr lang="en-US" sz="5000" b="1" dirty="0"/>
              <a:t>Less Study Time (job, taking care of family)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C89E4E0-A593-480C-982F-B65AC9E1F7E5}"/>
              </a:ext>
            </a:extLst>
          </p:cNvPr>
          <p:cNvSpPr/>
          <p:nvPr/>
        </p:nvSpPr>
        <p:spPr>
          <a:xfrm rot="8916899">
            <a:off x="3385192" y="5008696"/>
            <a:ext cx="2032775" cy="861774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75796E-6F7A-42BE-8520-52E7B3B30FC4}"/>
              </a:ext>
            </a:extLst>
          </p:cNvPr>
          <p:cNvSpPr txBox="1"/>
          <p:nvPr/>
        </p:nvSpPr>
        <p:spPr>
          <a:xfrm>
            <a:off x="4750959" y="5311861"/>
            <a:ext cx="35066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0070C0"/>
                </a:solidFill>
              </a:rPr>
              <a:t>Cause</a:t>
            </a:r>
          </a:p>
        </p:txBody>
      </p:sp>
    </p:spTree>
    <p:extLst>
      <p:ext uri="{BB962C8B-B14F-4D97-AF65-F5344CB8AC3E}">
        <p14:creationId xmlns:p14="http://schemas.microsoft.com/office/powerpoint/2010/main" val="374049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2A4864-45F9-43D2-B230-A549184C0D09}"/>
              </a:ext>
            </a:extLst>
          </p:cNvPr>
          <p:cNvSpPr txBox="1"/>
          <p:nvPr/>
        </p:nvSpPr>
        <p:spPr>
          <a:xfrm>
            <a:off x="301690" y="207841"/>
            <a:ext cx="812696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Is attendance the solution?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82EEF5-F48C-4565-BEA0-B80A3143C685}"/>
              </a:ext>
            </a:extLst>
          </p:cNvPr>
          <p:cNvSpPr txBox="1"/>
          <p:nvPr/>
        </p:nvSpPr>
        <p:spPr>
          <a:xfrm>
            <a:off x="1337387" y="1218241"/>
            <a:ext cx="22953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Poverty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22BF3F4-7F8F-4803-B0DD-1DD8356E0EE3}"/>
              </a:ext>
            </a:extLst>
          </p:cNvPr>
          <p:cNvSpPr/>
          <p:nvPr/>
        </p:nvSpPr>
        <p:spPr>
          <a:xfrm rot="5400000">
            <a:off x="1911219" y="2294642"/>
            <a:ext cx="1147665" cy="861774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123FB-13CC-4C6F-BDBC-0CC1946F9E91}"/>
              </a:ext>
            </a:extLst>
          </p:cNvPr>
          <p:cNvSpPr txBox="1"/>
          <p:nvPr/>
        </p:nvSpPr>
        <p:spPr>
          <a:xfrm>
            <a:off x="301689" y="3464841"/>
            <a:ext cx="46248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Low Attendance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E8223-E802-419B-97DA-B4928CDFAC49}"/>
              </a:ext>
            </a:extLst>
          </p:cNvPr>
          <p:cNvSpPr txBox="1"/>
          <p:nvPr/>
        </p:nvSpPr>
        <p:spPr>
          <a:xfrm>
            <a:off x="-398106" y="5712941"/>
            <a:ext cx="46248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/>
              <a:t>Low Scores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7D21A17-B0AD-4B22-B303-4819B1F0B417}"/>
              </a:ext>
            </a:extLst>
          </p:cNvPr>
          <p:cNvSpPr/>
          <p:nvPr/>
        </p:nvSpPr>
        <p:spPr>
          <a:xfrm rot="1707334">
            <a:off x="3411176" y="2030591"/>
            <a:ext cx="1715621" cy="861774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ECE29-6DDB-4263-BF50-6B65C74B7622}"/>
              </a:ext>
            </a:extLst>
          </p:cNvPr>
          <p:cNvSpPr txBox="1"/>
          <p:nvPr/>
        </p:nvSpPr>
        <p:spPr>
          <a:xfrm>
            <a:off x="5320126" y="1925958"/>
            <a:ext cx="66838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Hunger</a:t>
            </a:r>
          </a:p>
          <a:p>
            <a:r>
              <a:rPr lang="en-US" sz="5000" b="1" dirty="0"/>
              <a:t>Worse Schools</a:t>
            </a:r>
          </a:p>
          <a:p>
            <a:r>
              <a:rPr lang="en-US" sz="5000" b="1" dirty="0"/>
              <a:t>Less Study Time (job, taking care of family)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C89E4E0-A593-480C-982F-B65AC9E1F7E5}"/>
              </a:ext>
            </a:extLst>
          </p:cNvPr>
          <p:cNvSpPr/>
          <p:nvPr/>
        </p:nvSpPr>
        <p:spPr>
          <a:xfrm rot="8916899">
            <a:off x="3385192" y="5008696"/>
            <a:ext cx="2032775" cy="861774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75796E-6F7A-42BE-8520-52E7B3B30FC4}"/>
              </a:ext>
            </a:extLst>
          </p:cNvPr>
          <p:cNvSpPr txBox="1"/>
          <p:nvPr/>
        </p:nvSpPr>
        <p:spPr>
          <a:xfrm>
            <a:off x="4750959" y="5311861"/>
            <a:ext cx="35066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0070C0"/>
                </a:solidFill>
              </a:rPr>
              <a:t>Cause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120DD0-7B73-4D19-8B3F-F46BE2C6DA3A}"/>
              </a:ext>
            </a:extLst>
          </p:cNvPr>
          <p:cNvCxnSpPr>
            <a:cxnSpLocks/>
          </p:cNvCxnSpPr>
          <p:nvPr/>
        </p:nvCxnSpPr>
        <p:spPr>
          <a:xfrm>
            <a:off x="329682" y="3942383"/>
            <a:ext cx="1163217" cy="23129"/>
          </a:xfrm>
          <a:prstGeom prst="line">
            <a:avLst/>
          </a:pr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DD84B0E-9CA3-4CF0-8FE5-1ACAD88D4F72}"/>
              </a:ext>
            </a:extLst>
          </p:cNvPr>
          <p:cNvSpPr txBox="1"/>
          <p:nvPr/>
        </p:nvSpPr>
        <p:spPr>
          <a:xfrm>
            <a:off x="150845" y="2818333"/>
            <a:ext cx="15208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FF0000"/>
                </a:solidFill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426145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2A4864-45F9-43D2-B230-A549184C0D09}"/>
              </a:ext>
            </a:extLst>
          </p:cNvPr>
          <p:cNvSpPr txBox="1"/>
          <p:nvPr/>
        </p:nvSpPr>
        <p:spPr>
          <a:xfrm>
            <a:off x="301690" y="207841"/>
            <a:ext cx="812696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Is attendance the solution?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82EEF5-F48C-4565-BEA0-B80A3143C685}"/>
              </a:ext>
            </a:extLst>
          </p:cNvPr>
          <p:cNvSpPr txBox="1"/>
          <p:nvPr/>
        </p:nvSpPr>
        <p:spPr>
          <a:xfrm>
            <a:off x="1337387" y="1218241"/>
            <a:ext cx="22953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Poverty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22BF3F4-7F8F-4803-B0DD-1DD8356E0EE3}"/>
              </a:ext>
            </a:extLst>
          </p:cNvPr>
          <p:cNvSpPr/>
          <p:nvPr/>
        </p:nvSpPr>
        <p:spPr>
          <a:xfrm rot="5400000">
            <a:off x="1911219" y="2294642"/>
            <a:ext cx="1147665" cy="861774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123FB-13CC-4C6F-BDBC-0CC1946F9E91}"/>
              </a:ext>
            </a:extLst>
          </p:cNvPr>
          <p:cNvSpPr txBox="1"/>
          <p:nvPr/>
        </p:nvSpPr>
        <p:spPr>
          <a:xfrm>
            <a:off x="301689" y="3464841"/>
            <a:ext cx="46248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Low Attendance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E8223-E802-419B-97DA-B4928CDFAC49}"/>
              </a:ext>
            </a:extLst>
          </p:cNvPr>
          <p:cNvSpPr txBox="1"/>
          <p:nvPr/>
        </p:nvSpPr>
        <p:spPr>
          <a:xfrm>
            <a:off x="-223294" y="5711441"/>
            <a:ext cx="462487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500" b="1" dirty="0"/>
              <a:t>Low Scores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7D21A17-B0AD-4B22-B303-4819B1F0B417}"/>
              </a:ext>
            </a:extLst>
          </p:cNvPr>
          <p:cNvSpPr/>
          <p:nvPr/>
        </p:nvSpPr>
        <p:spPr>
          <a:xfrm rot="1707334">
            <a:off x="3411176" y="2030591"/>
            <a:ext cx="1715621" cy="861774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ECE29-6DDB-4263-BF50-6B65C74B7622}"/>
              </a:ext>
            </a:extLst>
          </p:cNvPr>
          <p:cNvSpPr txBox="1"/>
          <p:nvPr/>
        </p:nvSpPr>
        <p:spPr>
          <a:xfrm>
            <a:off x="5320126" y="1925958"/>
            <a:ext cx="66838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Hunger</a:t>
            </a:r>
          </a:p>
          <a:p>
            <a:r>
              <a:rPr lang="en-US" sz="5000" b="1" dirty="0"/>
              <a:t>Worse Schools</a:t>
            </a:r>
          </a:p>
          <a:p>
            <a:r>
              <a:rPr lang="en-US" sz="5000" b="1" dirty="0"/>
              <a:t>Less Study Time (job, taking care of family)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C89E4E0-A593-480C-982F-B65AC9E1F7E5}"/>
              </a:ext>
            </a:extLst>
          </p:cNvPr>
          <p:cNvSpPr/>
          <p:nvPr/>
        </p:nvSpPr>
        <p:spPr>
          <a:xfrm rot="8916899">
            <a:off x="3385192" y="5008696"/>
            <a:ext cx="2032775" cy="861774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75796E-6F7A-42BE-8520-52E7B3B30FC4}"/>
              </a:ext>
            </a:extLst>
          </p:cNvPr>
          <p:cNvSpPr txBox="1"/>
          <p:nvPr/>
        </p:nvSpPr>
        <p:spPr>
          <a:xfrm>
            <a:off x="4750959" y="5311861"/>
            <a:ext cx="35066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0070C0"/>
                </a:solidFill>
              </a:rPr>
              <a:t>Cause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120DD0-7B73-4D19-8B3F-F46BE2C6DA3A}"/>
              </a:ext>
            </a:extLst>
          </p:cNvPr>
          <p:cNvCxnSpPr>
            <a:cxnSpLocks/>
          </p:cNvCxnSpPr>
          <p:nvPr/>
        </p:nvCxnSpPr>
        <p:spPr>
          <a:xfrm>
            <a:off x="329682" y="3942383"/>
            <a:ext cx="1163217" cy="23129"/>
          </a:xfrm>
          <a:prstGeom prst="line">
            <a:avLst/>
          </a:pr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DD84B0E-9CA3-4CF0-8FE5-1ACAD88D4F72}"/>
              </a:ext>
            </a:extLst>
          </p:cNvPr>
          <p:cNvSpPr txBox="1"/>
          <p:nvPr/>
        </p:nvSpPr>
        <p:spPr>
          <a:xfrm>
            <a:off x="150845" y="2818333"/>
            <a:ext cx="15208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FF0000"/>
                </a:solidFill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242732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BF3951-2B42-4FEC-B606-8FC42BFF8DB8}"/>
              </a:ext>
            </a:extLst>
          </p:cNvPr>
          <p:cNvSpPr txBox="1"/>
          <p:nvPr/>
        </p:nvSpPr>
        <p:spPr>
          <a:xfrm>
            <a:off x="324669" y="4889031"/>
            <a:ext cx="117007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 </a:t>
            </a:r>
            <a:r>
              <a:rPr lang="en-US" sz="3200" b="1" dirty="0">
                <a:solidFill>
                  <a:srgbClr val="0070C0"/>
                </a:solidFill>
              </a:rPr>
              <a:t>logarithmic fit </a:t>
            </a:r>
            <a:r>
              <a:rPr lang="en-US" sz="3200" dirty="0"/>
              <a:t>may be better for the grocery store data from last lesson. Presumably, the grocery chain has an </a:t>
            </a:r>
            <a:r>
              <a:rPr lang="en-US" sz="3200" b="1" dirty="0">
                <a:solidFill>
                  <a:srgbClr val="0070C0"/>
                </a:solidFill>
              </a:rPr>
              <a:t>upper limit </a:t>
            </a:r>
            <a:r>
              <a:rPr lang="en-US" sz="3200" dirty="0"/>
              <a:t>on the organic options it can provide from its supply chains.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607EDA6-FC8D-4C1C-9845-2D5E4EEFC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69" y="191386"/>
            <a:ext cx="9111664" cy="459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0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BF3951-2B42-4FEC-B606-8FC42BFF8DB8}"/>
              </a:ext>
            </a:extLst>
          </p:cNvPr>
          <p:cNvSpPr txBox="1"/>
          <p:nvPr/>
        </p:nvSpPr>
        <p:spPr>
          <a:xfrm>
            <a:off x="324669" y="4889031"/>
            <a:ext cx="117007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 </a:t>
            </a:r>
            <a:r>
              <a:rPr lang="en-US" sz="3200" b="1" dirty="0">
                <a:solidFill>
                  <a:srgbClr val="0070C0"/>
                </a:solidFill>
              </a:rPr>
              <a:t>logarithmic fit </a:t>
            </a:r>
            <a:r>
              <a:rPr lang="en-US" sz="3200" dirty="0"/>
              <a:t>may be better for the grocery store data from last lesson. Presumably, the grocery chain has an </a:t>
            </a:r>
            <a:r>
              <a:rPr lang="en-US" sz="3200" b="1" dirty="0">
                <a:solidFill>
                  <a:srgbClr val="0070C0"/>
                </a:solidFill>
              </a:rPr>
              <a:t>upper limit </a:t>
            </a:r>
            <a:r>
              <a:rPr lang="en-US" sz="3200" dirty="0"/>
              <a:t>on the organic options it can provide from its supply chains.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F7DC7C6-6DC9-4165-BA1E-BB9878101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7" y="151284"/>
            <a:ext cx="9588218" cy="468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4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E70A9D-CF32-42EF-9D59-BAA0586782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2"/>
          <a:stretch/>
        </p:blipFill>
        <p:spPr>
          <a:xfrm>
            <a:off x="226060" y="688421"/>
            <a:ext cx="10013341" cy="58150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B50D54-BE54-48AA-8932-839330EAF66D}"/>
              </a:ext>
            </a:extLst>
          </p:cNvPr>
          <p:cNvSpPr txBox="1"/>
          <p:nvPr/>
        </p:nvSpPr>
        <p:spPr>
          <a:xfrm>
            <a:off x="9524428" y="2914261"/>
            <a:ext cx="2441512" cy="2554545"/>
          </a:xfrm>
          <a:prstGeom prst="rect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D: </a:t>
            </a:r>
            <a:r>
              <a:rPr lang="en-US" sz="4000" b="1" dirty="0" smtClean="0">
                <a:solidFill>
                  <a:srgbClr val="0070C0"/>
                </a:solidFill>
              </a:rPr>
              <a:t>Positive</a:t>
            </a:r>
          </a:p>
          <a:p>
            <a:r>
              <a:rPr lang="en-US" sz="4000" b="1" dirty="0" smtClean="0">
                <a:solidFill>
                  <a:schemeClr val="tx1"/>
                </a:solidFill>
              </a:rPr>
              <a:t>O: </a:t>
            </a:r>
            <a:r>
              <a:rPr lang="en-US" sz="4000" b="1" dirty="0" smtClean="0">
                <a:solidFill>
                  <a:srgbClr val="0070C0"/>
                </a:solidFill>
              </a:rPr>
              <a:t>None</a:t>
            </a:r>
          </a:p>
          <a:p>
            <a:r>
              <a:rPr lang="en-US" sz="4000" b="1" dirty="0" smtClean="0">
                <a:solidFill>
                  <a:schemeClr val="tx1"/>
                </a:solidFill>
              </a:rPr>
              <a:t>F</a:t>
            </a:r>
            <a:r>
              <a:rPr lang="en-US" sz="4000" b="1" dirty="0">
                <a:solidFill>
                  <a:schemeClr val="tx1"/>
                </a:solidFill>
              </a:rPr>
              <a:t>: </a:t>
            </a:r>
            <a:r>
              <a:rPr lang="en-US" sz="4000" b="1" dirty="0">
                <a:solidFill>
                  <a:srgbClr val="0070C0"/>
                </a:solidFill>
              </a:rPr>
              <a:t>Linear</a:t>
            </a:r>
          </a:p>
          <a:p>
            <a:r>
              <a:rPr lang="en-US" sz="4000" b="1" dirty="0" smtClean="0">
                <a:solidFill>
                  <a:schemeClr val="tx1"/>
                </a:solidFill>
              </a:rPr>
              <a:t>S</a:t>
            </a:r>
            <a:r>
              <a:rPr lang="en-US" sz="4000" b="1" dirty="0">
                <a:solidFill>
                  <a:schemeClr val="tx1"/>
                </a:solidFill>
              </a:rPr>
              <a:t>: </a:t>
            </a:r>
            <a:r>
              <a:rPr lang="en-US" sz="4000" b="1" dirty="0">
                <a:solidFill>
                  <a:srgbClr val="0070C0"/>
                </a:solidFill>
              </a:rPr>
              <a:t>Strong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01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E70A9D-CF32-42EF-9D59-BAA0586782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2"/>
          <a:stretch/>
        </p:blipFill>
        <p:spPr>
          <a:xfrm>
            <a:off x="226060" y="688421"/>
            <a:ext cx="10013341" cy="58150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B50D54-BE54-48AA-8932-839330EAF66D}"/>
              </a:ext>
            </a:extLst>
          </p:cNvPr>
          <p:cNvSpPr txBox="1"/>
          <p:nvPr/>
        </p:nvSpPr>
        <p:spPr>
          <a:xfrm>
            <a:off x="9524428" y="2914261"/>
            <a:ext cx="2441512" cy="2554545"/>
          </a:xfrm>
          <a:prstGeom prst="rect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D: </a:t>
            </a:r>
            <a:r>
              <a:rPr lang="en-US" sz="4000" b="1" dirty="0">
                <a:solidFill>
                  <a:srgbClr val="0070C0"/>
                </a:solidFill>
              </a:rPr>
              <a:t>Positive</a:t>
            </a:r>
          </a:p>
          <a:p>
            <a:r>
              <a:rPr lang="en-US" sz="4000" b="1" dirty="0">
                <a:solidFill>
                  <a:schemeClr val="tx1"/>
                </a:solidFill>
              </a:rPr>
              <a:t>O: </a:t>
            </a:r>
            <a:r>
              <a:rPr lang="en-US" sz="4000" b="1" dirty="0">
                <a:solidFill>
                  <a:srgbClr val="0070C0"/>
                </a:solidFill>
              </a:rPr>
              <a:t>None</a:t>
            </a:r>
          </a:p>
          <a:p>
            <a:r>
              <a:rPr lang="en-US" sz="4000" b="1" dirty="0">
                <a:solidFill>
                  <a:schemeClr val="tx1"/>
                </a:solidFill>
              </a:rPr>
              <a:t>F: </a:t>
            </a:r>
            <a:r>
              <a:rPr lang="en-US" sz="4000" b="1" dirty="0">
                <a:solidFill>
                  <a:srgbClr val="0070C0"/>
                </a:solidFill>
              </a:rPr>
              <a:t>Linear</a:t>
            </a:r>
          </a:p>
          <a:p>
            <a:r>
              <a:rPr lang="en-US" sz="4000" b="1" dirty="0">
                <a:solidFill>
                  <a:schemeClr val="tx1"/>
                </a:solidFill>
              </a:rPr>
              <a:t>S: </a:t>
            </a:r>
            <a:r>
              <a:rPr lang="en-US" sz="4000" b="1" dirty="0">
                <a:solidFill>
                  <a:srgbClr val="0070C0"/>
                </a:solidFill>
              </a:rPr>
              <a:t>Strong</a:t>
            </a:r>
            <a:r>
              <a:rPr lang="en-US" sz="40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878BCB-1027-453F-8288-265EABB6B137}"/>
              </a:ext>
            </a:extLst>
          </p:cNvPr>
          <p:cNvSpPr txBox="1"/>
          <p:nvPr/>
        </p:nvSpPr>
        <p:spPr>
          <a:xfrm>
            <a:off x="0" y="220824"/>
            <a:ext cx="12191999" cy="1077218"/>
          </a:xfrm>
          <a:prstGeom prst="rect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When a scatterplot shows a linear relationship, we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can summarize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the overall pattern by drawing a line on the scatterplot. </a:t>
            </a:r>
          </a:p>
        </p:txBody>
      </p:sp>
    </p:spTree>
    <p:extLst>
      <p:ext uri="{BB962C8B-B14F-4D97-AF65-F5344CB8AC3E}">
        <p14:creationId xmlns:p14="http://schemas.microsoft.com/office/powerpoint/2010/main" val="417834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A5A3A9-00BE-4B0B-9032-F9C496A756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6"/>
          <a:stretch/>
        </p:blipFill>
        <p:spPr>
          <a:xfrm>
            <a:off x="226060" y="793102"/>
            <a:ext cx="10013341" cy="569167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384E736-AF42-458F-9BA1-CDF15ABA8826}"/>
              </a:ext>
            </a:extLst>
          </p:cNvPr>
          <p:cNvGrpSpPr/>
          <p:nvPr/>
        </p:nvGrpSpPr>
        <p:grpSpPr>
          <a:xfrm>
            <a:off x="1483568" y="1881557"/>
            <a:ext cx="5756988" cy="2074622"/>
            <a:chOff x="1415144" y="1806913"/>
            <a:chExt cx="5756988" cy="2074622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15CEC9B9-D713-4F34-88EE-13A61B0CCD47}"/>
                </a:ext>
              </a:extLst>
            </p:cNvPr>
            <p:cNvCxnSpPr>
              <a:cxnSpLocks/>
            </p:cNvCxnSpPr>
            <p:nvPr/>
          </p:nvCxnSpPr>
          <p:spPr>
            <a:xfrm>
              <a:off x="4766199" y="2976464"/>
              <a:ext cx="933062" cy="905071"/>
            </a:xfrm>
            <a:prstGeom prst="straightConnector1">
              <a:avLst/>
            </a:prstGeom>
            <a:ln w="762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6431BA-ADE3-45BF-9C52-13357E736A44}"/>
                </a:ext>
              </a:extLst>
            </p:cNvPr>
            <p:cNvSpPr txBox="1"/>
            <p:nvPr/>
          </p:nvSpPr>
          <p:spPr>
            <a:xfrm>
              <a:off x="1415144" y="1806913"/>
              <a:ext cx="5756988" cy="1169551"/>
            </a:xfrm>
            <a:prstGeom prst="rect">
              <a:avLst/>
            </a:prstGeom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500" dirty="0"/>
                <a:t>How do we find the least squares regression line (LSRL)?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514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22C8338-463A-49FF-8FCC-27B0F3F21703}"/>
              </a:ext>
            </a:extLst>
          </p:cNvPr>
          <p:cNvGrpSpPr/>
          <p:nvPr/>
        </p:nvGrpSpPr>
        <p:grpSpPr>
          <a:xfrm>
            <a:off x="762622" y="2236651"/>
            <a:ext cx="8922553" cy="3902892"/>
            <a:chOff x="2339496" y="1991360"/>
            <a:chExt cx="6004560" cy="273304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27A0847-685D-414D-A94C-6DD5FDEACE34}"/>
                </a:ext>
              </a:extLst>
            </p:cNvPr>
            <p:cNvCxnSpPr>
              <a:cxnSpLocks/>
            </p:cNvCxnSpPr>
            <p:nvPr/>
          </p:nvCxnSpPr>
          <p:spPr>
            <a:xfrm>
              <a:off x="2349656" y="2133600"/>
              <a:ext cx="0" cy="259080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0431C21-5DE3-4BF9-88DD-2103940B44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496" y="4724400"/>
              <a:ext cx="600456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AFCB46-5A81-4163-8F1C-C8E4D4D5F949}"/>
                </a:ext>
              </a:extLst>
            </p:cNvPr>
            <p:cNvSpPr/>
            <p:nvPr/>
          </p:nvSpPr>
          <p:spPr>
            <a:xfrm>
              <a:off x="5219856" y="3230880"/>
              <a:ext cx="193040" cy="20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41D1BF-5668-4285-B669-706C61C4E51C}"/>
                </a:ext>
              </a:extLst>
            </p:cNvPr>
            <p:cNvSpPr/>
            <p:nvPr/>
          </p:nvSpPr>
          <p:spPr>
            <a:xfrm>
              <a:off x="3711096" y="3690620"/>
              <a:ext cx="193040" cy="20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40DC614-3CBA-473C-8D81-664611295B8D}"/>
                </a:ext>
              </a:extLst>
            </p:cNvPr>
            <p:cNvSpPr/>
            <p:nvPr/>
          </p:nvSpPr>
          <p:spPr>
            <a:xfrm>
              <a:off x="6941976" y="2692400"/>
              <a:ext cx="193040" cy="20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3FC6F28-FDEF-42AA-8808-4EC7A7A5130B}"/>
                </a:ext>
              </a:extLst>
            </p:cNvPr>
            <p:cNvSpPr/>
            <p:nvPr/>
          </p:nvSpPr>
          <p:spPr>
            <a:xfrm>
              <a:off x="4300376" y="2895600"/>
              <a:ext cx="193040" cy="20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C136167-2897-41C5-8277-1448D21ABC5F}"/>
                </a:ext>
              </a:extLst>
            </p:cNvPr>
            <p:cNvSpPr/>
            <p:nvPr/>
          </p:nvSpPr>
          <p:spPr>
            <a:xfrm>
              <a:off x="5722776" y="1991360"/>
              <a:ext cx="193040" cy="20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6C3DA74-5E8B-4F35-B113-29E0D131B834}"/>
              </a:ext>
            </a:extLst>
          </p:cNvPr>
          <p:cNvSpPr txBox="1"/>
          <p:nvPr/>
        </p:nvSpPr>
        <p:spPr>
          <a:xfrm>
            <a:off x="516462" y="375378"/>
            <a:ext cx="79557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Least Squares Regression</a:t>
            </a:r>
          </a:p>
        </p:txBody>
      </p:sp>
    </p:spTree>
    <p:extLst>
      <p:ext uri="{BB962C8B-B14F-4D97-AF65-F5344CB8AC3E}">
        <p14:creationId xmlns:p14="http://schemas.microsoft.com/office/powerpoint/2010/main" val="129516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22C8338-463A-49FF-8FCC-27B0F3F21703}"/>
              </a:ext>
            </a:extLst>
          </p:cNvPr>
          <p:cNvGrpSpPr/>
          <p:nvPr/>
        </p:nvGrpSpPr>
        <p:grpSpPr>
          <a:xfrm>
            <a:off x="762622" y="2236651"/>
            <a:ext cx="8922553" cy="3902892"/>
            <a:chOff x="2339496" y="1991360"/>
            <a:chExt cx="6004560" cy="273304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27A0847-685D-414D-A94C-6DD5FDEACE34}"/>
                </a:ext>
              </a:extLst>
            </p:cNvPr>
            <p:cNvCxnSpPr>
              <a:cxnSpLocks/>
            </p:cNvCxnSpPr>
            <p:nvPr/>
          </p:nvCxnSpPr>
          <p:spPr>
            <a:xfrm>
              <a:off x="2349656" y="2133600"/>
              <a:ext cx="0" cy="259080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0431C21-5DE3-4BF9-88DD-2103940B44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496" y="4724400"/>
              <a:ext cx="600456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AFCB46-5A81-4163-8F1C-C8E4D4D5F949}"/>
                </a:ext>
              </a:extLst>
            </p:cNvPr>
            <p:cNvSpPr/>
            <p:nvPr/>
          </p:nvSpPr>
          <p:spPr>
            <a:xfrm>
              <a:off x="5219856" y="3230880"/>
              <a:ext cx="193040" cy="20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41D1BF-5668-4285-B669-706C61C4E51C}"/>
                </a:ext>
              </a:extLst>
            </p:cNvPr>
            <p:cNvSpPr/>
            <p:nvPr/>
          </p:nvSpPr>
          <p:spPr>
            <a:xfrm>
              <a:off x="3711096" y="3690620"/>
              <a:ext cx="193040" cy="20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40DC614-3CBA-473C-8D81-664611295B8D}"/>
                </a:ext>
              </a:extLst>
            </p:cNvPr>
            <p:cNvSpPr/>
            <p:nvPr/>
          </p:nvSpPr>
          <p:spPr>
            <a:xfrm>
              <a:off x="6941976" y="2692400"/>
              <a:ext cx="193040" cy="20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3FC6F28-FDEF-42AA-8808-4EC7A7A5130B}"/>
                </a:ext>
              </a:extLst>
            </p:cNvPr>
            <p:cNvSpPr/>
            <p:nvPr/>
          </p:nvSpPr>
          <p:spPr>
            <a:xfrm>
              <a:off x="4300376" y="2895600"/>
              <a:ext cx="193040" cy="20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C136167-2897-41C5-8277-1448D21ABC5F}"/>
                </a:ext>
              </a:extLst>
            </p:cNvPr>
            <p:cNvSpPr/>
            <p:nvPr/>
          </p:nvSpPr>
          <p:spPr>
            <a:xfrm>
              <a:off x="5722776" y="1991360"/>
              <a:ext cx="193040" cy="20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AEC7CEC-B4FF-470D-A7D1-7637ADACEA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9816" y="2295029"/>
              <a:ext cx="4890070" cy="174611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6C3DA74-5E8B-4F35-B113-29E0D131B834}"/>
              </a:ext>
            </a:extLst>
          </p:cNvPr>
          <p:cNvSpPr txBox="1"/>
          <p:nvPr/>
        </p:nvSpPr>
        <p:spPr>
          <a:xfrm>
            <a:off x="516462" y="375378"/>
            <a:ext cx="79557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Least Squares Regression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B760EA-3987-419A-BE0D-F4CCD1D282FD}"/>
              </a:ext>
            </a:extLst>
          </p:cNvPr>
          <p:cNvSpPr txBox="1"/>
          <p:nvPr/>
        </p:nvSpPr>
        <p:spPr>
          <a:xfrm>
            <a:off x="9089847" y="3878142"/>
            <a:ext cx="276936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>
                <a:solidFill>
                  <a:srgbClr val="0070C0"/>
                </a:solidFill>
              </a:rPr>
              <a:t>Model A</a:t>
            </a:r>
          </a:p>
        </p:txBody>
      </p:sp>
    </p:spTree>
    <p:extLst>
      <p:ext uri="{BB962C8B-B14F-4D97-AF65-F5344CB8AC3E}">
        <p14:creationId xmlns:p14="http://schemas.microsoft.com/office/powerpoint/2010/main" val="158951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22C8338-463A-49FF-8FCC-27B0F3F21703}"/>
              </a:ext>
            </a:extLst>
          </p:cNvPr>
          <p:cNvGrpSpPr/>
          <p:nvPr/>
        </p:nvGrpSpPr>
        <p:grpSpPr>
          <a:xfrm>
            <a:off x="762622" y="2236651"/>
            <a:ext cx="8922553" cy="3902892"/>
            <a:chOff x="2339496" y="1991360"/>
            <a:chExt cx="6004560" cy="273304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27A0847-685D-414D-A94C-6DD5FDEACE34}"/>
                </a:ext>
              </a:extLst>
            </p:cNvPr>
            <p:cNvCxnSpPr>
              <a:cxnSpLocks/>
            </p:cNvCxnSpPr>
            <p:nvPr/>
          </p:nvCxnSpPr>
          <p:spPr>
            <a:xfrm>
              <a:off x="2349656" y="2133600"/>
              <a:ext cx="0" cy="259080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0431C21-5DE3-4BF9-88DD-2103940B44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496" y="4724400"/>
              <a:ext cx="600456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AFCB46-5A81-4163-8F1C-C8E4D4D5F949}"/>
                </a:ext>
              </a:extLst>
            </p:cNvPr>
            <p:cNvSpPr/>
            <p:nvPr/>
          </p:nvSpPr>
          <p:spPr>
            <a:xfrm>
              <a:off x="5219856" y="3230880"/>
              <a:ext cx="193040" cy="20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41D1BF-5668-4285-B669-706C61C4E51C}"/>
                </a:ext>
              </a:extLst>
            </p:cNvPr>
            <p:cNvSpPr/>
            <p:nvPr/>
          </p:nvSpPr>
          <p:spPr>
            <a:xfrm>
              <a:off x="3711096" y="3690620"/>
              <a:ext cx="193040" cy="20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40DC614-3CBA-473C-8D81-664611295B8D}"/>
                </a:ext>
              </a:extLst>
            </p:cNvPr>
            <p:cNvSpPr/>
            <p:nvPr/>
          </p:nvSpPr>
          <p:spPr>
            <a:xfrm>
              <a:off x="6941976" y="2692400"/>
              <a:ext cx="193040" cy="20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3FC6F28-FDEF-42AA-8808-4EC7A7A5130B}"/>
                </a:ext>
              </a:extLst>
            </p:cNvPr>
            <p:cNvSpPr/>
            <p:nvPr/>
          </p:nvSpPr>
          <p:spPr>
            <a:xfrm>
              <a:off x="4300376" y="2895600"/>
              <a:ext cx="193040" cy="20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C136167-2897-41C5-8277-1448D21ABC5F}"/>
                </a:ext>
              </a:extLst>
            </p:cNvPr>
            <p:cNvSpPr/>
            <p:nvPr/>
          </p:nvSpPr>
          <p:spPr>
            <a:xfrm>
              <a:off x="5722776" y="1991360"/>
              <a:ext cx="193040" cy="20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6C3DA74-5E8B-4F35-B113-29E0D131B834}"/>
              </a:ext>
            </a:extLst>
          </p:cNvPr>
          <p:cNvSpPr txBox="1"/>
          <p:nvPr/>
        </p:nvSpPr>
        <p:spPr>
          <a:xfrm>
            <a:off x="516462" y="375378"/>
            <a:ext cx="79557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Least Squares Regression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31F40F-25C2-48B1-A79E-74E161734129}"/>
              </a:ext>
            </a:extLst>
          </p:cNvPr>
          <p:cNvCxnSpPr>
            <a:cxnSpLocks/>
          </p:cNvCxnSpPr>
          <p:nvPr/>
        </p:nvCxnSpPr>
        <p:spPr>
          <a:xfrm flipV="1">
            <a:off x="1738227" y="1805775"/>
            <a:ext cx="6006934" cy="43337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997DFA-323B-4AB1-9D79-A706F7A269A1}"/>
              </a:ext>
            </a:extLst>
          </p:cNvPr>
          <p:cNvSpPr txBox="1"/>
          <p:nvPr/>
        </p:nvSpPr>
        <p:spPr>
          <a:xfrm>
            <a:off x="9089847" y="3878142"/>
            <a:ext cx="276936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>
                <a:solidFill>
                  <a:srgbClr val="0070C0"/>
                </a:solidFill>
              </a:rPr>
              <a:t>Model B</a:t>
            </a:r>
          </a:p>
        </p:txBody>
      </p:sp>
    </p:spTree>
    <p:extLst>
      <p:ext uri="{BB962C8B-B14F-4D97-AF65-F5344CB8AC3E}">
        <p14:creationId xmlns:p14="http://schemas.microsoft.com/office/powerpoint/2010/main" val="394940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22C8338-463A-49FF-8FCC-27B0F3F21703}"/>
              </a:ext>
            </a:extLst>
          </p:cNvPr>
          <p:cNvGrpSpPr/>
          <p:nvPr/>
        </p:nvGrpSpPr>
        <p:grpSpPr>
          <a:xfrm>
            <a:off x="762622" y="2236651"/>
            <a:ext cx="8922553" cy="3902892"/>
            <a:chOff x="2339496" y="1991360"/>
            <a:chExt cx="6004560" cy="273304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27A0847-685D-414D-A94C-6DD5FDEACE34}"/>
                </a:ext>
              </a:extLst>
            </p:cNvPr>
            <p:cNvCxnSpPr>
              <a:cxnSpLocks/>
            </p:cNvCxnSpPr>
            <p:nvPr/>
          </p:nvCxnSpPr>
          <p:spPr>
            <a:xfrm>
              <a:off x="2349656" y="2133600"/>
              <a:ext cx="0" cy="259080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0431C21-5DE3-4BF9-88DD-2103940B44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496" y="4724400"/>
              <a:ext cx="600456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AFCB46-5A81-4163-8F1C-C8E4D4D5F949}"/>
                </a:ext>
              </a:extLst>
            </p:cNvPr>
            <p:cNvSpPr/>
            <p:nvPr/>
          </p:nvSpPr>
          <p:spPr>
            <a:xfrm>
              <a:off x="5219856" y="3230880"/>
              <a:ext cx="193040" cy="20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41D1BF-5668-4285-B669-706C61C4E51C}"/>
                </a:ext>
              </a:extLst>
            </p:cNvPr>
            <p:cNvSpPr/>
            <p:nvPr/>
          </p:nvSpPr>
          <p:spPr>
            <a:xfrm>
              <a:off x="3711096" y="3690620"/>
              <a:ext cx="193040" cy="20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40DC614-3CBA-473C-8D81-664611295B8D}"/>
                </a:ext>
              </a:extLst>
            </p:cNvPr>
            <p:cNvSpPr/>
            <p:nvPr/>
          </p:nvSpPr>
          <p:spPr>
            <a:xfrm>
              <a:off x="6941976" y="2692400"/>
              <a:ext cx="193040" cy="20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3FC6F28-FDEF-42AA-8808-4EC7A7A5130B}"/>
                </a:ext>
              </a:extLst>
            </p:cNvPr>
            <p:cNvSpPr/>
            <p:nvPr/>
          </p:nvSpPr>
          <p:spPr>
            <a:xfrm>
              <a:off x="4300376" y="2895600"/>
              <a:ext cx="193040" cy="20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C136167-2897-41C5-8277-1448D21ABC5F}"/>
                </a:ext>
              </a:extLst>
            </p:cNvPr>
            <p:cNvSpPr/>
            <p:nvPr/>
          </p:nvSpPr>
          <p:spPr>
            <a:xfrm>
              <a:off x="5722776" y="1991360"/>
              <a:ext cx="193040" cy="20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AEC7CEC-B4FF-470D-A7D1-7637ADACEA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9816" y="2295029"/>
              <a:ext cx="4890070" cy="174611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6C3DA74-5E8B-4F35-B113-29E0D131B834}"/>
              </a:ext>
            </a:extLst>
          </p:cNvPr>
          <p:cNvSpPr txBox="1"/>
          <p:nvPr/>
        </p:nvSpPr>
        <p:spPr>
          <a:xfrm>
            <a:off x="516462" y="375378"/>
            <a:ext cx="79557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Least Squares Regression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CB8A6-6AF9-4585-A348-C558B74163D6}"/>
              </a:ext>
            </a:extLst>
          </p:cNvPr>
          <p:cNvSpPr txBox="1"/>
          <p:nvPr/>
        </p:nvSpPr>
        <p:spPr>
          <a:xfrm>
            <a:off x="9089847" y="3878142"/>
            <a:ext cx="276936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>
                <a:solidFill>
                  <a:srgbClr val="0070C0"/>
                </a:solidFill>
              </a:rPr>
              <a:t>Model A</a:t>
            </a:r>
          </a:p>
        </p:txBody>
      </p:sp>
    </p:spTree>
    <p:extLst>
      <p:ext uri="{BB962C8B-B14F-4D97-AF65-F5344CB8AC3E}">
        <p14:creationId xmlns:p14="http://schemas.microsoft.com/office/powerpoint/2010/main" val="46573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22C8338-463A-49FF-8FCC-27B0F3F21703}"/>
              </a:ext>
            </a:extLst>
          </p:cNvPr>
          <p:cNvGrpSpPr/>
          <p:nvPr/>
        </p:nvGrpSpPr>
        <p:grpSpPr>
          <a:xfrm>
            <a:off x="762622" y="2236651"/>
            <a:ext cx="8922553" cy="3902892"/>
            <a:chOff x="2339496" y="1991360"/>
            <a:chExt cx="6004560" cy="273304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27A0847-685D-414D-A94C-6DD5FDEACE34}"/>
                </a:ext>
              </a:extLst>
            </p:cNvPr>
            <p:cNvCxnSpPr>
              <a:cxnSpLocks/>
            </p:cNvCxnSpPr>
            <p:nvPr/>
          </p:nvCxnSpPr>
          <p:spPr>
            <a:xfrm>
              <a:off x="2349656" y="2133600"/>
              <a:ext cx="0" cy="259080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0431C21-5DE3-4BF9-88DD-2103940B44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496" y="4724400"/>
              <a:ext cx="600456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AFCB46-5A81-4163-8F1C-C8E4D4D5F949}"/>
                </a:ext>
              </a:extLst>
            </p:cNvPr>
            <p:cNvSpPr/>
            <p:nvPr/>
          </p:nvSpPr>
          <p:spPr>
            <a:xfrm>
              <a:off x="5219856" y="3230880"/>
              <a:ext cx="193040" cy="20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41D1BF-5668-4285-B669-706C61C4E51C}"/>
                </a:ext>
              </a:extLst>
            </p:cNvPr>
            <p:cNvSpPr/>
            <p:nvPr/>
          </p:nvSpPr>
          <p:spPr>
            <a:xfrm>
              <a:off x="3711096" y="3690620"/>
              <a:ext cx="193040" cy="20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40DC614-3CBA-473C-8D81-664611295B8D}"/>
                </a:ext>
              </a:extLst>
            </p:cNvPr>
            <p:cNvSpPr/>
            <p:nvPr/>
          </p:nvSpPr>
          <p:spPr>
            <a:xfrm>
              <a:off x="6941976" y="2692400"/>
              <a:ext cx="193040" cy="20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3FC6F28-FDEF-42AA-8808-4EC7A7A5130B}"/>
                </a:ext>
              </a:extLst>
            </p:cNvPr>
            <p:cNvSpPr/>
            <p:nvPr/>
          </p:nvSpPr>
          <p:spPr>
            <a:xfrm>
              <a:off x="4300376" y="2895600"/>
              <a:ext cx="193040" cy="20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C136167-2897-41C5-8277-1448D21ABC5F}"/>
                </a:ext>
              </a:extLst>
            </p:cNvPr>
            <p:cNvSpPr/>
            <p:nvPr/>
          </p:nvSpPr>
          <p:spPr>
            <a:xfrm>
              <a:off x="5722776" y="1991360"/>
              <a:ext cx="193040" cy="20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6C3DA74-5E8B-4F35-B113-29E0D131B834}"/>
              </a:ext>
            </a:extLst>
          </p:cNvPr>
          <p:cNvSpPr txBox="1"/>
          <p:nvPr/>
        </p:nvSpPr>
        <p:spPr>
          <a:xfrm>
            <a:off x="516462" y="375378"/>
            <a:ext cx="79557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Least Squares Regression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31F40F-25C2-48B1-A79E-74E161734129}"/>
              </a:ext>
            </a:extLst>
          </p:cNvPr>
          <p:cNvCxnSpPr>
            <a:cxnSpLocks/>
          </p:cNvCxnSpPr>
          <p:nvPr/>
        </p:nvCxnSpPr>
        <p:spPr>
          <a:xfrm flipV="1">
            <a:off x="1738227" y="1805775"/>
            <a:ext cx="6006934" cy="43337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B04667-5E0A-46E6-9711-0117C7CAB467}"/>
              </a:ext>
            </a:extLst>
          </p:cNvPr>
          <p:cNvSpPr txBox="1"/>
          <p:nvPr/>
        </p:nvSpPr>
        <p:spPr>
          <a:xfrm>
            <a:off x="9089847" y="3878142"/>
            <a:ext cx="276936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>
                <a:solidFill>
                  <a:srgbClr val="0070C0"/>
                </a:solidFill>
              </a:rPr>
              <a:t>Model B</a:t>
            </a:r>
          </a:p>
        </p:txBody>
      </p:sp>
    </p:spTree>
    <p:extLst>
      <p:ext uri="{BB962C8B-B14F-4D97-AF65-F5344CB8AC3E}">
        <p14:creationId xmlns:p14="http://schemas.microsoft.com/office/powerpoint/2010/main" val="253441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692589-663C-4660-A8FC-F72F800B531D}"/>
              </a:ext>
            </a:extLst>
          </p:cNvPr>
          <p:cNvSpPr txBox="1"/>
          <p:nvPr/>
        </p:nvSpPr>
        <p:spPr>
          <a:xfrm>
            <a:off x="492247" y="536988"/>
            <a:ext cx="108351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0070C0"/>
                </a:solidFill>
              </a:rPr>
              <a:t>Topics</a:t>
            </a:r>
            <a:endParaRPr lang="en-US" sz="2000" dirty="0"/>
          </a:p>
          <a:p>
            <a:pPr marL="914400" indent="-914400">
              <a:buAutoNum type="arabicPeriod"/>
            </a:pPr>
            <a:r>
              <a:rPr lang="en-US" sz="5000" dirty="0"/>
              <a:t>Least squares regression line (LSRL)</a:t>
            </a:r>
          </a:p>
          <a:p>
            <a:pPr marL="914400" indent="-914400">
              <a:buAutoNum type="arabicPeriod"/>
            </a:pPr>
            <a:r>
              <a:rPr lang="en-US" sz="5000" dirty="0"/>
              <a:t>Slope and y-intercept</a:t>
            </a:r>
          </a:p>
          <a:p>
            <a:pPr marL="914400" indent="-914400">
              <a:buAutoNum type="arabicPeriod"/>
            </a:pPr>
            <a:r>
              <a:rPr lang="en-US" sz="5000" dirty="0"/>
              <a:t>Predictions using the LSRL</a:t>
            </a:r>
          </a:p>
          <a:p>
            <a:pPr marL="914400" indent="-914400">
              <a:buAutoNum type="arabicPeriod"/>
            </a:pPr>
            <a:r>
              <a:rPr lang="en-US" sz="5000" dirty="0"/>
              <a:t>Dangers of prediction</a:t>
            </a:r>
          </a:p>
        </p:txBody>
      </p:sp>
    </p:spTree>
    <p:extLst>
      <p:ext uri="{BB962C8B-B14F-4D97-AF65-F5344CB8AC3E}">
        <p14:creationId xmlns:p14="http://schemas.microsoft.com/office/powerpoint/2010/main" val="236389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22C8338-463A-49FF-8FCC-27B0F3F21703}"/>
              </a:ext>
            </a:extLst>
          </p:cNvPr>
          <p:cNvGrpSpPr/>
          <p:nvPr/>
        </p:nvGrpSpPr>
        <p:grpSpPr>
          <a:xfrm>
            <a:off x="762622" y="2236651"/>
            <a:ext cx="8922553" cy="3902892"/>
            <a:chOff x="2339496" y="1991360"/>
            <a:chExt cx="6004560" cy="273304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27A0847-685D-414D-A94C-6DD5FDEACE34}"/>
                </a:ext>
              </a:extLst>
            </p:cNvPr>
            <p:cNvCxnSpPr>
              <a:cxnSpLocks/>
            </p:cNvCxnSpPr>
            <p:nvPr/>
          </p:nvCxnSpPr>
          <p:spPr>
            <a:xfrm>
              <a:off x="2349656" y="2133600"/>
              <a:ext cx="0" cy="259080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0431C21-5DE3-4BF9-88DD-2103940B44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496" y="4724400"/>
              <a:ext cx="600456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AFCB46-5A81-4163-8F1C-C8E4D4D5F949}"/>
                </a:ext>
              </a:extLst>
            </p:cNvPr>
            <p:cNvSpPr/>
            <p:nvPr/>
          </p:nvSpPr>
          <p:spPr>
            <a:xfrm>
              <a:off x="5219856" y="3230880"/>
              <a:ext cx="193040" cy="20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41D1BF-5668-4285-B669-706C61C4E51C}"/>
                </a:ext>
              </a:extLst>
            </p:cNvPr>
            <p:cNvSpPr/>
            <p:nvPr/>
          </p:nvSpPr>
          <p:spPr>
            <a:xfrm>
              <a:off x="3711096" y="3690620"/>
              <a:ext cx="193040" cy="20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40DC614-3CBA-473C-8D81-664611295B8D}"/>
                </a:ext>
              </a:extLst>
            </p:cNvPr>
            <p:cNvSpPr/>
            <p:nvPr/>
          </p:nvSpPr>
          <p:spPr>
            <a:xfrm>
              <a:off x="6941976" y="2692400"/>
              <a:ext cx="193040" cy="20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3FC6F28-FDEF-42AA-8808-4EC7A7A5130B}"/>
                </a:ext>
              </a:extLst>
            </p:cNvPr>
            <p:cNvSpPr/>
            <p:nvPr/>
          </p:nvSpPr>
          <p:spPr>
            <a:xfrm>
              <a:off x="4300376" y="2895600"/>
              <a:ext cx="193040" cy="20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C136167-2897-41C5-8277-1448D21ABC5F}"/>
                </a:ext>
              </a:extLst>
            </p:cNvPr>
            <p:cNvSpPr/>
            <p:nvPr/>
          </p:nvSpPr>
          <p:spPr>
            <a:xfrm>
              <a:off x="5722776" y="1991360"/>
              <a:ext cx="193040" cy="20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AEC7CEC-B4FF-470D-A7D1-7637ADACEA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9816" y="2295029"/>
              <a:ext cx="4890070" cy="174611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6C3DA74-5E8B-4F35-B113-29E0D131B834}"/>
              </a:ext>
            </a:extLst>
          </p:cNvPr>
          <p:cNvSpPr txBox="1"/>
          <p:nvPr/>
        </p:nvSpPr>
        <p:spPr>
          <a:xfrm>
            <a:off x="516462" y="375378"/>
            <a:ext cx="79557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Least Squares Regression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6FC785-17B5-4D42-8615-52710D049515}"/>
              </a:ext>
            </a:extLst>
          </p:cNvPr>
          <p:cNvSpPr txBox="1"/>
          <p:nvPr/>
        </p:nvSpPr>
        <p:spPr>
          <a:xfrm>
            <a:off x="9089847" y="3878142"/>
            <a:ext cx="276936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>
                <a:solidFill>
                  <a:srgbClr val="0070C0"/>
                </a:solidFill>
              </a:rPr>
              <a:t>Model A</a:t>
            </a:r>
          </a:p>
        </p:txBody>
      </p:sp>
    </p:spTree>
    <p:extLst>
      <p:ext uri="{BB962C8B-B14F-4D97-AF65-F5344CB8AC3E}">
        <p14:creationId xmlns:p14="http://schemas.microsoft.com/office/powerpoint/2010/main" val="188320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22C8338-463A-49FF-8FCC-27B0F3F21703}"/>
              </a:ext>
            </a:extLst>
          </p:cNvPr>
          <p:cNvGrpSpPr/>
          <p:nvPr/>
        </p:nvGrpSpPr>
        <p:grpSpPr>
          <a:xfrm>
            <a:off x="762622" y="2236651"/>
            <a:ext cx="8922553" cy="3902892"/>
            <a:chOff x="2339496" y="1991360"/>
            <a:chExt cx="6004560" cy="273304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27A0847-685D-414D-A94C-6DD5FDEACE34}"/>
                </a:ext>
              </a:extLst>
            </p:cNvPr>
            <p:cNvCxnSpPr>
              <a:cxnSpLocks/>
            </p:cNvCxnSpPr>
            <p:nvPr/>
          </p:nvCxnSpPr>
          <p:spPr>
            <a:xfrm>
              <a:off x="2349656" y="2133600"/>
              <a:ext cx="0" cy="259080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0431C21-5DE3-4BF9-88DD-2103940B44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496" y="4724400"/>
              <a:ext cx="600456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AFCB46-5A81-4163-8F1C-C8E4D4D5F949}"/>
                </a:ext>
              </a:extLst>
            </p:cNvPr>
            <p:cNvSpPr/>
            <p:nvPr/>
          </p:nvSpPr>
          <p:spPr>
            <a:xfrm>
              <a:off x="5219856" y="3230880"/>
              <a:ext cx="193040" cy="20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41D1BF-5668-4285-B669-706C61C4E51C}"/>
                </a:ext>
              </a:extLst>
            </p:cNvPr>
            <p:cNvSpPr/>
            <p:nvPr/>
          </p:nvSpPr>
          <p:spPr>
            <a:xfrm>
              <a:off x="3711096" y="3690620"/>
              <a:ext cx="193040" cy="20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40DC614-3CBA-473C-8D81-664611295B8D}"/>
                </a:ext>
              </a:extLst>
            </p:cNvPr>
            <p:cNvSpPr/>
            <p:nvPr/>
          </p:nvSpPr>
          <p:spPr>
            <a:xfrm>
              <a:off x="6941976" y="2692400"/>
              <a:ext cx="193040" cy="20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3FC6F28-FDEF-42AA-8808-4EC7A7A5130B}"/>
                </a:ext>
              </a:extLst>
            </p:cNvPr>
            <p:cNvSpPr/>
            <p:nvPr/>
          </p:nvSpPr>
          <p:spPr>
            <a:xfrm>
              <a:off x="4300376" y="2895600"/>
              <a:ext cx="193040" cy="20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C136167-2897-41C5-8277-1448D21ABC5F}"/>
                </a:ext>
              </a:extLst>
            </p:cNvPr>
            <p:cNvSpPr/>
            <p:nvPr/>
          </p:nvSpPr>
          <p:spPr>
            <a:xfrm>
              <a:off x="5722776" y="1991360"/>
              <a:ext cx="193040" cy="20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6C3DA74-5E8B-4F35-B113-29E0D131B834}"/>
              </a:ext>
            </a:extLst>
          </p:cNvPr>
          <p:cNvSpPr txBox="1"/>
          <p:nvPr/>
        </p:nvSpPr>
        <p:spPr>
          <a:xfrm>
            <a:off x="516462" y="375378"/>
            <a:ext cx="79557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Least Squares Regression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31F40F-25C2-48B1-A79E-74E161734129}"/>
              </a:ext>
            </a:extLst>
          </p:cNvPr>
          <p:cNvCxnSpPr>
            <a:cxnSpLocks/>
          </p:cNvCxnSpPr>
          <p:nvPr/>
        </p:nvCxnSpPr>
        <p:spPr>
          <a:xfrm flipV="1">
            <a:off x="1738227" y="1805775"/>
            <a:ext cx="6006934" cy="43337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D248F8-5A7C-41BF-A298-0A2397311F83}"/>
              </a:ext>
            </a:extLst>
          </p:cNvPr>
          <p:cNvSpPr txBox="1"/>
          <p:nvPr/>
        </p:nvSpPr>
        <p:spPr>
          <a:xfrm>
            <a:off x="9089847" y="3878142"/>
            <a:ext cx="276936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>
                <a:solidFill>
                  <a:srgbClr val="0070C0"/>
                </a:solidFill>
              </a:rPr>
              <a:t>Model B</a:t>
            </a:r>
          </a:p>
        </p:txBody>
      </p:sp>
    </p:spTree>
    <p:extLst>
      <p:ext uri="{BB962C8B-B14F-4D97-AF65-F5344CB8AC3E}">
        <p14:creationId xmlns:p14="http://schemas.microsoft.com/office/powerpoint/2010/main" val="49946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7A0847-685D-414D-A94C-6DD5FDEACE34}"/>
              </a:ext>
            </a:extLst>
          </p:cNvPr>
          <p:cNvCxnSpPr>
            <a:cxnSpLocks/>
          </p:cNvCxnSpPr>
          <p:nvPr/>
        </p:nvCxnSpPr>
        <p:spPr>
          <a:xfrm>
            <a:off x="324913" y="598196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431C21-5DE3-4BF9-88DD-2103940B4490}"/>
              </a:ext>
            </a:extLst>
          </p:cNvPr>
          <p:cNvCxnSpPr>
            <a:cxnSpLocks/>
          </p:cNvCxnSpPr>
          <p:nvPr/>
        </p:nvCxnSpPr>
        <p:spPr>
          <a:xfrm flipH="1">
            <a:off x="314753" y="3188996"/>
            <a:ext cx="600456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3AFCB46-5A81-4163-8F1C-C8E4D4D5F949}"/>
              </a:ext>
            </a:extLst>
          </p:cNvPr>
          <p:cNvSpPr/>
          <p:nvPr/>
        </p:nvSpPr>
        <p:spPr>
          <a:xfrm>
            <a:off x="3195113" y="169547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41D1BF-5668-4285-B669-706C61C4E51C}"/>
              </a:ext>
            </a:extLst>
          </p:cNvPr>
          <p:cNvSpPr/>
          <p:nvPr/>
        </p:nvSpPr>
        <p:spPr>
          <a:xfrm>
            <a:off x="1686353" y="215521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0DC614-3CBA-473C-8D81-664611295B8D}"/>
              </a:ext>
            </a:extLst>
          </p:cNvPr>
          <p:cNvSpPr/>
          <p:nvPr/>
        </p:nvSpPr>
        <p:spPr>
          <a:xfrm>
            <a:off x="4917233" y="115699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FC6F28-FDEF-42AA-8808-4EC7A7A5130B}"/>
              </a:ext>
            </a:extLst>
          </p:cNvPr>
          <p:cNvSpPr/>
          <p:nvPr/>
        </p:nvSpPr>
        <p:spPr>
          <a:xfrm>
            <a:off x="2275633" y="136019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136167-2897-41C5-8277-1448D21ABC5F}"/>
              </a:ext>
            </a:extLst>
          </p:cNvPr>
          <p:cNvSpPr/>
          <p:nvPr/>
        </p:nvSpPr>
        <p:spPr>
          <a:xfrm>
            <a:off x="3698033" y="45595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1994CA-5BA5-4090-8AFF-609FBDC85543}"/>
              </a:ext>
            </a:extLst>
          </p:cNvPr>
          <p:cNvCxnSpPr>
            <a:cxnSpLocks/>
          </p:cNvCxnSpPr>
          <p:nvPr/>
        </p:nvCxnSpPr>
        <p:spPr>
          <a:xfrm>
            <a:off x="314753" y="4047516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C2FB89-1BDB-4D51-95EC-88537D97A32B}"/>
              </a:ext>
            </a:extLst>
          </p:cNvPr>
          <p:cNvCxnSpPr>
            <a:cxnSpLocks/>
          </p:cNvCxnSpPr>
          <p:nvPr/>
        </p:nvCxnSpPr>
        <p:spPr>
          <a:xfrm flipH="1">
            <a:off x="304593" y="6638316"/>
            <a:ext cx="622683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DF7884E-EE8F-4DE4-8DCC-D4D61D532601}"/>
              </a:ext>
            </a:extLst>
          </p:cNvPr>
          <p:cNvSpPr/>
          <p:nvPr/>
        </p:nvSpPr>
        <p:spPr>
          <a:xfrm>
            <a:off x="3184953" y="514479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B990687-8166-42A6-BDC2-D5A4DEFF3C77}"/>
              </a:ext>
            </a:extLst>
          </p:cNvPr>
          <p:cNvSpPr/>
          <p:nvPr/>
        </p:nvSpPr>
        <p:spPr>
          <a:xfrm>
            <a:off x="1676193" y="560453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724A35A-A206-47AE-9274-5C193529406B}"/>
              </a:ext>
            </a:extLst>
          </p:cNvPr>
          <p:cNvSpPr/>
          <p:nvPr/>
        </p:nvSpPr>
        <p:spPr>
          <a:xfrm>
            <a:off x="4907073" y="460631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BCF9E1-E29F-4A5F-A5AC-1DF1163EB318}"/>
              </a:ext>
            </a:extLst>
          </p:cNvPr>
          <p:cNvSpPr/>
          <p:nvPr/>
        </p:nvSpPr>
        <p:spPr>
          <a:xfrm>
            <a:off x="2265473" y="480951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8F0B51-0AD7-4977-B789-F226E08FD229}"/>
              </a:ext>
            </a:extLst>
          </p:cNvPr>
          <p:cNvSpPr/>
          <p:nvPr/>
        </p:nvSpPr>
        <p:spPr>
          <a:xfrm>
            <a:off x="3581193" y="384050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AEC7CEC-B4FF-470D-A7D1-7637ADACEAA9}"/>
              </a:ext>
            </a:extLst>
          </p:cNvPr>
          <p:cNvCxnSpPr>
            <a:cxnSpLocks/>
          </p:cNvCxnSpPr>
          <p:nvPr/>
        </p:nvCxnSpPr>
        <p:spPr>
          <a:xfrm flipV="1">
            <a:off x="335073" y="759625"/>
            <a:ext cx="4890070" cy="174611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7D20321-DD2F-4D48-978D-A8FD09F5C0E7}"/>
              </a:ext>
            </a:extLst>
          </p:cNvPr>
          <p:cNvCxnSpPr>
            <a:cxnSpLocks/>
          </p:cNvCxnSpPr>
          <p:nvPr/>
        </p:nvCxnSpPr>
        <p:spPr>
          <a:xfrm flipV="1">
            <a:off x="660193" y="3392196"/>
            <a:ext cx="4450080" cy="321055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63010F8-B6DA-473B-8DA1-9FFEDB50E889}"/>
              </a:ext>
            </a:extLst>
          </p:cNvPr>
          <p:cNvSpPr txBox="1"/>
          <p:nvPr/>
        </p:nvSpPr>
        <p:spPr>
          <a:xfrm>
            <a:off x="4683968" y="2021964"/>
            <a:ext cx="24539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rgbClr val="0070C0"/>
                </a:solidFill>
              </a:rPr>
              <a:t>Model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518609-B1A4-41CB-AB01-2DA7446309E2}"/>
              </a:ext>
            </a:extLst>
          </p:cNvPr>
          <p:cNvSpPr txBox="1"/>
          <p:nvPr/>
        </p:nvSpPr>
        <p:spPr>
          <a:xfrm>
            <a:off x="4830566" y="5728996"/>
            <a:ext cx="24539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rgbClr val="0070C0"/>
                </a:solidFill>
              </a:rPr>
              <a:t>Model B</a:t>
            </a:r>
          </a:p>
        </p:txBody>
      </p:sp>
    </p:spTree>
    <p:extLst>
      <p:ext uri="{BB962C8B-B14F-4D97-AF65-F5344CB8AC3E}">
        <p14:creationId xmlns:p14="http://schemas.microsoft.com/office/powerpoint/2010/main" val="397407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7A0847-685D-414D-A94C-6DD5FDEACE34}"/>
              </a:ext>
            </a:extLst>
          </p:cNvPr>
          <p:cNvCxnSpPr>
            <a:cxnSpLocks/>
          </p:cNvCxnSpPr>
          <p:nvPr/>
        </p:nvCxnSpPr>
        <p:spPr>
          <a:xfrm>
            <a:off x="324913" y="598196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431C21-5DE3-4BF9-88DD-2103940B4490}"/>
              </a:ext>
            </a:extLst>
          </p:cNvPr>
          <p:cNvCxnSpPr>
            <a:cxnSpLocks/>
          </p:cNvCxnSpPr>
          <p:nvPr/>
        </p:nvCxnSpPr>
        <p:spPr>
          <a:xfrm flipH="1">
            <a:off x="314753" y="3188996"/>
            <a:ext cx="600456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3AFCB46-5A81-4163-8F1C-C8E4D4D5F949}"/>
              </a:ext>
            </a:extLst>
          </p:cNvPr>
          <p:cNvSpPr/>
          <p:nvPr/>
        </p:nvSpPr>
        <p:spPr>
          <a:xfrm>
            <a:off x="3195113" y="169547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41D1BF-5668-4285-B669-706C61C4E51C}"/>
              </a:ext>
            </a:extLst>
          </p:cNvPr>
          <p:cNvSpPr/>
          <p:nvPr/>
        </p:nvSpPr>
        <p:spPr>
          <a:xfrm>
            <a:off x="1686353" y="215521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0DC614-3CBA-473C-8D81-664611295B8D}"/>
              </a:ext>
            </a:extLst>
          </p:cNvPr>
          <p:cNvSpPr/>
          <p:nvPr/>
        </p:nvSpPr>
        <p:spPr>
          <a:xfrm>
            <a:off x="4917233" y="115699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FC6F28-FDEF-42AA-8808-4EC7A7A5130B}"/>
              </a:ext>
            </a:extLst>
          </p:cNvPr>
          <p:cNvSpPr/>
          <p:nvPr/>
        </p:nvSpPr>
        <p:spPr>
          <a:xfrm>
            <a:off x="2275633" y="136019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136167-2897-41C5-8277-1448D21ABC5F}"/>
              </a:ext>
            </a:extLst>
          </p:cNvPr>
          <p:cNvSpPr/>
          <p:nvPr/>
        </p:nvSpPr>
        <p:spPr>
          <a:xfrm>
            <a:off x="3698033" y="45595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1994CA-5BA5-4090-8AFF-609FBDC85543}"/>
              </a:ext>
            </a:extLst>
          </p:cNvPr>
          <p:cNvCxnSpPr>
            <a:cxnSpLocks/>
          </p:cNvCxnSpPr>
          <p:nvPr/>
        </p:nvCxnSpPr>
        <p:spPr>
          <a:xfrm>
            <a:off x="314753" y="4047516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C2FB89-1BDB-4D51-95EC-88537D97A32B}"/>
              </a:ext>
            </a:extLst>
          </p:cNvPr>
          <p:cNvCxnSpPr>
            <a:cxnSpLocks/>
          </p:cNvCxnSpPr>
          <p:nvPr/>
        </p:nvCxnSpPr>
        <p:spPr>
          <a:xfrm flipH="1">
            <a:off x="304593" y="6638316"/>
            <a:ext cx="622683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DF7884E-EE8F-4DE4-8DCC-D4D61D532601}"/>
              </a:ext>
            </a:extLst>
          </p:cNvPr>
          <p:cNvSpPr/>
          <p:nvPr/>
        </p:nvSpPr>
        <p:spPr>
          <a:xfrm>
            <a:off x="3184953" y="514479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B990687-8166-42A6-BDC2-D5A4DEFF3C77}"/>
              </a:ext>
            </a:extLst>
          </p:cNvPr>
          <p:cNvSpPr/>
          <p:nvPr/>
        </p:nvSpPr>
        <p:spPr>
          <a:xfrm>
            <a:off x="1676193" y="560453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724A35A-A206-47AE-9274-5C193529406B}"/>
              </a:ext>
            </a:extLst>
          </p:cNvPr>
          <p:cNvSpPr/>
          <p:nvPr/>
        </p:nvSpPr>
        <p:spPr>
          <a:xfrm>
            <a:off x="4907073" y="460631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BCF9E1-E29F-4A5F-A5AC-1DF1163EB318}"/>
              </a:ext>
            </a:extLst>
          </p:cNvPr>
          <p:cNvSpPr/>
          <p:nvPr/>
        </p:nvSpPr>
        <p:spPr>
          <a:xfrm>
            <a:off x="2265473" y="480951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8F0B51-0AD7-4977-B789-F226E08FD229}"/>
              </a:ext>
            </a:extLst>
          </p:cNvPr>
          <p:cNvSpPr/>
          <p:nvPr/>
        </p:nvSpPr>
        <p:spPr>
          <a:xfrm>
            <a:off x="3581193" y="384050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AEC7CEC-B4FF-470D-A7D1-7637ADACEAA9}"/>
              </a:ext>
            </a:extLst>
          </p:cNvPr>
          <p:cNvCxnSpPr>
            <a:cxnSpLocks/>
          </p:cNvCxnSpPr>
          <p:nvPr/>
        </p:nvCxnSpPr>
        <p:spPr>
          <a:xfrm flipV="1">
            <a:off x="335073" y="759625"/>
            <a:ext cx="4890070" cy="174611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7D20321-DD2F-4D48-978D-A8FD09F5C0E7}"/>
              </a:ext>
            </a:extLst>
          </p:cNvPr>
          <p:cNvCxnSpPr>
            <a:cxnSpLocks/>
          </p:cNvCxnSpPr>
          <p:nvPr/>
        </p:nvCxnSpPr>
        <p:spPr>
          <a:xfrm flipV="1">
            <a:off x="660193" y="3392196"/>
            <a:ext cx="4450080" cy="321055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63010F8-B6DA-473B-8DA1-9FFEDB50E889}"/>
              </a:ext>
            </a:extLst>
          </p:cNvPr>
          <p:cNvSpPr txBox="1"/>
          <p:nvPr/>
        </p:nvSpPr>
        <p:spPr>
          <a:xfrm>
            <a:off x="4683968" y="2021964"/>
            <a:ext cx="24539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rgbClr val="0070C0"/>
                </a:solidFill>
              </a:rPr>
              <a:t>Model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518609-B1A4-41CB-AB01-2DA7446309E2}"/>
              </a:ext>
            </a:extLst>
          </p:cNvPr>
          <p:cNvSpPr txBox="1"/>
          <p:nvPr/>
        </p:nvSpPr>
        <p:spPr>
          <a:xfrm>
            <a:off x="4830566" y="5728996"/>
            <a:ext cx="24539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rgbClr val="0070C0"/>
                </a:solidFill>
              </a:rPr>
              <a:t>Model 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7A0BDC-1765-4D39-AFDC-BA75199BAB4A}"/>
              </a:ext>
            </a:extLst>
          </p:cNvPr>
          <p:cNvSpPr txBox="1"/>
          <p:nvPr/>
        </p:nvSpPr>
        <p:spPr>
          <a:xfrm>
            <a:off x="6715553" y="2947954"/>
            <a:ext cx="48900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Which model fits better?</a:t>
            </a:r>
          </a:p>
        </p:txBody>
      </p:sp>
    </p:spTree>
    <p:extLst>
      <p:ext uri="{BB962C8B-B14F-4D97-AF65-F5344CB8AC3E}">
        <p14:creationId xmlns:p14="http://schemas.microsoft.com/office/powerpoint/2010/main" val="203756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7A0847-685D-414D-A94C-6DD5FDEACE34}"/>
              </a:ext>
            </a:extLst>
          </p:cNvPr>
          <p:cNvCxnSpPr>
            <a:cxnSpLocks/>
          </p:cNvCxnSpPr>
          <p:nvPr/>
        </p:nvCxnSpPr>
        <p:spPr>
          <a:xfrm>
            <a:off x="324913" y="598196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431C21-5DE3-4BF9-88DD-2103940B4490}"/>
              </a:ext>
            </a:extLst>
          </p:cNvPr>
          <p:cNvCxnSpPr>
            <a:cxnSpLocks/>
          </p:cNvCxnSpPr>
          <p:nvPr/>
        </p:nvCxnSpPr>
        <p:spPr>
          <a:xfrm flipH="1">
            <a:off x="314753" y="3188996"/>
            <a:ext cx="600456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3AFCB46-5A81-4163-8F1C-C8E4D4D5F949}"/>
              </a:ext>
            </a:extLst>
          </p:cNvPr>
          <p:cNvSpPr/>
          <p:nvPr/>
        </p:nvSpPr>
        <p:spPr>
          <a:xfrm>
            <a:off x="3195113" y="169547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41D1BF-5668-4285-B669-706C61C4E51C}"/>
              </a:ext>
            </a:extLst>
          </p:cNvPr>
          <p:cNvSpPr/>
          <p:nvPr/>
        </p:nvSpPr>
        <p:spPr>
          <a:xfrm>
            <a:off x="1686353" y="215521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0DC614-3CBA-473C-8D81-664611295B8D}"/>
              </a:ext>
            </a:extLst>
          </p:cNvPr>
          <p:cNvSpPr/>
          <p:nvPr/>
        </p:nvSpPr>
        <p:spPr>
          <a:xfrm>
            <a:off x="4917233" y="115699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FC6F28-FDEF-42AA-8808-4EC7A7A5130B}"/>
              </a:ext>
            </a:extLst>
          </p:cNvPr>
          <p:cNvSpPr/>
          <p:nvPr/>
        </p:nvSpPr>
        <p:spPr>
          <a:xfrm>
            <a:off x="2275633" y="136019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136167-2897-41C5-8277-1448D21ABC5F}"/>
              </a:ext>
            </a:extLst>
          </p:cNvPr>
          <p:cNvSpPr/>
          <p:nvPr/>
        </p:nvSpPr>
        <p:spPr>
          <a:xfrm>
            <a:off x="3698033" y="45595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1994CA-5BA5-4090-8AFF-609FBDC85543}"/>
              </a:ext>
            </a:extLst>
          </p:cNvPr>
          <p:cNvCxnSpPr>
            <a:cxnSpLocks/>
          </p:cNvCxnSpPr>
          <p:nvPr/>
        </p:nvCxnSpPr>
        <p:spPr>
          <a:xfrm>
            <a:off x="314753" y="4047516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DF7884E-EE8F-4DE4-8DCC-D4D61D532601}"/>
              </a:ext>
            </a:extLst>
          </p:cNvPr>
          <p:cNvSpPr/>
          <p:nvPr/>
        </p:nvSpPr>
        <p:spPr>
          <a:xfrm>
            <a:off x="3184953" y="514479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B990687-8166-42A6-BDC2-D5A4DEFF3C77}"/>
              </a:ext>
            </a:extLst>
          </p:cNvPr>
          <p:cNvSpPr/>
          <p:nvPr/>
        </p:nvSpPr>
        <p:spPr>
          <a:xfrm>
            <a:off x="1676193" y="560453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724A35A-A206-47AE-9274-5C193529406B}"/>
              </a:ext>
            </a:extLst>
          </p:cNvPr>
          <p:cNvSpPr/>
          <p:nvPr/>
        </p:nvSpPr>
        <p:spPr>
          <a:xfrm>
            <a:off x="4907073" y="460631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BCF9E1-E29F-4A5F-A5AC-1DF1163EB318}"/>
              </a:ext>
            </a:extLst>
          </p:cNvPr>
          <p:cNvSpPr/>
          <p:nvPr/>
        </p:nvSpPr>
        <p:spPr>
          <a:xfrm>
            <a:off x="2265473" y="480951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8F0B51-0AD7-4977-B789-F226E08FD229}"/>
              </a:ext>
            </a:extLst>
          </p:cNvPr>
          <p:cNvSpPr/>
          <p:nvPr/>
        </p:nvSpPr>
        <p:spPr>
          <a:xfrm>
            <a:off x="3581193" y="384050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AEC7CEC-B4FF-470D-A7D1-7637ADACEAA9}"/>
              </a:ext>
            </a:extLst>
          </p:cNvPr>
          <p:cNvCxnSpPr>
            <a:cxnSpLocks/>
          </p:cNvCxnSpPr>
          <p:nvPr/>
        </p:nvCxnSpPr>
        <p:spPr>
          <a:xfrm flipV="1">
            <a:off x="335073" y="759625"/>
            <a:ext cx="4890070" cy="174611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7D20321-DD2F-4D48-978D-A8FD09F5C0E7}"/>
              </a:ext>
            </a:extLst>
          </p:cNvPr>
          <p:cNvCxnSpPr>
            <a:cxnSpLocks/>
          </p:cNvCxnSpPr>
          <p:nvPr/>
        </p:nvCxnSpPr>
        <p:spPr>
          <a:xfrm flipV="1">
            <a:off x="660193" y="3392196"/>
            <a:ext cx="4450080" cy="321055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298FB1-FA0B-4F2D-9C85-32A5A51B3BA4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81473" y="4697756"/>
            <a:ext cx="0" cy="44704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AEBA4B-A94C-432A-B9AC-19452A052DE8}"/>
              </a:ext>
            </a:extLst>
          </p:cNvPr>
          <p:cNvCxnSpPr>
            <a:cxnSpLocks/>
          </p:cNvCxnSpPr>
          <p:nvPr/>
        </p:nvCxnSpPr>
        <p:spPr>
          <a:xfrm flipV="1">
            <a:off x="3698033" y="4043706"/>
            <a:ext cx="0" cy="33401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6B5E7B-B995-45DB-92A1-2E4119563027}"/>
              </a:ext>
            </a:extLst>
          </p:cNvPr>
          <p:cNvCxnSpPr>
            <a:cxnSpLocks/>
          </p:cNvCxnSpPr>
          <p:nvPr/>
        </p:nvCxnSpPr>
        <p:spPr>
          <a:xfrm flipV="1">
            <a:off x="4998513" y="3429000"/>
            <a:ext cx="0" cy="1258596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D7A599-AE20-42EC-9181-17E957D9ED04}"/>
              </a:ext>
            </a:extLst>
          </p:cNvPr>
          <p:cNvCxnSpPr>
            <a:cxnSpLocks/>
          </p:cNvCxnSpPr>
          <p:nvPr/>
        </p:nvCxnSpPr>
        <p:spPr>
          <a:xfrm flipV="1">
            <a:off x="2367073" y="4956836"/>
            <a:ext cx="0" cy="39116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0239038-9D0E-46F3-AC2E-617A87D223FF}"/>
              </a:ext>
            </a:extLst>
          </p:cNvPr>
          <p:cNvCxnSpPr>
            <a:cxnSpLocks/>
          </p:cNvCxnSpPr>
          <p:nvPr/>
        </p:nvCxnSpPr>
        <p:spPr>
          <a:xfrm flipV="1">
            <a:off x="1757473" y="5726456"/>
            <a:ext cx="0" cy="11430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B87D16-CBFD-42A5-B681-78F4527C2604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998513" y="811556"/>
            <a:ext cx="15240" cy="34544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79FC72-8219-41DA-AA46-27D8766DB81C}"/>
              </a:ext>
            </a:extLst>
          </p:cNvPr>
          <p:cNvCxnSpPr>
            <a:cxnSpLocks/>
          </p:cNvCxnSpPr>
          <p:nvPr/>
        </p:nvCxnSpPr>
        <p:spPr>
          <a:xfrm flipH="1" flipV="1">
            <a:off x="3786933" y="608356"/>
            <a:ext cx="15240" cy="68326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BC800A-F14E-46FA-8AD1-C4F2A15B4988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782873" y="1988848"/>
            <a:ext cx="0" cy="16636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F2B636B-BE90-41C2-9DEC-52AF4B85A44F}"/>
              </a:ext>
            </a:extLst>
          </p:cNvPr>
          <p:cNvCxnSpPr>
            <a:cxnSpLocks/>
          </p:cNvCxnSpPr>
          <p:nvPr/>
        </p:nvCxnSpPr>
        <p:spPr>
          <a:xfrm flipV="1">
            <a:off x="2361993" y="1551966"/>
            <a:ext cx="2540" cy="214629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8261C2-8885-4422-9A70-69EDC376774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3291633" y="1461798"/>
            <a:ext cx="0" cy="23367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D36E431-58A8-48E4-ADAE-50D722FC9799}"/>
              </a:ext>
            </a:extLst>
          </p:cNvPr>
          <p:cNvCxnSpPr>
            <a:cxnSpLocks/>
          </p:cNvCxnSpPr>
          <p:nvPr/>
        </p:nvCxnSpPr>
        <p:spPr>
          <a:xfrm flipH="1">
            <a:off x="304593" y="6638316"/>
            <a:ext cx="622683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D55E458-29F0-49B9-AB8C-E7F37A8BCD10}"/>
              </a:ext>
            </a:extLst>
          </p:cNvPr>
          <p:cNvSpPr txBox="1"/>
          <p:nvPr/>
        </p:nvSpPr>
        <p:spPr>
          <a:xfrm>
            <a:off x="5095344" y="3659675"/>
            <a:ext cx="24072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accent2"/>
                </a:solidFill>
              </a:rPr>
              <a:t>Residual</a:t>
            </a:r>
          </a:p>
        </p:txBody>
      </p:sp>
    </p:spTree>
    <p:extLst>
      <p:ext uri="{BB962C8B-B14F-4D97-AF65-F5344CB8AC3E}">
        <p14:creationId xmlns:p14="http://schemas.microsoft.com/office/powerpoint/2010/main" val="182127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7A0847-685D-414D-A94C-6DD5FDEACE34}"/>
              </a:ext>
            </a:extLst>
          </p:cNvPr>
          <p:cNvCxnSpPr>
            <a:cxnSpLocks/>
          </p:cNvCxnSpPr>
          <p:nvPr/>
        </p:nvCxnSpPr>
        <p:spPr>
          <a:xfrm>
            <a:off x="324913" y="598196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431C21-5DE3-4BF9-88DD-2103940B4490}"/>
              </a:ext>
            </a:extLst>
          </p:cNvPr>
          <p:cNvCxnSpPr>
            <a:cxnSpLocks/>
          </p:cNvCxnSpPr>
          <p:nvPr/>
        </p:nvCxnSpPr>
        <p:spPr>
          <a:xfrm flipH="1">
            <a:off x="314753" y="3188996"/>
            <a:ext cx="600456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3AFCB46-5A81-4163-8F1C-C8E4D4D5F949}"/>
              </a:ext>
            </a:extLst>
          </p:cNvPr>
          <p:cNvSpPr/>
          <p:nvPr/>
        </p:nvSpPr>
        <p:spPr>
          <a:xfrm>
            <a:off x="3195113" y="169547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41D1BF-5668-4285-B669-706C61C4E51C}"/>
              </a:ext>
            </a:extLst>
          </p:cNvPr>
          <p:cNvSpPr/>
          <p:nvPr/>
        </p:nvSpPr>
        <p:spPr>
          <a:xfrm>
            <a:off x="1686353" y="215521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0DC614-3CBA-473C-8D81-664611295B8D}"/>
              </a:ext>
            </a:extLst>
          </p:cNvPr>
          <p:cNvSpPr/>
          <p:nvPr/>
        </p:nvSpPr>
        <p:spPr>
          <a:xfrm>
            <a:off x="4917233" y="115699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FC6F28-FDEF-42AA-8808-4EC7A7A5130B}"/>
              </a:ext>
            </a:extLst>
          </p:cNvPr>
          <p:cNvSpPr/>
          <p:nvPr/>
        </p:nvSpPr>
        <p:spPr>
          <a:xfrm>
            <a:off x="2275633" y="136019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136167-2897-41C5-8277-1448D21ABC5F}"/>
              </a:ext>
            </a:extLst>
          </p:cNvPr>
          <p:cNvSpPr/>
          <p:nvPr/>
        </p:nvSpPr>
        <p:spPr>
          <a:xfrm>
            <a:off x="3698033" y="45595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1994CA-5BA5-4090-8AFF-609FBDC85543}"/>
              </a:ext>
            </a:extLst>
          </p:cNvPr>
          <p:cNvCxnSpPr>
            <a:cxnSpLocks/>
          </p:cNvCxnSpPr>
          <p:nvPr/>
        </p:nvCxnSpPr>
        <p:spPr>
          <a:xfrm>
            <a:off x="314753" y="4047516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DF7884E-EE8F-4DE4-8DCC-D4D61D532601}"/>
              </a:ext>
            </a:extLst>
          </p:cNvPr>
          <p:cNvSpPr/>
          <p:nvPr/>
        </p:nvSpPr>
        <p:spPr>
          <a:xfrm>
            <a:off x="3184953" y="514479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B990687-8166-42A6-BDC2-D5A4DEFF3C77}"/>
              </a:ext>
            </a:extLst>
          </p:cNvPr>
          <p:cNvSpPr/>
          <p:nvPr/>
        </p:nvSpPr>
        <p:spPr>
          <a:xfrm>
            <a:off x="1676193" y="560453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724A35A-A206-47AE-9274-5C193529406B}"/>
              </a:ext>
            </a:extLst>
          </p:cNvPr>
          <p:cNvSpPr/>
          <p:nvPr/>
        </p:nvSpPr>
        <p:spPr>
          <a:xfrm>
            <a:off x="4907073" y="460631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BCF9E1-E29F-4A5F-A5AC-1DF1163EB318}"/>
              </a:ext>
            </a:extLst>
          </p:cNvPr>
          <p:cNvSpPr/>
          <p:nvPr/>
        </p:nvSpPr>
        <p:spPr>
          <a:xfrm>
            <a:off x="2265473" y="480951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8F0B51-0AD7-4977-B789-F226E08FD229}"/>
              </a:ext>
            </a:extLst>
          </p:cNvPr>
          <p:cNvSpPr/>
          <p:nvPr/>
        </p:nvSpPr>
        <p:spPr>
          <a:xfrm>
            <a:off x="3581193" y="384050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AEC7CEC-B4FF-470D-A7D1-7637ADACEAA9}"/>
              </a:ext>
            </a:extLst>
          </p:cNvPr>
          <p:cNvCxnSpPr>
            <a:cxnSpLocks/>
          </p:cNvCxnSpPr>
          <p:nvPr/>
        </p:nvCxnSpPr>
        <p:spPr>
          <a:xfrm flipV="1">
            <a:off x="335073" y="759625"/>
            <a:ext cx="4890070" cy="174611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7D20321-DD2F-4D48-978D-A8FD09F5C0E7}"/>
              </a:ext>
            </a:extLst>
          </p:cNvPr>
          <p:cNvCxnSpPr>
            <a:cxnSpLocks/>
          </p:cNvCxnSpPr>
          <p:nvPr/>
        </p:nvCxnSpPr>
        <p:spPr>
          <a:xfrm flipV="1">
            <a:off x="660193" y="3392196"/>
            <a:ext cx="4450080" cy="321055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298FB1-FA0B-4F2D-9C85-32A5A51B3BA4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81473" y="4697756"/>
            <a:ext cx="0" cy="44704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AEBA4B-A94C-432A-B9AC-19452A052DE8}"/>
              </a:ext>
            </a:extLst>
          </p:cNvPr>
          <p:cNvCxnSpPr>
            <a:cxnSpLocks/>
          </p:cNvCxnSpPr>
          <p:nvPr/>
        </p:nvCxnSpPr>
        <p:spPr>
          <a:xfrm flipV="1">
            <a:off x="3698033" y="4043706"/>
            <a:ext cx="0" cy="33401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6B5E7B-B995-45DB-92A1-2E4119563027}"/>
              </a:ext>
            </a:extLst>
          </p:cNvPr>
          <p:cNvCxnSpPr>
            <a:cxnSpLocks/>
          </p:cNvCxnSpPr>
          <p:nvPr/>
        </p:nvCxnSpPr>
        <p:spPr>
          <a:xfrm flipV="1">
            <a:off x="4998513" y="3429000"/>
            <a:ext cx="0" cy="1258596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D7A599-AE20-42EC-9181-17E957D9ED04}"/>
              </a:ext>
            </a:extLst>
          </p:cNvPr>
          <p:cNvCxnSpPr>
            <a:cxnSpLocks/>
          </p:cNvCxnSpPr>
          <p:nvPr/>
        </p:nvCxnSpPr>
        <p:spPr>
          <a:xfrm flipV="1">
            <a:off x="2367073" y="4956836"/>
            <a:ext cx="0" cy="39116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0239038-9D0E-46F3-AC2E-617A87D223FF}"/>
              </a:ext>
            </a:extLst>
          </p:cNvPr>
          <p:cNvCxnSpPr>
            <a:cxnSpLocks/>
          </p:cNvCxnSpPr>
          <p:nvPr/>
        </p:nvCxnSpPr>
        <p:spPr>
          <a:xfrm flipV="1">
            <a:off x="1757473" y="5726456"/>
            <a:ext cx="0" cy="11430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B87D16-CBFD-42A5-B681-78F4527C2604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998513" y="811556"/>
            <a:ext cx="15240" cy="34544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79FC72-8219-41DA-AA46-27D8766DB81C}"/>
              </a:ext>
            </a:extLst>
          </p:cNvPr>
          <p:cNvCxnSpPr>
            <a:cxnSpLocks/>
          </p:cNvCxnSpPr>
          <p:nvPr/>
        </p:nvCxnSpPr>
        <p:spPr>
          <a:xfrm flipH="1" flipV="1">
            <a:off x="3786933" y="608356"/>
            <a:ext cx="15240" cy="68326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BC800A-F14E-46FA-8AD1-C4F2A15B4988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782873" y="1988848"/>
            <a:ext cx="0" cy="16636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F2B636B-BE90-41C2-9DEC-52AF4B85A44F}"/>
              </a:ext>
            </a:extLst>
          </p:cNvPr>
          <p:cNvCxnSpPr>
            <a:cxnSpLocks/>
          </p:cNvCxnSpPr>
          <p:nvPr/>
        </p:nvCxnSpPr>
        <p:spPr>
          <a:xfrm flipV="1">
            <a:off x="2361993" y="1551966"/>
            <a:ext cx="2540" cy="214629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8261C2-8885-4422-9A70-69EDC376774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3291633" y="1461798"/>
            <a:ext cx="0" cy="23367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34B1DEB-1282-41C5-8084-BCFF84C6A3C9}"/>
              </a:ext>
            </a:extLst>
          </p:cNvPr>
          <p:cNvSpPr txBox="1"/>
          <p:nvPr/>
        </p:nvSpPr>
        <p:spPr>
          <a:xfrm>
            <a:off x="2756331" y="196236"/>
            <a:ext cx="10648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(7, 5)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907A9D-26C5-4C14-B5B5-1094393B2D15}"/>
              </a:ext>
            </a:extLst>
          </p:cNvPr>
          <p:cNvSpPr txBox="1"/>
          <p:nvPr/>
        </p:nvSpPr>
        <p:spPr>
          <a:xfrm>
            <a:off x="2636432" y="3567350"/>
            <a:ext cx="10648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(7, 5)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90102B-92D2-43AF-BF9C-B7B2A2B2E2E0}"/>
              </a:ext>
            </a:extLst>
          </p:cNvPr>
          <p:cNvCxnSpPr>
            <a:cxnSpLocks/>
          </p:cNvCxnSpPr>
          <p:nvPr/>
        </p:nvCxnSpPr>
        <p:spPr>
          <a:xfrm flipH="1">
            <a:off x="304593" y="6638316"/>
            <a:ext cx="622683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6AF0AE5-6004-4CC5-918C-C19C1B04CC90}"/>
              </a:ext>
            </a:extLst>
          </p:cNvPr>
          <p:cNvSpPr txBox="1"/>
          <p:nvPr/>
        </p:nvSpPr>
        <p:spPr>
          <a:xfrm>
            <a:off x="5095344" y="3659675"/>
            <a:ext cx="24072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accent2"/>
                </a:solidFill>
              </a:rPr>
              <a:t>Residual</a:t>
            </a:r>
          </a:p>
        </p:txBody>
      </p:sp>
    </p:spTree>
    <p:extLst>
      <p:ext uri="{BB962C8B-B14F-4D97-AF65-F5344CB8AC3E}">
        <p14:creationId xmlns:p14="http://schemas.microsoft.com/office/powerpoint/2010/main" val="109775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7A0847-685D-414D-A94C-6DD5FDEACE34}"/>
              </a:ext>
            </a:extLst>
          </p:cNvPr>
          <p:cNvCxnSpPr>
            <a:cxnSpLocks/>
          </p:cNvCxnSpPr>
          <p:nvPr/>
        </p:nvCxnSpPr>
        <p:spPr>
          <a:xfrm>
            <a:off x="324913" y="598196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431C21-5DE3-4BF9-88DD-2103940B4490}"/>
              </a:ext>
            </a:extLst>
          </p:cNvPr>
          <p:cNvCxnSpPr>
            <a:cxnSpLocks/>
          </p:cNvCxnSpPr>
          <p:nvPr/>
        </p:nvCxnSpPr>
        <p:spPr>
          <a:xfrm flipH="1">
            <a:off x="314753" y="3188996"/>
            <a:ext cx="600456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3AFCB46-5A81-4163-8F1C-C8E4D4D5F949}"/>
              </a:ext>
            </a:extLst>
          </p:cNvPr>
          <p:cNvSpPr/>
          <p:nvPr/>
        </p:nvSpPr>
        <p:spPr>
          <a:xfrm>
            <a:off x="3195113" y="169547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41D1BF-5668-4285-B669-706C61C4E51C}"/>
              </a:ext>
            </a:extLst>
          </p:cNvPr>
          <p:cNvSpPr/>
          <p:nvPr/>
        </p:nvSpPr>
        <p:spPr>
          <a:xfrm>
            <a:off x="1686353" y="215521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0DC614-3CBA-473C-8D81-664611295B8D}"/>
              </a:ext>
            </a:extLst>
          </p:cNvPr>
          <p:cNvSpPr/>
          <p:nvPr/>
        </p:nvSpPr>
        <p:spPr>
          <a:xfrm>
            <a:off x="4917233" y="115699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FC6F28-FDEF-42AA-8808-4EC7A7A5130B}"/>
              </a:ext>
            </a:extLst>
          </p:cNvPr>
          <p:cNvSpPr/>
          <p:nvPr/>
        </p:nvSpPr>
        <p:spPr>
          <a:xfrm>
            <a:off x="2275633" y="136019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136167-2897-41C5-8277-1448D21ABC5F}"/>
              </a:ext>
            </a:extLst>
          </p:cNvPr>
          <p:cNvSpPr/>
          <p:nvPr/>
        </p:nvSpPr>
        <p:spPr>
          <a:xfrm>
            <a:off x="3698033" y="45595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1994CA-5BA5-4090-8AFF-609FBDC85543}"/>
              </a:ext>
            </a:extLst>
          </p:cNvPr>
          <p:cNvCxnSpPr>
            <a:cxnSpLocks/>
          </p:cNvCxnSpPr>
          <p:nvPr/>
        </p:nvCxnSpPr>
        <p:spPr>
          <a:xfrm>
            <a:off x="314753" y="4047516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DF7884E-EE8F-4DE4-8DCC-D4D61D532601}"/>
              </a:ext>
            </a:extLst>
          </p:cNvPr>
          <p:cNvSpPr/>
          <p:nvPr/>
        </p:nvSpPr>
        <p:spPr>
          <a:xfrm>
            <a:off x="3184953" y="514479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B990687-8166-42A6-BDC2-D5A4DEFF3C77}"/>
              </a:ext>
            </a:extLst>
          </p:cNvPr>
          <p:cNvSpPr/>
          <p:nvPr/>
        </p:nvSpPr>
        <p:spPr>
          <a:xfrm>
            <a:off x="1676193" y="560453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724A35A-A206-47AE-9274-5C193529406B}"/>
              </a:ext>
            </a:extLst>
          </p:cNvPr>
          <p:cNvSpPr/>
          <p:nvPr/>
        </p:nvSpPr>
        <p:spPr>
          <a:xfrm>
            <a:off x="4907073" y="460631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BCF9E1-E29F-4A5F-A5AC-1DF1163EB318}"/>
              </a:ext>
            </a:extLst>
          </p:cNvPr>
          <p:cNvSpPr/>
          <p:nvPr/>
        </p:nvSpPr>
        <p:spPr>
          <a:xfrm>
            <a:off x="2265473" y="480951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8F0B51-0AD7-4977-B789-F226E08FD229}"/>
              </a:ext>
            </a:extLst>
          </p:cNvPr>
          <p:cNvSpPr/>
          <p:nvPr/>
        </p:nvSpPr>
        <p:spPr>
          <a:xfrm>
            <a:off x="3581193" y="384050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AEC7CEC-B4FF-470D-A7D1-7637ADACEAA9}"/>
              </a:ext>
            </a:extLst>
          </p:cNvPr>
          <p:cNvCxnSpPr>
            <a:cxnSpLocks/>
          </p:cNvCxnSpPr>
          <p:nvPr/>
        </p:nvCxnSpPr>
        <p:spPr>
          <a:xfrm flipV="1">
            <a:off x="335073" y="759625"/>
            <a:ext cx="4890070" cy="174611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7D20321-DD2F-4D48-978D-A8FD09F5C0E7}"/>
              </a:ext>
            </a:extLst>
          </p:cNvPr>
          <p:cNvCxnSpPr>
            <a:cxnSpLocks/>
          </p:cNvCxnSpPr>
          <p:nvPr/>
        </p:nvCxnSpPr>
        <p:spPr>
          <a:xfrm flipV="1">
            <a:off x="660193" y="3392196"/>
            <a:ext cx="4450080" cy="321055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298FB1-FA0B-4F2D-9C85-32A5A51B3BA4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81473" y="4697756"/>
            <a:ext cx="0" cy="44704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AEBA4B-A94C-432A-B9AC-19452A052DE8}"/>
              </a:ext>
            </a:extLst>
          </p:cNvPr>
          <p:cNvCxnSpPr>
            <a:cxnSpLocks/>
          </p:cNvCxnSpPr>
          <p:nvPr/>
        </p:nvCxnSpPr>
        <p:spPr>
          <a:xfrm flipV="1">
            <a:off x="3698033" y="4043706"/>
            <a:ext cx="0" cy="33401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6B5E7B-B995-45DB-92A1-2E4119563027}"/>
              </a:ext>
            </a:extLst>
          </p:cNvPr>
          <p:cNvCxnSpPr>
            <a:cxnSpLocks/>
          </p:cNvCxnSpPr>
          <p:nvPr/>
        </p:nvCxnSpPr>
        <p:spPr>
          <a:xfrm flipV="1">
            <a:off x="4998513" y="3429000"/>
            <a:ext cx="0" cy="1258596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D7A599-AE20-42EC-9181-17E957D9ED04}"/>
              </a:ext>
            </a:extLst>
          </p:cNvPr>
          <p:cNvCxnSpPr>
            <a:cxnSpLocks/>
          </p:cNvCxnSpPr>
          <p:nvPr/>
        </p:nvCxnSpPr>
        <p:spPr>
          <a:xfrm flipV="1">
            <a:off x="2367073" y="4956836"/>
            <a:ext cx="0" cy="39116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0239038-9D0E-46F3-AC2E-617A87D223FF}"/>
              </a:ext>
            </a:extLst>
          </p:cNvPr>
          <p:cNvCxnSpPr>
            <a:cxnSpLocks/>
          </p:cNvCxnSpPr>
          <p:nvPr/>
        </p:nvCxnSpPr>
        <p:spPr>
          <a:xfrm flipV="1">
            <a:off x="1757473" y="5726456"/>
            <a:ext cx="0" cy="11430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B87D16-CBFD-42A5-B681-78F4527C2604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998513" y="811556"/>
            <a:ext cx="15240" cy="34544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79FC72-8219-41DA-AA46-27D8766DB81C}"/>
              </a:ext>
            </a:extLst>
          </p:cNvPr>
          <p:cNvCxnSpPr>
            <a:cxnSpLocks/>
          </p:cNvCxnSpPr>
          <p:nvPr/>
        </p:nvCxnSpPr>
        <p:spPr>
          <a:xfrm flipH="1" flipV="1">
            <a:off x="3786933" y="608356"/>
            <a:ext cx="15240" cy="68326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BC800A-F14E-46FA-8AD1-C4F2A15B4988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782873" y="1988848"/>
            <a:ext cx="0" cy="16636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F2B636B-BE90-41C2-9DEC-52AF4B85A44F}"/>
              </a:ext>
            </a:extLst>
          </p:cNvPr>
          <p:cNvCxnSpPr>
            <a:cxnSpLocks/>
          </p:cNvCxnSpPr>
          <p:nvPr/>
        </p:nvCxnSpPr>
        <p:spPr>
          <a:xfrm flipV="1">
            <a:off x="2361993" y="1551966"/>
            <a:ext cx="2540" cy="214629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8261C2-8885-4422-9A70-69EDC376774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3291633" y="1461798"/>
            <a:ext cx="0" cy="23367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2A17537-709B-42D9-ADDF-8A6BC462E227}"/>
              </a:ext>
            </a:extLst>
          </p:cNvPr>
          <p:cNvSpPr/>
          <p:nvPr/>
        </p:nvSpPr>
        <p:spPr>
          <a:xfrm>
            <a:off x="3701247" y="1168104"/>
            <a:ext cx="193040" cy="20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4B1DEB-1282-41C5-8084-BCFF84C6A3C9}"/>
              </a:ext>
            </a:extLst>
          </p:cNvPr>
          <p:cNvSpPr txBox="1"/>
          <p:nvPr/>
        </p:nvSpPr>
        <p:spPr>
          <a:xfrm>
            <a:off x="2756331" y="196236"/>
            <a:ext cx="10648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(7, 5)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857246-9073-47DE-8072-688339B5AB42}"/>
              </a:ext>
            </a:extLst>
          </p:cNvPr>
          <p:cNvSpPr txBox="1"/>
          <p:nvPr/>
        </p:nvSpPr>
        <p:spPr>
          <a:xfrm>
            <a:off x="2763895" y="813379"/>
            <a:ext cx="11429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(7, 3)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907A9D-26C5-4C14-B5B5-1094393B2D15}"/>
              </a:ext>
            </a:extLst>
          </p:cNvPr>
          <p:cNvSpPr txBox="1"/>
          <p:nvPr/>
        </p:nvSpPr>
        <p:spPr>
          <a:xfrm>
            <a:off x="2636432" y="3567350"/>
            <a:ext cx="10648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(7, 5)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9F8FC0-D9EF-460C-A1BA-C1027679AD12}"/>
              </a:ext>
            </a:extLst>
          </p:cNvPr>
          <p:cNvCxnSpPr>
            <a:cxnSpLocks/>
          </p:cNvCxnSpPr>
          <p:nvPr/>
        </p:nvCxnSpPr>
        <p:spPr>
          <a:xfrm flipH="1">
            <a:off x="304593" y="6638316"/>
            <a:ext cx="622683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367EB0C-D635-48B5-8745-68AC30A310CB}"/>
              </a:ext>
            </a:extLst>
          </p:cNvPr>
          <p:cNvSpPr txBox="1"/>
          <p:nvPr/>
        </p:nvSpPr>
        <p:spPr>
          <a:xfrm>
            <a:off x="5095344" y="3659675"/>
            <a:ext cx="24072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accent2"/>
                </a:solidFill>
              </a:rPr>
              <a:t>Residual</a:t>
            </a:r>
          </a:p>
        </p:txBody>
      </p:sp>
    </p:spTree>
    <p:extLst>
      <p:ext uri="{BB962C8B-B14F-4D97-AF65-F5344CB8AC3E}">
        <p14:creationId xmlns:p14="http://schemas.microsoft.com/office/powerpoint/2010/main" val="263439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7A0847-685D-414D-A94C-6DD5FDEACE34}"/>
              </a:ext>
            </a:extLst>
          </p:cNvPr>
          <p:cNvCxnSpPr>
            <a:cxnSpLocks/>
          </p:cNvCxnSpPr>
          <p:nvPr/>
        </p:nvCxnSpPr>
        <p:spPr>
          <a:xfrm>
            <a:off x="324913" y="598196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431C21-5DE3-4BF9-88DD-2103940B4490}"/>
              </a:ext>
            </a:extLst>
          </p:cNvPr>
          <p:cNvCxnSpPr>
            <a:cxnSpLocks/>
          </p:cNvCxnSpPr>
          <p:nvPr/>
        </p:nvCxnSpPr>
        <p:spPr>
          <a:xfrm flipH="1">
            <a:off x="314753" y="3188996"/>
            <a:ext cx="600456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3AFCB46-5A81-4163-8F1C-C8E4D4D5F949}"/>
              </a:ext>
            </a:extLst>
          </p:cNvPr>
          <p:cNvSpPr/>
          <p:nvPr/>
        </p:nvSpPr>
        <p:spPr>
          <a:xfrm>
            <a:off x="3195113" y="169547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41D1BF-5668-4285-B669-706C61C4E51C}"/>
              </a:ext>
            </a:extLst>
          </p:cNvPr>
          <p:cNvSpPr/>
          <p:nvPr/>
        </p:nvSpPr>
        <p:spPr>
          <a:xfrm>
            <a:off x="1686353" y="215521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0DC614-3CBA-473C-8D81-664611295B8D}"/>
              </a:ext>
            </a:extLst>
          </p:cNvPr>
          <p:cNvSpPr/>
          <p:nvPr/>
        </p:nvSpPr>
        <p:spPr>
          <a:xfrm>
            <a:off x="4917233" y="115699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FC6F28-FDEF-42AA-8808-4EC7A7A5130B}"/>
              </a:ext>
            </a:extLst>
          </p:cNvPr>
          <p:cNvSpPr/>
          <p:nvPr/>
        </p:nvSpPr>
        <p:spPr>
          <a:xfrm>
            <a:off x="2275633" y="136019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136167-2897-41C5-8277-1448D21ABC5F}"/>
              </a:ext>
            </a:extLst>
          </p:cNvPr>
          <p:cNvSpPr/>
          <p:nvPr/>
        </p:nvSpPr>
        <p:spPr>
          <a:xfrm>
            <a:off x="3698033" y="45595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1994CA-5BA5-4090-8AFF-609FBDC85543}"/>
              </a:ext>
            </a:extLst>
          </p:cNvPr>
          <p:cNvCxnSpPr>
            <a:cxnSpLocks/>
          </p:cNvCxnSpPr>
          <p:nvPr/>
        </p:nvCxnSpPr>
        <p:spPr>
          <a:xfrm>
            <a:off x="314753" y="4047516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DF7884E-EE8F-4DE4-8DCC-D4D61D532601}"/>
              </a:ext>
            </a:extLst>
          </p:cNvPr>
          <p:cNvSpPr/>
          <p:nvPr/>
        </p:nvSpPr>
        <p:spPr>
          <a:xfrm>
            <a:off x="3184953" y="514479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B990687-8166-42A6-BDC2-D5A4DEFF3C77}"/>
              </a:ext>
            </a:extLst>
          </p:cNvPr>
          <p:cNvSpPr/>
          <p:nvPr/>
        </p:nvSpPr>
        <p:spPr>
          <a:xfrm>
            <a:off x="1676193" y="560453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724A35A-A206-47AE-9274-5C193529406B}"/>
              </a:ext>
            </a:extLst>
          </p:cNvPr>
          <p:cNvSpPr/>
          <p:nvPr/>
        </p:nvSpPr>
        <p:spPr>
          <a:xfrm>
            <a:off x="4907073" y="460631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BCF9E1-E29F-4A5F-A5AC-1DF1163EB318}"/>
              </a:ext>
            </a:extLst>
          </p:cNvPr>
          <p:cNvSpPr/>
          <p:nvPr/>
        </p:nvSpPr>
        <p:spPr>
          <a:xfrm>
            <a:off x="2265473" y="480951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8F0B51-0AD7-4977-B789-F226E08FD229}"/>
              </a:ext>
            </a:extLst>
          </p:cNvPr>
          <p:cNvSpPr/>
          <p:nvPr/>
        </p:nvSpPr>
        <p:spPr>
          <a:xfrm>
            <a:off x="3581193" y="384050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AEC7CEC-B4FF-470D-A7D1-7637ADACEAA9}"/>
              </a:ext>
            </a:extLst>
          </p:cNvPr>
          <p:cNvCxnSpPr>
            <a:cxnSpLocks/>
          </p:cNvCxnSpPr>
          <p:nvPr/>
        </p:nvCxnSpPr>
        <p:spPr>
          <a:xfrm flipV="1">
            <a:off x="335073" y="759625"/>
            <a:ext cx="4890070" cy="174611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7D20321-DD2F-4D48-978D-A8FD09F5C0E7}"/>
              </a:ext>
            </a:extLst>
          </p:cNvPr>
          <p:cNvCxnSpPr>
            <a:cxnSpLocks/>
          </p:cNvCxnSpPr>
          <p:nvPr/>
        </p:nvCxnSpPr>
        <p:spPr>
          <a:xfrm flipV="1">
            <a:off x="660193" y="3392196"/>
            <a:ext cx="4450080" cy="321055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298FB1-FA0B-4F2D-9C85-32A5A51B3BA4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81473" y="4697756"/>
            <a:ext cx="0" cy="44704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AEBA4B-A94C-432A-B9AC-19452A052DE8}"/>
              </a:ext>
            </a:extLst>
          </p:cNvPr>
          <p:cNvCxnSpPr>
            <a:cxnSpLocks/>
          </p:cNvCxnSpPr>
          <p:nvPr/>
        </p:nvCxnSpPr>
        <p:spPr>
          <a:xfrm flipV="1">
            <a:off x="3698033" y="4043706"/>
            <a:ext cx="0" cy="33401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6B5E7B-B995-45DB-92A1-2E4119563027}"/>
              </a:ext>
            </a:extLst>
          </p:cNvPr>
          <p:cNvCxnSpPr>
            <a:cxnSpLocks/>
          </p:cNvCxnSpPr>
          <p:nvPr/>
        </p:nvCxnSpPr>
        <p:spPr>
          <a:xfrm flipV="1">
            <a:off x="4998513" y="3429000"/>
            <a:ext cx="0" cy="1258596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D7A599-AE20-42EC-9181-17E957D9ED04}"/>
              </a:ext>
            </a:extLst>
          </p:cNvPr>
          <p:cNvCxnSpPr>
            <a:cxnSpLocks/>
          </p:cNvCxnSpPr>
          <p:nvPr/>
        </p:nvCxnSpPr>
        <p:spPr>
          <a:xfrm flipV="1">
            <a:off x="2367073" y="4956836"/>
            <a:ext cx="0" cy="39116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0239038-9D0E-46F3-AC2E-617A87D223FF}"/>
              </a:ext>
            </a:extLst>
          </p:cNvPr>
          <p:cNvCxnSpPr>
            <a:cxnSpLocks/>
          </p:cNvCxnSpPr>
          <p:nvPr/>
        </p:nvCxnSpPr>
        <p:spPr>
          <a:xfrm flipV="1">
            <a:off x="1757473" y="5726456"/>
            <a:ext cx="0" cy="11430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B87D16-CBFD-42A5-B681-78F4527C2604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998513" y="811556"/>
            <a:ext cx="15240" cy="34544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79FC72-8219-41DA-AA46-27D8766DB81C}"/>
              </a:ext>
            </a:extLst>
          </p:cNvPr>
          <p:cNvCxnSpPr>
            <a:cxnSpLocks/>
          </p:cNvCxnSpPr>
          <p:nvPr/>
        </p:nvCxnSpPr>
        <p:spPr>
          <a:xfrm flipH="1" flipV="1">
            <a:off x="3786933" y="608356"/>
            <a:ext cx="15240" cy="68326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BC800A-F14E-46FA-8AD1-C4F2A15B4988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782873" y="1988848"/>
            <a:ext cx="0" cy="16636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F2B636B-BE90-41C2-9DEC-52AF4B85A44F}"/>
              </a:ext>
            </a:extLst>
          </p:cNvPr>
          <p:cNvCxnSpPr>
            <a:cxnSpLocks/>
          </p:cNvCxnSpPr>
          <p:nvPr/>
        </p:nvCxnSpPr>
        <p:spPr>
          <a:xfrm flipV="1">
            <a:off x="2361993" y="1551966"/>
            <a:ext cx="2540" cy="214629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8261C2-8885-4422-9A70-69EDC376774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3291633" y="1461798"/>
            <a:ext cx="0" cy="23367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2A17537-709B-42D9-ADDF-8A6BC462E227}"/>
              </a:ext>
            </a:extLst>
          </p:cNvPr>
          <p:cNvSpPr/>
          <p:nvPr/>
        </p:nvSpPr>
        <p:spPr>
          <a:xfrm>
            <a:off x="3701247" y="1168104"/>
            <a:ext cx="193040" cy="20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4B1DEB-1282-41C5-8084-BCFF84C6A3C9}"/>
              </a:ext>
            </a:extLst>
          </p:cNvPr>
          <p:cNvSpPr txBox="1"/>
          <p:nvPr/>
        </p:nvSpPr>
        <p:spPr>
          <a:xfrm>
            <a:off x="2756331" y="196236"/>
            <a:ext cx="10648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(7, 5)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857246-9073-47DE-8072-688339B5AB42}"/>
              </a:ext>
            </a:extLst>
          </p:cNvPr>
          <p:cNvSpPr txBox="1"/>
          <p:nvPr/>
        </p:nvSpPr>
        <p:spPr>
          <a:xfrm>
            <a:off x="2763895" y="813379"/>
            <a:ext cx="11429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(7, 3)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0EEBE56-D1A5-4499-A499-53A5BCC0C71C}"/>
              </a:ext>
            </a:extLst>
          </p:cNvPr>
          <p:cNvSpPr/>
          <p:nvPr/>
        </p:nvSpPr>
        <p:spPr>
          <a:xfrm>
            <a:off x="3601513" y="4289672"/>
            <a:ext cx="193040" cy="20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907A9D-26C5-4C14-B5B5-1094393B2D15}"/>
              </a:ext>
            </a:extLst>
          </p:cNvPr>
          <p:cNvSpPr txBox="1"/>
          <p:nvPr/>
        </p:nvSpPr>
        <p:spPr>
          <a:xfrm>
            <a:off x="2636432" y="3567350"/>
            <a:ext cx="10648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(7, 5)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CD3FD0-8BEE-4648-99A2-59E7A378813B}"/>
              </a:ext>
            </a:extLst>
          </p:cNvPr>
          <p:cNvSpPr txBox="1"/>
          <p:nvPr/>
        </p:nvSpPr>
        <p:spPr>
          <a:xfrm>
            <a:off x="2646478" y="4054666"/>
            <a:ext cx="11429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(7, 4)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B0E6A17-7D35-4529-A11E-92E0628B74F7}"/>
              </a:ext>
            </a:extLst>
          </p:cNvPr>
          <p:cNvCxnSpPr>
            <a:cxnSpLocks/>
          </p:cNvCxnSpPr>
          <p:nvPr/>
        </p:nvCxnSpPr>
        <p:spPr>
          <a:xfrm flipH="1">
            <a:off x="304593" y="6638316"/>
            <a:ext cx="622683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89FDF4-D06F-4235-8EAE-EABC5C035F41}"/>
              </a:ext>
            </a:extLst>
          </p:cNvPr>
          <p:cNvSpPr txBox="1"/>
          <p:nvPr/>
        </p:nvSpPr>
        <p:spPr>
          <a:xfrm>
            <a:off x="5095343" y="3659675"/>
            <a:ext cx="6682999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solidFill>
                  <a:schemeClr val="accent2"/>
                </a:solidFill>
              </a:rPr>
              <a:t>Residual</a:t>
            </a:r>
            <a:r>
              <a:rPr lang="zh-CN" altLang="en-US" sz="4500" b="1" dirty="0" smtClean="0">
                <a:solidFill>
                  <a:schemeClr val="accent2"/>
                </a:solidFill>
              </a:rPr>
              <a:t>： </a:t>
            </a:r>
            <a:endParaRPr lang="en-US" altLang="zh-CN" sz="4500" b="1" dirty="0">
              <a:solidFill>
                <a:schemeClr val="accent2"/>
              </a:solidFill>
            </a:endParaRPr>
          </a:p>
          <a:p>
            <a:r>
              <a:rPr lang="en-US" altLang="zh-CN" sz="3200" b="1" dirty="0" smtClean="0">
                <a:solidFill>
                  <a:schemeClr val="accent2"/>
                </a:solidFill>
              </a:rPr>
              <a:t>how far off the predicted y is from the actual y value.</a:t>
            </a:r>
            <a:endParaRPr lang="en-US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2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7A0847-685D-414D-A94C-6DD5FDEACE34}"/>
              </a:ext>
            </a:extLst>
          </p:cNvPr>
          <p:cNvCxnSpPr>
            <a:cxnSpLocks/>
          </p:cNvCxnSpPr>
          <p:nvPr/>
        </p:nvCxnSpPr>
        <p:spPr>
          <a:xfrm>
            <a:off x="324913" y="598196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431C21-5DE3-4BF9-88DD-2103940B4490}"/>
              </a:ext>
            </a:extLst>
          </p:cNvPr>
          <p:cNvCxnSpPr>
            <a:cxnSpLocks/>
          </p:cNvCxnSpPr>
          <p:nvPr/>
        </p:nvCxnSpPr>
        <p:spPr>
          <a:xfrm flipH="1">
            <a:off x="314753" y="3188996"/>
            <a:ext cx="600456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3AFCB46-5A81-4163-8F1C-C8E4D4D5F949}"/>
              </a:ext>
            </a:extLst>
          </p:cNvPr>
          <p:cNvSpPr/>
          <p:nvPr/>
        </p:nvSpPr>
        <p:spPr>
          <a:xfrm>
            <a:off x="3195113" y="169547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41D1BF-5668-4285-B669-706C61C4E51C}"/>
              </a:ext>
            </a:extLst>
          </p:cNvPr>
          <p:cNvSpPr/>
          <p:nvPr/>
        </p:nvSpPr>
        <p:spPr>
          <a:xfrm>
            <a:off x="1686353" y="215521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0DC614-3CBA-473C-8D81-664611295B8D}"/>
              </a:ext>
            </a:extLst>
          </p:cNvPr>
          <p:cNvSpPr/>
          <p:nvPr/>
        </p:nvSpPr>
        <p:spPr>
          <a:xfrm>
            <a:off x="4917233" y="115699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FC6F28-FDEF-42AA-8808-4EC7A7A5130B}"/>
              </a:ext>
            </a:extLst>
          </p:cNvPr>
          <p:cNvSpPr/>
          <p:nvPr/>
        </p:nvSpPr>
        <p:spPr>
          <a:xfrm>
            <a:off x="2275633" y="136019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136167-2897-41C5-8277-1448D21ABC5F}"/>
              </a:ext>
            </a:extLst>
          </p:cNvPr>
          <p:cNvSpPr/>
          <p:nvPr/>
        </p:nvSpPr>
        <p:spPr>
          <a:xfrm>
            <a:off x="3698033" y="45595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1994CA-5BA5-4090-8AFF-609FBDC85543}"/>
              </a:ext>
            </a:extLst>
          </p:cNvPr>
          <p:cNvCxnSpPr>
            <a:cxnSpLocks/>
          </p:cNvCxnSpPr>
          <p:nvPr/>
        </p:nvCxnSpPr>
        <p:spPr>
          <a:xfrm>
            <a:off x="314753" y="4047516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DF7884E-EE8F-4DE4-8DCC-D4D61D532601}"/>
              </a:ext>
            </a:extLst>
          </p:cNvPr>
          <p:cNvSpPr/>
          <p:nvPr/>
        </p:nvSpPr>
        <p:spPr>
          <a:xfrm>
            <a:off x="3184953" y="514479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B990687-8166-42A6-BDC2-D5A4DEFF3C77}"/>
              </a:ext>
            </a:extLst>
          </p:cNvPr>
          <p:cNvSpPr/>
          <p:nvPr/>
        </p:nvSpPr>
        <p:spPr>
          <a:xfrm>
            <a:off x="1676193" y="560453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724A35A-A206-47AE-9274-5C193529406B}"/>
              </a:ext>
            </a:extLst>
          </p:cNvPr>
          <p:cNvSpPr/>
          <p:nvPr/>
        </p:nvSpPr>
        <p:spPr>
          <a:xfrm>
            <a:off x="4907073" y="460631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BCF9E1-E29F-4A5F-A5AC-1DF1163EB318}"/>
              </a:ext>
            </a:extLst>
          </p:cNvPr>
          <p:cNvSpPr/>
          <p:nvPr/>
        </p:nvSpPr>
        <p:spPr>
          <a:xfrm>
            <a:off x="2265473" y="480951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8F0B51-0AD7-4977-B789-F226E08FD229}"/>
              </a:ext>
            </a:extLst>
          </p:cNvPr>
          <p:cNvSpPr/>
          <p:nvPr/>
        </p:nvSpPr>
        <p:spPr>
          <a:xfrm>
            <a:off x="3581193" y="384050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AEC7CEC-B4FF-470D-A7D1-7637ADACEAA9}"/>
              </a:ext>
            </a:extLst>
          </p:cNvPr>
          <p:cNvCxnSpPr>
            <a:cxnSpLocks/>
          </p:cNvCxnSpPr>
          <p:nvPr/>
        </p:nvCxnSpPr>
        <p:spPr>
          <a:xfrm flipV="1">
            <a:off x="335073" y="759625"/>
            <a:ext cx="4890070" cy="174611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7D20321-DD2F-4D48-978D-A8FD09F5C0E7}"/>
              </a:ext>
            </a:extLst>
          </p:cNvPr>
          <p:cNvCxnSpPr>
            <a:cxnSpLocks/>
          </p:cNvCxnSpPr>
          <p:nvPr/>
        </p:nvCxnSpPr>
        <p:spPr>
          <a:xfrm flipV="1">
            <a:off x="660193" y="3392196"/>
            <a:ext cx="4450080" cy="321055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298FB1-FA0B-4F2D-9C85-32A5A51B3BA4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81473" y="4697756"/>
            <a:ext cx="0" cy="44704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AEBA4B-A94C-432A-B9AC-19452A052DE8}"/>
              </a:ext>
            </a:extLst>
          </p:cNvPr>
          <p:cNvCxnSpPr>
            <a:cxnSpLocks/>
          </p:cNvCxnSpPr>
          <p:nvPr/>
        </p:nvCxnSpPr>
        <p:spPr>
          <a:xfrm flipV="1">
            <a:off x="3698033" y="4043706"/>
            <a:ext cx="0" cy="33401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6B5E7B-B995-45DB-92A1-2E4119563027}"/>
              </a:ext>
            </a:extLst>
          </p:cNvPr>
          <p:cNvCxnSpPr>
            <a:cxnSpLocks/>
          </p:cNvCxnSpPr>
          <p:nvPr/>
        </p:nvCxnSpPr>
        <p:spPr>
          <a:xfrm flipV="1">
            <a:off x="4998513" y="3429000"/>
            <a:ext cx="0" cy="1258596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D7A599-AE20-42EC-9181-17E957D9ED04}"/>
              </a:ext>
            </a:extLst>
          </p:cNvPr>
          <p:cNvCxnSpPr>
            <a:cxnSpLocks/>
          </p:cNvCxnSpPr>
          <p:nvPr/>
        </p:nvCxnSpPr>
        <p:spPr>
          <a:xfrm flipV="1">
            <a:off x="2367073" y="4956836"/>
            <a:ext cx="0" cy="39116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0239038-9D0E-46F3-AC2E-617A87D223FF}"/>
              </a:ext>
            </a:extLst>
          </p:cNvPr>
          <p:cNvCxnSpPr>
            <a:cxnSpLocks/>
          </p:cNvCxnSpPr>
          <p:nvPr/>
        </p:nvCxnSpPr>
        <p:spPr>
          <a:xfrm flipV="1">
            <a:off x="1757473" y="5726456"/>
            <a:ext cx="0" cy="11430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B87D16-CBFD-42A5-B681-78F4527C2604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998513" y="811556"/>
            <a:ext cx="15240" cy="34544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79FC72-8219-41DA-AA46-27D8766DB81C}"/>
              </a:ext>
            </a:extLst>
          </p:cNvPr>
          <p:cNvCxnSpPr>
            <a:cxnSpLocks/>
          </p:cNvCxnSpPr>
          <p:nvPr/>
        </p:nvCxnSpPr>
        <p:spPr>
          <a:xfrm flipH="1" flipV="1">
            <a:off x="3786933" y="608356"/>
            <a:ext cx="15240" cy="68326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BC800A-F14E-46FA-8AD1-C4F2A15B4988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782873" y="1988848"/>
            <a:ext cx="0" cy="16636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F2B636B-BE90-41C2-9DEC-52AF4B85A44F}"/>
              </a:ext>
            </a:extLst>
          </p:cNvPr>
          <p:cNvCxnSpPr>
            <a:cxnSpLocks/>
          </p:cNvCxnSpPr>
          <p:nvPr/>
        </p:nvCxnSpPr>
        <p:spPr>
          <a:xfrm flipV="1">
            <a:off x="2361993" y="1551966"/>
            <a:ext cx="2540" cy="214629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8261C2-8885-4422-9A70-69EDC376774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3291633" y="1461798"/>
            <a:ext cx="0" cy="23367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2A17537-709B-42D9-ADDF-8A6BC462E227}"/>
              </a:ext>
            </a:extLst>
          </p:cNvPr>
          <p:cNvSpPr/>
          <p:nvPr/>
        </p:nvSpPr>
        <p:spPr>
          <a:xfrm>
            <a:off x="3701247" y="1168104"/>
            <a:ext cx="193040" cy="20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4B1DEB-1282-41C5-8084-BCFF84C6A3C9}"/>
              </a:ext>
            </a:extLst>
          </p:cNvPr>
          <p:cNvSpPr txBox="1"/>
          <p:nvPr/>
        </p:nvSpPr>
        <p:spPr>
          <a:xfrm>
            <a:off x="2756331" y="196236"/>
            <a:ext cx="10648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(7, 5)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857246-9073-47DE-8072-688339B5AB42}"/>
              </a:ext>
            </a:extLst>
          </p:cNvPr>
          <p:cNvSpPr txBox="1"/>
          <p:nvPr/>
        </p:nvSpPr>
        <p:spPr>
          <a:xfrm>
            <a:off x="2763895" y="813379"/>
            <a:ext cx="11429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(7, 3)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0EEBE56-D1A5-4499-A499-53A5BCC0C71C}"/>
              </a:ext>
            </a:extLst>
          </p:cNvPr>
          <p:cNvSpPr/>
          <p:nvPr/>
        </p:nvSpPr>
        <p:spPr>
          <a:xfrm>
            <a:off x="3601513" y="4289672"/>
            <a:ext cx="193040" cy="20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907A9D-26C5-4C14-B5B5-1094393B2D15}"/>
              </a:ext>
            </a:extLst>
          </p:cNvPr>
          <p:cNvSpPr txBox="1"/>
          <p:nvPr/>
        </p:nvSpPr>
        <p:spPr>
          <a:xfrm>
            <a:off x="2636432" y="3567350"/>
            <a:ext cx="10648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(7, 5)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CD3FD0-8BEE-4648-99A2-59E7A378813B}"/>
              </a:ext>
            </a:extLst>
          </p:cNvPr>
          <p:cNvSpPr txBox="1"/>
          <p:nvPr/>
        </p:nvSpPr>
        <p:spPr>
          <a:xfrm>
            <a:off x="2646478" y="4054666"/>
            <a:ext cx="11429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(7, 4)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B0E6A17-7D35-4529-A11E-92E0628B74F7}"/>
              </a:ext>
            </a:extLst>
          </p:cNvPr>
          <p:cNvCxnSpPr>
            <a:cxnSpLocks/>
          </p:cNvCxnSpPr>
          <p:nvPr/>
        </p:nvCxnSpPr>
        <p:spPr>
          <a:xfrm flipH="1">
            <a:off x="304593" y="6638316"/>
            <a:ext cx="622683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89FDF4-D06F-4235-8EAE-EABC5C035F41}"/>
              </a:ext>
            </a:extLst>
          </p:cNvPr>
          <p:cNvSpPr txBox="1"/>
          <p:nvPr/>
        </p:nvSpPr>
        <p:spPr>
          <a:xfrm>
            <a:off x="5095344" y="3659675"/>
            <a:ext cx="24072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accent2"/>
                </a:solidFill>
              </a:rPr>
              <a:t>Residual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27">
                <a:extLst>
                  <a:ext uri="{FF2B5EF4-FFF2-40B4-BE49-F238E27FC236}">
                    <a16:creationId xmlns:a16="http://schemas.microsoft.com/office/drawing/2014/main" id="{B2152C7B-AFFA-48F3-B15B-C0F2A4E7DA98}"/>
                  </a:ext>
                </a:extLst>
              </p:cNvPr>
              <p:cNvSpPr txBox="1"/>
              <p:nvPr/>
            </p:nvSpPr>
            <p:spPr>
              <a:xfrm>
                <a:off x="5321663" y="1659280"/>
                <a:ext cx="6585415" cy="1107996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300" dirty="0"/>
                  <a:t>Residual = </a:t>
                </a:r>
                <a:r>
                  <a:rPr lang="en-US" sz="3300" b="1" dirty="0">
                    <a:solidFill>
                      <a:srgbClr val="0070C0"/>
                    </a:solidFill>
                  </a:rPr>
                  <a:t>observed y</a:t>
                </a:r>
                <a:r>
                  <a:rPr lang="en-US" sz="33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3300" dirty="0"/>
                  <a:t>– </a:t>
                </a:r>
                <a:r>
                  <a:rPr lang="en-US" sz="3300" b="1" dirty="0">
                    <a:solidFill>
                      <a:schemeClr val="tx1"/>
                    </a:solidFill>
                  </a:rPr>
                  <a:t>predicted y</a:t>
                </a:r>
              </a:p>
              <a:p>
                <a:r>
                  <a:rPr lang="en-US" sz="3300" dirty="0"/>
                  <a:t>Residual = </a:t>
                </a:r>
                <a14:m>
                  <m:oMath xmlns:m="http://schemas.openxmlformats.org/officeDocument/2006/math">
                    <m:r>
                      <a:rPr lang="en-US" sz="33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33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3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endParaRPr lang="en-US" sz="3300" b="1" dirty="0"/>
              </a:p>
            </p:txBody>
          </p:sp>
        </mc:Choice>
        <mc:Fallback xmlns="">
          <p:sp>
            <p:nvSpPr>
              <p:cNvPr id="41" name="TextBox 27">
                <a:extLst>
                  <a:ext uri="{FF2B5EF4-FFF2-40B4-BE49-F238E27FC236}">
                    <a16:creationId xmlns:a16="http://schemas.microsoft.com/office/drawing/2014/main" id="{B2152C7B-AFFA-48F3-B15B-C0F2A4E7D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663" y="1659280"/>
                <a:ext cx="6585415" cy="1107996"/>
              </a:xfrm>
              <a:prstGeom prst="rect">
                <a:avLst/>
              </a:prstGeom>
              <a:blipFill>
                <a:blip r:embed="rId3"/>
                <a:stretch>
                  <a:fillRect l="-2112" t="-5236" b="-14660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31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7A0847-685D-414D-A94C-6DD5FDEACE34}"/>
              </a:ext>
            </a:extLst>
          </p:cNvPr>
          <p:cNvCxnSpPr>
            <a:cxnSpLocks/>
          </p:cNvCxnSpPr>
          <p:nvPr/>
        </p:nvCxnSpPr>
        <p:spPr>
          <a:xfrm>
            <a:off x="324913" y="598196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431C21-5DE3-4BF9-88DD-2103940B4490}"/>
              </a:ext>
            </a:extLst>
          </p:cNvPr>
          <p:cNvCxnSpPr>
            <a:cxnSpLocks/>
          </p:cNvCxnSpPr>
          <p:nvPr/>
        </p:nvCxnSpPr>
        <p:spPr>
          <a:xfrm flipH="1">
            <a:off x="314753" y="3188996"/>
            <a:ext cx="600456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3AFCB46-5A81-4163-8F1C-C8E4D4D5F949}"/>
              </a:ext>
            </a:extLst>
          </p:cNvPr>
          <p:cNvSpPr/>
          <p:nvPr/>
        </p:nvSpPr>
        <p:spPr>
          <a:xfrm>
            <a:off x="3195113" y="169547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41D1BF-5668-4285-B669-706C61C4E51C}"/>
              </a:ext>
            </a:extLst>
          </p:cNvPr>
          <p:cNvSpPr/>
          <p:nvPr/>
        </p:nvSpPr>
        <p:spPr>
          <a:xfrm>
            <a:off x="1686353" y="215521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0DC614-3CBA-473C-8D81-664611295B8D}"/>
              </a:ext>
            </a:extLst>
          </p:cNvPr>
          <p:cNvSpPr/>
          <p:nvPr/>
        </p:nvSpPr>
        <p:spPr>
          <a:xfrm>
            <a:off x="4917233" y="115699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FC6F28-FDEF-42AA-8808-4EC7A7A5130B}"/>
              </a:ext>
            </a:extLst>
          </p:cNvPr>
          <p:cNvSpPr/>
          <p:nvPr/>
        </p:nvSpPr>
        <p:spPr>
          <a:xfrm>
            <a:off x="2275633" y="136019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136167-2897-41C5-8277-1448D21ABC5F}"/>
              </a:ext>
            </a:extLst>
          </p:cNvPr>
          <p:cNvSpPr/>
          <p:nvPr/>
        </p:nvSpPr>
        <p:spPr>
          <a:xfrm>
            <a:off x="3698033" y="45595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1994CA-5BA5-4090-8AFF-609FBDC85543}"/>
              </a:ext>
            </a:extLst>
          </p:cNvPr>
          <p:cNvCxnSpPr>
            <a:cxnSpLocks/>
          </p:cNvCxnSpPr>
          <p:nvPr/>
        </p:nvCxnSpPr>
        <p:spPr>
          <a:xfrm>
            <a:off x="314753" y="4047516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C2FB89-1BDB-4D51-95EC-88537D97A32B}"/>
              </a:ext>
            </a:extLst>
          </p:cNvPr>
          <p:cNvCxnSpPr>
            <a:cxnSpLocks/>
          </p:cNvCxnSpPr>
          <p:nvPr/>
        </p:nvCxnSpPr>
        <p:spPr>
          <a:xfrm flipH="1">
            <a:off x="304593" y="6638316"/>
            <a:ext cx="697992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DF7884E-EE8F-4DE4-8DCC-D4D61D532601}"/>
              </a:ext>
            </a:extLst>
          </p:cNvPr>
          <p:cNvSpPr/>
          <p:nvPr/>
        </p:nvSpPr>
        <p:spPr>
          <a:xfrm>
            <a:off x="3184953" y="514479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B990687-8166-42A6-BDC2-D5A4DEFF3C77}"/>
              </a:ext>
            </a:extLst>
          </p:cNvPr>
          <p:cNvSpPr/>
          <p:nvPr/>
        </p:nvSpPr>
        <p:spPr>
          <a:xfrm>
            <a:off x="1676193" y="560453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724A35A-A206-47AE-9274-5C193529406B}"/>
              </a:ext>
            </a:extLst>
          </p:cNvPr>
          <p:cNvSpPr/>
          <p:nvPr/>
        </p:nvSpPr>
        <p:spPr>
          <a:xfrm>
            <a:off x="4907073" y="460631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BCF9E1-E29F-4A5F-A5AC-1DF1163EB318}"/>
              </a:ext>
            </a:extLst>
          </p:cNvPr>
          <p:cNvSpPr/>
          <p:nvPr/>
        </p:nvSpPr>
        <p:spPr>
          <a:xfrm>
            <a:off x="2265473" y="480951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8F0B51-0AD7-4977-B789-F226E08FD229}"/>
              </a:ext>
            </a:extLst>
          </p:cNvPr>
          <p:cNvSpPr/>
          <p:nvPr/>
        </p:nvSpPr>
        <p:spPr>
          <a:xfrm>
            <a:off x="3581193" y="384050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AEC7CEC-B4FF-470D-A7D1-7637ADACEAA9}"/>
              </a:ext>
            </a:extLst>
          </p:cNvPr>
          <p:cNvCxnSpPr>
            <a:cxnSpLocks/>
          </p:cNvCxnSpPr>
          <p:nvPr/>
        </p:nvCxnSpPr>
        <p:spPr>
          <a:xfrm flipV="1">
            <a:off x="335073" y="759625"/>
            <a:ext cx="4890070" cy="174611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7D20321-DD2F-4D48-978D-A8FD09F5C0E7}"/>
              </a:ext>
            </a:extLst>
          </p:cNvPr>
          <p:cNvCxnSpPr>
            <a:cxnSpLocks/>
          </p:cNvCxnSpPr>
          <p:nvPr/>
        </p:nvCxnSpPr>
        <p:spPr>
          <a:xfrm flipV="1">
            <a:off x="660193" y="3392196"/>
            <a:ext cx="4450080" cy="321055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298FB1-FA0B-4F2D-9C85-32A5A51B3BA4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81473" y="4697756"/>
            <a:ext cx="0" cy="44704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AEBA4B-A94C-432A-B9AC-19452A052DE8}"/>
              </a:ext>
            </a:extLst>
          </p:cNvPr>
          <p:cNvCxnSpPr>
            <a:cxnSpLocks/>
          </p:cNvCxnSpPr>
          <p:nvPr/>
        </p:nvCxnSpPr>
        <p:spPr>
          <a:xfrm flipV="1">
            <a:off x="3698033" y="4043706"/>
            <a:ext cx="0" cy="33401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6B5E7B-B995-45DB-92A1-2E4119563027}"/>
              </a:ext>
            </a:extLst>
          </p:cNvPr>
          <p:cNvCxnSpPr>
            <a:cxnSpLocks/>
          </p:cNvCxnSpPr>
          <p:nvPr/>
        </p:nvCxnSpPr>
        <p:spPr>
          <a:xfrm flipV="1">
            <a:off x="4998513" y="3429000"/>
            <a:ext cx="0" cy="1258596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D7A599-AE20-42EC-9181-17E957D9ED04}"/>
              </a:ext>
            </a:extLst>
          </p:cNvPr>
          <p:cNvCxnSpPr>
            <a:cxnSpLocks/>
          </p:cNvCxnSpPr>
          <p:nvPr/>
        </p:nvCxnSpPr>
        <p:spPr>
          <a:xfrm flipV="1">
            <a:off x="2367073" y="4956836"/>
            <a:ext cx="0" cy="39116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0239038-9D0E-46F3-AC2E-617A87D223FF}"/>
              </a:ext>
            </a:extLst>
          </p:cNvPr>
          <p:cNvCxnSpPr>
            <a:cxnSpLocks/>
          </p:cNvCxnSpPr>
          <p:nvPr/>
        </p:nvCxnSpPr>
        <p:spPr>
          <a:xfrm flipV="1">
            <a:off x="1757473" y="5726456"/>
            <a:ext cx="0" cy="11430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B87D16-CBFD-42A5-B681-78F4527C2604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998513" y="811556"/>
            <a:ext cx="15240" cy="34544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79FC72-8219-41DA-AA46-27D8766DB81C}"/>
              </a:ext>
            </a:extLst>
          </p:cNvPr>
          <p:cNvCxnSpPr>
            <a:cxnSpLocks/>
          </p:cNvCxnSpPr>
          <p:nvPr/>
        </p:nvCxnSpPr>
        <p:spPr>
          <a:xfrm flipH="1" flipV="1">
            <a:off x="3786933" y="608356"/>
            <a:ext cx="15240" cy="68326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BC800A-F14E-46FA-8AD1-C4F2A15B4988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782873" y="1988848"/>
            <a:ext cx="0" cy="16636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F2B636B-BE90-41C2-9DEC-52AF4B85A44F}"/>
              </a:ext>
            </a:extLst>
          </p:cNvPr>
          <p:cNvCxnSpPr>
            <a:cxnSpLocks/>
          </p:cNvCxnSpPr>
          <p:nvPr/>
        </p:nvCxnSpPr>
        <p:spPr>
          <a:xfrm flipV="1">
            <a:off x="2361993" y="1551966"/>
            <a:ext cx="2540" cy="214629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8261C2-8885-4422-9A70-69EDC376774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3291633" y="1461798"/>
            <a:ext cx="0" cy="23367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2A17537-709B-42D9-ADDF-8A6BC462E227}"/>
              </a:ext>
            </a:extLst>
          </p:cNvPr>
          <p:cNvSpPr/>
          <p:nvPr/>
        </p:nvSpPr>
        <p:spPr>
          <a:xfrm>
            <a:off x="3701247" y="1168104"/>
            <a:ext cx="193040" cy="20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4B1DEB-1282-41C5-8084-BCFF84C6A3C9}"/>
              </a:ext>
            </a:extLst>
          </p:cNvPr>
          <p:cNvSpPr txBox="1"/>
          <p:nvPr/>
        </p:nvSpPr>
        <p:spPr>
          <a:xfrm>
            <a:off x="2756331" y="196236"/>
            <a:ext cx="10648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(7, 5)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857246-9073-47DE-8072-688339B5AB42}"/>
              </a:ext>
            </a:extLst>
          </p:cNvPr>
          <p:cNvSpPr txBox="1"/>
          <p:nvPr/>
        </p:nvSpPr>
        <p:spPr>
          <a:xfrm>
            <a:off x="2763895" y="813379"/>
            <a:ext cx="11429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(7, 3)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0EEBE56-D1A5-4499-A499-53A5BCC0C71C}"/>
              </a:ext>
            </a:extLst>
          </p:cNvPr>
          <p:cNvSpPr/>
          <p:nvPr/>
        </p:nvSpPr>
        <p:spPr>
          <a:xfrm>
            <a:off x="3601513" y="4289672"/>
            <a:ext cx="193040" cy="20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907A9D-26C5-4C14-B5B5-1094393B2D15}"/>
              </a:ext>
            </a:extLst>
          </p:cNvPr>
          <p:cNvSpPr txBox="1"/>
          <p:nvPr/>
        </p:nvSpPr>
        <p:spPr>
          <a:xfrm>
            <a:off x="2636432" y="3567350"/>
            <a:ext cx="10648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(7, 5)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CD3FD0-8BEE-4648-99A2-59E7A378813B}"/>
              </a:ext>
            </a:extLst>
          </p:cNvPr>
          <p:cNvSpPr txBox="1"/>
          <p:nvPr/>
        </p:nvSpPr>
        <p:spPr>
          <a:xfrm>
            <a:off x="2646478" y="4054666"/>
            <a:ext cx="11429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(7, 4)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F9D655-F416-4DF6-B4D8-999CC9005B6F}"/>
                  </a:ext>
                </a:extLst>
              </p:cNvPr>
              <p:cNvSpPr txBox="1"/>
              <p:nvPr/>
            </p:nvSpPr>
            <p:spPr>
              <a:xfrm>
                <a:off x="6365034" y="1217127"/>
                <a:ext cx="478667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Residual = </a:t>
                </a:r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endParaRPr lang="en-US" sz="4000" dirty="0"/>
              </a:p>
              <a:p>
                <a:r>
                  <a:rPr lang="en-US" sz="4000" dirty="0"/>
                  <a:t>                = </a:t>
                </a:r>
                <a:r>
                  <a:rPr lang="en-US" sz="4000" b="1" dirty="0">
                    <a:solidFill>
                      <a:srgbClr val="0070C0"/>
                    </a:solidFill>
                  </a:rPr>
                  <a:t>5</a:t>
                </a:r>
                <a:r>
                  <a:rPr lang="en-US" sz="4000" dirty="0"/>
                  <a:t> </a:t>
                </a:r>
                <a:r>
                  <a:rPr lang="en-US" sz="4000" dirty="0" smtClean="0"/>
                  <a:t>–</a:t>
                </a:r>
                <a:r>
                  <a:rPr lang="en-US" sz="4000" b="1" dirty="0" smtClean="0"/>
                  <a:t>3</a:t>
                </a:r>
                <a:endParaRPr lang="en-US" sz="4000" b="1" dirty="0"/>
              </a:p>
              <a:p>
                <a:r>
                  <a:rPr lang="en-US" sz="4000" dirty="0"/>
                  <a:t>                = </a:t>
                </a:r>
                <a:r>
                  <a:rPr lang="en-US" sz="4000" b="1" dirty="0">
                    <a:solidFill>
                      <a:schemeClr val="accent2"/>
                    </a:solidFill>
                  </a:rPr>
                  <a:t>2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F9D655-F416-4DF6-B4D8-999CC9005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034" y="1217127"/>
                <a:ext cx="4786670" cy="1938992"/>
              </a:xfrm>
              <a:prstGeom prst="rect">
                <a:avLst/>
              </a:prstGeom>
              <a:blipFill>
                <a:blip r:embed="rId3"/>
                <a:stretch>
                  <a:fillRect l="-4459" t="-5660" b="-12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46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692589-663C-4660-A8FC-F72F800B531D}"/>
              </a:ext>
            </a:extLst>
          </p:cNvPr>
          <p:cNvSpPr txBox="1"/>
          <p:nvPr/>
        </p:nvSpPr>
        <p:spPr>
          <a:xfrm>
            <a:off x="492246" y="536988"/>
            <a:ext cx="108537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0070C0"/>
                </a:solidFill>
              </a:rPr>
              <a:t>Topics</a:t>
            </a:r>
            <a:endParaRPr lang="en-US" sz="2000" dirty="0"/>
          </a:p>
          <a:p>
            <a:pPr marL="914400" indent="-914400">
              <a:buAutoNum type="arabicPeriod"/>
            </a:pPr>
            <a:r>
              <a:rPr lang="en-US" sz="5000" b="1" dirty="0">
                <a:solidFill>
                  <a:srgbClr val="0070C0"/>
                </a:solidFill>
              </a:rPr>
              <a:t>Least squares regression line (LSRL)</a:t>
            </a:r>
          </a:p>
          <a:p>
            <a:pPr marL="914400" indent="-914400">
              <a:buAutoNum type="arabicPeriod"/>
            </a:pPr>
            <a:r>
              <a:rPr lang="en-US" sz="5000" dirty="0"/>
              <a:t>Slope and y-intercept</a:t>
            </a:r>
          </a:p>
          <a:p>
            <a:pPr marL="914400" indent="-914400">
              <a:buAutoNum type="arabicPeriod"/>
            </a:pPr>
            <a:r>
              <a:rPr lang="en-US" sz="5000" dirty="0"/>
              <a:t>Predictions using the LSRL</a:t>
            </a:r>
          </a:p>
          <a:p>
            <a:pPr marL="914400" indent="-914400">
              <a:buAutoNum type="arabicPeriod"/>
            </a:pPr>
            <a:r>
              <a:rPr lang="en-US" sz="5000" dirty="0"/>
              <a:t>Dangers of prediction</a:t>
            </a:r>
          </a:p>
        </p:txBody>
      </p:sp>
    </p:spTree>
    <p:extLst>
      <p:ext uri="{BB962C8B-B14F-4D97-AF65-F5344CB8AC3E}">
        <p14:creationId xmlns:p14="http://schemas.microsoft.com/office/powerpoint/2010/main" val="316495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7A0847-685D-414D-A94C-6DD5FDEACE34}"/>
              </a:ext>
            </a:extLst>
          </p:cNvPr>
          <p:cNvCxnSpPr>
            <a:cxnSpLocks/>
          </p:cNvCxnSpPr>
          <p:nvPr/>
        </p:nvCxnSpPr>
        <p:spPr>
          <a:xfrm>
            <a:off x="324913" y="598196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431C21-5DE3-4BF9-88DD-2103940B4490}"/>
              </a:ext>
            </a:extLst>
          </p:cNvPr>
          <p:cNvCxnSpPr>
            <a:cxnSpLocks/>
          </p:cNvCxnSpPr>
          <p:nvPr/>
        </p:nvCxnSpPr>
        <p:spPr>
          <a:xfrm flipH="1">
            <a:off x="314753" y="3188996"/>
            <a:ext cx="600456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3AFCB46-5A81-4163-8F1C-C8E4D4D5F949}"/>
              </a:ext>
            </a:extLst>
          </p:cNvPr>
          <p:cNvSpPr/>
          <p:nvPr/>
        </p:nvSpPr>
        <p:spPr>
          <a:xfrm>
            <a:off x="3195113" y="169547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41D1BF-5668-4285-B669-706C61C4E51C}"/>
              </a:ext>
            </a:extLst>
          </p:cNvPr>
          <p:cNvSpPr/>
          <p:nvPr/>
        </p:nvSpPr>
        <p:spPr>
          <a:xfrm>
            <a:off x="1686353" y="215521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0DC614-3CBA-473C-8D81-664611295B8D}"/>
              </a:ext>
            </a:extLst>
          </p:cNvPr>
          <p:cNvSpPr/>
          <p:nvPr/>
        </p:nvSpPr>
        <p:spPr>
          <a:xfrm>
            <a:off x="4917233" y="115699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FC6F28-FDEF-42AA-8808-4EC7A7A5130B}"/>
              </a:ext>
            </a:extLst>
          </p:cNvPr>
          <p:cNvSpPr/>
          <p:nvPr/>
        </p:nvSpPr>
        <p:spPr>
          <a:xfrm>
            <a:off x="2275633" y="136019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136167-2897-41C5-8277-1448D21ABC5F}"/>
              </a:ext>
            </a:extLst>
          </p:cNvPr>
          <p:cNvSpPr/>
          <p:nvPr/>
        </p:nvSpPr>
        <p:spPr>
          <a:xfrm>
            <a:off x="3698033" y="45595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1994CA-5BA5-4090-8AFF-609FBDC85543}"/>
              </a:ext>
            </a:extLst>
          </p:cNvPr>
          <p:cNvCxnSpPr>
            <a:cxnSpLocks/>
          </p:cNvCxnSpPr>
          <p:nvPr/>
        </p:nvCxnSpPr>
        <p:spPr>
          <a:xfrm>
            <a:off x="314753" y="4047516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C2FB89-1BDB-4D51-95EC-88537D97A32B}"/>
              </a:ext>
            </a:extLst>
          </p:cNvPr>
          <p:cNvCxnSpPr>
            <a:cxnSpLocks/>
          </p:cNvCxnSpPr>
          <p:nvPr/>
        </p:nvCxnSpPr>
        <p:spPr>
          <a:xfrm flipH="1">
            <a:off x="304593" y="6638316"/>
            <a:ext cx="697992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DF7884E-EE8F-4DE4-8DCC-D4D61D532601}"/>
              </a:ext>
            </a:extLst>
          </p:cNvPr>
          <p:cNvSpPr/>
          <p:nvPr/>
        </p:nvSpPr>
        <p:spPr>
          <a:xfrm>
            <a:off x="3184953" y="514479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B990687-8166-42A6-BDC2-D5A4DEFF3C77}"/>
              </a:ext>
            </a:extLst>
          </p:cNvPr>
          <p:cNvSpPr/>
          <p:nvPr/>
        </p:nvSpPr>
        <p:spPr>
          <a:xfrm>
            <a:off x="1676193" y="560453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724A35A-A206-47AE-9274-5C193529406B}"/>
              </a:ext>
            </a:extLst>
          </p:cNvPr>
          <p:cNvSpPr/>
          <p:nvPr/>
        </p:nvSpPr>
        <p:spPr>
          <a:xfrm>
            <a:off x="4907073" y="460631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BCF9E1-E29F-4A5F-A5AC-1DF1163EB318}"/>
              </a:ext>
            </a:extLst>
          </p:cNvPr>
          <p:cNvSpPr/>
          <p:nvPr/>
        </p:nvSpPr>
        <p:spPr>
          <a:xfrm>
            <a:off x="2265473" y="480951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8F0B51-0AD7-4977-B789-F226E08FD229}"/>
              </a:ext>
            </a:extLst>
          </p:cNvPr>
          <p:cNvSpPr/>
          <p:nvPr/>
        </p:nvSpPr>
        <p:spPr>
          <a:xfrm>
            <a:off x="3581193" y="384050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AEC7CEC-B4FF-470D-A7D1-7637ADACEAA9}"/>
              </a:ext>
            </a:extLst>
          </p:cNvPr>
          <p:cNvCxnSpPr>
            <a:cxnSpLocks/>
          </p:cNvCxnSpPr>
          <p:nvPr/>
        </p:nvCxnSpPr>
        <p:spPr>
          <a:xfrm flipV="1">
            <a:off x="335073" y="759625"/>
            <a:ext cx="4890070" cy="174611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7D20321-DD2F-4D48-978D-A8FD09F5C0E7}"/>
              </a:ext>
            </a:extLst>
          </p:cNvPr>
          <p:cNvCxnSpPr>
            <a:cxnSpLocks/>
          </p:cNvCxnSpPr>
          <p:nvPr/>
        </p:nvCxnSpPr>
        <p:spPr>
          <a:xfrm flipV="1">
            <a:off x="660193" y="3392196"/>
            <a:ext cx="4450080" cy="321055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298FB1-FA0B-4F2D-9C85-32A5A51B3BA4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81473" y="4697756"/>
            <a:ext cx="0" cy="44704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AEBA4B-A94C-432A-B9AC-19452A052DE8}"/>
              </a:ext>
            </a:extLst>
          </p:cNvPr>
          <p:cNvCxnSpPr>
            <a:cxnSpLocks/>
          </p:cNvCxnSpPr>
          <p:nvPr/>
        </p:nvCxnSpPr>
        <p:spPr>
          <a:xfrm flipV="1">
            <a:off x="3698033" y="4043706"/>
            <a:ext cx="0" cy="33401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6B5E7B-B995-45DB-92A1-2E4119563027}"/>
              </a:ext>
            </a:extLst>
          </p:cNvPr>
          <p:cNvCxnSpPr>
            <a:cxnSpLocks/>
          </p:cNvCxnSpPr>
          <p:nvPr/>
        </p:nvCxnSpPr>
        <p:spPr>
          <a:xfrm flipV="1">
            <a:off x="4998513" y="3429000"/>
            <a:ext cx="0" cy="1258596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D7A599-AE20-42EC-9181-17E957D9ED04}"/>
              </a:ext>
            </a:extLst>
          </p:cNvPr>
          <p:cNvCxnSpPr>
            <a:cxnSpLocks/>
          </p:cNvCxnSpPr>
          <p:nvPr/>
        </p:nvCxnSpPr>
        <p:spPr>
          <a:xfrm flipV="1">
            <a:off x="2367073" y="4956836"/>
            <a:ext cx="0" cy="39116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0239038-9D0E-46F3-AC2E-617A87D223FF}"/>
              </a:ext>
            </a:extLst>
          </p:cNvPr>
          <p:cNvCxnSpPr>
            <a:cxnSpLocks/>
          </p:cNvCxnSpPr>
          <p:nvPr/>
        </p:nvCxnSpPr>
        <p:spPr>
          <a:xfrm flipV="1">
            <a:off x="1757473" y="5726456"/>
            <a:ext cx="0" cy="11430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B87D16-CBFD-42A5-B681-78F4527C2604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998513" y="811556"/>
            <a:ext cx="15240" cy="34544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79FC72-8219-41DA-AA46-27D8766DB81C}"/>
              </a:ext>
            </a:extLst>
          </p:cNvPr>
          <p:cNvCxnSpPr>
            <a:cxnSpLocks/>
          </p:cNvCxnSpPr>
          <p:nvPr/>
        </p:nvCxnSpPr>
        <p:spPr>
          <a:xfrm flipH="1" flipV="1">
            <a:off x="3786933" y="608356"/>
            <a:ext cx="15240" cy="68326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BC800A-F14E-46FA-8AD1-C4F2A15B4988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782873" y="1988848"/>
            <a:ext cx="0" cy="16636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F2B636B-BE90-41C2-9DEC-52AF4B85A44F}"/>
              </a:ext>
            </a:extLst>
          </p:cNvPr>
          <p:cNvCxnSpPr>
            <a:cxnSpLocks/>
          </p:cNvCxnSpPr>
          <p:nvPr/>
        </p:nvCxnSpPr>
        <p:spPr>
          <a:xfrm flipV="1">
            <a:off x="2361993" y="1551966"/>
            <a:ext cx="2540" cy="214629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8261C2-8885-4422-9A70-69EDC376774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3291633" y="1461798"/>
            <a:ext cx="0" cy="23367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2A17537-709B-42D9-ADDF-8A6BC462E227}"/>
              </a:ext>
            </a:extLst>
          </p:cNvPr>
          <p:cNvSpPr/>
          <p:nvPr/>
        </p:nvSpPr>
        <p:spPr>
          <a:xfrm>
            <a:off x="3701247" y="1168104"/>
            <a:ext cx="193040" cy="20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4B1DEB-1282-41C5-8084-BCFF84C6A3C9}"/>
              </a:ext>
            </a:extLst>
          </p:cNvPr>
          <p:cNvSpPr txBox="1"/>
          <p:nvPr/>
        </p:nvSpPr>
        <p:spPr>
          <a:xfrm>
            <a:off x="2756331" y="196236"/>
            <a:ext cx="10648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(7, 5)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857246-9073-47DE-8072-688339B5AB42}"/>
              </a:ext>
            </a:extLst>
          </p:cNvPr>
          <p:cNvSpPr txBox="1"/>
          <p:nvPr/>
        </p:nvSpPr>
        <p:spPr>
          <a:xfrm>
            <a:off x="2763895" y="813379"/>
            <a:ext cx="11429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(7, 3)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0EEBE56-D1A5-4499-A499-53A5BCC0C71C}"/>
              </a:ext>
            </a:extLst>
          </p:cNvPr>
          <p:cNvSpPr/>
          <p:nvPr/>
        </p:nvSpPr>
        <p:spPr>
          <a:xfrm>
            <a:off x="3601513" y="4289672"/>
            <a:ext cx="193040" cy="20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907A9D-26C5-4C14-B5B5-1094393B2D15}"/>
              </a:ext>
            </a:extLst>
          </p:cNvPr>
          <p:cNvSpPr txBox="1"/>
          <p:nvPr/>
        </p:nvSpPr>
        <p:spPr>
          <a:xfrm>
            <a:off x="2636432" y="3567350"/>
            <a:ext cx="10648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(7, 5)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CD3FD0-8BEE-4648-99A2-59E7A378813B}"/>
              </a:ext>
            </a:extLst>
          </p:cNvPr>
          <p:cNvSpPr txBox="1"/>
          <p:nvPr/>
        </p:nvSpPr>
        <p:spPr>
          <a:xfrm>
            <a:off x="2646478" y="4054666"/>
            <a:ext cx="11429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(7, 4)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F9D655-F416-4DF6-B4D8-999CC9005B6F}"/>
                  </a:ext>
                </a:extLst>
              </p:cNvPr>
              <p:cNvSpPr txBox="1"/>
              <p:nvPr/>
            </p:nvSpPr>
            <p:spPr>
              <a:xfrm>
                <a:off x="6345652" y="854846"/>
                <a:ext cx="526374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Residual = </a:t>
                </a:r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endParaRPr lang="en-US" sz="4000" dirty="0"/>
              </a:p>
              <a:p>
                <a:r>
                  <a:rPr lang="en-US" sz="4000" dirty="0"/>
                  <a:t>                = </a:t>
                </a:r>
                <a:r>
                  <a:rPr lang="en-US" sz="4000" b="1" dirty="0">
                    <a:solidFill>
                      <a:srgbClr val="0070C0"/>
                    </a:solidFill>
                  </a:rPr>
                  <a:t>5</a:t>
                </a:r>
                <a:r>
                  <a:rPr lang="en-US" sz="4000" dirty="0"/>
                  <a:t> – </a:t>
                </a:r>
                <a:r>
                  <a:rPr lang="en-US" sz="4000" b="1" dirty="0"/>
                  <a:t>3</a:t>
                </a:r>
              </a:p>
              <a:p>
                <a:r>
                  <a:rPr lang="en-US" sz="4000" dirty="0"/>
                  <a:t>                = </a:t>
                </a:r>
                <a:r>
                  <a:rPr lang="en-US" sz="4000" b="1" dirty="0">
                    <a:solidFill>
                      <a:schemeClr val="accent2"/>
                    </a:solidFill>
                  </a:rPr>
                  <a:t>2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F9D655-F416-4DF6-B4D8-999CC9005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652" y="854846"/>
                <a:ext cx="5263749" cy="1938992"/>
              </a:xfrm>
              <a:prstGeom prst="rect">
                <a:avLst/>
              </a:prstGeom>
              <a:blipFill>
                <a:blip r:embed="rId3"/>
                <a:stretch>
                  <a:fillRect l="-4171" t="-5660" b="-12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5D941D-C871-493E-8C74-66F4234D0DC3}"/>
                  </a:ext>
                </a:extLst>
              </p:cNvPr>
              <p:cNvSpPr txBox="1"/>
              <p:nvPr/>
            </p:nvSpPr>
            <p:spPr>
              <a:xfrm>
                <a:off x="6365034" y="3429000"/>
                <a:ext cx="485624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Residual = </a:t>
                </a:r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endParaRPr lang="en-US" sz="4000" dirty="0"/>
              </a:p>
              <a:p>
                <a:r>
                  <a:rPr lang="en-US" sz="4000" dirty="0"/>
                  <a:t>                = </a:t>
                </a:r>
                <a:r>
                  <a:rPr lang="en-US" sz="4000" b="1" dirty="0">
                    <a:solidFill>
                      <a:srgbClr val="0070C0"/>
                    </a:solidFill>
                  </a:rPr>
                  <a:t>5</a:t>
                </a:r>
                <a:r>
                  <a:rPr lang="en-US" sz="4000" dirty="0"/>
                  <a:t> – </a:t>
                </a:r>
                <a:r>
                  <a:rPr lang="en-US" sz="4000" b="1" dirty="0"/>
                  <a:t>4</a:t>
                </a:r>
              </a:p>
              <a:p>
                <a:r>
                  <a:rPr lang="en-US" sz="4000" dirty="0"/>
                  <a:t>                = </a:t>
                </a:r>
                <a:r>
                  <a:rPr lang="en-US" sz="4000" b="1" dirty="0">
                    <a:solidFill>
                      <a:schemeClr val="accent2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5D941D-C871-493E-8C74-66F4234D0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034" y="3429000"/>
                <a:ext cx="4856244" cy="1938992"/>
              </a:xfrm>
              <a:prstGeom prst="rect">
                <a:avLst/>
              </a:prstGeom>
              <a:blipFill>
                <a:blip r:embed="rId4"/>
                <a:stretch>
                  <a:fillRect l="-4391" t="-5660" b="-12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/>
          <p:cNvSpPr txBox="1"/>
          <p:nvPr/>
        </p:nvSpPr>
        <p:spPr>
          <a:xfrm>
            <a:off x="5110273" y="5354890"/>
            <a:ext cx="6901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Each point on the scatterplot has its own residual value.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2026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7A0847-685D-414D-A94C-6DD5FDEACE34}"/>
              </a:ext>
            </a:extLst>
          </p:cNvPr>
          <p:cNvCxnSpPr>
            <a:cxnSpLocks/>
          </p:cNvCxnSpPr>
          <p:nvPr/>
        </p:nvCxnSpPr>
        <p:spPr>
          <a:xfrm>
            <a:off x="324913" y="598196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431C21-5DE3-4BF9-88DD-2103940B4490}"/>
              </a:ext>
            </a:extLst>
          </p:cNvPr>
          <p:cNvCxnSpPr>
            <a:cxnSpLocks/>
          </p:cNvCxnSpPr>
          <p:nvPr/>
        </p:nvCxnSpPr>
        <p:spPr>
          <a:xfrm flipH="1">
            <a:off x="314753" y="3188996"/>
            <a:ext cx="600456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3AFCB46-5A81-4163-8F1C-C8E4D4D5F949}"/>
              </a:ext>
            </a:extLst>
          </p:cNvPr>
          <p:cNvSpPr/>
          <p:nvPr/>
        </p:nvSpPr>
        <p:spPr>
          <a:xfrm>
            <a:off x="3195113" y="169547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41D1BF-5668-4285-B669-706C61C4E51C}"/>
              </a:ext>
            </a:extLst>
          </p:cNvPr>
          <p:cNvSpPr/>
          <p:nvPr/>
        </p:nvSpPr>
        <p:spPr>
          <a:xfrm>
            <a:off x="1686353" y="215521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0DC614-3CBA-473C-8D81-664611295B8D}"/>
              </a:ext>
            </a:extLst>
          </p:cNvPr>
          <p:cNvSpPr/>
          <p:nvPr/>
        </p:nvSpPr>
        <p:spPr>
          <a:xfrm>
            <a:off x="4917233" y="115699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FC6F28-FDEF-42AA-8808-4EC7A7A5130B}"/>
              </a:ext>
            </a:extLst>
          </p:cNvPr>
          <p:cNvSpPr/>
          <p:nvPr/>
        </p:nvSpPr>
        <p:spPr>
          <a:xfrm>
            <a:off x="2275633" y="136019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136167-2897-41C5-8277-1448D21ABC5F}"/>
              </a:ext>
            </a:extLst>
          </p:cNvPr>
          <p:cNvSpPr/>
          <p:nvPr/>
        </p:nvSpPr>
        <p:spPr>
          <a:xfrm>
            <a:off x="3698033" y="45595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1994CA-5BA5-4090-8AFF-609FBDC85543}"/>
              </a:ext>
            </a:extLst>
          </p:cNvPr>
          <p:cNvCxnSpPr>
            <a:cxnSpLocks/>
          </p:cNvCxnSpPr>
          <p:nvPr/>
        </p:nvCxnSpPr>
        <p:spPr>
          <a:xfrm>
            <a:off x="314753" y="4047516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C2FB89-1BDB-4D51-95EC-88537D97A32B}"/>
              </a:ext>
            </a:extLst>
          </p:cNvPr>
          <p:cNvCxnSpPr>
            <a:cxnSpLocks/>
          </p:cNvCxnSpPr>
          <p:nvPr/>
        </p:nvCxnSpPr>
        <p:spPr>
          <a:xfrm flipH="1">
            <a:off x="304593" y="6638316"/>
            <a:ext cx="697992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DF7884E-EE8F-4DE4-8DCC-D4D61D532601}"/>
              </a:ext>
            </a:extLst>
          </p:cNvPr>
          <p:cNvSpPr/>
          <p:nvPr/>
        </p:nvSpPr>
        <p:spPr>
          <a:xfrm>
            <a:off x="3184953" y="514479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B990687-8166-42A6-BDC2-D5A4DEFF3C77}"/>
              </a:ext>
            </a:extLst>
          </p:cNvPr>
          <p:cNvSpPr/>
          <p:nvPr/>
        </p:nvSpPr>
        <p:spPr>
          <a:xfrm>
            <a:off x="1676193" y="560453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724A35A-A206-47AE-9274-5C193529406B}"/>
              </a:ext>
            </a:extLst>
          </p:cNvPr>
          <p:cNvSpPr/>
          <p:nvPr/>
        </p:nvSpPr>
        <p:spPr>
          <a:xfrm>
            <a:off x="4907073" y="460631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BCF9E1-E29F-4A5F-A5AC-1DF1163EB318}"/>
              </a:ext>
            </a:extLst>
          </p:cNvPr>
          <p:cNvSpPr/>
          <p:nvPr/>
        </p:nvSpPr>
        <p:spPr>
          <a:xfrm>
            <a:off x="2265473" y="480951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8F0B51-0AD7-4977-B789-F226E08FD229}"/>
              </a:ext>
            </a:extLst>
          </p:cNvPr>
          <p:cNvSpPr/>
          <p:nvPr/>
        </p:nvSpPr>
        <p:spPr>
          <a:xfrm>
            <a:off x="3581193" y="384050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AEC7CEC-B4FF-470D-A7D1-7637ADACEAA9}"/>
              </a:ext>
            </a:extLst>
          </p:cNvPr>
          <p:cNvCxnSpPr>
            <a:cxnSpLocks/>
          </p:cNvCxnSpPr>
          <p:nvPr/>
        </p:nvCxnSpPr>
        <p:spPr>
          <a:xfrm flipV="1">
            <a:off x="335073" y="759625"/>
            <a:ext cx="4890070" cy="174611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7D20321-DD2F-4D48-978D-A8FD09F5C0E7}"/>
              </a:ext>
            </a:extLst>
          </p:cNvPr>
          <p:cNvCxnSpPr>
            <a:cxnSpLocks/>
          </p:cNvCxnSpPr>
          <p:nvPr/>
        </p:nvCxnSpPr>
        <p:spPr>
          <a:xfrm flipV="1">
            <a:off x="660193" y="3392196"/>
            <a:ext cx="4450080" cy="321055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298FB1-FA0B-4F2D-9C85-32A5A51B3BA4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81473" y="4697756"/>
            <a:ext cx="0" cy="44704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AEBA4B-A94C-432A-B9AC-19452A052DE8}"/>
              </a:ext>
            </a:extLst>
          </p:cNvPr>
          <p:cNvCxnSpPr>
            <a:cxnSpLocks/>
          </p:cNvCxnSpPr>
          <p:nvPr/>
        </p:nvCxnSpPr>
        <p:spPr>
          <a:xfrm flipV="1">
            <a:off x="3698033" y="4043706"/>
            <a:ext cx="0" cy="33401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6B5E7B-B995-45DB-92A1-2E4119563027}"/>
              </a:ext>
            </a:extLst>
          </p:cNvPr>
          <p:cNvCxnSpPr>
            <a:cxnSpLocks/>
          </p:cNvCxnSpPr>
          <p:nvPr/>
        </p:nvCxnSpPr>
        <p:spPr>
          <a:xfrm flipV="1">
            <a:off x="4998513" y="3524276"/>
            <a:ext cx="0" cy="116332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D7A599-AE20-42EC-9181-17E957D9ED04}"/>
              </a:ext>
            </a:extLst>
          </p:cNvPr>
          <p:cNvCxnSpPr>
            <a:cxnSpLocks/>
          </p:cNvCxnSpPr>
          <p:nvPr/>
        </p:nvCxnSpPr>
        <p:spPr>
          <a:xfrm flipV="1">
            <a:off x="2367073" y="4956836"/>
            <a:ext cx="0" cy="39116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0239038-9D0E-46F3-AC2E-617A87D223FF}"/>
              </a:ext>
            </a:extLst>
          </p:cNvPr>
          <p:cNvCxnSpPr>
            <a:cxnSpLocks/>
          </p:cNvCxnSpPr>
          <p:nvPr/>
        </p:nvCxnSpPr>
        <p:spPr>
          <a:xfrm flipV="1">
            <a:off x="1757473" y="5726456"/>
            <a:ext cx="0" cy="11430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B87D16-CBFD-42A5-B681-78F4527C2604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998513" y="811556"/>
            <a:ext cx="15240" cy="34544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79FC72-8219-41DA-AA46-27D8766DB81C}"/>
              </a:ext>
            </a:extLst>
          </p:cNvPr>
          <p:cNvCxnSpPr>
            <a:cxnSpLocks/>
          </p:cNvCxnSpPr>
          <p:nvPr/>
        </p:nvCxnSpPr>
        <p:spPr>
          <a:xfrm flipH="1" flipV="1">
            <a:off x="3786933" y="608356"/>
            <a:ext cx="15240" cy="68326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BC800A-F14E-46FA-8AD1-C4F2A15B4988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782873" y="1988848"/>
            <a:ext cx="0" cy="16636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F2B636B-BE90-41C2-9DEC-52AF4B85A44F}"/>
              </a:ext>
            </a:extLst>
          </p:cNvPr>
          <p:cNvCxnSpPr>
            <a:cxnSpLocks/>
          </p:cNvCxnSpPr>
          <p:nvPr/>
        </p:nvCxnSpPr>
        <p:spPr>
          <a:xfrm flipV="1">
            <a:off x="2361993" y="1551966"/>
            <a:ext cx="2540" cy="214629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8261C2-8885-4422-9A70-69EDC376774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3291633" y="1461798"/>
            <a:ext cx="0" cy="23367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2A17537-709B-42D9-ADDF-8A6BC462E227}"/>
              </a:ext>
            </a:extLst>
          </p:cNvPr>
          <p:cNvSpPr/>
          <p:nvPr/>
        </p:nvSpPr>
        <p:spPr>
          <a:xfrm>
            <a:off x="4907073" y="720117"/>
            <a:ext cx="193040" cy="20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4B1DEB-1282-41C5-8084-BCFF84C6A3C9}"/>
              </a:ext>
            </a:extLst>
          </p:cNvPr>
          <p:cNvSpPr txBox="1"/>
          <p:nvPr/>
        </p:nvSpPr>
        <p:spPr>
          <a:xfrm>
            <a:off x="5090591" y="990324"/>
            <a:ext cx="10648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(9, 3)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857246-9073-47DE-8072-688339B5AB42}"/>
              </a:ext>
            </a:extLst>
          </p:cNvPr>
          <p:cNvSpPr txBox="1"/>
          <p:nvPr/>
        </p:nvSpPr>
        <p:spPr>
          <a:xfrm>
            <a:off x="5095033" y="489006"/>
            <a:ext cx="11429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(9, 4)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0EEBE56-D1A5-4499-A499-53A5BCC0C71C}"/>
              </a:ext>
            </a:extLst>
          </p:cNvPr>
          <p:cNvSpPr/>
          <p:nvPr/>
        </p:nvSpPr>
        <p:spPr>
          <a:xfrm>
            <a:off x="4901993" y="3396563"/>
            <a:ext cx="193040" cy="20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40">
                <a:extLst>
                  <a:ext uri="{FF2B5EF4-FFF2-40B4-BE49-F238E27FC236}">
                    <a16:creationId xmlns:a16="http://schemas.microsoft.com/office/drawing/2014/main" id="{6DAE2B71-AE0D-48D2-8978-C2368668C09F}"/>
                  </a:ext>
                </a:extLst>
              </p:cNvPr>
              <p:cNvSpPr txBox="1"/>
              <p:nvPr/>
            </p:nvSpPr>
            <p:spPr>
              <a:xfrm>
                <a:off x="5224573" y="1652003"/>
                <a:ext cx="6821653" cy="1107996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300" b="1" dirty="0">
                    <a:solidFill>
                      <a:schemeClr val="accent2"/>
                    </a:solidFill>
                  </a:rPr>
                  <a:t>Residual</a:t>
                </a:r>
                <a:r>
                  <a:rPr lang="en-US" sz="3300" dirty="0"/>
                  <a:t> = </a:t>
                </a:r>
                <a:r>
                  <a:rPr lang="en-US" sz="3300" b="1" dirty="0">
                    <a:solidFill>
                      <a:srgbClr val="0070C0"/>
                    </a:solidFill>
                  </a:rPr>
                  <a:t>observed y</a:t>
                </a:r>
                <a:r>
                  <a:rPr lang="en-US" sz="33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3300" dirty="0"/>
                  <a:t>– </a:t>
                </a:r>
                <a:r>
                  <a:rPr lang="en-US" sz="3300" b="1" dirty="0">
                    <a:solidFill>
                      <a:schemeClr val="tx1"/>
                    </a:solidFill>
                  </a:rPr>
                  <a:t>predicted y</a:t>
                </a:r>
              </a:p>
              <a:p>
                <a:r>
                  <a:rPr lang="en-US" sz="3300" b="1" dirty="0">
                    <a:solidFill>
                      <a:schemeClr val="accent2"/>
                    </a:solidFill>
                  </a:rPr>
                  <a:t>Residual</a:t>
                </a:r>
                <a:r>
                  <a:rPr lang="en-US" sz="3300" dirty="0"/>
                  <a:t> = </a:t>
                </a:r>
                <a14:m>
                  <m:oMath xmlns:m="http://schemas.openxmlformats.org/officeDocument/2006/math">
                    <m:r>
                      <a:rPr lang="en-US" sz="33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33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3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endParaRPr lang="en-US" sz="3300" b="1" dirty="0"/>
              </a:p>
            </p:txBody>
          </p:sp>
        </mc:Choice>
        <mc:Fallback xmlns="">
          <p:sp>
            <p:nvSpPr>
              <p:cNvPr id="35" name="TextBox 40">
                <a:extLst>
                  <a:ext uri="{FF2B5EF4-FFF2-40B4-BE49-F238E27FC236}">
                    <a16:creationId xmlns:a16="http://schemas.microsoft.com/office/drawing/2014/main" id="{6DAE2B71-AE0D-48D2-8978-C2368668C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573" y="1652003"/>
                <a:ext cx="6821653" cy="1107996"/>
              </a:xfrm>
              <a:prstGeom prst="rect">
                <a:avLst/>
              </a:prstGeom>
              <a:blipFill>
                <a:blip r:embed="rId3"/>
                <a:stretch>
                  <a:fillRect l="-2039" t="-5236" b="-14136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906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7A0847-685D-414D-A94C-6DD5FDEACE34}"/>
              </a:ext>
            </a:extLst>
          </p:cNvPr>
          <p:cNvCxnSpPr>
            <a:cxnSpLocks/>
          </p:cNvCxnSpPr>
          <p:nvPr/>
        </p:nvCxnSpPr>
        <p:spPr>
          <a:xfrm>
            <a:off x="324913" y="598196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431C21-5DE3-4BF9-88DD-2103940B4490}"/>
              </a:ext>
            </a:extLst>
          </p:cNvPr>
          <p:cNvCxnSpPr>
            <a:cxnSpLocks/>
          </p:cNvCxnSpPr>
          <p:nvPr/>
        </p:nvCxnSpPr>
        <p:spPr>
          <a:xfrm flipH="1">
            <a:off x="314753" y="3188996"/>
            <a:ext cx="600456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3AFCB46-5A81-4163-8F1C-C8E4D4D5F949}"/>
              </a:ext>
            </a:extLst>
          </p:cNvPr>
          <p:cNvSpPr/>
          <p:nvPr/>
        </p:nvSpPr>
        <p:spPr>
          <a:xfrm>
            <a:off x="3195113" y="169547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41D1BF-5668-4285-B669-706C61C4E51C}"/>
              </a:ext>
            </a:extLst>
          </p:cNvPr>
          <p:cNvSpPr/>
          <p:nvPr/>
        </p:nvSpPr>
        <p:spPr>
          <a:xfrm>
            <a:off x="1686353" y="215521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0DC614-3CBA-473C-8D81-664611295B8D}"/>
              </a:ext>
            </a:extLst>
          </p:cNvPr>
          <p:cNvSpPr/>
          <p:nvPr/>
        </p:nvSpPr>
        <p:spPr>
          <a:xfrm>
            <a:off x="4917233" y="115699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FC6F28-FDEF-42AA-8808-4EC7A7A5130B}"/>
              </a:ext>
            </a:extLst>
          </p:cNvPr>
          <p:cNvSpPr/>
          <p:nvPr/>
        </p:nvSpPr>
        <p:spPr>
          <a:xfrm>
            <a:off x="2275633" y="136019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136167-2897-41C5-8277-1448D21ABC5F}"/>
              </a:ext>
            </a:extLst>
          </p:cNvPr>
          <p:cNvSpPr/>
          <p:nvPr/>
        </p:nvSpPr>
        <p:spPr>
          <a:xfrm>
            <a:off x="3698033" y="45595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1994CA-5BA5-4090-8AFF-609FBDC85543}"/>
              </a:ext>
            </a:extLst>
          </p:cNvPr>
          <p:cNvCxnSpPr>
            <a:cxnSpLocks/>
          </p:cNvCxnSpPr>
          <p:nvPr/>
        </p:nvCxnSpPr>
        <p:spPr>
          <a:xfrm>
            <a:off x="314753" y="4047516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C2FB89-1BDB-4D51-95EC-88537D97A32B}"/>
              </a:ext>
            </a:extLst>
          </p:cNvPr>
          <p:cNvCxnSpPr>
            <a:cxnSpLocks/>
          </p:cNvCxnSpPr>
          <p:nvPr/>
        </p:nvCxnSpPr>
        <p:spPr>
          <a:xfrm flipH="1">
            <a:off x="304593" y="6638316"/>
            <a:ext cx="697992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DF7884E-EE8F-4DE4-8DCC-D4D61D532601}"/>
              </a:ext>
            </a:extLst>
          </p:cNvPr>
          <p:cNvSpPr/>
          <p:nvPr/>
        </p:nvSpPr>
        <p:spPr>
          <a:xfrm>
            <a:off x="3184953" y="514479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B990687-8166-42A6-BDC2-D5A4DEFF3C77}"/>
              </a:ext>
            </a:extLst>
          </p:cNvPr>
          <p:cNvSpPr/>
          <p:nvPr/>
        </p:nvSpPr>
        <p:spPr>
          <a:xfrm>
            <a:off x="1676193" y="560453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724A35A-A206-47AE-9274-5C193529406B}"/>
              </a:ext>
            </a:extLst>
          </p:cNvPr>
          <p:cNvSpPr/>
          <p:nvPr/>
        </p:nvSpPr>
        <p:spPr>
          <a:xfrm>
            <a:off x="4907073" y="460631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BCF9E1-E29F-4A5F-A5AC-1DF1163EB318}"/>
              </a:ext>
            </a:extLst>
          </p:cNvPr>
          <p:cNvSpPr/>
          <p:nvPr/>
        </p:nvSpPr>
        <p:spPr>
          <a:xfrm>
            <a:off x="2265473" y="480951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8F0B51-0AD7-4977-B789-F226E08FD229}"/>
              </a:ext>
            </a:extLst>
          </p:cNvPr>
          <p:cNvSpPr/>
          <p:nvPr/>
        </p:nvSpPr>
        <p:spPr>
          <a:xfrm>
            <a:off x="3581193" y="384050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AEC7CEC-B4FF-470D-A7D1-7637ADACEAA9}"/>
              </a:ext>
            </a:extLst>
          </p:cNvPr>
          <p:cNvCxnSpPr>
            <a:cxnSpLocks/>
          </p:cNvCxnSpPr>
          <p:nvPr/>
        </p:nvCxnSpPr>
        <p:spPr>
          <a:xfrm flipV="1">
            <a:off x="335073" y="759625"/>
            <a:ext cx="4890070" cy="174611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7D20321-DD2F-4D48-978D-A8FD09F5C0E7}"/>
              </a:ext>
            </a:extLst>
          </p:cNvPr>
          <p:cNvCxnSpPr>
            <a:cxnSpLocks/>
          </p:cNvCxnSpPr>
          <p:nvPr/>
        </p:nvCxnSpPr>
        <p:spPr>
          <a:xfrm flipV="1">
            <a:off x="660193" y="3392196"/>
            <a:ext cx="4450080" cy="321055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298FB1-FA0B-4F2D-9C85-32A5A51B3BA4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81473" y="4697756"/>
            <a:ext cx="0" cy="44704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AEBA4B-A94C-432A-B9AC-19452A052DE8}"/>
              </a:ext>
            </a:extLst>
          </p:cNvPr>
          <p:cNvCxnSpPr>
            <a:cxnSpLocks/>
          </p:cNvCxnSpPr>
          <p:nvPr/>
        </p:nvCxnSpPr>
        <p:spPr>
          <a:xfrm flipV="1">
            <a:off x="3698033" y="4043706"/>
            <a:ext cx="0" cy="33401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6B5E7B-B995-45DB-92A1-2E4119563027}"/>
              </a:ext>
            </a:extLst>
          </p:cNvPr>
          <p:cNvCxnSpPr>
            <a:cxnSpLocks/>
          </p:cNvCxnSpPr>
          <p:nvPr/>
        </p:nvCxnSpPr>
        <p:spPr>
          <a:xfrm flipV="1">
            <a:off x="4998513" y="3524276"/>
            <a:ext cx="0" cy="116332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D7A599-AE20-42EC-9181-17E957D9ED04}"/>
              </a:ext>
            </a:extLst>
          </p:cNvPr>
          <p:cNvCxnSpPr>
            <a:cxnSpLocks/>
          </p:cNvCxnSpPr>
          <p:nvPr/>
        </p:nvCxnSpPr>
        <p:spPr>
          <a:xfrm flipV="1">
            <a:off x="2367073" y="4956836"/>
            <a:ext cx="0" cy="39116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0239038-9D0E-46F3-AC2E-617A87D223FF}"/>
              </a:ext>
            </a:extLst>
          </p:cNvPr>
          <p:cNvCxnSpPr>
            <a:cxnSpLocks/>
          </p:cNvCxnSpPr>
          <p:nvPr/>
        </p:nvCxnSpPr>
        <p:spPr>
          <a:xfrm flipV="1">
            <a:off x="1757473" y="5726456"/>
            <a:ext cx="0" cy="11430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B87D16-CBFD-42A5-B681-78F4527C2604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998513" y="811556"/>
            <a:ext cx="15240" cy="34544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79FC72-8219-41DA-AA46-27D8766DB81C}"/>
              </a:ext>
            </a:extLst>
          </p:cNvPr>
          <p:cNvCxnSpPr>
            <a:cxnSpLocks/>
          </p:cNvCxnSpPr>
          <p:nvPr/>
        </p:nvCxnSpPr>
        <p:spPr>
          <a:xfrm flipH="1" flipV="1">
            <a:off x="3786933" y="608356"/>
            <a:ext cx="15240" cy="68326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BC800A-F14E-46FA-8AD1-C4F2A15B4988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782873" y="1988848"/>
            <a:ext cx="0" cy="16636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F2B636B-BE90-41C2-9DEC-52AF4B85A44F}"/>
              </a:ext>
            </a:extLst>
          </p:cNvPr>
          <p:cNvCxnSpPr>
            <a:cxnSpLocks/>
          </p:cNvCxnSpPr>
          <p:nvPr/>
        </p:nvCxnSpPr>
        <p:spPr>
          <a:xfrm flipV="1">
            <a:off x="2361993" y="1551966"/>
            <a:ext cx="2540" cy="214629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8261C2-8885-4422-9A70-69EDC376774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3291633" y="1461798"/>
            <a:ext cx="0" cy="23367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2A17537-709B-42D9-ADDF-8A6BC462E227}"/>
              </a:ext>
            </a:extLst>
          </p:cNvPr>
          <p:cNvSpPr/>
          <p:nvPr/>
        </p:nvSpPr>
        <p:spPr>
          <a:xfrm>
            <a:off x="4907073" y="720117"/>
            <a:ext cx="193040" cy="20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4B1DEB-1282-41C5-8084-BCFF84C6A3C9}"/>
              </a:ext>
            </a:extLst>
          </p:cNvPr>
          <p:cNvSpPr txBox="1"/>
          <p:nvPr/>
        </p:nvSpPr>
        <p:spPr>
          <a:xfrm>
            <a:off x="5090591" y="990324"/>
            <a:ext cx="10648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(9, 3)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857246-9073-47DE-8072-688339B5AB42}"/>
              </a:ext>
            </a:extLst>
          </p:cNvPr>
          <p:cNvSpPr txBox="1"/>
          <p:nvPr/>
        </p:nvSpPr>
        <p:spPr>
          <a:xfrm>
            <a:off x="5095033" y="489006"/>
            <a:ext cx="11429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(9, 4)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0EEBE56-D1A5-4499-A499-53A5BCC0C71C}"/>
              </a:ext>
            </a:extLst>
          </p:cNvPr>
          <p:cNvSpPr/>
          <p:nvPr/>
        </p:nvSpPr>
        <p:spPr>
          <a:xfrm>
            <a:off x="4901993" y="3396563"/>
            <a:ext cx="193040" cy="20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08C249-BF90-48A3-BB0A-41DDC734308B}"/>
              </a:ext>
            </a:extLst>
          </p:cNvPr>
          <p:cNvSpPr txBox="1"/>
          <p:nvPr/>
        </p:nvSpPr>
        <p:spPr>
          <a:xfrm>
            <a:off x="5107068" y="4410597"/>
            <a:ext cx="11277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(9, 3)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DB84F6-FDC9-44E2-BCDC-0DCA62219969}"/>
              </a:ext>
            </a:extLst>
          </p:cNvPr>
          <p:cNvSpPr txBox="1"/>
          <p:nvPr/>
        </p:nvSpPr>
        <p:spPr>
          <a:xfrm>
            <a:off x="5067093" y="3218043"/>
            <a:ext cx="12522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(9, 7)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DAE2B71-AE0D-48D2-8978-C2368668C09F}"/>
                  </a:ext>
                </a:extLst>
              </p:cNvPr>
              <p:cNvSpPr txBox="1"/>
              <p:nvPr/>
            </p:nvSpPr>
            <p:spPr>
              <a:xfrm>
                <a:off x="5224573" y="1652003"/>
                <a:ext cx="6821653" cy="1107996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300" b="1" dirty="0">
                    <a:solidFill>
                      <a:schemeClr val="accent2"/>
                    </a:solidFill>
                  </a:rPr>
                  <a:t>Residual</a:t>
                </a:r>
                <a:r>
                  <a:rPr lang="en-US" sz="3300" dirty="0"/>
                  <a:t> = </a:t>
                </a:r>
                <a:r>
                  <a:rPr lang="en-US" sz="3300" b="1" dirty="0">
                    <a:solidFill>
                      <a:srgbClr val="0070C0"/>
                    </a:solidFill>
                  </a:rPr>
                  <a:t>observed y</a:t>
                </a:r>
                <a:r>
                  <a:rPr lang="en-US" sz="33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3300" dirty="0"/>
                  <a:t>– </a:t>
                </a:r>
                <a:r>
                  <a:rPr lang="en-US" sz="3300" b="1" dirty="0">
                    <a:solidFill>
                      <a:schemeClr val="tx1"/>
                    </a:solidFill>
                  </a:rPr>
                  <a:t>predicted y</a:t>
                </a:r>
              </a:p>
              <a:p>
                <a:r>
                  <a:rPr lang="en-US" sz="3300" b="1" dirty="0">
                    <a:solidFill>
                      <a:schemeClr val="accent2"/>
                    </a:solidFill>
                  </a:rPr>
                  <a:t>Residual</a:t>
                </a:r>
                <a:r>
                  <a:rPr lang="en-US" sz="3300" dirty="0"/>
                  <a:t> = </a:t>
                </a:r>
                <a14:m>
                  <m:oMath xmlns:m="http://schemas.openxmlformats.org/officeDocument/2006/math">
                    <m:r>
                      <a:rPr lang="en-US" sz="33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33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3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endParaRPr lang="en-US" sz="33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DAE2B71-AE0D-48D2-8978-C2368668C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573" y="1652003"/>
                <a:ext cx="6821653" cy="1107996"/>
              </a:xfrm>
              <a:prstGeom prst="rect">
                <a:avLst/>
              </a:prstGeom>
              <a:blipFill>
                <a:blip r:embed="rId3"/>
                <a:stretch>
                  <a:fillRect l="-2039" t="-5236" b="-14136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89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7A0847-685D-414D-A94C-6DD5FDEACE34}"/>
              </a:ext>
            </a:extLst>
          </p:cNvPr>
          <p:cNvCxnSpPr>
            <a:cxnSpLocks/>
          </p:cNvCxnSpPr>
          <p:nvPr/>
        </p:nvCxnSpPr>
        <p:spPr>
          <a:xfrm>
            <a:off x="324913" y="598196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431C21-5DE3-4BF9-88DD-2103940B4490}"/>
              </a:ext>
            </a:extLst>
          </p:cNvPr>
          <p:cNvCxnSpPr>
            <a:cxnSpLocks/>
          </p:cNvCxnSpPr>
          <p:nvPr/>
        </p:nvCxnSpPr>
        <p:spPr>
          <a:xfrm flipH="1">
            <a:off x="314753" y="3188996"/>
            <a:ext cx="600456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3AFCB46-5A81-4163-8F1C-C8E4D4D5F949}"/>
              </a:ext>
            </a:extLst>
          </p:cNvPr>
          <p:cNvSpPr/>
          <p:nvPr/>
        </p:nvSpPr>
        <p:spPr>
          <a:xfrm>
            <a:off x="3195113" y="169547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41D1BF-5668-4285-B669-706C61C4E51C}"/>
              </a:ext>
            </a:extLst>
          </p:cNvPr>
          <p:cNvSpPr/>
          <p:nvPr/>
        </p:nvSpPr>
        <p:spPr>
          <a:xfrm>
            <a:off x="1686353" y="215521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0DC614-3CBA-473C-8D81-664611295B8D}"/>
              </a:ext>
            </a:extLst>
          </p:cNvPr>
          <p:cNvSpPr/>
          <p:nvPr/>
        </p:nvSpPr>
        <p:spPr>
          <a:xfrm>
            <a:off x="4917233" y="115699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FC6F28-FDEF-42AA-8808-4EC7A7A5130B}"/>
              </a:ext>
            </a:extLst>
          </p:cNvPr>
          <p:cNvSpPr/>
          <p:nvPr/>
        </p:nvSpPr>
        <p:spPr>
          <a:xfrm>
            <a:off x="2275633" y="136019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136167-2897-41C5-8277-1448D21ABC5F}"/>
              </a:ext>
            </a:extLst>
          </p:cNvPr>
          <p:cNvSpPr/>
          <p:nvPr/>
        </p:nvSpPr>
        <p:spPr>
          <a:xfrm>
            <a:off x="3698033" y="45595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1994CA-5BA5-4090-8AFF-609FBDC85543}"/>
              </a:ext>
            </a:extLst>
          </p:cNvPr>
          <p:cNvCxnSpPr>
            <a:cxnSpLocks/>
          </p:cNvCxnSpPr>
          <p:nvPr/>
        </p:nvCxnSpPr>
        <p:spPr>
          <a:xfrm>
            <a:off x="314753" y="4047516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C2FB89-1BDB-4D51-95EC-88537D97A32B}"/>
              </a:ext>
            </a:extLst>
          </p:cNvPr>
          <p:cNvCxnSpPr>
            <a:cxnSpLocks/>
          </p:cNvCxnSpPr>
          <p:nvPr/>
        </p:nvCxnSpPr>
        <p:spPr>
          <a:xfrm flipH="1">
            <a:off x="304593" y="6638316"/>
            <a:ext cx="697992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DF7884E-EE8F-4DE4-8DCC-D4D61D532601}"/>
              </a:ext>
            </a:extLst>
          </p:cNvPr>
          <p:cNvSpPr/>
          <p:nvPr/>
        </p:nvSpPr>
        <p:spPr>
          <a:xfrm>
            <a:off x="3184953" y="514479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B990687-8166-42A6-BDC2-D5A4DEFF3C77}"/>
              </a:ext>
            </a:extLst>
          </p:cNvPr>
          <p:cNvSpPr/>
          <p:nvPr/>
        </p:nvSpPr>
        <p:spPr>
          <a:xfrm>
            <a:off x="1676193" y="560453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724A35A-A206-47AE-9274-5C193529406B}"/>
              </a:ext>
            </a:extLst>
          </p:cNvPr>
          <p:cNvSpPr/>
          <p:nvPr/>
        </p:nvSpPr>
        <p:spPr>
          <a:xfrm>
            <a:off x="4907073" y="460631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BCF9E1-E29F-4A5F-A5AC-1DF1163EB318}"/>
              </a:ext>
            </a:extLst>
          </p:cNvPr>
          <p:cNvSpPr/>
          <p:nvPr/>
        </p:nvSpPr>
        <p:spPr>
          <a:xfrm>
            <a:off x="2265473" y="480951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8F0B51-0AD7-4977-B789-F226E08FD229}"/>
              </a:ext>
            </a:extLst>
          </p:cNvPr>
          <p:cNvSpPr/>
          <p:nvPr/>
        </p:nvSpPr>
        <p:spPr>
          <a:xfrm>
            <a:off x="3581193" y="384050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AEC7CEC-B4FF-470D-A7D1-7637ADACEAA9}"/>
              </a:ext>
            </a:extLst>
          </p:cNvPr>
          <p:cNvCxnSpPr>
            <a:cxnSpLocks/>
          </p:cNvCxnSpPr>
          <p:nvPr/>
        </p:nvCxnSpPr>
        <p:spPr>
          <a:xfrm flipV="1">
            <a:off x="335073" y="759625"/>
            <a:ext cx="4890070" cy="174611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7D20321-DD2F-4D48-978D-A8FD09F5C0E7}"/>
              </a:ext>
            </a:extLst>
          </p:cNvPr>
          <p:cNvCxnSpPr>
            <a:cxnSpLocks/>
          </p:cNvCxnSpPr>
          <p:nvPr/>
        </p:nvCxnSpPr>
        <p:spPr>
          <a:xfrm flipV="1">
            <a:off x="660193" y="3392196"/>
            <a:ext cx="4450080" cy="321055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298FB1-FA0B-4F2D-9C85-32A5A51B3BA4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81473" y="4697756"/>
            <a:ext cx="0" cy="44704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AEBA4B-A94C-432A-B9AC-19452A052DE8}"/>
              </a:ext>
            </a:extLst>
          </p:cNvPr>
          <p:cNvCxnSpPr>
            <a:cxnSpLocks/>
          </p:cNvCxnSpPr>
          <p:nvPr/>
        </p:nvCxnSpPr>
        <p:spPr>
          <a:xfrm flipV="1">
            <a:off x="3698033" y="4043706"/>
            <a:ext cx="0" cy="33401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6B5E7B-B995-45DB-92A1-2E4119563027}"/>
              </a:ext>
            </a:extLst>
          </p:cNvPr>
          <p:cNvCxnSpPr>
            <a:cxnSpLocks/>
          </p:cNvCxnSpPr>
          <p:nvPr/>
        </p:nvCxnSpPr>
        <p:spPr>
          <a:xfrm flipV="1">
            <a:off x="4998513" y="3524276"/>
            <a:ext cx="0" cy="116332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D7A599-AE20-42EC-9181-17E957D9ED04}"/>
              </a:ext>
            </a:extLst>
          </p:cNvPr>
          <p:cNvCxnSpPr>
            <a:cxnSpLocks/>
          </p:cNvCxnSpPr>
          <p:nvPr/>
        </p:nvCxnSpPr>
        <p:spPr>
          <a:xfrm flipV="1">
            <a:off x="2367073" y="4956836"/>
            <a:ext cx="0" cy="39116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0239038-9D0E-46F3-AC2E-617A87D223FF}"/>
              </a:ext>
            </a:extLst>
          </p:cNvPr>
          <p:cNvCxnSpPr>
            <a:cxnSpLocks/>
          </p:cNvCxnSpPr>
          <p:nvPr/>
        </p:nvCxnSpPr>
        <p:spPr>
          <a:xfrm flipV="1">
            <a:off x="1757473" y="5726456"/>
            <a:ext cx="0" cy="11430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B87D16-CBFD-42A5-B681-78F4527C2604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998513" y="811556"/>
            <a:ext cx="15240" cy="34544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79FC72-8219-41DA-AA46-27D8766DB81C}"/>
              </a:ext>
            </a:extLst>
          </p:cNvPr>
          <p:cNvCxnSpPr>
            <a:cxnSpLocks/>
          </p:cNvCxnSpPr>
          <p:nvPr/>
        </p:nvCxnSpPr>
        <p:spPr>
          <a:xfrm flipH="1" flipV="1">
            <a:off x="3786933" y="608356"/>
            <a:ext cx="15240" cy="68326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BC800A-F14E-46FA-8AD1-C4F2A15B4988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782873" y="1988848"/>
            <a:ext cx="0" cy="16636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F2B636B-BE90-41C2-9DEC-52AF4B85A44F}"/>
              </a:ext>
            </a:extLst>
          </p:cNvPr>
          <p:cNvCxnSpPr>
            <a:cxnSpLocks/>
          </p:cNvCxnSpPr>
          <p:nvPr/>
        </p:nvCxnSpPr>
        <p:spPr>
          <a:xfrm flipV="1">
            <a:off x="2361993" y="1551966"/>
            <a:ext cx="2540" cy="214629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8261C2-8885-4422-9A70-69EDC376774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3291633" y="1461798"/>
            <a:ext cx="0" cy="23367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2A17537-709B-42D9-ADDF-8A6BC462E227}"/>
              </a:ext>
            </a:extLst>
          </p:cNvPr>
          <p:cNvSpPr/>
          <p:nvPr/>
        </p:nvSpPr>
        <p:spPr>
          <a:xfrm>
            <a:off x="4907073" y="720117"/>
            <a:ext cx="193040" cy="20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857246-9073-47DE-8072-688339B5AB42}"/>
              </a:ext>
            </a:extLst>
          </p:cNvPr>
          <p:cNvSpPr txBox="1"/>
          <p:nvPr/>
        </p:nvSpPr>
        <p:spPr>
          <a:xfrm>
            <a:off x="5095033" y="489006"/>
            <a:ext cx="11429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(9, 4)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44DB55-181E-4AAF-B3E4-B705C07130AF}"/>
                  </a:ext>
                </a:extLst>
              </p:cNvPr>
              <p:cNvSpPr txBox="1"/>
              <p:nvPr/>
            </p:nvSpPr>
            <p:spPr>
              <a:xfrm>
                <a:off x="6365034" y="1217127"/>
                <a:ext cx="370714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Residual = </a:t>
                </a:r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endParaRPr lang="en-US" sz="4000" dirty="0"/>
              </a:p>
              <a:p>
                <a:r>
                  <a:rPr lang="en-US" sz="4000" dirty="0"/>
                  <a:t>                </a:t>
                </a:r>
                <a:endParaRPr lang="en-US" sz="40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44DB55-181E-4AAF-B3E4-B705C0713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034" y="1217127"/>
                <a:ext cx="3707143" cy="1323439"/>
              </a:xfrm>
              <a:prstGeom prst="rect">
                <a:avLst/>
              </a:prstGeom>
              <a:blipFill>
                <a:blip r:embed="rId3"/>
                <a:stretch>
                  <a:fillRect l="-5757" t="-8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70EEBE56-D1A5-4499-A499-53A5BCC0C71C}"/>
              </a:ext>
            </a:extLst>
          </p:cNvPr>
          <p:cNvSpPr/>
          <p:nvPr/>
        </p:nvSpPr>
        <p:spPr>
          <a:xfrm>
            <a:off x="4901993" y="3396563"/>
            <a:ext cx="193040" cy="20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DB84F6-FDC9-44E2-BCDC-0DCA62219969}"/>
              </a:ext>
            </a:extLst>
          </p:cNvPr>
          <p:cNvSpPr txBox="1"/>
          <p:nvPr/>
        </p:nvSpPr>
        <p:spPr>
          <a:xfrm>
            <a:off x="5067093" y="3218043"/>
            <a:ext cx="12522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(9, 7)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E4A81D-4AE1-4ADB-A198-80CC1CA99FDB}"/>
              </a:ext>
            </a:extLst>
          </p:cNvPr>
          <p:cNvSpPr txBox="1"/>
          <p:nvPr/>
        </p:nvSpPr>
        <p:spPr>
          <a:xfrm>
            <a:off x="5090591" y="990324"/>
            <a:ext cx="10648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(9, 3)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488F39-7419-4C2E-AB8C-BF8B2B5B9523}"/>
              </a:ext>
            </a:extLst>
          </p:cNvPr>
          <p:cNvSpPr txBox="1"/>
          <p:nvPr/>
        </p:nvSpPr>
        <p:spPr>
          <a:xfrm>
            <a:off x="5107068" y="4410597"/>
            <a:ext cx="11277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(9, 3)</a:t>
            </a:r>
          </a:p>
        </p:txBody>
      </p:sp>
    </p:spTree>
    <p:extLst>
      <p:ext uri="{BB962C8B-B14F-4D97-AF65-F5344CB8AC3E}">
        <p14:creationId xmlns:p14="http://schemas.microsoft.com/office/powerpoint/2010/main" val="417509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7A0847-685D-414D-A94C-6DD5FDEACE34}"/>
              </a:ext>
            </a:extLst>
          </p:cNvPr>
          <p:cNvCxnSpPr>
            <a:cxnSpLocks/>
          </p:cNvCxnSpPr>
          <p:nvPr/>
        </p:nvCxnSpPr>
        <p:spPr>
          <a:xfrm>
            <a:off x="324913" y="598196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431C21-5DE3-4BF9-88DD-2103940B4490}"/>
              </a:ext>
            </a:extLst>
          </p:cNvPr>
          <p:cNvCxnSpPr>
            <a:cxnSpLocks/>
          </p:cNvCxnSpPr>
          <p:nvPr/>
        </p:nvCxnSpPr>
        <p:spPr>
          <a:xfrm flipH="1">
            <a:off x="314753" y="3188996"/>
            <a:ext cx="600456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3AFCB46-5A81-4163-8F1C-C8E4D4D5F949}"/>
              </a:ext>
            </a:extLst>
          </p:cNvPr>
          <p:cNvSpPr/>
          <p:nvPr/>
        </p:nvSpPr>
        <p:spPr>
          <a:xfrm>
            <a:off x="3195113" y="169547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41D1BF-5668-4285-B669-706C61C4E51C}"/>
              </a:ext>
            </a:extLst>
          </p:cNvPr>
          <p:cNvSpPr/>
          <p:nvPr/>
        </p:nvSpPr>
        <p:spPr>
          <a:xfrm>
            <a:off x="1686353" y="215521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0DC614-3CBA-473C-8D81-664611295B8D}"/>
              </a:ext>
            </a:extLst>
          </p:cNvPr>
          <p:cNvSpPr/>
          <p:nvPr/>
        </p:nvSpPr>
        <p:spPr>
          <a:xfrm>
            <a:off x="4917233" y="115699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FC6F28-FDEF-42AA-8808-4EC7A7A5130B}"/>
              </a:ext>
            </a:extLst>
          </p:cNvPr>
          <p:cNvSpPr/>
          <p:nvPr/>
        </p:nvSpPr>
        <p:spPr>
          <a:xfrm>
            <a:off x="2275633" y="136019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136167-2897-41C5-8277-1448D21ABC5F}"/>
              </a:ext>
            </a:extLst>
          </p:cNvPr>
          <p:cNvSpPr/>
          <p:nvPr/>
        </p:nvSpPr>
        <p:spPr>
          <a:xfrm>
            <a:off x="3698033" y="45595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1994CA-5BA5-4090-8AFF-609FBDC85543}"/>
              </a:ext>
            </a:extLst>
          </p:cNvPr>
          <p:cNvCxnSpPr>
            <a:cxnSpLocks/>
          </p:cNvCxnSpPr>
          <p:nvPr/>
        </p:nvCxnSpPr>
        <p:spPr>
          <a:xfrm>
            <a:off x="314753" y="4047516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C2FB89-1BDB-4D51-95EC-88537D97A32B}"/>
              </a:ext>
            </a:extLst>
          </p:cNvPr>
          <p:cNvCxnSpPr>
            <a:cxnSpLocks/>
          </p:cNvCxnSpPr>
          <p:nvPr/>
        </p:nvCxnSpPr>
        <p:spPr>
          <a:xfrm flipH="1">
            <a:off x="304593" y="6638316"/>
            <a:ext cx="697992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DF7884E-EE8F-4DE4-8DCC-D4D61D532601}"/>
              </a:ext>
            </a:extLst>
          </p:cNvPr>
          <p:cNvSpPr/>
          <p:nvPr/>
        </p:nvSpPr>
        <p:spPr>
          <a:xfrm>
            <a:off x="3184953" y="514479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B990687-8166-42A6-BDC2-D5A4DEFF3C77}"/>
              </a:ext>
            </a:extLst>
          </p:cNvPr>
          <p:cNvSpPr/>
          <p:nvPr/>
        </p:nvSpPr>
        <p:spPr>
          <a:xfrm>
            <a:off x="1676193" y="560453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724A35A-A206-47AE-9274-5C193529406B}"/>
              </a:ext>
            </a:extLst>
          </p:cNvPr>
          <p:cNvSpPr/>
          <p:nvPr/>
        </p:nvSpPr>
        <p:spPr>
          <a:xfrm>
            <a:off x="4907073" y="460631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BCF9E1-E29F-4A5F-A5AC-1DF1163EB318}"/>
              </a:ext>
            </a:extLst>
          </p:cNvPr>
          <p:cNvSpPr/>
          <p:nvPr/>
        </p:nvSpPr>
        <p:spPr>
          <a:xfrm>
            <a:off x="2265473" y="480951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8F0B51-0AD7-4977-B789-F226E08FD229}"/>
              </a:ext>
            </a:extLst>
          </p:cNvPr>
          <p:cNvSpPr/>
          <p:nvPr/>
        </p:nvSpPr>
        <p:spPr>
          <a:xfrm>
            <a:off x="3581193" y="384050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AEC7CEC-B4FF-470D-A7D1-7637ADACEAA9}"/>
              </a:ext>
            </a:extLst>
          </p:cNvPr>
          <p:cNvCxnSpPr>
            <a:cxnSpLocks/>
          </p:cNvCxnSpPr>
          <p:nvPr/>
        </p:nvCxnSpPr>
        <p:spPr>
          <a:xfrm flipV="1">
            <a:off x="335073" y="759625"/>
            <a:ext cx="4890070" cy="174611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7D20321-DD2F-4D48-978D-A8FD09F5C0E7}"/>
              </a:ext>
            </a:extLst>
          </p:cNvPr>
          <p:cNvCxnSpPr>
            <a:cxnSpLocks/>
          </p:cNvCxnSpPr>
          <p:nvPr/>
        </p:nvCxnSpPr>
        <p:spPr>
          <a:xfrm flipV="1">
            <a:off x="660193" y="3392196"/>
            <a:ext cx="4450080" cy="321055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298FB1-FA0B-4F2D-9C85-32A5A51B3BA4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81473" y="4697756"/>
            <a:ext cx="0" cy="44704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AEBA4B-A94C-432A-B9AC-19452A052DE8}"/>
              </a:ext>
            </a:extLst>
          </p:cNvPr>
          <p:cNvCxnSpPr>
            <a:cxnSpLocks/>
          </p:cNvCxnSpPr>
          <p:nvPr/>
        </p:nvCxnSpPr>
        <p:spPr>
          <a:xfrm flipV="1">
            <a:off x="3698033" y="4043706"/>
            <a:ext cx="0" cy="33401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6B5E7B-B995-45DB-92A1-2E4119563027}"/>
              </a:ext>
            </a:extLst>
          </p:cNvPr>
          <p:cNvCxnSpPr>
            <a:cxnSpLocks/>
          </p:cNvCxnSpPr>
          <p:nvPr/>
        </p:nvCxnSpPr>
        <p:spPr>
          <a:xfrm flipV="1">
            <a:off x="4998513" y="3524276"/>
            <a:ext cx="0" cy="116332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D7A599-AE20-42EC-9181-17E957D9ED04}"/>
              </a:ext>
            </a:extLst>
          </p:cNvPr>
          <p:cNvCxnSpPr>
            <a:cxnSpLocks/>
          </p:cNvCxnSpPr>
          <p:nvPr/>
        </p:nvCxnSpPr>
        <p:spPr>
          <a:xfrm flipV="1">
            <a:off x="2367073" y="4956836"/>
            <a:ext cx="0" cy="39116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0239038-9D0E-46F3-AC2E-617A87D223FF}"/>
              </a:ext>
            </a:extLst>
          </p:cNvPr>
          <p:cNvCxnSpPr>
            <a:cxnSpLocks/>
          </p:cNvCxnSpPr>
          <p:nvPr/>
        </p:nvCxnSpPr>
        <p:spPr>
          <a:xfrm flipV="1">
            <a:off x="1757473" y="5726456"/>
            <a:ext cx="0" cy="11430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B87D16-CBFD-42A5-B681-78F4527C2604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998513" y="811556"/>
            <a:ext cx="15240" cy="34544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79FC72-8219-41DA-AA46-27D8766DB81C}"/>
              </a:ext>
            </a:extLst>
          </p:cNvPr>
          <p:cNvCxnSpPr>
            <a:cxnSpLocks/>
          </p:cNvCxnSpPr>
          <p:nvPr/>
        </p:nvCxnSpPr>
        <p:spPr>
          <a:xfrm flipH="1" flipV="1">
            <a:off x="3786933" y="608356"/>
            <a:ext cx="15240" cy="68326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BC800A-F14E-46FA-8AD1-C4F2A15B4988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782873" y="1988848"/>
            <a:ext cx="0" cy="16636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F2B636B-BE90-41C2-9DEC-52AF4B85A44F}"/>
              </a:ext>
            </a:extLst>
          </p:cNvPr>
          <p:cNvCxnSpPr>
            <a:cxnSpLocks/>
          </p:cNvCxnSpPr>
          <p:nvPr/>
        </p:nvCxnSpPr>
        <p:spPr>
          <a:xfrm flipV="1">
            <a:off x="2361993" y="1551966"/>
            <a:ext cx="2540" cy="214629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8261C2-8885-4422-9A70-69EDC376774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3291633" y="1461798"/>
            <a:ext cx="0" cy="23367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2A17537-709B-42D9-ADDF-8A6BC462E227}"/>
              </a:ext>
            </a:extLst>
          </p:cNvPr>
          <p:cNvSpPr/>
          <p:nvPr/>
        </p:nvSpPr>
        <p:spPr>
          <a:xfrm>
            <a:off x="4907073" y="720117"/>
            <a:ext cx="193040" cy="20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857246-9073-47DE-8072-688339B5AB42}"/>
              </a:ext>
            </a:extLst>
          </p:cNvPr>
          <p:cNvSpPr txBox="1"/>
          <p:nvPr/>
        </p:nvSpPr>
        <p:spPr>
          <a:xfrm>
            <a:off x="5095033" y="489006"/>
            <a:ext cx="11429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(9, 4)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44DB55-181E-4AAF-B3E4-B705C07130AF}"/>
                  </a:ext>
                </a:extLst>
              </p:cNvPr>
              <p:cNvSpPr txBox="1"/>
              <p:nvPr/>
            </p:nvSpPr>
            <p:spPr>
              <a:xfrm>
                <a:off x="6365034" y="1217127"/>
                <a:ext cx="5045088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Residual = </a:t>
                </a:r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endParaRPr lang="en-US" sz="4000" dirty="0"/>
              </a:p>
              <a:p>
                <a:r>
                  <a:rPr lang="en-US" sz="4000" dirty="0"/>
                  <a:t>                = </a:t>
                </a:r>
                <a:r>
                  <a:rPr lang="en-US" sz="4000" b="1" dirty="0">
                    <a:solidFill>
                      <a:srgbClr val="0070C0"/>
                    </a:solidFill>
                  </a:rPr>
                  <a:t>3</a:t>
                </a:r>
                <a:r>
                  <a:rPr lang="en-US" sz="4000" dirty="0"/>
                  <a:t> – </a:t>
                </a:r>
                <a:r>
                  <a:rPr lang="en-US" sz="4000" b="1" dirty="0"/>
                  <a:t>4</a:t>
                </a:r>
              </a:p>
              <a:p>
                <a:r>
                  <a:rPr lang="en-US" sz="4000" dirty="0"/>
                  <a:t>                = </a:t>
                </a:r>
                <a:r>
                  <a:rPr lang="en-US" sz="4000" b="1" dirty="0">
                    <a:solidFill>
                      <a:schemeClr val="accent2"/>
                    </a:solidFill>
                  </a:rPr>
                  <a:t>-1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44DB55-181E-4AAF-B3E4-B705C0713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034" y="1217127"/>
                <a:ext cx="5045088" cy="1938992"/>
              </a:xfrm>
              <a:prstGeom prst="rect">
                <a:avLst/>
              </a:prstGeom>
              <a:blipFill>
                <a:blip r:embed="rId3"/>
                <a:stretch>
                  <a:fillRect l="-4227" t="-5660" b="-12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70EEBE56-D1A5-4499-A499-53A5BCC0C71C}"/>
              </a:ext>
            </a:extLst>
          </p:cNvPr>
          <p:cNvSpPr/>
          <p:nvPr/>
        </p:nvSpPr>
        <p:spPr>
          <a:xfrm>
            <a:off x="4901993" y="3396563"/>
            <a:ext cx="193040" cy="20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DB84F6-FDC9-44E2-BCDC-0DCA62219969}"/>
              </a:ext>
            </a:extLst>
          </p:cNvPr>
          <p:cNvSpPr txBox="1"/>
          <p:nvPr/>
        </p:nvSpPr>
        <p:spPr>
          <a:xfrm>
            <a:off x="5067093" y="3218043"/>
            <a:ext cx="12522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(9, 7)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7DA759-2F61-4C24-B8E3-36A1A78C52DF}"/>
              </a:ext>
            </a:extLst>
          </p:cNvPr>
          <p:cNvSpPr txBox="1"/>
          <p:nvPr/>
        </p:nvSpPr>
        <p:spPr>
          <a:xfrm>
            <a:off x="5090591" y="990324"/>
            <a:ext cx="10648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(9, 3)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D06877-FEA2-470C-86A8-489D6F962EBE}"/>
              </a:ext>
            </a:extLst>
          </p:cNvPr>
          <p:cNvSpPr txBox="1"/>
          <p:nvPr/>
        </p:nvSpPr>
        <p:spPr>
          <a:xfrm>
            <a:off x="5107068" y="4410597"/>
            <a:ext cx="11277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(9, 3)</a:t>
            </a:r>
          </a:p>
        </p:txBody>
      </p:sp>
    </p:spTree>
    <p:extLst>
      <p:ext uri="{BB962C8B-B14F-4D97-AF65-F5344CB8AC3E}">
        <p14:creationId xmlns:p14="http://schemas.microsoft.com/office/powerpoint/2010/main" val="252860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7A0847-685D-414D-A94C-6DD5FDEACE34}"/>
              </a:ext>
            </a:extLst>
          </p:cNvPr>
          <p:cNvCxnSpPr>
            <a:cxnSpLocks/>
          </p:cNvCxnSpPr>
          <p:nvPr/>
        </p:nvCxnSpPr>
        <p:spPr>
          <a:xfrm>
            <a:off x="324913" y="598196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431C21-5DE3-4BF9-88DD-2103940B4490}"/>
              </a:ext>
            </a:extLst>
          </p:cNvPr>
          <p:cNvCxnSpPr>
            <a:cxnSpLocks/>
          </p:cNvCxnSpPr>
          <p:nvPr/>
        </p:nvCxnSpPr>
        <p:spPr>
          <a:xfrm flipH="1">
            <a:off x="314753" y="3188996"/>
            <a:ext cx="600456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3AFCB46-5A81-4163-8F1C-C8E4D4D5F949}"/>
              </a:ext>
            </a:extLst>
          </p:cNvPr>
          <p:cNvSpPr/>
          <p:nvPr/>
        </p:nvSpPr>
        <p:spPr>
          <a:xfrm>
            <a:off x="3195113" y="169547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41D1BF-5668-4285-B669-706C61C4E51C}"/>
              </a:ext>
            </a:extLst>
          </p:cNvPr>
          <p:cNvSpPr/>
          <p:nvPr/>
        </p:nvSpPr>
        <p:spPr>
          <a:xfrm>
            <a:off x="1686353" y="215521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0DC614-3CBA-473C-8D81-664611295B8D}"/>
              </a:ext>
            </a:extLst>
          </p:cNvPr>
          <p:cNvSpPr/>
          <p:nvPr/>
        </p:nvSpPr>
        <p:spPr>
          <a:xfrm>
            <a:off x="4917233" y="115699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FC6F28-FDEF-42AA-8808-4EC7A7A5130B}"/>
              </a:ext>
            </a:extLst>
          </p:cNvPr>
          <p:cNvSpPr/>
          <p:nvPr/>
        </p:nvSpPr>
        <p:spPr>
          <a:xfrm>
            <a:off x="2275633" y="136019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136167-2897-41C5-8277-1448D21ABC5F}"/>
              </a:ext>
            </a:extLst>
          </p:cNvPr>
          <p:cNvSpPr/>
          <p:nvPr/>
        </p:nvSpPr>
        <p:spPr>
          <a:xfrm>
            <a:off x="3698033" y="45595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1994CA-5BA5-4090-8AFF-609FBDC85543}"/>
              </a:ext>
            </a:extLst>
          </p:cNvPr>
          <p:cNvCxnSpPr>
            <a:cxnSpLocks/>
          </p:cNvCxnSpPr>
          <p:nvPr/>
        </p:nvCxnSpPr>
        <p:spPr>
          <a:xfrm>
            <a:off x="314753" y="4047516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C2FB89-1BDB-4D51-95EC-88537D97A32B}"/>
              </a:ext>
            </a:extLst>
          </p:cNvPr>
          <p:cNvCxnSpPr>
            <a:cxnSpLocks/>
          </p:cNvCxnSpPr>
          <p:nvPr/>
        </p:nvCxnSpPr>
        <p:spPr>
          <a:xfrm flipH="1">
            <a:off x="304593" y="6638316"/>
            <a:ext cx="697992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DF7884E-EE8F-4DE4-8DCC-D4D61D532601}"/>
              </a:ext>
            </a:extLst>
          </p:cNvPr>
          <p:cNvSpPr/>
          <p:nvPr/>
        </p:nvSpPr>
        <p:spPr>
          <a:xfrm>
            <a:off x="3184953" y="514479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B990687-8166-42A6-BDC2-D5A4DEFF3C77}"/>
              </a:ext>
            </a:extLst>
          </p:cNvPr>
          <p:cNvSpPr/>
          <p:nvPr/>
        </p:nvSpPr>
        <p:spPr>
          <a:xfrm>
            <a:off x="1676193" y="560453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724A35A-A206-47AE-9274-5C193529406B}"/>
              </a:ext>
            </a:extLst>
          </p:cNvPr>
          <p:cNvSpPr/>
          <p:nvPr/>
        </p:nvSpPr>
        <p:spPr>
          <a:xfrm>
            <a:off x="4907073" y="460631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BCF9E1-E29F-4A5F-A5AC-1DF1163EB318}"/>
              </a:ext>
            </a:extLst>
          </p:cNvPr>
          <p:cNvSpPr/>
          <p:nvPr/>
        </p:nvSpPr>
        <p:spPr>
          <a:xfrm>
            <a:off x="2265473" y="480951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8F0B51-0AD7-4977-B789-F226E08FD229}"/>
              </a:ext>
            </a:extLst>
          </p:cNvPr>
          <p:cNvSpPr/>
          <p:nvPr/>
        </p:nvSpPr>
        <p:spPr>
          <a:xfrm>
            <a:off x="3581193" y="3840506"/>
            <a:ext cx="193040" cy="20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AEC7CEC-B4FF-470D-A7D1-7637ADACEAA9}"/>
              </a:ext>
            </a:extLst>
          </p:cNvPr>
          <p:cNvCxnSpPr>
            <a:cxnSpLocks/>
          </p:cNvCxnSpPr>
          <p:nvPr/>
        </p:nvCxnSpPr>
        <p:spPr>
          <a:xfrm flipV="1">
            <a:off x="335073" y="759625"/>
            <a:ext cx="4890070" cy="174611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7D20321-DD2F-4D48-978D-A8FD09F5C0E7}"/>
              </a:ext>
            </a:extLst>
          </p:cNvPr>
          <p:cNvCxnSpPr>
            <a:cxnSpLocks/>
          </p:cNvCxnSpPr>
          <p:nvPr/>
        </p:nvCxnSpPr>
        <p:spPr>
          <a:xfrm flipV="1">
            <a:off x="660193" y="3392196"/>
            <a:ext cx="4450080" cy="321055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298FB1-FA0B-4F2D-9C85-32A5A51B3BA4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81473" y="4697756"/>
            <a:ext cx="0" cy="44704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AEBA4B-A94C-432A-B9AC-19452A052DE8}"/>
              </a:ext>
            </a:extLst>
          </p:cNvPr>
          <p:cNvCxnSpPr>
            <a:cxnSpLocks/>
          </p:cNvCxnSpPr>
          <p:nvPr/>
        </p:nvCxnSpPr>
        <p:spPr>
          <a:xfrm flipV="1">
            <a:off x="3698033" y="4043706"/>
            <a:ext cx="0" cy="33401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6B5E7B-B995-45DB-92A1-2E4119563027}"/>
              </a:ext>
            </a:extLst>
          </p:cNvPr>
          <p:cNvCxnSpPr>
            <a:cxnSpLocks/>
          </p:cNvCxnSpPr>
          <p:nvPr/>
        </p:nvCxnSpPr>
        <p:spPr>
          <a:xfrm flipV="1">
            <a:off x="4998513" y="3524276"/>
            <a:ext cx="0" cy="116332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D7A599-AE20-42EC-9181-17E957D9ED04}"/>
              </a:ext>
            </a:extLst>
          </p:cNvPr>
          <p:cNvCxnSpPr>
            <a:cxnSpLocks/>
          </p:cNvCxnSpPr>
          <p:nvPr/>
        </p:nvCxnSpPr>
        <p:spPr>
          <a:xfrm flipV="1">
            <a:off x="2367073" y="4956836"/>
            <a:ext cx="0" cy="39116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0239038-9D0E-46F3-AC2E-617A87D223FF}"/>
              </a:ext>
            </a:extLst>
          </p:cNvPr>
          <p:cNvCxnSpPr>
            <a:cxnSpLocks/>
          </p:cNvCxnSpPr>
          <p:nvPr/>
        </p:nvCxnSpPr>
        <p:spPr>
          <a:xfrm flipV="1">
            <a:off x="1757473" y="5726456"/>
            <a:ext cx="0" cy="11430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B87D16-CBFD-42A5-B681-78F4527C2604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998513" y="811556"/>
            <a:ext cx="15240" cy="34544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79FC72-8219-41DA-AA46-27D8766DB81C}"/>
              </a:ext>
            </a:extLst>
          </p:cNvPr>
          <p:cNvCxnSpPr>
            <a:cxnSpLocks/>
          </p:cNvCxnSpPr>
          <p:nvPr/>
        </p:nvCxnSpPr>
        <p:spPr>
          <a:xfrm flipH="1" flipV="1">
            <a:off x="3786933" y="608356"/>
            <a:ext cx="15240" cy="68326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BC800A-F14E-46FA-8AD1-C4F2A15B4988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782873" y="1988848"/>
            <a:ext cx="0" cy="16636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F2B636B-BE90-41C2-9DEC-52AF4B85A44F}"/>
              </a:ext>
            </a:extLst>
          </p:cNvPr>
          <p:cNvCxnSpPr>
            <a:cxnSpLocks/>
          </p:cNvCxnSpPr>
          <p:nvPr/>
        </p:nvCxnSpPr>
        <p:spPr>
          <a:xfrm flipV="1">
            <a:off x="2361993" y="1551966"/>
            <a:ext cx="2540" cy="214629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8261C2-8885-4422-9A70-69EDC376774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3291633" y="1461798"/>
            <a:ext cx="0" cy="23367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2A17537-709B-42D9-ADDF-8A6BC462E227}"/>
              </a:ext>
            </a:extLst>
          </p:cNvPr>
          <p:cNvSpPr/>
          <p:nvPr/>
        </p:nvSpPr>
        <p:spPr>
          <a:xfrm>
            <a:off x="4907073" y="720117"/>
            <a:ext cx="193040" cy="20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857246-9073-47DE-8072-688339B5AB42}"/>
              </a:ext>
            </a:extLst>
          </p:cNvPr>
          <p:cNvSpPr txBox="1"/>
          <p:nvPr/>
        </p:nvSpPr>
        <p:spPr>
          <a:xfrm>
            <a:off x="5095033" y="489006"/>
            <a:ext cx="11429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(9, 4)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44DB55-181E-4AAF-B3E4-B705C07130AF}"/>
                  </a:ext>
                </a:extLst>
              </p:cNvPr>
              <p:cNvSpPr txBox="1"/>
              <p:nvPr/>
            </p:nvSpPr>
            <p:spPr>
              <a:xfrm>
                <a:off x="6365034" y="1217127"/>
                <a:ext cx="484630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Residual = </a:t>
                </a:r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endParaRPr lang="en-US" sz="4000" dirty="0"/>
              </a:p>
              <a:p>
                <a:r>
                  <a:rPr lang="en-US" sz="4000" dirty="0"/>
                  <a:t>                = </a:t>
                </a:r>
                <a:r>
                  <a:rPr lang="en-US" sz="4000" b="1" dirty="0">
                    <a:solidFill>
                      <a:srgbClr val="0070C0"/>
                    </a:solidFill>
                  </a:rPr>
                  <a:t>3</a:t>
                </a:r>
                <a:r>
                  <a:rPr lang="en-US" sz="4000" dirty="0"/>
                  <a:t> – </a:t>
                </a:r>
                <a:r>
                  <a:rPr lang="en-US" sz="4000" b="1" dirty="0"/>
                  <a:t>4</a:t>
                </a:r>
              </a:p>
              <a:p>
                <a:r>
                  <a:rPr lang="en-US" sz="4000" dirty="0"/>
                  <a:t>                = </a:t>
                </a:r>
                <a:r>
                  <a:rPr lang="en-US" sz="4000" b="1" dirty="0">
                    <a:solidFill>
                      <a:schemeClr val="accent2"/>
                    </a:solidFill>
                  </a:rPr>
                  <a:t>-1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44DB55-181E-4AAF-B3E4-B705C0713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034" y="1217127"/>
                <a:ext cx="4846305" cy="1938992"/>
              </a:xfrm>
              <a:prstGeom prst="rect">
                <a:avLst/>
              </a:prstGeom>
              <a:blipFill>
                <a:blip r:embed="rId3"/>
                <a:stretch>
                  <a:fillRect l="-4403" t="-5660" b="-12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70EEBE56-D1A5-4499-A499-53A5BCC0C71C}"/>
              </a:ext>
            </a:extLst>
          </p:cNvPr>
          <p:cNvSpPr/>
          <p:nvPr/>
        </p:nvSpPr>
        <p:spPr>
          <a:xfrm>
            <a:off x="4901993" y="3396563"/>
            <a:ext cx="193040" cy="20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DB84F6-FDC9-44E2-BCDC-0DCA62219969}"/>
              </a:ext>
            </a:extLst>
          </p:cNvPr>
          <p:cNvSpPr txBox="1"/>
          <p:nvPr/>
        </p:nvSpPr>
        <p:spPr>
          <a:xfrm>
            <a:off x="5067093" y="3218043"/>
            <a:ext cx="12522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(9, 7)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80434A-D166-4396-85C8-A20785D4AF85}"/>
                  </a:ext>
                </a:extLst>
              </p:cNvPr>
              <p:cNvSpPr txBox="1"/>
              <p:nvPr/>
            </p:nvSpPr>
            <p:spPr>
              <a:xfrm>
                <a:off x="6365033" y="3429000"/>
                <a:ext cx="530350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Residual = </a:t>
                </a:r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endParaRPr lang="en-US" sz="4000" dirty="0"/>
              </a:p>
              <a:p>
                <a:r>
                  <a:rPr lang="en-US" sz="4000" dirty="0"/>
                  <a:t>                = </a:t>
                </a:r>
                <a:r>
                  <a:rPr lang="en-US" sz="4000" b="1" dirty="0">
                    <a:solidFill>
                      <a:srgbClr val="0070C0"/>
                    </a:solidFill>
                  </a:rPr>
                  <a:t>3</a:t>
                </a:r>
                <a:r>
                  <a:rPr lang="en-US" sz="4000" dirty="0"/>
                  <a:t> – </a:t>
                </a:r>
                <a:r>
                  <a:rPr lang="en-US" sz="4000" b="1" dirty="0"/>
                  <a:t>7</a:t>
                </a:r>
              </a:p>
              <a:p>
                <a:r>
                  <a:rPr lang="en-US" sz="4000" dirty="0"/>
                  <a:t>                = </a:t>
                </a:r>
                <a:r>
                  <a:rPr lang="en-US" sz="4000" b="1" dirty="0">
                    <a:solidFill>
                      <a:schemeClr val="accent2"/>
                    </a:solidFill>
                  </a:rPr>
                  <a:t>-4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80434A-D166-4396-85C8-A20785D4A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033" y="3429000"/>
                <a:ext cx="5303505" cy="1938992"/>
              </a:xfrm>
              <a:prstGeom prst="rect">
                <a:avLst/>
              </a:prstGeom>
              <a:blipFill>
                <a:blip r:embed="rId4"/>
                <a:stretch>
                  <a:fillRect l="-4023" t="-5660" b="-12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AFA5711A-D241-42FE-9040-1188577F8D52}"/>
              </a:ext>
            </a:extLst>
          </p:cNvPr>
          <p:cNvSpPr txBox="1"/>
          <p:nvPr/>
        </p:nvSpPr>
        <p:spPr>
          <a:xfrm>
            <a:off x="5090591" y="990324"/>
            <a:ext cx="10648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(9, 3)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C1D059-4935-4C65-8204-1D88ABACE703}"/>
              </a:ext>
            </a:extLst>
          </p:cNvPr>
          <p:cNvSpPr txBox="1"/>
          <p:nvPr/>
        </p:nvSpPr>
        <p:spPr>
          <a:xfrm>
            <a:off x="5107068" y="4410597"/>
            <a:ext cx="11277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(9, 3)</a:t>
            </a:r>
          </a:p>
        </p:txBody>
      </p:sp>
    </p:spTree>
    <p:extLst>
      <p:ext uri="{BB962C8B-B14F-4D97-AF65-F5344CB8AC3E}">
        <p14:creationId xmlns:p14="http://schemas.microsoft.com/office/powerpoint/2010/main" val="413390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A20AD1-0B8D-480D-A146-4BC2F6D6FD44}"/>
              </a:ext>
            </a:extLst>
          </p:cNvPr>
          <p:cNvSpPr txBox="1"/>
          <p:nvPr/>
        </p:nvSpPr>
        <p:spPr>
          <a:xfrm>
            <a:off x="675640" y="1968703"/>
            <a:ext cx="1084072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b="1" dirty="0"/>
              <a:t>First thought: </a:t>
            </a:r>
            <a:r>
              <a:rPr lang="en-US" sz="6500" dirty="0"/>
              <a:t>The line of best fit is the line that </a:t>
            </a:r>
            <a:r>
              <a:rPr lang="en-US" sz="6500" u="sng" dirty="0"/>
              <a:t>minimizes the sum of the residuals.</a:t>
            </a:r>
          </a:p>
        </p:txBody>
      </p:sp>
    </p:spTree>
    <p:extLst>
      <p:ext uri="{BB962C8B-B14F-4D97-AF65-F5344CB8AC3E}">
        <p14:creationId xmlns:p14="http://schemas.microsoft.com/office/powerpoint/2010/main" val="145726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3B1FC9C-5B0C-431C-9B6F-2708276B0553}"/>
              </a:ext>
            </a:extLst>
          </p:cNvPr>
          <p:cNvGrpSpPr/>
          <p:nvPr/>
        </p:nvGrpSpPr>
        <p:grpSpPr>
          <a:xfrm>
            <a:off x="486280" y="924995"/>
            <a:ext cx="8770880" cy="3161811"/>
            <a:chOff x="1798320" y="355600"/>
            <a:chExt cx="6979920" cy="25908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27A0847-685D-414D-A94C-6DD5FDEACE34}"/>
                </a:ext>
              </a:extLst>
            </p:cNvPr>
            <p:cNvCxnSpPr>
              <a:cxnSpLocks/>
            </p:cNvCxnSpPr>
            <p:nvPr/>
          </p:nvCxnSpPr>
          <p:spPr>
            <a:xfrm>
              <a:off x="1808480" y="355600"/>
              <a:ext cx="0" cy="259080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0431C21-5DE3-4BF9-88DD-2103940B44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8320" y="2946400"/>
              <a:ext cx="697992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AFCB46-5A81-4163-8F1C-C8E4D4D5F949}"/>
                </a:ext>
              </a:extLst>
            </p:cNvPr>
            <p:cNvSpPr/>
            <p:nvPr/>
          </p:nvSpPr>
          <p:spPr>
            <a:xfrm>
              <a:off x="4642781" y="1352562"/>
              <a:ext cx="288344" cy="3035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41D1BF-5668-4285-B669-706C61C4E51C}"/>
                </a:ext>
              </a:extLst>
            </p:cNvPr>
            <p:cNvSpPr/>
            <p:nvPr/>
          </p:nvSpPr>
          <p:spPr>
            <a:xfrm>
              <a:off x="3134022" y="1812302"/>
              <a:ext cx="288344" cy="3035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40DC614-3CBA-473C-8D81-664611295B8D}"/>
                </a:ext>
              </a:extLst>
            </p:cNvPr>
            <p:cNvSpPr/>
            <p:nvPr/>
          </p:nvSpPr>
          <p:spPr>
            <a:xfrm>
              <a:off x="6364903" y="814082"/>
              <a:ext cx="288344" cy="3035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189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3B1FC9C-5B0C-431C-9B6F-2708276B0553}"/>
              </a:ext>
            </a:extLst>
          </p:cNvPr>
          <p:cNvGrpSpPr/>
          <p:nvPr/>
        </p:nvGrpSpPr>
        <p:grpSpPr>
          <a:xfrm>
            <a:off x="486280" y="924995"/>
            <a:ext cx="8770880" cy="3161811"/>
            <a:chOff x="1798320" y="355600"/>
            <a:chExt cx="6979920" cy="25908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27A0847-685D-414D-A94C-6DD5FDEACE34}"/>
                </a:ext>
              </a:extLst>
            </p:cNvPr>
            <p:cNvCxnSpPr>
              <a:cxnSpLocks/>
            </p:cNvCxnSpPr>
            <p:nvPr/>
          </p:nvCxnSpPr>
          <p:spPr>
            <a:xfrm>
              <a:off x="1808480" y="355600"/>
              <a:ext cx="0" cy="259080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0431C21-5DE3-4BF9-88DD-2103940B44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8320" y="2946400"/>
              <a:ext cx="697992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BDF0A7-83E6-48C7-9583-4C8D7DE19F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9094" y="713904"/>
              <a:ext cx="4692827" cy="146794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AFCB46-5A81-4163-8F1C-C8E4D4D5F949}"/>
                </a:ext>
              </a:extLst>
            </p:cNvPr>
            <p:cNvSpPr/>
            <p:nvPr/>
          </p:nvSpPr>
          <p:spPr>
            <a:xfrm>
              <a:off x="4642781" y="1352562"/>
              <a:ext cx="288344" cy="3035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41D1BF-5668-4285-B669-706C61C4E51C}"/>
                </a:ext>
              </a:extLst>
            </p:cNvPr>
            <p:cNvSpPr/>
            <p:nvPr/>
          </p:nvSpPr>
          <p:spPr>
            <a:xfrm>
              <a:off x="3134022" y="1812302"/>
              <a:ext cx="288344" cy="3035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40DC614-3CBA-473C-8D81-664611295B8D}"/>
                </a:ext>
              </a:extLst>
            </p:cNvPr>
            <p:cNvSpPr/>
            <p:nvPr/>
          </p:nvSpPr>
          <p:spPr>
            <a:xfrm>
              <a:off x="6364903" y="814082"/>
              <a:ext cx="288344" cy="3035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19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3B1FC9C-5B0C-431C-9B6F-2708276B0553}"/>
              </a:ext>
            </a:extLst>
          </p:cNvPr>
          <p:cNvGrpSpPr/>
          <p:nvPr/>
        </p:nvGrpSpPr>
        <p:grpSpPr>
          <a:xfrm>
            <a:off x="486280" y="924995"/>
            <a:ext cx="8770880" cy="3161811"/>
            <a:chOff x="1798320" y="355600"/>
            <a:chExt cx="6979920" cy="25908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27A0847-685D-414D-A94C-6DD5FDEACE34}"/>
                </a:ext>
              </a:extLst>
            </p:cNvPr>
            <p:cNvCxnSpPr>
              <a:cxnSpLocks/>
            </p:cNvCxnSpPr>
            <p:nvPr/>
          </p:nvCxnSpPr>
          <p:spPr>
            <a:xfrm>
              <a:off x="1808480" y="355600"/>
              <a:ext cx="0" cy="259080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0431C21-5DE3-4BF9-88DD-2103940B44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8320" y="2946400"/>
              <a:ext cx="697992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BDF0A7-83E6-48C7-9583-4C8D7DE19F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9094" y="713904"/>
              <a:ext cx="4692827" cy="146794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AFCB46-5A81-4163-8F1C-C8E4D4D5F949}"/>
                </a:ext>
              </a:extLst>
            </p:cNvPr>
            <p:cNvSpPr/>
            <p:nvPr/>
          </p:nvSpPr>
          <p:spPr>
            <a:xfrm>
              <a:off x="4642781" y="1352562"/>
              <a:ext cx="288344" cy="3035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41D1BF-5668-4285-B669-706C61C4E51C}"/>
                </a:ext>
              </a:extLst>
            </p:cNvPr>
            <p:cNvSpPr/>
            <p:nvPr/>
          </p:nvSpPr>
          <p:spPr>
            <a:xfrm>
              <a:off x="3134022" y="1812302"/>
              <a:ext cx="288344" cy="3035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40DC614-3CBA-473C-8D81-664611295B8D}"/>
                </a:ext>
              </a:extLst>
            </p:cNvPr>
            <p:cNvSpPr/>
            <p:nvPr/>
          </p:nvSpPr>
          <p:spPr>
            <a:xfrm>
              <a:off x="6364903" y="814082"/>
              <a:ext cx="288344" cy="3035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CAAD7FD-2827-470C-A4A0-C3CA90091E25}"/>
              </a:ext>
            </a:extLst>
          </p:cNvPr>
          <p:cNvSpPr txBox="1"/>
          <p:nvPr/>
        </p:nvSpPr>
        <p:spPr>
          <a:xfrm>
            <a:off x="584200" y="4561104"/>
            <a:ext cx="857504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Sum of residuals: 0 + 0 + 0 = </a:t>
            </a:r>
            <a:r>
              <a:rPr lang="en-US" sz="4500" b="1" dirty="0">
                <a:solidFill>
                  <a:srgbClr val="0070C0"/>
                </a:solidFill>
              </a:rPr>
              <a:t>0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243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2A4864-45F9-43D2-B230-A549184C0D09}"/>
              </a:ext>
            </a:extLst>
          </p:cNvPr>
          <p:cNvSpPr txBox="1"/>
          <p:nvPr/>
        </p:nvSpPr>
        <p:spPr>
          <a:xfrm>
            <a:off x="561473" y="515212"/>
            <a:ext cx="91813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0070C0"/>
                </a:solidFill>
              </a:rPr>
              <a:t>Correlation</a:t>
            </a:r>
            <a:r>
              <a:rPr lang="en-US" sz="6600" b="1" dirty="0"/>
              <a:t> </a:t>
            </a:r>
            <a:r>
              <a:rPr lang="en-US" sz="6600" b="1" dirty="0" smtClean="0">
                <a:solidFill>
                  <a:schemeClr val="accent2">
                    <a:lumMod val="75000"/>
                  </a:schemeClr>
                </a:solidFill>
              </a:rPr>
              <a:t>vs</a:t>
            </a:r>
            <a:r>
              <a:rPr lang="en-US" sz="6600" b="1" dirty="0" smtClean="0"/>
              <a:t> Regression</a:t>
            </a:r>
            <a:r>
              <a:rPr lang="en-US" sz="6600" dirty="0" smtClean="0"/>
              <a:t> </a:t>
            </a:r>
            <a:endParaRPr lang="en-US" sz="6600" dirty="0"/>
          </a:p>
        </p:txBody>
      </p:sp>
      <p:sp>
        <p:nvSpPr>
          <p:cNvPr id="3" name="矩形 2"/>
          <p:cNvSpPr/>
          <p:nvPr/>
        </p:nvSpPr>
        <p:spPr>
          <a:xfrm>
            <a:off x="561473" y="1889132"/>
            <a:ext cx="116305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75000"/>
                  </a:schemeClr>
                </a:solidFill>
              </a:rPr>
              <a:t>Correlation</a:t>
            </a:r>
            <a:r>
              <a:rPr lang="en-US" altLang="zh-CN" sz="3200" dirty="0"/>
              <a:t> measures the strength and direction of </a:t>
            </a:r>
            <a:r>
              <a:rPr lang="en-US" altLang="zh-CN" sz="3200" dirty="0" smtClean="0"/>
              <a:t>the </a:t>
            </a:r>
            <a:r>
              <a:rPr lang="en-US" altLang="zh-CN" sz="3200" dirty="0"/>
              <a:t>relationships. </a:t>
            </a:r>
          </a:p>
        </p:txBody>
      </p:sp>
      <p:sp>
        <p:nvSpPr>
          <p:cNvPr id="4" name="矩形 3"/>
          <p:cNvSpPr/>
          <p:nvPr/>
        </p:nvSpPr>
        <p:spPr>
          <a:xfrm>
            <a:off x="561473" y="2739831"/>
            <a:ext cx="1089029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A </a:t>
            </a:r>
            <a:r>
              <a:rPr lang="en-US" altLang="zh-CN" sz="3200" b="1" dirty="0">
                <a:solidFill>
                  <a:schemeClr val="accent3">
                    <a:lumMod val="75000"/>
                  </a:schemeClr>
                </a:solidFill>
              </a:rPr>
              <a:t>regression line </a:t>
            </a:r>
            <a:r>
              <a:rPr lang="en-US" altLang="zh-CN" sz="3200" dirty="0"/>
              <a:t>summarizes the relationship between two variables, but only in a specific setting: </a:t>
            </a:r>
            <a:r>
              <a:rPr lang="en-US" altLang="zh-CN" sz="3200" b="1" dirty="0"/>
              <a:t>when one variable helps explain the other.</a:t>
            </a:r>
            <a:br>
              <a:rPr lang="en-US" altLang="zh-CN" sz="3200" b="1" dirty="0"/>
            </a:br>
            <a:endParaRPr lang="zh-CN" altLang="en-US" sz="3200" b="1" dirty="0"/>
          </a:p>
        </p:txBody>
      </p:sp>
      <p:sp>
        <p:nvSpPr>
          <p:cNvPr id="6" name="矩形 5"/>
          <p:cNvSpPr/>
          <p:nvPr/>
        </p:nvSpPr>
        <p:spPr>
          <a:xfrm>
            <a:off x="561473" y="4549020"/>
            <a:ext cx="1163052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!!!!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!!!!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!!!!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!!!!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!!!!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!!!!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!!!!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!!!! </a:t>
            </a:r>
            <a:r>
              <a:rPr lang="en-US" altLang="zh-CN" sz="3200" dirty="0">
                <a:solidFill>
                  <a:srgbClr val="FF0000"/>
                </a:solidFill>
              </a:rPr>
              <a:t>!!!! !!!! !!!! !!!! !!!! !!!! !!!! !!!! !!!! !!!! !!!! !!!! !!!! !!!! !!!! !!!!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r>
              <a:rPr lang="en-US" altLang="zh-CN" sz="3200" dirty="0" smtClean="0"/>
              <a:t>You can not take a y and solve backwards for x. Algebraically it is possible but statistically you can not.  </a:t>
            </a:r>
          </a:p>
          <a:p>
            <a:r>
              <a:rPr lang="en-US" altLang="zh-CN" sz="3200" dirty="0" smtClean="0">
                <a:solidFill>
                  <a:srgbClr val="FF0000"/>
                </a:solidFill>
              </a:rPr>
              <a:t>!!!!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!!!!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!!!!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!!!!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!!!!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!!!!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!!!!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!!!!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!!!!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!!!!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!!!!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!!!!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!!!!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!!!!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!!!!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!!!!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!!!!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!!!!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!!!!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!!!!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!!!!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!!!!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!!!!</a:t>
            </a:r>
            <a:r>
              <a:rPr lang="en-US" altLang="zh-CN" sz="3200" dirty="0">
                <a:solidFill>
                  <a:srgbClr val="FF0000"/>
                </a:solidFill>
              </a:rPr>
              <a:t> !!!!</a:t>
            </a:r>
          </a:p>
        </p:txBody>
      </p:sp>
    </p:spTree>
    <p:extLst>
      <p:ext uri="{BB962C8B-B14F-4D97-AF65-F5344CB8AC3E}">
        <p14:creationId xmlns:p14="http://schemas.microsoft.com/office/powerpoint/2010/main" val="240357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3B1FC9C-5B0C-431C-9B6F-2708276B0553}"/>
              </a:ext>
            </a:extLst>
          </p:cNvPr>
          <p:cNvGrpSpPr/>
          <p:nvPr/>
        </p:nvGrpSpPr>
        <p:grpSpPr>
          <a:xfrm>
            <a:off x="486280" y="924995"/>
            <a:ext cx="8770880" cy="3161811"/>
            <a:chOff x="1798320" y="355600"/>
            <a:chExt cx="6979920" cy="25908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27A0847-685D-414D-A94C-6DD5FDEACE34}"/>
                </a:ext>
              </a:extLst>
            </p:cNvPr>
            <p:cNvCxnSpPr>
              <a:cxnSpLocks/>
            </p:cNvCxnSpPr>
            <p:nvPr/>
          </p:nvCxnSpPr>
          <p:spPr>
            <a:xfrm>
              <a:off x="1808480" y="355600"/>
              <a:ext cx="0" cy="259080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0431C21-5DE3-4BF9-88DD-2103940B44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8320" y="2946400"/>
              <a:ext cx="697992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BDF0A7-83E6-48C7-9583-4C8D7DE19F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9094" y="713904"/>
              <a:ext cx="4692827" cy="146794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AFCB46-5A81-4163-8F1C-C8E4D4D5F949}"/>
                </a:ext>
              </a:extLst>
            </p:cNvPr>
            <p:cNvSpPr/>
            <p:nvPr/>
          </p:nvSpPr>
          <p:spPr>
            <a:xfrm>
              <a:off x="4642781" y="1352562"/>
              <a:ext cx="288344" cy="3035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41D1BF-5668-4285-B669-706C61C4E51C}"/>
                </a:ext>
              </a:extLst>
            </p:cNvPr>
            <p:cNvSpPr/>
            <p:nvPr/>
          </p:nvSpPr>
          <p:spPr>
            <a:xfrm>
              <a:off x="3134022" y="1812302"/>
              <a:ext cx="288344" cy="3035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40DC614-3CBA-473C-8D81-664611295B8D}"/>
                </a:ext>
              </a:extLst>
            </p:cNvPr>
            <p:cNvSpPr/>
            <p:nvPr/>
          </p:nvSpPr>
          <p:spPr>
            <a:xfrm>
              <a:off x="6364903" y="814082"/>
              <a:ext cx="288344" cy="3035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CAAD7FD-2827-470C-A4A0-C3CA90091E25}"/>
              </a:ext>
            </a:extLst>
          </p:cNvPr>
          <p:cNvSpPr txBox="1"/>
          <p:nvPr/>
        </p:nvSpPr>
        <p:spPr>
          <a:xfrm>
            <a:off x="584200" y="4561104"/>
            <a:ext cx="857504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Sum of residuals: 0 + 0 + 0 = </a:t>
            </a:r>
            <a:r>
              <a:rPr lang="en-US" sz="4500" b="1" dirty="0">
                <a:solidFill>
                  <a:srgbClr val="0070C0"/>
                </a:solidFill>
              </a:rPr>
              <a:t>0</a:t>
            </a:r>
          </a:p>
          <a:p>
            <a:endParaRPr lang="en-US" sz="1200" dirty="0"/>
          </a:p>
          <a:p>
            <a:r>
              <a:rPr lang="en-US" sz="4500" b="1" dirty="0">
                <a:solidFill>
                  <a:srgbClr val="0070C0"/>
                </a:solidFill>
              </a:rPr>
              <a:t>Good fit.</a:t>
            </a:r>
          </a:p>
        </p:txBody>
      </p:sp>
    </p:spTree>
    <p:extLst>
      <p:ext uri="{BB962C8B-B14F-4D97-AF65-F5344CB8AC3E}">
        <p14:creationId xmlns:p14="http://schemas.microsoft.com/office/powerpoint/2010/main" val="371307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3B1FC9C-5B0C-431C-9B6F-2708276B0553}"/>
              </a:ext>
            </a:extLst>
          </p:cNvPr>
          <p:cNvGrpSpPr/>
          <p:nvPr/>
        </p:nvGrpSpPr>
        <p:grpSpPr>
          <a:xfrm>
            <a:off x="486280" y="924995"/>
            <a:ext cx="8770880" cy="3161811"/>
            <a:chOff x="1798320" y="355600"/>
            <a:chExt cx="6979920" cy="25908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27A0847-685D-414D-A94C-6DD5FDEACE34}"/>
                </a:ext>
              </a:extLst>
            </p:cNvPr>
            <p:cNvCxnSpPr>
              <a:cxnSpLocks/>
            </p:cNvCxnSpPr>
            <p:nvPr/>
          </p:nvCxnSpPr>
          <p:spPr>
            <a:xfrm>
              <a:off x="1808480" y="355600"/>
              <a:ext cx="0" cy="259080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0431C21-5DE3-4BF9-88DD-2103940B44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8320" y="2946400"/>
              <a:ext cx="697992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BDF0A7-83E6-48C7-9583-4C8D7DE19F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355600"/>
              <a:ext cx="3870960" cy="233680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AFCB46-5A81-4163-8F1C-C8E4D4D5F949}"/>
                </a:ext>
              </a:extLst>
            </p:cNvPr>
            <p:cNvSpPr/>
            <p:nvPr/>
          </p:nvSpPr>
          <p:spPr>
            <a:xfrm>
              <a:off x="4642781" y="1352562"/>
              <a:ext cx="288344" cy="3035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41D1BF-5668-4285-B669-706C61C4E51C}"/>
                </a:ext>
              </a:extLst>
            </p:cNvPr>
            <p:cNvSpPr/>
            <p:nvPr/>
          </p:nvSpPr>
          <p:spPr>
            <a:xfrm>
              <a:off x="3134022" y="1812302"/>
              <a:ext cx="288344" cy="3035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40DC614-3CBA-473C-8D81-664611295B8D}"/>
                </a:ext>
              </a:extLst>
            </p:cNvPr>
            <p:cNvSpPr/>
            <p:nvPr/>
          </p:nvSpPr>
          <p:spPr>
            <a:xfrm>
              <a:off x="6364903" y="814082"/>
              <a:ext cx="288344" cy="3035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237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3B1FC9C-5B0C-431C-9B6F-2708276B0553}"/>
              </a:ext>
            </a:extLst>
          </p:cNvPr>
          <p:cNvGrpSpPr/>
          <p:nvPr/>
        </p:nvGrpSpPr>
        <p:grpSpPr>
          <a:xfrm>
            <a:off x="486280" y="924995"/>
            <a:ext cx="8770880" cy="3161811"/>
            <a:chOff x="1798320" y="355600"/>
            <a:chExt cx="6979920" cy="25908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27A0847-685D-414D-A94C-6DD5FDEACE34}"/>
                </a:ext>
              </a:extLst>
            </p:cNvPr>
            <p:cNvCxnSpPr>
              <a:cxnSpLocks/>
            </p:cNvCxnSpPr>
            <p:nvPr/>
          </p:nvCxnSpPr>
          <p:spPr>
            <a:xfrm>
              <a:off x="1808480" y="355600"/>
              <a:ext cx="0" cy="259080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0431C21-5DE3-4BF9-88DD-2103940B44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8320" y="2946400"/>
              <a:ext cx="697992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BDF0A7-83E6-48C7-9583-4C8D7DE19F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355600"/>
              <a:ext cx="3870960" cy="233680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AFCB46-5A81-4163-8F1C-C8E4D4D5F949}"/>
                </a:ext>
              </a:extLst>
            </p:cNvPr>
            <p:cNvSpPr/>
            <p:nvPr/>
          </p:nvSpPr>
          <p:spPr>
            <a:xfrm>
              <a:off x="4642781" y="1352562"/>
              <a:ext cx="288344" cy="3035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41D1BF-5668-4285-B669-706C61C4E51C}"/>
                </a:ext>
              </a:extLst>
            </p:cNvPr>
            <p:cNvSpPr/>
            <p:nvPr/>
          </p:nvSpPr>
          <p:spPr>
            <a:xfrm>
              <a:off x="3134022" y="1812302"/>
              <a:ext cx="288344" cy="3035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40DC614-3CBA-473C-8D81-664611295B8D}"/>
                </a:ext>
              </a:extLst>
            </p:cNvPr>
            <p:cNvSpPr/>
            <p:nvPr/>
          </p:nvSpPr>
          <p:spPr>
            <a:xfrm>
              <a:off x="6364903" y="814082"/>
              <a:ext cx="288344" cy="3035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6441C29-D351-42C2-BE2F-6865A7B42333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6509074" y="510563"/>
              <a:ext cx="2" cy="30351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66DB27-B5A0-42F9-9D69-AE98FF7765E1}"/>
                </a:ext>
              </a:extLst>
            </p:cNvPr>
            <p:cNvCxnSpPr>
              <a:cxnSpLocks/>
            </p:cNvCxnSpPr>
            <p:nvPr/>
          </p:nvCxnSpPr>
          <p:spPr>
            <a:xfrm>
              <a:off x="3271520" y="2115820"/>
              <a:ext cx="0" cy="330339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254013-54DE-402D-B885-5F46641F285D}"/>
                </a:ext>
              </a:extLst>
            </p:cNvPr>
            <p:cNvSpPr txBox="1"/>
            <p:nvPr/>
          </p:nvSpPr>
          <p:spPr>
            <a:xfrm>
              <a:off x="6575847" y="355600"/>
              <a:ext cx="638909" cy="64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500" b="1" dirty="0">
                  <a:solidFill>
                    <a:srgbClr val="FF0000"/>
                  </a:solidFill>
                </a:rPr>
                <a:t>-2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7D2E15-69D5-41D9-BC00-A373950CA02F}"/>
                </a:ext>
              </a:extLst>
            </p:cNvPr>
            <p:cNvSpPr txBox="1"/>
            <p:nvPr/>
          </p:nvSpPr>
          <p:spPr>
            <a:xfrm>
              <a:off x="2505611" y="1913478"/>
              <a:ext cx="674470" cy="64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500" b="1" dirty="0">
                  <a:solidFill>
                    <a:schemeClr val="accent6"/>
                  </a:solidFill>
                </a:rPr>
                <a:t>+2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215717-8929-4847-B682-066171353B66}"/>
                </a:ext>
              </a:extLst>
            </p:cNvPr>
            <p:cNvSpPr txBox="1"/>
            <p:nvPr/>
          </p:nvSpPr>
          <p:spPr>
            <a:xfrm>
              <a:off x="4899665" y="1451852"/>
              <a:ext cx="370830" cy="64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500" b="1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413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5166892B-415E-44BA-BDBC-82A9CD9092D0}"/>
              </a:ext>
            </a:extLst>
          </p:cNvPr>
          <p:cNvSpPr txBox="1"/>
          <p:nvPr/>
        </p:nvSpPr>
        <p:spPr>
          <a:xfrm>
            <a:off x="584200" y="4561104"/>
            <a:ext cx="857504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Sum of residuals: 2 + 0 + (-2) = </a:t>
            </a:r>
            <a:r>
              <a:rPr lang="en-US" sz="4500" b="1" dirty="0">
                <a:solidFill>
                  <a:srgbClr val="0070C0"/>
                </a:solidFill>
              </a:rPr>
              <a:t>0</a:t>
            </a:r>
          </a:p>
          <a:p>
            <a:endParaRPr lang="en-US" sz="1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3B1FC9C-5B0C-431C-9B6F-2708276B0553}"/>
              </a:ext>
            </a:extLst>
          </p:cNvPr>
          <p:cNvGrpSpPr/>
          <p:nvPr/>
        </p:nvGrpSpPr>
        <p:grpSpPr>
          <a:xfrm>
            <a:off x="486280" y="924995"/>
            <a:ext cx="8770880" cy="3161811"/>
            <a:chOff x="1798320" y="355600"/>
            <a:chExt cx="6979920" cy="25908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27A0847-685D-414D-A94C-6DD5FDEACE34}"/>
                </a:ext>
              </a:extLst>
            </p:cNvPr>
            <p:cNvCxnSpPr>
              <a:cxnSpLocks/>
            </p:cNvCxnSpPr>
            <p:nvPr/>
          </p:nvCxnSpPr>
          <p:spPr>
            <a:xfrm>
              <a:off x="1808480" y="355600"/>
              <a:ext cx="0" cy="259080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0431C21-5DE3-4BF9-88DD-2103940B44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8320" y="2946400"/>
              <a:ext cx="697992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BDF0A7-83E6-48C7-9583-4C8D7DE19F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355600"/>
              <a:ext cx="3870960" cy="233680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AFCB46-5A81-4163-8F1C-C8E4D4D5F949}"/>
                </a:ext>
              </a:extLst>
            </p:cNvPr>
            <p:cNvSpPr/>
            <p:nvPr/>
          </p:nvSpPr>
          <p:spPr>
            <a:xfrm>
              <a:off x="4642781" y="1352562"/>
              <a:ext cx="288344" cy="3035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41D1BF-5668-4285-B669-706C61C4E51C}"/>
                </a:ext>
              </a:extLst>
            </p:cNvPr>
            <p:cNvSpPr/>
            <p:nvPr/>
          </p:nvSpPr>
          <p:spPr>
            <a:xfrm>
              <a:off x="3134022" y="1812302"/>
              <a:ext cx="288344" cy="3035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40DC614-3CBA-473C-8D81-664611295B8D}"/>
                </a:ext>
              </a:extLst>
            </p:cNvPr>
            <p:cNvSpPr/>
            <p:nvPr/>
          </p:nvSpPr>
          <p:spPr>
            <a:xfrm>
              <a:off x="6364903" y="814082"/>
              <a:ext cx="288344" cy="3035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6441C29-D351-42C2-BE2F-6865A7B42333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6509074" y="510563"/>
              <a:ext cx="2" cy="30351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66DB27-B5A0-42F9-9D69-AE98FF7765E1}"/>
                </a:ext>
              </a:extLst>
            </p:cNvPr>
            <p:cNvCxnSpPr>
              <a:cxnSpLocks/>
            </p:cNvCxnSpPr>
            <p:nvPr/>
          </p:nvCxnSpPr>
          <p:spPr>
            <a:xfrm>
              <a:off x="3271520" y="2115820"/>
              <a:ext cx="0" cy="330339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254013-54DE-402D-B885-5F46641F285D}"/>
                </a:ext>
              </a:extLst>
            </p:cNvPr>
            <p:cNvSpPr txBox="1"/>
            <p:nvPr/>
          </p:nvSpPr>
          <p:spPr>
            <a:xfrm>
              <a:off x="6575847" y="355600"/>
              <a:ext cx="638909" cy="64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500" b="1" dirty="0">
                  <a:solidFill>
                    <a:srgbClr val="FF0000"/>
                  </a:solidFill>
                </a:rPr>
                <a:t>-2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7D2E15-69D5-41D9-BC00-A373950CA02F}"/>
                </a:ext>
              </a:extLst>
            </p:cNvPr>
            <p:cNvSpPr txBox="1"/>
            <p:nvPr/>
          </p:nvSpPr>
          <p:spPr>
            <a:xfrm>
              <a:off x="2505611" y="1913478"/>
              <a:ext cx="674470" cy="64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500" b="1" dirty="0">
                  <a:solidFill>
                    <a:schemeClr val="accent6"/>
                  </a:solidFill>
                </a:rPr>
                <a:t>+2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215717-8929-4847-B682-066171353B66}"/>
                </a:ext>
              </a:extLst>
            </p:cNvPr>
            <p:cNvSpPr txBox="1"/>
            <p:nvPr/>
          </p:nvSpPr>
          <p:spPr>
            <a:xfrm>
              <a:off x="4899665" y="1451852"/>
              <a:ext cx="370830" cy="64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500" b="1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843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5166892B-415E-44BA-BDBC-82A9CD9092D0}"/>
              </a:ext>
            </a:extLst>
          </p:cNvPr>
          <p:cNvSpPr txBox="1"/>
          <p:nvPr/>
        </p:nvSpPr>
        <p:spPr>
          <a:xfrm>
            <a:off x="584200" y="4561104"/>
            <a:ext cx="857504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Sum of residuals: 2 + 0 + (-2) = </a:t>
            </a:r>
            <a:r>
              <a:rPr lang="en-US" sz="4500" b="1" dirty="0">
                <a:solidFill>
                  <a:srgbClr val="0070C0"/>
                </a:solidFill>
              </a:rPr>
              <a:t>0</a:t>
            </a:r>
          </a:p>
          <a:p>
            <a:endParaRPr lang="en-US" sz="1200" dirty="0"/>
          </a:p>
          <a:p>
            <a:r>
              <a:rPr lang="en-US" sz="4500" b="1" dirty="0">
                <a:solidFill>
                  <a:srgbClr val="0070C0"/>
                </a:solidFill>
              </a:rPr>
              <a:t>Good fit?!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3B1FC9C-5B0C-431C-9B6F-2708276B0553}"/>
              </a:ext>
            </a:extLst>
          </p:cNvPr>
          <p:cNvGrpSpPr/>
          <p:nvPr/>
        </p:nvGrpSpPr>
        <p:grpSpPr>
          <a:xfrm>
            <a:off x="486280" y="924995"/>
            <a:ext cx="8770880" cy="3161811"/>
            <a:chOff x="1798320" y="355600"/>
            <a:chExt cx="6979920" cy="25908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27A0847-685D-414D-A94C-6DD5FDEACE34}"/>
                </a:ext>
              </a:extLst>
            </p:cNvPr>
            <p:cNvCxnSpPr>
              <a:cxnSpLocks/>
            </p:cNvCxnSpPr>
            <p:nvPr/>
          </p:nvCxnSpPr>
          <p:spPr>
            <a:xfrm>
              <a:off x="1808480" y="355600"/>
              <a:ext cx="0" cy="259080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0431C21-5DE3-4BF9-88DD-2103940B44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8320" y="2946400"/>
              <a:ext cx="697992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BDF0A7-83E6-48C7-9583-4C8D7DE19F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355600"/>
              <a:ext cx="3870960" cy="233680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AFCB46-5A81-4163-8F1C-C8E4D4D5F949}"/>
                </a:ext>
              </a:extLst>
            </p:cNvPr>
            <p:cNvSpPr/>
            <p:nvPr/>
          </p:nvSpPr>
          <p:spPr>
            <a:xfrm>
              <a:off x="4642781" y="1352562"/>
              <a:ext cx="288344" cy="3035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41D1BF-5668-4285-B669-706C61C4E51C}"/>
                </a:ext>
              </a:extLst>
            </p:cNvPr>
            <p:cNvSpPr/>
            <p:nvPr/>
          </p:nvSpPr>
          <p:spPr>
            <a:xfrm>
              <a:off x="3134022" y="1812302"/>
              <a:ext cx="288344" cy="3035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40DC614-3CBA-473C-8D81-664611295B8D}"/>
                </a:ext>
              </a:extLst>
            </p:cNvPr>
            <p:cNvSpPr/>
            <p:nvPr/>
          </p:nvSpPr>
          <p:spPr>
            <a:xfrm>
              <a:off x="6364903" y="814082"/>
              <a:ext cx="288344" cy="3035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6441C29-D351-42C2-BE2F-6865A7B42333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6509074" y="510563"/>
              <a:ext cx="2" cy="30351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66DB27-B5A0-42F9-9D69-AE98FF7765E1}"/>
                </a:ext>
              </a:extLst>
            </p:cNvPr>
            <p:cNvCxnSpPr>
              <a:cxnSpLocks/>
            </p:cNvCxnSpPr>
            <p:nvPr/>
          </p:nvCxnSpPr>
          <p:spPr>
            <a:xfrm>
              <a:off x="3271520" y="2115820"/>
              <a:ext cx="0" cy="330339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254013-54DE-402D-B885-5F46641F285D}"/>
                </a:ext>
              </a:extLst>
            </p:cNvPr>
            <p:cNvSpPr txBox="1"/>
            <p:nvPr/>
          </p:nvSpPr>
          <p:spPr>
            <a:xfrm>
              <a:off x="6575847" y="355600"/>
              <a:ext cx="638909" cy="64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500" b="1" dirty="0">
                  <a:solidFill>
                    <a:srgbClr val="FF0000"/>
                  </a:solidFill>
                </a:rPr>
                <a:t>-2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7D2E15-69D5-41D9-BC00-A373950CA02F}"/>
                </a:ext>
              </a:extLst>
            </p:cNvPr>
            <p:cNvSpPr txBox="1"/>
            <p:nvPr/>
          </p:nvSpPr>
          <p:spPr>
            <a:xfrm>
              <a:off x="2505611" y="1913478"/>
              <a:ext cx="674470" cy="64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500" b="1" dirty="0">
                  <a:solidFill>
                    <a:schemeClr val="accent6"/>
                  </a:solidFill>
                </a:rPr>
                <a:t>+2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30AA7FE-850C-4A7A-83B3-18CB64E3677A}"/>
              </a:ext>
            </a:extLst>
          </p:cNvPr>
          <p:cNvSpPr txBox="1"/>
          <p:nvPr/>
        </p:nvSpPr>
        <p:spPr>
          <a:xfrm>
            <a:off x="4383391" y="2262860"/>
            <a:ext cx="4659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7922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3B1FC9C-5B0C-431C-9B6F-2708276B0553}"/>
              </a:ext>
            </a:extLst>
          </p:cNvPr>
          <p:cNvGrpSpPr/>
          <p:nvPr/>
        </p:nvGrpSpPr>
        <p:grpSpPr>
          <a:xfrm>
            <a:off x="486280" y="924995"/>
            <a:ext cx="8770880" cy="3161811"/>
            <a:chOff x="1798320" y="355600"/>
            <a:chExt cx="6979920" cy="25908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27A0847-685D-414D-A94C-6DD5FDEACE34}"/>
                </a:ext>
              </a:extLst>
            </p:cNvPr>
            <p:cNvCxnSpPr>
              <a:cxnSpLocks/>
            </p:cNvCxnSpPr>
            <p:nvPr/>
          </p:nvCxnSpPr>
          <p:spPr>
            <a:xfrm>
              <a:off x="1808480" y="355600"/>
              <a:ext cx="0" cy="259080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0431C21-5DE3-4BF9-88DD-2103940B44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8320" y="2946400"/>
              <a:ext cx="697992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BDF0A7-83E6-48C7-9583-4C8D7DE19F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355600"/>
              <a:ext cx="3870960" cy="233680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AFCB46-5A81-4163-8F1C-C8E4D4D5F949}"/>
                </a:ext>
              </a:extLst>
            </p:cNvPr>
            <p:cNvSpPr/>
            <p:nvPr/>
          </p:nvSpPr>
          <p:spPr>
            <a:xfrm>
              <a:off x="4642781" y="1352562"/>
              <a:ext cx="288344" cy="3035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41D1BF-5668-4285-B669-706C61C4E51C}"/>
                </a:ext>
              </a:extLst>
            </p:cNvPr>
            <p:cNvSpPr/>
            <p:nvPr/>
          </p:nvSpPr>
          <p:spPr>
            <a:xfrm>
              <a:off x="3134022" y="1812302"/>
              <a:ext cx="288344" cy="3035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40DC614-3CBA-473C-8D81-664611295B8D}"/>
                </a:ext>
              </a:extLst>
            </p:cNvPr>
            <p:cNvSpPr/>
            <p:nvPr/>
          </p:nvSpPr>
          <p:spPr>
            <a:xfrm>
              <a:off x="6364903" y="814082"/>
              <a:ext cx="288344" cy="3035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6441C29-D351-42C2-BE2F-6865A7B42333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6509074" y="510563"/>
              <a:ext cx="2" cy="30351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66DB27-B5A0-42F9-9D69-AE98FF7765E1}"/>
                </a:ext>
              </a:extLst>
            </p:cNvPr>
            <p:cNvCxnSpPr>
              <a:cxnSpLocks/>
            </p:cNvCxnSpPr>
            <p:nvPr/>
          </p:nvCxnSpPr>
          <p:spPr>
            <a:xfrm>
              <a:off x="3271520" y="2115820"/>
              <a:ext cx="0" cy="330339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254013-54DE-402D-B885-5F46641F285D}"/>
                </a:ext>
              </a:extLst>
            </p:cNvPr>
            <p:cNvSpPr txBox="1"/>
            <p:nvPr/>
          </p:nvSpPr>
          <p:spPr>
            <a:xfrm>
              <a:off x="6575847" y="355600"/>
              <a:ext cx="638909" cy="64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500" b="1" dirty="0">
                  <a:solidFill>
                    <a:srgbClr val="FF0000"/>
                  </a:solidFill>
                </a:rPr>
                <a:t>-2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7D2E15-69D5-41D9-BC00-A373950CA02F}"/>
                </a:ext>
              </a:extLst>
            </p:cNvPr>
            <p:cNvSpPr txBox="1"/>
            <p:nvPr/>
          </p:nvSpPr>
          <p:spPr>
            <a:xfrm>
              <a:off x="2505611" y="1913478"/>
              <a:ext cx="674470" cy="64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500" b="1" dirty="0">
                  <a:solidFill>
                    <a:schemeClr val="accent6"/>
                  </a:solidFill>
                </a:rPr>
                <a:t>+2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30AA7FE-850C-4A7A-83B3-18CB64E3677A}"/>
              </a:ext>
            </a:extLst>
          </p:cNvPr>
          <p:cNvSpPr txBox="1"/>
          <p:nvPr/>
        </p:nvSpPr>
        <p:spPr>
          <a:xfrm>
            <a:off x="4383391" y="2262860"/>
            <a:ext cx="4659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930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3B1FC9C-5B0C-431C-9B6F-2708276B0553}"/>
              </a:ext>
            </a:extLst>
          </p:cNvPr>
          <p:cNvGrpSpPr/>
          <p:nvPr/>
        </p:nvGrpSpPr>
        <p:grpSpPr>
          <a:xfrm>
            <a:off x="486280" y="924995"/>
            <a:ext cx="8770880" cy="3161811"/>
            <a:chOff x="1798320" y="355600"/>
            <a:chExt cx="6979920" cy="25908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27A0847-685D-414D-A94C-6DD5FDEACE34}"/>
                </a:ext>
              </a:extLst>
            </p:cNvPr>
            <p:cNvCxnSpPr>
              <a:cxnSpLocks/>
            </p:cNvCxnSpPr>
            <p:nvPr/>
          </p:nvCxnSpPr>
          <p:spPr>
            <a:xfrm>
              <a:off x="1808480" y="355600"/>
              <a:ext cx="0" cy="259080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0431C21-5DE3-4BF9-88DD-2103940B44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8320" y="2946400"/>
              <a:ext cx="697992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BDF0A7-83E6-48C7-9583-4C8D7DE19F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355600"/>
              <a:ext cx="3870960" cy="233680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AFCB46-5A81-4163-8F1C-C8E4D4D5F949}"/>
                </a:ext>
              </a:extLst>
            </p:cNvPr>
            <p:cNvSpPr/>
            <p:nvPr/>
          </p:nvSpPr>
          <p:spPr>
            <a:xfrm>
              <a:off x="4642781" y="1352562"/>
              <a:ext cx="288344" cy="3035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41D1BF-5668-4285-B669-706C61C4E51C}"/>
                </a:ext>
              </a:extLst>
            </p:cNvPr>
            <p:cNvSpPr/>
            <p:nvPr/>
          </p:nvSpPr>
          <p:spPr>
            <a:xfrm>
              <a:off x="3134022" y="1812302"/>
              <a:ext cx="288344" cy="3035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40DC614-3CBA-473C-8D81-664611295B8D}"/>
                </a:ext>
              </a:extLst>
            </p:cNvPr>
            <p:cNvSpPr/>
            <p:nvPr/>
          </p:nvSpPr>
          <p:spPr>
            <a:xfrm>
              <a:off x="6364903" y="814082"/>
              <a:ext cx="288344" cy="3035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6441C29-D351-42C2-BE2F-6865A7B42333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6509074" y="510563"/>
              <a:ext cx="2" cy="30351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7140B32-77AE-41A6-A9BC-D7C240570D81}"/>
              </a:ext>
            </a:extLst>
          </p:cNvPr>
          <p:cNvSpPr/>
          <p:nvPr/>
        </p:nvSpPr>
        <p:spPr>
          <a:xfrm>
            <a:off x="1899531" y="3047690"/>
            <a:ext cx="428623" cy="42862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F5F7E4-5ECD-4D16-8230-1C592D13D219}"/>
              </a:ext>
            </a:extLst>
          </p:cNvPr>
          <p:cNvSpPr/>
          <p:nvPr/>
        </p:nvSpPr>
        <p:spPr>
          <a:xfrm>
            <a:off x="6405755" y="1142106"/>
            <a:ext cx="370414" cy="37041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9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3B1FC9C-5B0C-431C-9B6F-2708276B0553}"/>
              </a:ext>
            </a:extLst>
          </p:cNvPr>
          <p:cNvGrpSpPr/>
          <p:nvPr/>
        </p:nvGrpSpPr>
        <p:grpSpPr>
          <a:xfrm>
            <a:off x="486280" y="924995"/>
            <a:ext cx="8770880" cy="3161811"/>
            <a:chOff x="1798320" y="355600"/>
            <a:chExt cx="6979920" cy="25908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27A0847-685D-414D-A94C-6DD5FDEACE34}"/>
                </a:ext>
              </a:extLst>
            </p:cNvPr>
            <p:cNvCxnSpPr>
              <a:cxnSpLocks/>
            </p:cNvCxnSpPr>
            <p:nvPr/>
          </p:nvCxnSpPr>
          <p:spPr>
            <a:xfrm>
              <a:off x="1808480" y="355600"/>
              <a:ext cx="0" cy="259080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0431C21-5DE3-4BF9-88DD-2103940B44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8320" y="2946400"/>
              <a:ext cx="697992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BDF0A7-83E6-48C7-9583-4C8D7DE19F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355600"/>
              <a:ext cx="3870960" cy="233680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AFCB46-5A81-4163-8F1C-C8E4D4D5F949}"/>
                </a:ext>
              </a:extLst>
            </p:cNvPr>
            <p:cNvSpPr/>
            <p:nvPr/>
          </p:nvSpPr>
          <p:spPr>
            <a:xfrm>
              <a:off x="4642781" y="1352562"/>
              <a:ext cx="288344" cy="3035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41D1BF-5668-4285-B669-706C61C4E51C}"/>
                </a:ext>
              </a:extLst>
            </p:cNvPr>
            <p:cNvSpPr/>
            <p:nvPr/>
          </p:nvSpPr>
          <p:spPr>
            <a:xfrm>
              <a:off x="3134022" y="1812302"/>
              <a:ext cx="288344" cy="3035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40DC614-3CBA-473C-8D81-664611295B8D}"/>
                </a:ext>
              </a:extLst>
            </p:cNvPr>
            <p:cNvSpPr/>
            <p:nvPr/>
          </p:nvSpPr>
          <p:spPr>
            <a:xfrm>
              <a:off x="6364903" y="814082"/>
              <a:ext cx="288344" cy="3035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6441C29-D351-42C2-BE2F-6865A7B42333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6509074" y="510563"/>
              <a:ext cx="2" cy="30351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7140B32-77AE-41A6-A9BC-D7C240570D81}"/>
              </a:ext>
            </a:extLst>
          </p:cNvPr>
          <p:cNvSpPr/>
          <p:nvPr/>
        </p:nvSpPr>
        <p:spPr>
          <a:xfrm>
            <a:off x="1899531" y="3047690"/>
            <a:ext cx="428623" cy="42862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F5F7E4-5ECD-4D16-8230-1C592D13D219}"/>
              </a:ext>
            </a:extLst>
          </p:cNvPr>
          <p:cNvSpPr/>
          <p:nvPr/>
        </p:nvSpPr>
        <p:spPr>
          <a:xfrm>
            <a:off x="6405755" y="1142106"/>
            <a:ext cx="370414" cy="37041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77AB9F-F86B-43F3-9CB9-73ECF508B119}"/>
                  </a:ext>
                </a:extLst>
              </p:cNvPr>
              <p:cNvSpPr txBox="1"/>
              <p:nvPr/>
            </p:nvSpPr>
            <p:spPr>
              <a:xfrm>
                <a:off x="2527035" y="3262001"/>
                <a:ext cx="29033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77AB9F-F86B-43F3-9CB9-73ECF508B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035" y="3262001"/>
                <a:ext cx="2903381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DF75D48-EBFC-46ED-A639-ABC043B0BBD8}"/>
                  </a:ext>
                </a:extLst>
              </p:cNvPr>
              <p:cNvSpPr txBox="1"/>
              <p:nvPr/>
            </p:nvSpPr>
            <p:spPr>
              <a:xfrm>
                <a:off x="6586920" y="1444072"/>
                <a:ext cx="345841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∗−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DF75D48-EBFC-46ED-A639-ABC043B0B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920" y="1444072"/>
                <a:ext cx="3458419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5C3CB26-FF03-45E7-9B36-F62B9D671F08}"/>
                  </a:ext>
                </a:extLst>
              </p:cNvPr>
              <p:cNvSpPr txBox="1"/>
              <p:nvPr/>
            </p:nvSpPr>
            <p:spPr>
              <a:xfrm>
                <a:off x="4422923" y="2224263"/>
                <a:ext cx="26175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5C3CB26-FF03-45E7-9B36-F62B9D671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923" y="2224263"/>
                <a:ext cx="2617547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23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7A0847-685D-414D-A94C-6DD5FDEACE34}"/>
              </a:ext>
            </a:extLst>
          </p:cNvPr>
          <p:cNvCxnSpPr>
            <a:cxnSpLocks/>
          </p:cNvCxnSpPr>
          <p:nvPr/>
        </p:nvCxnSpPr>
        <p:spPr>
          <a:xfrm>
            <a:off x="396240" y="335280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431C21-5DE3-4BF9-88DD-2103940B4490}"/>
              </a:ext>
            </a:extLst>
          </p:cNvPr>
          <p:cNvCxnSpPr>
            <a:cxnSpLocks/>
          </p:cNvCxnSpPr>
          <p:nvPr/>
        </p:nvCxnSpPr>
        <p:spPr>
          <a:xfrm flipH="1">
            <a:off x="386080" y="2926080"/>
            <a:ext cx="697992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BDF0A7-83E6-48C7-9583-4C8D7DE19F20}"/>
              </a:ext>
            </a:extLst>
          </p:cNvPr>
          <p:cNvCxnSpPr>
            <a:cxnSpLocks/>
          </p:cNvCxnSpPr>
          <p:nvPr/>
        </p:nvCxnSpPr>
        <p:spPr>
          <a:xfrm flipV="1">
            <a:off x="1483360" y="335280"/>
            <a:ext cx="3870960" cy="2336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3AFCB46-5A81-4163-8F1C-C8E4D4D5F949}"/>
              </a:ext>
            </a:extLst>
          </p:cNvPr>
          <p:cNvSpPr/>
          <p:nvPr/>
        </p:nvSpPr>
        <p:spPr>
          <a:xfrm>
            <a:off x="3216896" y="1387775"/>
            <a:ext cx="279908" cy="294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41D1BF-5668-4285-B669-706C61C4E51C}"/>
              </a:ext>
            </a:extLst>
          </p:cNvPr>
          <p:cNvSpPr/>
          <p:nvPr/>
        </p:nvSpPr>
        <p:spPr>
          <a:xfrm>
            <a:off x="1708136" y="1847515"/>
            <a:ext cx="279908" cy="294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0DC614-3CBA-473C-8D81-664611295B8D}"/>
              </a:ext>
            </a:extLst>
          </p:cNvPr>
          <p:cNvSpPr/>
          <p:nvPr/>
        </p:nvSpPr>
        <p:spPr>
          <a:xfrm>
            <a:off x="4939016" y="849295"/>
            <a:ext cx="279908" cy="294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9F4A8D-3F35-4BF9-84CF-BD6D38A2411E}"/>
              </a:ext>
            </a:extLst>
          </p:cNvPr>
          <p:cNvCxnSpPr>
            <a:cxnSpLocks/>
          </p:cNvCxnSpPr>
          <p:nvPr/>
        </p:nvCxnSpPr>
        <p:spPr>
          <a:xfrm>
            <a:off x="497839" y="3484880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924BAC-F600-4BE8-8AB7-E90B081EABFC}"/>
              </a:ext>
            </a:extLst>
          </p:cNvPr>
          <p:cNvCxnSpPr>
            <a:cxnSpLocks/>
          </p:cNvCxnSpPr>
          <p:nvPr/>
        </p:nvCxnSpPr>
        <p:spPr>
          <a:xfrm flipH="1">
            <a:off x="487679" y="6075680"/>
            <a:ext cx="697992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AB4001-C895-4638-9068-C5D18787D125}"/>
              </a:ext>
            </a:extLst>
          </p:cNvPr>
          <p:cNvCxnSpPr>
            <a:cxnSpLocks/>
          </p:cNvCxnSpPr>
          <p:nvPr/>
        </p:nvCxnSpPr>
        <p:spPr>
          <a:xfrm flipV="1">
            <a:off x="711199" y="3870960"/>
            <a:ext cx="5303520" cy="166624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932347F-23CB-4CAC-84EB-C5AA3738835F}"/>
              </a:ext>
            </a:extLst>
          </p:cNvPr>
          <p:cNvSpPr/>
          <p:nvPr/>
        </p:nvSpPr>
        <p:spPr>
          <a:xfrm>
            <a:off x="3318495" y="4537375"/>
            <a:ext cx="279908" cy="294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C09D156-BF35-4793-A84D-57E565CECBBE}"/>
              </a:ext>
            </a:extLst>
          </p:cNvPr>
          <p:cNvSpPr/>
          <p:nvPr/>
        </p:nvSpPr>
        <p:spPr>
          <a:xfrm>
            <a:off x="1809735" y="4997115"/>
            <a:ext cx="279908" cy="294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2C3075C-BA46-4B69-8CAE-1B16844836C3}"/>
              </a:ext>
            </a:extLst>
          </p:cNvPr>
          <p:cNvSpPr/>
          <p:nvPr/>
        </p:nvSpPr>
        <p:spPr>
          <a:xfrm>
            <a:off x="5040615" y="3998895"/>
            <a:ext cx="279908" cy="294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7A0847-685D-414D-A94C-6DD5FDEACE34}"/>
              </a:ext>
            </a:extLst>
          </p:cNvPr>
          <p:cNvCxnSpPr>
            <a:cxnSpLocks/>
          </p:cNvCxnSpPr>
          <p:nvPr/>
        </p:nvCxnSpPr>
        <p:spPr>
          <a:xfrm>
            <a:off x="396240" y="335280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431C21-5DE3-4BF9-88DD-2103940B4490}"/>
              </a:ext>
            </a:extLst>
          </p:cNvPr>
          <p:cNvCxnSpPr>
            <a:cxnSpLocks/>
          </p:cNvCxnSpPr>
          <p:nvPr/>
        </p:nvCxnSpPr>
        <p:spPr>
          <a:xfrm flipH="1">
            <a:off x="386080" y="2926080"/>
            <a:ext cx="697992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BDF0A7-83E6-48C7-9583-4C8D7DE19F20}"/>
              </a:ext>
            </a:extLst>
          </p:cNvPr>
          <p:cNvCxnSpPr>
            <a:cxnSpLocks/>
          </p:cNvCxnSpPr>
          <p:nvPr/>
        </p:nvCxnSpPr>
        <p:spPr>
          <a:xfrm flipV="1">
            <a:off x="1483360" y="335280"/>
            <a:ext cx="3870960" cy="2336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3AFCB46-5A81-4163-8F1C-C8E4D4D5F949}"/>
              </a:ext>
            </a:extLst>
          </p:cNvPr>
          <p:cNvSpPr/>
          <p:nvPr/>
        </p:nvSpPr>
        <p:spPr>
          <a:xfrm>
            <a:off x="3216896" y="1387775"/>
            <a:ext cx="279908" cy="294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41D1BF-5668-4285-B669-706C61C4E51C}"/>
              </a:ext>
            </a:extLst>
          </p:cNvPr>
          <p:cNvSpPr/>
          <p:nvPr/>
        </p:nvSpPr>
        <p:spPr>
          <a:xfrm>
            <a:off x="1708136" y="1847515"/>
            <a:ext cx="279908" cy="294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0DC614-3CBA-473C-8D81-664611295B8D}"/>
              </a:ext>
            </a:extLst>
          </p:cNvPr>
          <p:cNvSpPr/>
          <p:nvPr/>
        </p:nvSpPr>
        <p:spPr>
          <a:xfrm>
            <a:off x="4939016" y="849295"/>
            <a:ext cx="279908" cy="294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C13640-0D5C-419B-8879-D906FFAFE792}"/>
              </a:ext>
            </a:extLst>
          </p:cNvPr>
          <p:cNvSpPr/>
          <p:nvPr/>
        </p:nvSpPr>
        <p:spPr>
          <a:xfrm>
            <a:off x="1483360" y="2024380"/>
            <a:ext cx="363220" cy="4241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B01E0C-8F47-42ED-83A1-34A43ABA6061}"/>
              </a:ext>
            </a:extLst>
          </p:cNvPr>
          <p:cNvSpPr/>
          <p:nvPr/>
        </p:nvSpPr>
        <p:spPr>
          <a:xfrm>
            <a:off x="5064760" y="537210"/>
            <a:ext cx="363220" cy="4241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9F4A8D-3F35-4BF9-84CF-BD6D38A2411E}"/>
              </a:ext>
            </a:extLst>
          </p:cNvPr>
          <p:cNvCxnSpPr>
            <a:cxnSpLocks/>
          </p:cNvCxnSpPr>
          <p:nvPr/>
        </p:nvCxnSpPr>
        <p:spPr>
          <a:xfrm>
            <a:off x="497839" y="3484880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924BAC-F600-4BE8-8AB7-E90B081EABFC}"/>
              </a:ext>
            </a:extLst>
          </p:cNvPr>
          <p:cNvCxnSpPr>
            <a:cxnSpLocks/>
          </p:cNvCxnSpPr>
          <p:nvPr/>
        </p:nvCxnSpPr>
        <p:spPr>
          <a:xfrm flipH="1">
            <a:off x="487679" y="6075680"/>
            <a:ext cx="697992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AB4001-C895-4638-9068-C5D18787D125}"/>
              </a:ext>
            </a:extLst>
          </p:cNvPr>
          <p:cNvCxnSpPr>
            <a:cxnSpLocks/>
          </p:cNvCxnSpPr>
          <p:nvPr/>
        </p:nvCxnSpPr>
        <p:spPr>
          <a:xfrm flipV="1">
            <a:off x="711199" y="3870960"/>
            <a:ext cx="5303520" cy="166624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932347F-23CB-4CAC-84EB-C5AA3738835F}"/>
              </a:ext>
            </a:extLst>
          </p:cNvPr>
          <p:cNvSpPr/>
          <p:nvPr/>
        </p:nvSpPr>
        <p:spPr>
          <a:xfrm>
            <a:off x="3318495" y="4537375"/>
            <a:ext cx="279908" cy="294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C09D156-BF35-4793-A84D-57E565CECBBE}"/>
              </a:ext>
            </a:extLst>
          </p:cNvPr>
          <p:cNvSpPr/>
          <p:nvPr/>
        </p:nvSpPr>
        <p:spPr>
          <a:xfrm>
            <a:off x="1809735" y="4997115"/>
            <a:ext cx="279908" cy="294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2C3075C-BA46-4B69-8CAE-1B16844836C3}"/>
              </a:ext>
            </a:extLst>
          </p:cNvPr>
          <p:cNvSpPr/>
          <p:nvPr/>
        </p:nvSpPr>
        <p:spPr>
          <a:xfrm>
            <a:off x="5040615" y="3998895"/>
            <a:ext cx="279908" cy="294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0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t="5935"/>
          <a:stretch/>
        </p:blipFill>
        <p:spPr>
          <a:xfrm>
            <a:off x="1238256" y="2287736"/>
            <a:ext cx="9650172" cy="411306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7714" y="0"/>
            <a:ext cx="112776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 smtClean="0"/>
              <a:t>Definition:</a:t>
            </a:r>
          </a:p>
          <a:p>
            <a:pPr lvl="2"/>
            <a:r>
              <a:rPr lang="en-US" altLang="zh-CN" sz="3200" dirty="0" smtClean="0"/>
              <a:t>A simple linear regression model </a:t>
            </a:r>
            <a:r>
              <a:rPr lang="en-US" altLang="zh-CN" sz="3200" dirty="0"/>
              <a:t>is </a:t>
            </a:r>
            <a:r>
              <a:rPr lang="en-US" altLang="zh-CN" sz="3200" dirty="0" smtClean="0"/>
              <a:t>an equation that uses an explanatory variable, x, to predict the response variable, y.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4334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7A0847-685D-414D-A94C-6DD5FDEACE34}"/>
              </a:ext>
            </a:extLst>
          </p:cNvPr>
          <p:cNvCxnSpPr>
            <a:cxnSpLocks/>
          </p:cNvCxnSpPr>
          <p:nvPr/>
        </p:nvCxnSpPr>
        <p:spPr>
          <a:xfrm>
            <a:off x="396240" y="335280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431C21-5DE3-4BF9-88DD-2103940B4490}"/>
              </a:ext>
            </a:extLst>
          </p:cNvPr>
          <p:cNvCxnSpPr>
            <a:cxnSpLocks/>
          </p:cNvCxnSpPr>
          <p:nvPr/>
        </p:nvCxnSpPr>
        <p:spPr>
          <a:xfrm flipH="1">
            <a:off x="386080" y="2926080"/>
            <a:ext cx="697992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BDF0A7-83E6-48C7-9583-4C8D7DE19F20}"/>
              </a:ext>
            </a:extLst>
          </p:cNvPr>
          <p:cNvCxnSpPr>
            <a:cxnSpLocks/>
          </p:cNvCxnSpPr>
          <p:nvPr/>
        </p:nvCxnSpPr>
        <p:spPr>
          <a:xfrm flipV="1">
            <a:off x="1483360" y="335280"/>
            <a:ext cx="3870960" cy="2336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3AFCB46-5A81-4163-8F1C-C8E4D4D5F949}"/>
              </a:ext>
            </a:extLst>
          </p:cNvPr>
          <p:cNvSpPr/>
          <p:nvPr/>
        </p:nvSpPr>
        <p:spPr>
          <a:xfrm>
            <a:off x="3216896" y="1387775"/>
            <a:ext cx="279908" cy="294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41D1BF-5668-4285-B669-706C61C4E51C}"/>
              </a:ext>
            </a:extLst>
          </p:cNvPr>
          <p:cNvSpPr/>
          <p:nvPr/>
        </p:nvSpPr>
        <p:spPr>
          <a:xfrm>
            <a:off x="1708136" y="1847515"/>
            <a:ext cx="279908" cy="294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0DC614-3CBA-473C-8D81-664611295B8D}"/>
              </a:ext>
            </a:extLst>
          </p:cNvPr>
          <p:cNvSpPr/>
          <p:nvPr/>
        </p:nvSpPr>
        <p:spPr>
          <a:xfrm>
            <a:off x="4939016" y="849295"/>
            <a:ext cx="279908" cy="294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C13640-0D5C-419B-8879-D906FFAFE792}"/>
              </a:ext>
            </a:extLst>
          </p:cNvPr>
          <p:cNvSpPr/>
          <p:nvPr/>
        </p:nvSpPr>
        <p:spPr>
          <a:xfrm>
            <a:off x="1483360" y="2024380"/>
            <a:ext cx="363220" cy="4241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B01E0C-8F47-42ED-83A1-34A43ABA6061}"/>
              </a:ext>
            </a:extLst>
          </p:cNvPr>
          <p:cNvSpPr/>
          <p:nvPr/>
        </p:nvSpPr>
        <p:spPr>
          <a:xfrm>
            <a:off x="5064760" y="537210"/>
            <a:ext cx="363220" cy="4241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408BD98-488C-4BA9-8BDC-2F81AB7B732F}"/>
                  </a:ext>
                </a:extLst>
              </p:cNvPr>
              <p:cNvSpPr txBox="1"/>
              <p:nvPr/>
            </p:nvSpPr>
            <p:spPr>
              <a:xfrm>
                <a:off x="1949689" y="2270113"/>
                <a:ext cx="245975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30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408BD98-488C-4BA9-8BDC-2F81AB7B7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689" y="2270113"/>
                <a:ext cx="245975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1B56E4-4ACE-4308-8504-AC20B9A95831}"/>
                  </a:ext>
                </a:extLst>
              </p:cNvPr>
              <p:cNvSpPr txBox="1"/>
              <p:nvPr/>
            </p:nvSpPr>
            <p:spPr>
              <a:xfrm>
                <a:off x="5427980" y="532712"/>
                <a:ext cx="261755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∗−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30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1B56E4-4ACE-4308-8504-AC20B9A95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980" y="532712"/>
                <a:ext cx="261755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99CCD5-59EA-416E-AABB-5740DCC13A56}"/>
                  </a:ext>
                </a:extLst>
              </p:cNvPr>
              <p:cNvSpPr txBox="1"/>
              <p:nvPr/>
            </p:nvSpPr>
            <p:spPr>
              <a:xfrm>
                <a:off x="3573573" y="1454634"/>
                <a:ext cx="236904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30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99CCD5-59EA-416E-AABB-5740DCC13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573" y="1454634"/>
                <a:ext cx="236904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9F4A8D-3F35-4BF9-84CF-BD6D38A2411E}"/>
              </a:ext>
            </a:extLst>
          </p:cNvPr>
          <p:cNvCxnSpPr>
            <a:cxnSpLocks/>
          </p:cNvCxnSpPr>
          <p:nvPr/>
        </p:nvCxnSpPr>
        <p:spPr>
          <a:xfrm>
            <a:off x="497839" y="3484880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924BAC-F600-4BE8-8AB7-E90B081EABFC}"/>
              </a:ext>
            </a:extLst>
          </p:cNvPr>
          <p:cNvCxnSpPr>
            <a:cxnSpLocks/>
          </p:cNvCxnSpPr>
          <p:nvPr/>
        </p:nvCxnSpPr>
        <p:spPr>
          <a:xfrm flipH="1">
            <a:off x="487679" y="6075680"/>
            <a:ext cx="697992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AB4001-C895-4638-9068-C5D18787D125}"/>
              </a:ext>
            </a:extLst>
          </p:cNvPr>
          <p:cNvCxnSpPr>
            <a:cxnSpLocks/>
          </p:cNvCxnSpPr>
          <p:nvPr/>
        </p:nvCxnSpPr>
        <p:spPr>
          <a:xfrm flipV="1">
            <a:off x="711199" y="3870960"/>
            <a:ext cx="5303520" cy="166624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932347F-23CB-4CAC-84EB-C5AA3738835F}"/>
              </a:ext>
            </a:extLst>
          </p:cNvPr>
          <p:cNvSpPr/>
          <p:nvPr/>
        </p:nvSpPr>
        <p:spPr>
          <a:xfrm>
            <a:off x="3318495" y="4537375"/>
            <a:ext cx="279908" cy="294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C09D156-BF35-4793-A84D-57E565CECBBE}"/>
              </a:ext>
            </a:extLst>
          </p:cNvPr>
          <p:cNvSpPr/>
          <p:nvPr/>
        </p:nvSpPr>
        <p:spPr>
          <a:xfrm>
            <a:off x="1809735" y="4997115"/>
            <a:ext cx="279908" cy="294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2C3075C-BA46-4B69-8CAE-1B16844836C3}"/>
              </a:ext>
            </a:extLst>
          </p:cNvPr>
          <p:cNvSpPr/>
          <p:nvPr/>
        </p:nvSpPr>
        <p:spPr>
          <a:xfrm>
            <a:off x="5040615" y="3998895"/>
            <a:ext cx="279908" cy="294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5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7A0847-685D-414D-A94C-6DD5FDEACE34}"/>
              </a:ext>
            </a:extLst>
          </p:cNvPr>
          <p:cNvCxnSpPr>
            <a:cxnSpLocks/>
          </p:cNvCxnSpPr>
          <p:nvPr/>
        </p:nvCxnSpPr>
        <p:spPr>
          <a:xfrm>
            <a:off x="396240" y="335280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431C21-5DE3-4BF9-88DD-2103940B4490}"/>
              </a:ext>
            </a:extLst>
          </p:cNvPr>
          <p:cNvCxnSpPr>
            <a:cxnSpLocks/>
          </p:cNvCxnSpPr>
          <p:nvPr/>
        </p:nvCxnSpPr>
        <p:spPr>
          <a:xfrm flipH="1">
            <a:off x="386080" y="2926080"/>
            <a:ext cx="697992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BDF0A7-83E6-48C7-9583-4C8D7DE19F20}"/>
              </a:ext>
            </a:extLst>
          </p:cNvPr>
          <p:cNvCxnSpPr>
            <a:cxnSpLocks/>
          </p:cNvCxnSpPr>
          <p:nvPr/>
        </p:nvCxnSpPr>
        <p:spPr>
          <a:xfrm flipV="1">
            <a:off x="1483360" y="335280"/>
            <a:ext cx="3870960" cy="2336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3AFCB46-5A81-4163-8F1C-C8E4D4D5F949}"/>
              </a:ext>
            </a:extLst>
          </p:cNvPr>
          <p:cNvSpPr/>
          <p:nvPr/>
        </p:nvSpPr>
        <p:spPr>
          <a:xfrm>
            <a:off x="3216896" y="1387775"/>
            <a:ext cx="279908" cy="294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41D1BF-5668-4285-B669-706C61C4E51C}"/>
              </a:ext>
            </a:extLst>
          </p:cNvPr>
          <p:cNvSpPr/>
          <p:nvPr/>
        </p:nvSpPr>
        <p:spPr>
          <a:xfrm>
            <a:off x="1708136" y="1847515"/>
            <a:ext cx="279908" cy="294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0DC614-3CBA-473C-8D81-664611295B8D}"/>
              </a:ext>
            </a:extLst>
          </p:cNvPr>
          <p:cNvSpPr/>
          <p:nvPr/>
        </p:nvSpPr>
        <p:spPr>
          <a:xfrm>
            <a:off x="4939016" y="849295"/>
            <a:ext cx="279908" cy="294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C13640-0D5C-419B-8879-D906FFAFE792}"/>
              </a:ext>
            </a:extLst>
          </p:cNvPr>
          <p:cNvSpPr/>
          <p:nvPr/>
        </p:nvSpPr>
        <p:spPr>
          <a:xfrm>
            <a:off x="1483360" y="2024380"/>
            <a:ext cx="363220" cy="4241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B01E0C-8F47-42ED-83A1-34A43ABA6061}"/>
              </a:ext>
            </a:extLst>
          </p:cNvPr>
          <p:cNvSpPr/>
          <p:nvPr/>
        </p:nvSpPr>
        <p:spPr>
          <a:xfrm>
            <a:off x="5064760" y="537210"/>
            <a:ext cx="363220" cy="4241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408BD98-488C-4BA9-8BDC-2F81AB7B732F}"/>
                  </a:ext>
                </a:extLst>
              </p:cNvPr>
              <p:cNvSpPr txBox="1"/>
              <p:nvPr/>
            </p:nvSpPr>
            <p:spPr>
              <a:xfrm>
                <a:off x="1949689" y="2270113"/>
                <a:ext cx="245975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30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408BD98-488C-4BA9-8BDC-2F81AB7B7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689" y="2270113"/>
                <a:ext cx="245975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1B56E4-4ACE-4308-8504-AC20B9A95831}"/>
                  </a:ext>
                </a:extLst>
              </p:cNvPr>
              <p:cNvSpPr txBox="1"/>
              <p:nvPr/>
            </p:nvSpPr>
            <p:spPr>
              <a:xfrm>
                <a:off x="5427980" y="532712"/>
                <a:ext cx="261755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∗−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30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1B56E4-4ACE-4308-8504-AC20B9A95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980" y="532712"/>
                <a:ext cx="261755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99CCD5-59EA-416E-AABB-5740DCC13A56}"/>
                  </a:ext>
                </a:extLst>
              </p:cNvPr>
              <p:cNvSpPr txBox="1"/>
              <p:nvPr/>
            </p:nvSpPr>
            <p:spPr>
              <a:xfrm>
                <a:off x="3573573" y="1454634"/>
                <a:ext cx="236904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30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99CCD5-59EA-416E-AABB-5740DCC13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573" y="1454634"/>
                <a:ext cx="236904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9F4A8D-3F35-4BF9-84CF-BD6D38A2411E}"/>
              </a:ext>
            </a:extLst>
          </p:cNvPr>
          <p:cNvCxnSpPr>
            <a:cxnSpLocks/>
          </p:cNvCxnSpPr>
          <p:nvPr/>
        </p:nvCxnSpPr>
        <p:spPr>
          <a:xfrm>
            <a:off x="497839" y="3484880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924BAC-F600-4BE8-8AB7-E90B081EABFC}"/>
              </a:ext>
            </a:extLst>
          </p:cNvPr>
          <p:cNvCxnSpPr>
            <a:cxnSpLocks/>
          </p:cNvCxnSpPr>
          <p:nvPr/>
        </p:nvCxnSpPr>
        <p:spPr>
          <a:xfrm flipH="1">
            <a:off x="487679" y="6075680"/>
            <a:ext cx="697992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AB4001-C895-4638-9068-C5D18787D125}"/>
              </a:ext>
            </a:extLst>
          </p:cNvPr>
          <p:cNvCxnSpPr>
            <a:cxnSpLocks/>
          </p:cNvCxnSpPr>
          <p:nvPr/>
        </p:nvCxnSpPr>
        <p:spPr>
          <a:xfrm flipV="1">
            <a:off x="711199" y="3870960"/>
            <a:ext cx="5303520" cy="166624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932347F-23CB-4CAC-84EB-C5AA3738835F}"/>
              </a:ext>
            </a:extLst>
          </p:cNvPr>
          <p:cNvSpPr/>
          <p:nvPr/>
        </p:nvSpPr>
        <p:spPr>
          <a:xfrm>
            <a:off x="3318495" y="4537375"/>
            <a:ext cx="279908" cy="294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C09D156-BF35-4793-A84D-57E565CECBBE}"/>
              </a:ext>
            </a:extLst>
          </p:cNvPr>
          <p:cNvSpPr/>
          <p:nvPr/>
        </p:nvSpPr>
        <p:spPr>
          <a:xfrm>
            <a:off x="1809735" y="4997115"/>
            <a:ext cx="279908" cy="294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2C3075C-BA46-4B69-8CAE-1B16844836C3}"/>
              </a:ext>
            </a:extLst>
          </p:cNvPr>
          <p:cNvSpPr/>
          <p:nvPr/>
        </p:nvSpPr>
        <p:spPr>
          <a:xfrm>
            <a:off x="5040615" y="3998895"/>
            <a:ext cx="279908" cy="294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75FD188-006E-43B8-BBF1-CA1C2021F106}"/>
                  </a:ext>
                </a:extLst>
              </p:cNvPr>
              <p:cNvSpPr txBox="1"/>
              <p:nvPr/>
            </p:nvSpPr>
            <p:spPr>
              <a:xfrm>
                <a:off x="2061225" y="5060598"/>
                <a:ext cx="205314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30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75FD188-006E-43B8-BBF1-CA1C2021F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225" y="5060598"/>
                <a:ext cx="205314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77975AD-A899-4112-AA11-31498307CD9E}"/>
                  </a:ext>
                </a:extLst>
              </p:cNvPr>
              <p:cNvSpPr txBox="1"/>
              <p:nvPr/>
            </p:nvSpPr>
            <p:spPr>
              <a:xfrm>
                <a:off x="3624610" y="4598809"/>
                <a:ext cx="205314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30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77975AD-A899-4112-AA11-31498307C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610" y="4598809"/>
                <a:ext cx="205314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3B57BF5-C983-41F6-93AC-914218D18605}"/>
                  </a:ext>
                </a:extLst>
              </p:cNvPr>
              <p:cNvSpPr txBox="1"/>
              <p:nvPr/>
            </p:nvSpPr>
            <p:spPr>
              <a:xfrm>
                <a:off x="5300182" y="4070074"/>
                <a:ext cx="205314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30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3B57BF5-C983-41F6-93AC-914218D18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182" y="4070074"/>
                <a:ext cx="2053149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242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7A0847-685D-414D-A94C-6DD5FDEACE34}"/>
              </a:ext>
            </a:extLst>
          </p:cNvPr>
          <p:cNvCxnSpPr>
            <a:cxnSpLocks/>
          </p:cNvCxnSpPr>
          <p:nvPr/>
        </p:nvCxnSpPr>
        <p:spPr>
          <a:xfrm>
            <a:off x="396240" y="335280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431C21-5DE3-4BF9-88DD-2103940B4490}"/>
              </a:ext>
            </a:extLst>
          </p:cNvPr>
          <p:cNvCxnSpPr>
            <a:cxnSpLocks/>
          </p:cNvCxnSpPr>
          <p:nvPr/>
        </p:nvCxnSpPr>
        <p:spPr>
          <a:xfrm flipH="1">
            <a:off x="386080" y="2926080"/>
            <a:ext cx="697992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BDF0A7-83E6-48C7-9583-4C8D7DE19F20}"/>
              </a:ext>
            </a:extLst>
          </p:cNvPr>
          <p:cNvCxnSpPr>
            <a:cxnSpLocks/>
          </p:cNvCxnSpPr>
          <p:nvPr/>
        </p:nvCxnSpPr>
        <p:spPr>
          <a:xfrm flipV="1">
            <a:off x="1483360" y="335280"/>
            <a:ext cx="3870960" cy="2336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3AFCB46-5A81-4163-8F1C-C8E4D4D5F949}"/>
              </a:ext>
            </a:extLst>
          </p:cNvPr>
          <p:cNvSpPr/>
          <p:nvPr/>
        </p:nvSpPr>
        <p:spPr>
          <a:xfrm>
            <a:off x="3216896" y="1387775"/>
            <a:ext cx="279908" cy="294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41D1BF-5668-4285-B669-706C61C4E51C}"/>
              </a:ext>
            </a:extLst>
          </p:cNvPr>
          <p:cNvSpPr/>
          <p:nvPr/>
        </p:nvSpPr>
        <p:spPr>
          <a:xfrm>
            <a:off x="1708136" y="1847515"/>
            <a:ext cx="279908" cy="294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0DC614-3CBA-473C-8D81-664611295B8D}"/>
              </a:ext>
            </a:extLst>
          </p:cNvPr>
          <p:cNvSpPr/>
          <p:nvPr/>
        </p:nvSpPr>
        <p:spPr>
          <a:xfrm>
            <a:off x="4939016" y="849295"/>
            <a:ext cx="279908" cy="294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C13640-0D5C-419B-8879-D906FFAFE792}"/>
              </a:ext>
            </a:extLst>
          </p:cNvPr>
          <p:cNvSpPr/>
          <p:nvPr/>
        </p:nvSpPr>
        <p:spPr>
          <a:xfrm>
            <a:off x="1483360" y="2024380"/>
            <a:ext cx="363220" cy="4241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B01E0C-8F47-42ED-83A1-34A43ABA6061}"/>
              </a:ext>
            </a:extLst>
          </p:cNvPr>
          <p:cNvSpPr/>
          <p:nvPr/>
        </p:nvSpPr>
        <p:spPr>
          <a:xfrm>
            <a:off x="5064760" y="537210"/>
            <a:ext cx="363220" cy="4241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408BD98-488C-4BA9-8BDC-2F81AB7B732F}"/>
                  </a:ext>
                </a:extLst>
              </p:cNvPr>
              <p:cNvSpPr txBox="1"/>
              <p:nvPr/>
            </p:nvSpPr>
            <p:spPr>
              <a:xfrm>
                <a:off x="1949689" y="2270113"/>
                <a:ext cx="245975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30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408BD98-488C-4BA9-8BDC-2F81AB7B7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689" y="2270113"/>
                <a:ext cx="245975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1B56E4-4ACE-4308-8504-AC20B9A95831}"/>
                  </a:ext>
                </a:extLst>
              </p:cNvPr>
              <p:cNvSpPr txBox="1"/>
              <p:nvPr/>
            </p:nvSpPr>
            <p:spPr>
              <a:xfrm>
                <a:off x="5427980" y="532712"/>
                <a:ext cx="261755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∗−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30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1B56E4-4ACE-4308-8504-AC20B9A95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980" y="532712"/>
                <a:ext cx="261755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99CCD5-59EA-416E-AABB-5740DCC13A56}"/>
                  </a:ext>
                </a:extLst>
              </p:cNvPr>
              <p:cNvSpPr txBox="1"/>
              <p:nvPr/>
            </p:nvSpPr>
            <p:spPr>
              <a:xfrm>
                <a:off x="3573573" y="1454634"/>
                <a:ext cx="236904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30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99CCD5-59EA-416E-AABB-5740DCC13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573" y="1454634"/>
                <a:ext cx="236904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9F4A8D-3F35-4BF9-84CF-BD6D38A2411E}"/>
              </a:ext>
            </a:extLst>
          </p:cNvPr>
          <p:cNvCxnSpPr>
            <a:cxnSpLocks/>
          </p:cNvCxnSpPr>
          <p:nvPr/>
        </p:nvCxnSpPr>
        <p:spPr>
          <a:xfrm>
            <a:off x="497839" y="3484880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924BAC-F600-4BE8-8AB7-E90B081EABFC}"/>
              </a:ext>
            </a:extLst>
          </p:cNvPr>
          <p:cNvCxnSpPr>
            <a:cxnSpLocks/>
          </p:cNvCxnSpPr>
          <p:nvPr/>
        </p:nvCxnSpPr>
        <p:spPr>
          <a:xfrm flipH="1">
            <a:off x="487679" y="6075680"/>
            <a:ext cx="697992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AB4001-C895-4638-9068-C5D18787D125}"/>
              </a:ext>
            </a:extLst>
          </p:cNvPr>
          <p:cNvCxnSpPr>
            <a:cxnSpLocks/>
          </p:cNvCxnSpPr>
          <p:nvPr/>
        </p:nvCxnSpPr>
        <p:spPr>
          <a:xfrm flipV="1">
            <a:off x="711199" y="3870960"/>
            <a:ext cx="5303520" cy="166624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932347F-23CB-4CAC-84EB-C5AA3738835F}"/>
              </a:ext>
            </a:extLst>
          </p:cNvPr>
          <p:cNvSpPr/>
          <p:nvPr/>
        </p:nvSpPr>
        <p:spPr>
          <a:xfrm>
            <a:off x="3318495" y="4537375"/>
            <a:ext cx="279908" cy="294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C09D156-BF35-4793-A84D-57E565CECBBE}"/>
              </a:ext>
            </a:extLst>
          </p:cNvPr>
          <p:cNvSpPr/>
          <p:nvPr/>
        </p:nvSpPr>
        <p:spPr>
          <a:xfrm>
            <a:off x="1809735" y="4997115"/>
            <a:ext cx="279908" cy="294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2C3075C-BA46-4B69-8CAE-1B16844836C3}"/>
              </a:ext>
            </a:extLst>
          </p:cNvPr>
          <p:cNvSpPr/>
          <p:nvPr/>
        </p:nvSpPr>
        <p:spPr>
          <a:xfrm>
            <a:off x="5040615" y="3998895"/>
            <a:ext cx="279908" cy="294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75FD188-006E-43B8-BBF1-CA1C2021F106}"/>
                  </a:ext>
                </a:extLst>
              </p:cNvPr>
              <p:cNvSpPr txBox="1"/>
              <p:nvPr/>
            </p:nvSpPr>
            <p:spPr>
              <a:xfrm>
                <a:off x="2061225" y="5060598"/>
                <a:ext cx="205314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30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75FD188-006E-43B8-BBF1-CA1C2021F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225" y="5060598"/>
                <a:ext cx="205314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09B0AD9-0EDF-4B89-910E-9DED3F30098D}"/>
              </a:ext>
            </a:extLst>
          </p:cNvPr>
          <p:cNvSpPr txBox="1"/>
          <p:nvPr/>
        </p:nvSpPr>
        <p:spPr>
          <a:xfrm>
            <a:off x="6939849" y="1625190"/>
            <a:ext cx="484471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/>
              <a:t>Sum of squared residuals</a:t>
            </a:r>
          </a:p>
          <a:p>
            <a:pPr algn="ctr"/>
            <a:r>
              <a:rPr lang="en-US" sz="3500" b="1" dirty="0">
                <a:solidFill>
                  <a:srgbClr val="0070C0"/>
                </a:solidFill>
              </a:rPr>
              <a:t>4 </a:t>
            </a:r>
            <a:r>
              <a:rPr lang="en-US" sz="3500" dirty="0"/>
              <a:t>+ </a:t>
            </a:r>
            <a:r>
              <a:rPr lang="en-US" sz="3500" b="1" dirty="0">
                <a:solidFill>
                  <a:srgbClr val="0070C0"/>
                </a:solidFill>
              </a:rPr>
              <a:t>0 </a:t>
            </a:r>
            <a:r>
              <a:rPr lang="en-US" sz="3500" dirty="0"/>
              <a:t>+</a:t>
            </a:r>
            <a:r>
              <a:rPr lang="en-US" sz="3500" b="1" dirty="0">
                <a:solidFill>
                  <a:srgbClr val="0070C0"/>
                </a:solidFill>
              </a:rPr>
              <a:t> 4 </a:t>
            </a:r>
            <a:r>
              <a:rPr lang="en-US" sz="3500" dirty="0"/>
              <a:t>=</a:t>
            </a:r>
            <a:r>
              <a:rPr lang="en-US" sz="3500" b="1" dirty="0">
                <a:solidFill>
                  <a:srgbClr val="0070C0"/>
                </a:solidFill>
              </a:rPr>
              <a:t> 8</a:t>
            </a:r>
          </a:p>
          <a:p>
            <a:pPr algn="ctr"/>
            <a:r>
              <a:rPr lang="en-US" sz="3500" b="1" dirty="0"/>
              <a:t>Not a great fit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157224-8513-4924-94D1-8E450DD4B96E}"/>
              </a:ext>
            </a:extLst>
          </p:cNvPr>
          <p:cNvSpPr txBox="1"/>
          <p:nvPr/>
        </p:nvSpPr>
        <p:spPr>
          <a:xfrm>
            <a:off x="6395268" y="4634240"/>
            <a:ext cx="484471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/>
              <a:t>Sum of squared residuals</a:t>
            </a:r>
          </a:p>
          <a:p>
            <a:pPr algn="ctr"/>
            <a:r>
              <a:rPr lang="en-US" sz="3500" b="1" dirty="0">
                <a:solidFill>
                  <a:srgbClr val="0070C0"/>
                </a:solidFill>
              </a:rPr>
              <a:t>0 </a:t>
            </a:r>
            <a:r>
              <a:rPr lang="en-US" sz="3500" dirty="0"/>
              <a:t>+ </a:t>
            </a:r>
            <a:r>
              <a:rPr lang="en-US" sz="3500" b="1" dirty="0">
                <a:solidFill>
                  <a:srgbClr val="0070C0"/>
                </a:solidFill>
              </a:rPr>
              <a:t>0 </a:t>
            </a:r>
            <a:r>
              <a:rPr lang="en-US" sz="3500" dirty="0"/>
              <a:t>+</a:t>
            </a:r>
            <a:r>
              <a:rPr lang="en-US" sz="3500" b="1" dirty="0">
                <a:solidFill>
                  <a:srgbClr val="0070C0"/>
                </a:solidFill>
              </a:rPr>
              <a:t> 0 </a:t>
            </a:r>
            <a:r>
              <a:rPr lang="en-US" sz="3500" dirty="0"/>
              <a:t>=</a:t>
            </a:r>
            <a:r>
              <a:rPr lang="en-US" sz="3500" b="1" dirty="0">
                <a:solidFill>
                  <a:srgbClr val="0070C0"/>
                </a:solidFill>
              </a:rPr>
              <a:t> 0</a:t>
            </a:r>
          </a:p>
          <a:p>
            <a:pPr algn="ctr"/>
            <a:r>
              <a:rPr lang="en-US" sz="3500" b="1" dirty="0"/>
              <a:t>Great fit!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77975AD-A899-4112-AA11-31498307CD9E}"/>
                  </a:ext>
                </a:extLst>
              </p:cNvPr>
              <p:cNvSpPr txBox="1"/>
              <p:nvPr/>
            </p:nvSpPr>
            <p:spPr>
              <a:xfrm>
                <a:off x="3624610" y="4598809"/>
                <a:ext cx="205314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30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77975AD-A899-4112-AA11-31498307C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610" y="4598809"/>
                <a:ext cx="205314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3B57BF5-C983-41F6-93AC-914218D18605}"/>
                  </a:ext>
                </a:extLst>
              </p:cNvPr>
              <p:cNvSpPr txBox="1"/>
              <p:nvPr/>
            </p:nvSpPr>
            <p:spPr>
              <a:xfrm>
                <a:off x="5300182" y="4070074"/>
                <a:ext cx="205314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30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3B57BF5-C983-41F6-93AC-914218D18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182" y="4070074"/>
                <a:ext cx="2053149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93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688C4-3327-417F-9BDB-F78BE01A562F}"/>
              </a:ext>
            </a:extLst>
          </p:cNvPr>
          <p:cNvSpPr txBox="1"/>
          <p:nvPr/>
        </p:nvSpPr>
        <p:spPr>
          <a:xfrm>
            <a:off x="679475" y="1803089"/>
            <a:ext cx="9752149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u="sng" dirty="0"/>
              <a:t>Least Squares Regression Line (LSRL):</a:t>
            </a:r>
            <a:r>
              <a:rPr lang="en-US" sz="5000" dirty="0"/>
              <a:t> a linear model that minimizes the sum of the </a:t>
            </a:r>
            <a:r>
              <a:rPr lang="en-US" sz="5000" b="1" dirty="0">
                <a:solidFill>
                  <a:srgbClr val="0070C0"/>
                </a:solidFill>
              </a:rPr>
              <a:t>square residuals </a:t>
            </a:r>
            <a:r>
              <a:rPr lang="en-US" sz="5000" dirty="0"/>
              <a:t>between the data and the model. </a:t>
            </a:r>
          </a:p>
          <a:p>
            <a:endParaRPr lang="en-US" sz="700" dirty="0"/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5000" dirty="0"/>
              <a:t>Also called “line of best fit”</a:t>
            </a:r>
          </a:p>
        </p:txBody>
      </p:sp>
    </p:spTree>
    <p:extLst>
      <p:ext uri="{BB962C8B-B14F-4D97-AF65-F5344CB8AC3E}">
        <p14:creationId xmlns:p14="http://schemas.microsoft.com/office/powerpoint/2010/main" val="15086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297024-D7C1-4FDC-A6A8-FBA1A41C29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6"/>
          <a:stretch/>
        </p:blipFill>
        <p:spPr>
          <a:xfrm>
            <a:off x="226060" y="793102"/>
            <a:ext cx="10013341" cy="569167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6A29A27-0AC7-4689-9768-C69CD74B815A}"/>
              </a:ext>
            </a:extLst>
          </p:cNvPr>
          <p:cNvGrpSpPr/>
          <p:nvPr/>
        </p:nvGrpSpPr>
        <p:grpSpPr>
          <a:xfrm>
            <a:off x="1483568" y="1881557"/>
            <a:ext cx="5756988" cy="2074622"/>
            <a:chOff x="1415144" y="1806913"/>
            <a:chExt cx="5756988" cy="2074622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E06582B-5431-4703-964D-E3DE356F37F7}"/>
                </a:ext>
              </a:extLst>
            </p:cNvPr>
            <p:cNvCxnSpPr>
              <a:cxnSpLocks/>
            </p:cNvCxnSpPr>
            <p:nvPr/>
          </p:nvCxnSpPr>
          <p:spPr>
            <a:xfrm>
              <a:off x="4766199" y="2976464"/>
              <a:ext cx="933062" cy="905071"/>
            </a:xfrm>
            <a:prstGeom prst="straightConnector1">
              <a:avLst/>
            </a:prstGeom>
            <a:ln w="762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8E2A7B-02E5-453A-8437-12D7A2431849}"/>
                </a:ext>
              </a:extLst>
            </p:cNvPr>
            <p:cNvSpPr txBox="1"/>
            <p:nvPr/>
          </p:nvSpPr>
          <p:spPr>
            <a:xfrm>
              <a:off x="1415144" y="1806913"/>
              <a:ext cx="5756988" cy="1169551"/>
            </a:xfrm>
            <a:prstGeom prst="rect">
              <a:avLst/>
            </a:prstGeom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500" dirty="0"/>
                <a:t>How do we find the least squares regression line (LSRL)?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147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297024-D7C1-4FDC-A6A8-FBA1A41C29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6"/>
          <a:stretch/>
        </p:blipFill>
        <p:spPr>
          <a:xfrm>
            <a:off x="226060" y="793102"/>
            <a:ext cx="10013341" cy="569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1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297024-D7C1-4FDC-A6A8-FBA1A41C29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6"/>
          <a:stretch/>
        </p:blipFill>
        <p:spPr>
          <a:xfrm>
            <a:off x="226060" y="793102"/>
            <a:ext cx="10013341" cy="569167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1BDECA3-D081-4B2C-829F-DC994E110C72}"/>
              </a:ext>
            </a:extLst>
          </p:cNvPr>
          <p:cNvCxnSpPr>
            <a:cxnSpLocks/>
          </p:cNvCxnSpPr>
          <p:nvPr/>
        </p:nvCxnSpPr>
        <p:spPr>
          <a:xfrm>
            <a:off x="7785876" y="3286238"/>
            <a:ext cx="0" cy="384110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2E0CDA-E376-4B12-99F4-EDEFCE77751E}"/>
              </a:ext>
            </a:extLst>
          </p:cNvPr>
          <p:cNvCxnSpPr/>
          <p:nvPr/>
        </p:nvCxnSpPr>
        <p:spPr>
          <a:xfrm>
            <a:off x="9551017" y="2269409"/>
            <a:ext cx="0" cy="396240"/>
          </a:xfrm>
          <a:prstGeom prst="line">
            <a:avLst/>
          </a:prstGeom>
          <a:ln w="952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5E2443-4650-4E20-9C61-FFC213E70437}"/>
              </a:ext>
            </a:extLst>
          </p:cNvPr>
          <p:cNvCxnSpPr>
            <a:cxnSpLocks/>
          </p:cNvCxnSpPr>
          <p:nvPr/>
        </p:nvCxnSpPr>
        <p:spPr>
          <a:xfrm>
            <a:off x="7267716" y="3464038"/>
            <a:ext cx="0" cy="142240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3AD849-895F-4814-8261-D7F14A13780C}"/>
              </a:ext>
            </a:extLst>
          </p:cNvPr>
          <p:cNvCxnSpPr>
            <a:cxnSpLocks/>
          </p:cNvCxnSpPr>
          <p:nvPr/>
        </p:nvCxnSpPr>
        <p:spPr>
          <a:xfrm>
            <a:off x="8787359" y="2930638"/>
            <a:ext cx="0" cy="172720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38B58E-E7E4-46EB-B45C-D8EA7B890D5A}"/>
              </a:ext>
            </a:extLst>
          </p:cNvPr>
          <p:cNvCxnSpPr>
            <a:cxnSpLocks/>
          </p:cNvCxnSpPr>
          <p:nvPr/>
        </p:nvCxnSpPr>
        <p:spPr>
          <a:xfrm>
            <a:off x="3984586" y="4613053"/>
            <a:ext cx="0" cy="81280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00AED2-2660-4FA8-931A-9CD2B7DB426C}"/>
              </a:ext>
            </a:extLst>
          </p:cNvPr>
          <p:cNvCxnSpPr>
            <a:cxnSpLocks/>
          </p:cNvCxnSpPr>
          <p:nvPr/>
        </p:nvCxnSpPr>
        <p:spPr>
          <a:xfrm>
            <a:off x="5502574" y="4101737"/>
            <a:ext cx="0" cy="233680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8D18FE-653B-4000-9938-7DCE0C8490D5}"/>
              </a:ext>
            </a:extLst>
          </p:cNvPr>
          <p:cNvCxnSpPr>
            <a:cxnSpLocks/>
          </p:cNvCxnSpPr>
          <p:nvPr/>
        </p:nvCxnSpPr>
        <p:spPr>
          <a:xfrm>
            <a:off x="6256902" y="3841410"/>
            <a:ext cx="0" cy="152400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D8E237-8F35-45F7-941B-B537365A0C26}"/>
              </a:ext>
            </a:extLst>
          </p:cNvPr>
          <p:cNvCxnSpPr>
            <a:cxnSpLocks/>
          </p:cNvCxnSpPr>
          <p:nvPr/>
        </p:nvCxnSpPr>
        <p:spPr>
          <a:xfrm>
            <a:off x="1727614" y="5354733"/>
            <a:ext cx="0" cy="81280"/>
          </a:xfrm>
          <a:prstGeom prst="line">
            <a:avLst/>
          </a:prstGeom>
          <a:ln w="952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24FCC7-324F-4EEC-9512-6D71450C2B74}"/>
              </a:ext>
            </a:extLst>
          </p:cNvPr>
          <p:cNvCxnSpPr>
            <a:cxnSpLocks/>
          </p:cNvCxnSpPr>
          <p:nvPr/>
        </p:nvCxnSpPr>
        <p:spPr>
          <a:xfrm>
            <a:off x="9796515" y="2513249"/>
            <a:ext cx="0" cy="121920"/>
          </a:xfrm>
          <a:prstGeom prst="line">
            <a:avLst/>
          </a:prstGeom>
          <a:ln w="952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D7AEDB-7899-45E7-98F1-6AD33290D683}"/>
              </a:ext>
            </a:extLst>
          </p:cNvPr>
          <p:cNvCxnSpPr>
            <a:cxnSpLocks/>
          </p:cNvCxnSpPr>
          <p:nvPr/>
        </p:nvCxnSpPr>
        <p:spPr>
          <a:xfrm>
            <a:off x="3984586" y="4298093"/>
            <a:ext cx="0" cy="314960"/>
          </a:xfrm>
          <a:prstGeom prst="line">
            <a:avLst/>
          </a:prstGeom>
          <a:ln w="952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FA5519-5BD8-4FE0-B4B8-56D0415E7161}"/>
              </a:ext>
            </a:extLst>
          </p:cNvPr>
          <p:cNvCxnSpPr>
            <a:cxnSpLocks/>
          </p:cNvCxnSpPr>
          <p:nvPr/>
        </p:nvCxnSpPr>
        <p:spPr>
          <a:xfrm>
            <a:off x="8032203" y="3044991"/>
            <a:ext cx="0" cy="167640"/>
          </a:xfrm>
          <a:prstGeom prst="line">
            <a:avLst/>
          </a:prstGeom>
          <a:ln w="952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84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297024-D7C1-4FDC-A6A8-FBA1A41C29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6"/>
          <a:stretch/>
        </p:blipFill>
        <p:spPr>
          <a:xfrm>
            <a:off x="226060" y="793102"/>
            <a:ext cx="10013341" cy="569167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E833287-6901-4D79-9A14-CF9BB255EDCB}"/>
              </a:ext>
            </a:extLst>
          </p:cNvPr>
          <p:cNvSpPr/>
          <p:nvPr/>
        </p:nvSpPr>
        <p:spPr>
          <a:xfrm>
            <a:off x="5485997" y="4133981"/>
            <a:ext cx="203193" cy="2336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07EB26-C8B3-437C-84DC-177CCAF8FD9A}"/>
              </a:ext>
            </a:extLst>
          </p:cNvPr>
          <p:cNvSpPr/>
          <p:nvPr/>
        </p:nvSpPr>
        <p:spPr>
          <a:xfrm>
            <a:off x="6261467" y="3865363"/>
            <a:ext cx="152407" cy="14879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B85053-EC9D-4081-AFC5-6B8E1167DC1B}"/>
              </a:ext>
            </a:extLst>
          </p:cNvPr>
          <p:cNvSpPr/>
          <p:nvPr/>
        </p:nvSpPr>
        <p:spPr>
          <a:xfrm>
            <a:off x="7053322" y="3486125"/>
            <a:ext cx="121916" cy="13355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060425-BEB6-4A93-9EC5-BF05C2CC2441}"/>
              </a:ext>
            </a:extLst>
          </p:cNvPr>
          <p:cNvSpPr/>
          <p:nvPr/>
        </p:nvSpPr>
        <p:spPr>
          <a:xfrm>
            <a:off x="7766836" y="3341398"/>
            <a:ext cx="341466" cy="3454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B9E7AB-5140-4316-AE96-A7C546B76393}"/>
              </a:ext>
            </a:extLst>
          </p:cNvPr>
          <p:cNvSpPr/>
          <p:nvPr/>
        </p:nvSpPr>
        <p:spPr>
          <a:xfrm>
            <a:off x="7862423" y="3054325"/>
            <a:ext cx="166052" cy="172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AAEE89-24D7-430E-97A8-67C114B148D4}"/>
              </a:ext>
            </a:extLst>
          </p:cNvPr>
          <p:cNvSpPr/>
          <p:nvPr/>
        </p:nvSpPr>
        <p:spPr>
          <a:xfrm>
            <a:off x="8771430" y="2933856"/>
            <a:ext cx="166052" cy="172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CA4006-AD45-4B60-8F77-77238D74DF3D}"/>
              </a:ext>
            </a:extLst>
          </p:cNvPr>
          <p:cNvSpPr/>
          <p:nvPr/>
        </p:nvSpPr>
        <p:spPr>
          <a:xfrm>
            <a:off x="3713584" y="4324325"/>
            <a:ext cx="308336" cy="31496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FC0C3C-93A9-4EC8-BDB5-2F40C1155C1D}"/>
              </a:ext>
            </a:extLst>
          </p:cNvPr>
          <p:cNvSpPr/>
          <p:nvPr/>
        </p:nvSpPr>
        <p:spPr>
          <a:xfrm>
            <a:off x="9156486" y="2270943"/>
            <a:ext cx="386040" cy="41254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68F75A-1EB7-4344-B887-9FF7AE25F8C2}"/>
              </a:ext>
            </a:extLst>
          </p:cNvPr>
          <p:cNvSpPr/>
          <p:nvPr/>
        </p:nvSpPr>
        <p:spPr>
          <a:xfrm>
            <a:off x="1691118" y="5355565"/>
            <a:ext cx="121920" cy="812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8FC3A2-4868-478E-9B99-FEBC83CA8E11}"/>
              </a:ext>
            </a:extLst>
          </p:cNvPr>
          <p:cNvSpPr/>
          <p:nvPr/>
        </p:nvSpPr>
        <p:spPr>
          <a:xfrm>
            <a:off x="3976189" y="4598645"/>
            <a:ext cx="45719" cy="812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525A9B-AB57-413D-A2B5-9F5CFAE5EB33}"/>
              </a:ext>
            </a:extLst>
          </p:cNvPr>
          <p:cNvSpPr/>
          <p:nvPr/>
        </p:nvSpPr>
        <p:spPr>
          <a:xfrm>
            <a:off x="9785876" y="2477941"/>
            <a:ext cx="105087" cy="1168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1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297024-D7C1-4FDC-A6A8-FBA1A41C29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6"/>
          <a:stretch/>
        </p:blipFill>
        <p:spPr>
          <a:xfrm>
            <a:off x="226060" y="793102"/>
            <a:ext cx="10013341" cy="569167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E833287-6901-4D79-9A14-CF9BB255EDCB}"/>
              </a:ext>
            </a:extLst>
          </p:cNvPr>
          <p:cNvSpPr/>
          <p:nvPr/>
        </p:nvSpPr>
        <p:spPr>
          <a:xfrm>
            <a:off x="5485997" y="4133981"/>
            <a:ext cx="203193" cy="2336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07EB26-C8B3-437C-84DC-177CCAF8FD9A}"/>
              </a:ext>
            </a:extLst>
          </p:cNvPr>
          <p:cNvSpPr/>
          <p:nvPr/>
        </p:nvSpPr>
        <p:spPr>
          <a:xfrm>
            <a:off x="6261467" y="3865363"/>
            <a:ext cx="152407" cy="14879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B85053-EC9D-4081-AFC5-6B8E1167DC1B}"/>
              </a:ext>
            </a:extLst>
          </p:cNvPr>
          <p:cNvSpPr/>
          <p:nvPr/>
        </p:nvSpPr>
        <p:spPr>
          <a:xfrm>
            <a:off x="7053322" y="3486125"/>
            <a:ext cx="121916" cy="13355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060425-BEB6-4A93-9EC5-BF05C2CC2441}"/>
              </a:ext>
            </a:extLst>
          </p:cNvPr>
          <p:cNvSpPr/>
          <p:nvPr/>
        </p:nvSpPr>
        <p:spPr>
          <a:xfrm>
            <a:off x="7766836" y="3341398"/>
            <a:ext cx="341466" cy="3454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B9E7AB-5140-4316-AE96-A7C546B76393}"/>
              </a:ext>
            </a:extLst>
          </p:cNvPr>
          <p:cNvSpPr/>
          <p:nvPr/>
        </p:nvSpPr>
        <p:spPr>
          <a:xfrm>
            <a:off x="7862423" y="3054325"/>
            <a:ext cx="166052" cy="172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AAEE89-24D7-430E-97A8-67C114B148D4}"/>
              </a:ext>
            </a:extLst>
          </p:cNvPr>
          <p:cNvSpPr/>
          <p:nvPr/>
        </p:nvSpPr>
        <p:spPr>
          <a:xfrm>
            <a:off x="8771430" y="2933856"/>
            <a:ext cx="166052" cy="172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CA4006-AD45-4B60-8F77-77238D74DF3D}"/>
              </a:ext>
            </a:extLst>
          </p:cNvPr>
          <p:cNvSpPr/>
          <p:nvPr/>
        </p:nvSpPr>
        <p:spPr>
          <a:xfrm>
            <a:off x="3713584" y="4324325"/>
            <a:ext cx="308336" cy="31496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FC0C3C-93A9-4EC8-BDB5-2F40C1155C1D}"/>
              </a:ext>
            </a:extLst>
          </p:cNvPr>
          <p:cNvSpPr/>
          <p:nvPr/>
        </p:nvSpPr>
        <p:spPr>
          <a:xfrm>
            <a:off x="9156486" y="2270943"/>
            <a:ext cx="386040" cy="41254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68F75A-1EB7-4344-B887-9FF7AE25F8C2}"/>
              </a:ext>
            </a:extLst>
          </p:cNvPr>
          <p:cNvSpPr/>
          <p:nvPr/>
        </p:nvSpPr>
        <p:spPr>
          <a:xfrm>
            <a:off x="1691118" y="5355565"/>
            <a:ext cx="121920" cy="812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8FC3A2-4868-478E-9B99-FEBC83CA8E11}"/>
              </a:ext>
            </a:extLst>
          </p:cNvPr>
          <p:cNvSpPr/>
          <p:nvPr/>
        </p:nvSpPr>
        <p:spPr>
          <a:xfrm>
            <a:off x="3976189" y="4598645"/>
            <a:ext cx="45719" cy="812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525A9B-AB57-413D-A2B5-9F5CFAE5EB33}"/>
              </a:ext>
            </a:extLst>
          </p:cNvPr>
          <p:cNvSpPr/>
          <p:nvPr/>
        </p:nvSpPr>
        <p:spPr>
          <a:xfrm>
            <a:off x="9785876" y="2477941"/>
            <a:ext cx="105087" cy="1168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9816C7-C830-458D-956F-9429216BE331}"/>
              </a:ext>
            </a:extLst>
          </p:cNvPr>
          <p:cNvSpPr txBox="1"/>
          <p:nvPr/>
        </p:nvSpPr>
        <p:spPr>
          <a:xfrm>
            <a:off x="1577909" y="1909458"/>
            <a:ext cx="4518092" cy="784830"/>
          </a:xfrm>
          <a:prstGeom prst="rect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500" dirty="0"/>
              <a:t>Calculator </a:t>
            </a:r>
            <a:r>
              <a:rPr lang="en-US" sz="4500" dirty="0" smtClean="0"/>
              <a:t>ste</a:t>
            </a:r>
            <a:r>
              <a:rPr lang="en-US" altLang="zh-CN" sz="4500" dirty="0" smtClean="0"/>
              <a:t>ps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160818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692589-663C-4660-A8FC-F72F800B531D}"/>
              </a:ext>
            </a:extLst>
          </p:cNvPr>
          <p:cNvSpPr txBox="1"/>
          <p:nvPr/>
        </p:nvSpPr>
        <p:spPr>
          <a:xfrm>
            <a:off x="492246" y="536988"/>
            <a:ext cx="108537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0070C0"/>
                </a:solidFill>
              </a:rPr>
              <a:t>Topics</a:t>
            </a:r>
            <a:endParaRPr lang="en-US" sz="2000" dirty="0"/>
          </a:p>
          <a:p>
            <a:pPr marL="914400" indent="-914400">
              <a:buAutoNum type="arabicPeriod"/>
            </a:pPr>
            <a:r>
              <a:rPr lang="en-US" sz="5000" dirty="0"/>
              <a:t>Least squares regression line (LSRL)</a:t>
            </a:r>
          </a:p>
          <a:p>
            <a:pPr marL="914400" indent="-914400">
              <a:buAutoNum type="arabicPeriod"/>
            </a:pPr>
            <a:r>
              <a:rPr lang="en-US" sz="5000" b="1" dirty="0">
                <a:solidFill>
                  <a:srgbClr val="0070C0"/>
                </a:solidFill>
              </a:rPr>
              <a:t>Slope and y-intercept</a:t>
            </a:r>
          </a:p>
          <a:p>
            <a:pPr marL="914400" indent="-914400">
              <a:buAutoNum type="arabicPeriod"/>
            </a:pPr>
            <a:r>
              <a:rPr lang="en-US" sz="5000" dirty="0"/>
              <a:t>Predictions using the LSRL</a:t>
            </a:r>
          </a:p>
          <a:p>
            <a:pPr marL="914400" indent="-914400">
              <a:buAutoNum type="arabicPeriod"/>
            </a:pPr>
            <a:r>
              <a:rPr lang="en-US" sz="5000" dirty="0"/>
              <a:t>Dangers of prediction</a:t>
            </a:r>
          </a:p>
        </p:txBody>
      </p:sp>
    </p:spTree>
    <p:extLst>
      <p:ext uri="{BB962C8B-B14F-4D97-AF65-F5344CB8AC3E}">
        <p14:creationId xmlns:p14="http://schemas.microsoft.com/office/powerpoint/2010/main" val="138822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2A4864-45F9-43D2-B230-A549184C0D09}"/>
              </a:ext>
            </a:extLst>
          </p:cNvPr>
          <p:cNvSpPr txBox="1"/>
          <p:nvPr/>
        </p:nvSpPr>
        <p:spPr>
          <a:xfrm>
            <a:off x="301690" y="207841"/>
            <a:ext cx="812696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Is attendance the solution?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123FB-13CC-4C6F-BDBC-0CC1946F9E91}"/>
              </a:ext>
            </a:extLst>
          </p:cNvPr>
          <p:cNvSpPr txBox="1"/>
          <p:nvPr/>
        </p:nvSpPr>
        <p:spPr>
          <a:xfrm>
            <a:off x="808581" y="2391413"/>
            <a:ext cx="46248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Low Attendance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0A0CDAD-A772-4EF6-BDC2-F5A437178EC0}"/>
              </a:ext>
            </a:extLst>
          </p:cNvPr>
          <p:cNvSpPr/>
          <p:nvPr/>
        </p:nvSpPr>
        <p:spPr>
          <a:xfrm rot="5400000">
            <a:off x="2418110" y="3561612"/>
            <a:ext cx="1147665" cy="861774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E8223-E802-419B-97DA-B4928CDFAC49}"/>
              </a:ext>
            </a:extLst>
          </p:cNvPr>
          <p:cNvSpPr txBox="1"/>
          <p:nvPr/>
        </p:nvSpPr>
        <p:spPr>
          <a:xfrm>
            <a:off x="108786" y="4639513"/>
            <a:ext cx="46248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/>
              <a:t>Low Scores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BEDA17-CE44-4A15-B3BF-951001951E0C}"/>
              </a:ext>
            </a:extLst>
          </p:cNvPr>
          <p:cNvSpPr txBox="1"/>
          <p:nvPr/>
        </p:nvSpPr>
        <p:spPr>
          <a:xfrm>
            <a:off x="657737" y="1744905"/>
            <a:ext cx="15208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315126-A4CA-4307-8F0B-5A9EF3C4E511}"/>
              </a:ext>
            </a:extLst>
          </p:cNvPr>
          <p:cNvSpPr txBox="1"/>
          <p:nvPr/>
        </p:nvSpPr>
        <p:spPr>
          <a:xfrm>
            <a:off x="723051" y="4044152"/>
            <a:ext cx="15208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41727B-8B60-4E03-BA9A-B21564887CF2}"/>
              </a:ext>
            </a:extLst>
          </p:cNvPr>
          <p:cNvSpPr txBox="1"/>
          <p:nvPr/>
        </p:nvSpPr>
        <p:spPr>
          <a:xfrm>
            <a:off x="5347924" y="3151600"/>
            <a:ext cx="670404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Will raising attendance also raise scores?</a:t>
            </a:r>
          </a:p>
        </p:txBody>
      </p:sp>
      <p:sp>
        <p:nvSpPr>
          <p:cNvPr id="13" name="矩形 12"/>
          <p:cNvSpPr/>
          <p:nvPr/>
        </p:nvSpPr>
        <p:spPr>
          <a:xfrm>
            <a:off x="3526939" y="3391863"/>
            <a:ext cx="56938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4065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76FB85-AC57-4F15-815D-2E785AD9B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07" y="1250301"/>
            <a:ext cx="4216008" cy="41127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4EF772-D70B-4072-8BE0-BF1A8A7E1687}"/>
              </a:ext>
            </a:extLst>
          </p:cNvPr>
          <p:cNvSpPr txBox="1"/>
          <p:nvPr/>
        </p:nvSpPr>
        <p:spPr>
          <a:xfrm>
            <a:off x="4957127" y="1037357"/>
            <a:ext cx="6217920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y = 2x + 1</a:t>
            </a:r>
          </a:p>
          <a:p>
            <a:endParaRPr lang="en-US" sz="1200" dirty="0"/>
          </a:p>
          <a:p>
            <a:r>
              <a:rPr lang="en-US" sz="3500" b="1" dirty="0">
                <a:solidFill>
                  <a:srgbClr val="0070C0"/>
                </a:solidFill>
              </a:rPr>
              <a:t>Slope? What does it mean?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3500" b="1" dirty="0">
                <a:solidFill>
                  <a:srgbClr val="0070C0"/>
                </a:solidFill>
              </a:rPr>
              <a:t>Y intercept? What does it mean?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26A97-37E7-425C-B31D-F2C7E647D4AE}"/>
              </a:ext>
            </a:extLst>
          </p:cNvPr>
          <p:cNvSpPr txBox="1"/>
          <p:nvPr/>
        </p:nvSpPr>
        <p:spPr>
          <a:xfrm>
            <a:off x="203200" y="187212"/>
            <a:ext cx="475392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b="1" dirty="0"/>
              <a:t>y = </a:t>
            </a:r>
            <a:r>
              <a:rPr lang="en-US" sz="5500" b="1" dirty="0" smtClean="0"/>
              <a:t>ax </a:t>
            </a:r>
            <a:r>
              <a:rPr lang="en-US" sz="5500" b="1" dirty="0"/>
              <a:t>+ b</a:t>
            </a:r>
          </a:p>
        </p:txBody>
      </p:sp>
    </p:spTree>
    <p:extLst>
      <p:ext uri="{BB962C8B-B14F-4D97-AF65-F5344CB8AC3E}">
        <p14:creationId xmlns:p14="http://schemas.microsoft.com/office/powerpoint/2010/main" val="363106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76FB85-AC57-4F15-815D-2E785AD9B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07" y="1250301"/>
            <a:ext cx="4216008" cy="41127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4EF772-D70B-4072-8BE0-BF1A8A7E1687}"/>
              </a:ext>
            </a:extLst>
          </p:cNvPr>
          <p:cNvSpPr txBox="1"/>
          <p:nvPr/>
        </p:nvSpPr>
        <p:spPr>
          <a:xfrm>
            <a:off x="4957127" y="1037357"/>
            <a:ext cx="6217920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y = 2x + 1</a:t>
            </a:r>
          </a:p>
          <a:p>
            <a:endParaRPr lang="en-US" sz="1200" dirty="0"/>
          </a:p>
          <a:p>
            <a:r>
              <a:rPr lang="en-US" sz="3500" b="1" dirty="0">
                <a:solidFill>
                  <a:srgbClr val="0070C0"/>
                </a:solidFill>
              </a:rPr>
              <a:t>Slope? What does it mean?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3500" b="1" dirty="0">
                <a:solidFill>
                  <a:srgbClr val="0070C0"/>
                </a:solidFill>
              </a:rPr>
              <a:t>Y intercept? What does it mean?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26A97-37E7-425C-B31D-F2C7E647D4AE}"/>
              </a:ext>
            </a:extLst>
          </p:cNvPr>
          <p:cNvSpPr txBox="1"/>
          <p:nvPr/>
        </p:nvSpPr>
        <p:spPr>
          <a:xfrm>
            <a:off x="203200" y="187212"/>
            <a:ext cx="475392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b="1" dirty="0"/>
              <a:t>y = </a:t>
            </a:r>
            <a:r>
              <a:rPr lang="en-US" sz="5500" b="1" dirty="0" smtClean="0"/>
              <a:t>ax </a:t>
            </a:r>
            <a:r>
              <a:rPr lang="en-US" sz="5500" b="1" dirty="0"/>
              <a:t>+ b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4E3D4C-FA4D-4125-A491-796BA35AC43F}"/>
              </a:ext>
            </a:extLst>
          </p:cNvPr>
          <p:cNvCxnSpPr/>
          <p:nvPr/>
        </p:nvCxnSpPr>
        <p:spPr>
          <a:xfrm>
            <a:off x="2584580" y="2957805"/>
            <a:ext cx="382555" cy="0"/>
          </a:xfrm>
          <a:prstGeom prst="line">
            <a:avLst/>
          </a:prstGeom>
          <a:ln w="793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7DB574-80AD-4472-9B8C-2502E37E0B53}"/>
              </a:ext>
            </a:extLst>
          </p:cNvPr>
          <p:cNvSpPr txBox="1"/>
          <p:nvPr/>
        </p:nvSpPr>
        <p:spPr>
          <a:xfrm>
            <a:off x="2512361" y="2857872"/>
            <a:ext cx="8142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317341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76FB85-AC57-4F15-815D-2E785AD9B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07" y="1250301"/>
            <a:ext cx="4216008" cy="41127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4EF772-D70B-4072-8BE0-BF1A8A7E1687}"/>
              </a:ext>
            </a:extLst>
          </p:cNvPr>
          <p:cNvSpPr txBox="1"/>
          <p:nvPr/>
        </p:nvSpPr>
        <p:spPr>
          <a:xfrm>
            <a:off x="4957127" y="1037357"/>
            <a:ext cx="6217920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y = 2x + 1</a:t>
            </a:r>
          </a:p>
          <a:p>
            <a:endParaRPr lang="en-US" sz="1200" dirty="0"/>
          </a:p>
          <a:p>
            <a:r>
              <a:rPr lang="en-US" sz="3500" b="1" dirty="0">
                <a:solidFill>
                  <a:srgbClr val="0070C0"/>
                </a:solidFill>
              </a:rPr>
              <a:t>Slope? What does it mean?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3500" b="1" dirty="0">
                <a:solidFill>
                  <a:srgbClr val="0070C0"/>
                </a:solidFill>
              </a:rPr>
              <a:t>Y intercept? What does it mean?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26A97-37E7-425C-B31D-F2C7E647D4AE}"/>
              </a:ext>
            </a:extLst>
          </p:cNvPr>
          <p:cNvSpPr txBox="1"/>
          <p:nvPr/>
        </p:nvSpPr>
        <p:spPr>
          <a:xfrm>
            <a:off x="203200" y="187212"/>
            <a:ext cx="475392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b="1" dirty="0"/>
              <a:t>y = </a:t>
            </a:r>
            <a:r>
              <a:rPr lang="en-US" sz="5500" b="1" dirty="0" smtClean="0"/>
              <a:t>ax </a:t>
            </a:r>
            <a:r>
              <a:rPr lang="en-US" sz="5500" b="1" dirty="0"/>
              <a:t>+ b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4E3D4C-FA4D-4125-A491-796BA35AC43F}"/>
              </a:ext>
            </a:extLst>
          </p:cNvPr>
          <p:cNvCxnSpPr/>
          <p:nvPr/>
        </p:nvCxnSpPr>
        <p:spPr>
          <a:xfrm>
            <a:off x="2584580" y="2957805"/>
            <a:ext cx="382555" cy="0"/>
          </a:xfrm>
          <a:prstGeom prst="line">
            <a:avLst/>
          </a:prstGeom>
          <a:ln w="793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944947-17B9-448C-9B9D-8C0A8EBEDCE8}"/>
              </a:ext>
            </a:extLst>
          </p:cNvPr>
          <p:cNvCxnSpPr>
            <a:cxnSpLocks/>
          </p:cNvCxnSpPr>
          <p:nvPr/>
        </p:nvCxnSpPr>
        <p:spPr>
          <a:xfrm flipV="1">
            <a:off x="2967135" y="2228850"/>
            <a:ext cx="0" cy="748005"/>
          </a:xfrm>
          <a:prstGeom prst="line">
            <a:avLst/>
          </a:prstGeom>
          <a:ln w="793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6DA8C8-C20D-42F2-BA5C-4A0BF7F687DD}"/>
              </a:ext>
            </a:extLst>
          </p:cNvPr>
          <p:cNvSpPr txBox="1"/>
          <p:nvPr/>
        </p:nvSpPr>
        <p:spPr>
          <a:xfrm>
            <a:off x="3035089" y="2210437"/>
            <a:ext cx="126419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rgbClr val="7030A0"/>
                </a:solidFill>
              </a:rPr>
              <a:t>+2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7DB574-80AD-4472-9B8C-2502E37E0B53}"/>
              </a:ext>
            </a:extLst>
          </p:cNvPr>
          <p:cNvSpPr txBox="1"/>
          <p:nvPr/>
        </p:nvSpPr>
        <p:spPr>
          <a:xfrm>
            <a:off x="2512361" y="2857872"/>
            <a:ext cx="8142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275389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76FB85-AC57-4F15-815D-2E785AD9B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07" y="1250301"/>
            <a:ext cx="4216008" cy="41127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4EF772-D70B-4072-8BE0-BF1A8A7E1687}"/>
              </a:ext>
            </a:extLst>
          </p:cNvPr>
          <p:cNvSpPr txBox="1"/>
          <p:nvPr/>
        </p:nvSpPr>
        <p:spPr>
          <a:xfrm>
            <a:off x="4957127" y="1037357"/>
            <a:ext cx="6217920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y = </a:t>
            </a:r>
            <a:r>
              <a:rPr lang="en-US" sz="5500" b="1" dirty="0">
                <a:solidFill>
                  <a:srgbClr val="7030A0"/>
                </a:solidFill>
              </a:rPr>
              <a:t>2</a:t>
            </a:r>
            <a:r>
              <a:rPr lang="en-US" sz="5500" dirty="0"/>
              <a:t>x + 1</a:t>
            </a:r>
          </a:p>
          <a:p>
            <a:endParaRPr lang="en-US" sz="1200" dirty="0"/>
          </a:p>
          <a:p>
            <a:r>
              <a:rPr lang="en-US" sz="3500" b="1" dirty="0">
                <a:solidFill>
                  <a:srgbClr val="0070C0"/>
                </a:solidFill>
              </a:rPr>
              <a:t>Slope? What does it mean?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3500" b="1" dirty="0">
                <a:solidFill>
                  <a:srgbClr val="0070C0"/>
                </a:solidFill>
              </a:rPr>
              <a:t>Y intercept? What does it mean?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26A97-37E7-425C-B31D-F2C7E647D4AE}"/>
              </a:ext>
            </a:extLst>
          </p:cNvPr>
          <p:cNvSpPr txBox="1"/>
          <p:nvPr/>
        </p:nvSpPr>
        <p:spPr>
          <a:xfrm>
            <a:off x="203200" y="187212"/>
            <a:ext cx="475392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b="1" dirty="0"/>
              <a:t>y = </a:t>
            </a:r>
            <a:r>
              <a:rPr lang="en-US" sz="5500" b="1" dirty="0" smtClean="0">
                <a:solidFill>
                  <a:srgbClr val="7030A0"/>
                </a:solidFill>
              </a:rPr>
              <a:t>a</a:t>
            </a:r>
            <a:r>
              <a:rPr lang="en-US" sz="5500" b="1" dirty="0" smtClean="0"/>
              <a:t>x </a:t>
            </a:r>
            <a:r>
              <a:rPr lang="en-US" sz="5500" b="1" dirty="0"/>
              <a:t>+ b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4E3D4C-FA4D-4125-A491-796BA35AC43F}"/>
              </a:ext>
            </a:extLst>
          </p:cNvPr>
          <p:cNvCxnSpPr/>
          <p:nvPr/>
        </p:nvCxnSpPr>
        <p:spPr>
          <a:xfrm>
            <a:off x="2584580" y="2957805"/>
            <a:ext cx="382555" cy="0"/>
          </a:xfrm>
          <a:prstGeom prst="line">
            <a:avLst/>
          </a:prstGeom>
          <a:ln w="793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944947-17B9-448C-9B9D-8C0A8EBEDCE8}"/>
              </a:ext>
            </a:extLst>
          </p:cNvPr>
          <p:cNvCxnSpPr>
            <a:cxnSpLocks/>
          </p:cNvCxnSpPr>
          <p:nvPr/>
        </p:nvCxnSpPr>
        <p:spPr>
          <a:xfrm flipV="1">
            <a:off x="2967135" y="2228850"/>
            <a:ext cx="0" cy="748005"/>
          </a:xfrm>
          <a:prstGeom prst="line">
            <a:avLst/>
          </a:prstGeom>
          <a:ln w="793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6DA8C8-C20D-42F2-BA5C-4A0BF7F687DD}"/>
              </a:ext>
            </a:extLst>
          </p:cNvPr>
          <p:cNvSpPr txBox="1"/>
          <p:nvPr/>
        </p:nvSpPr>
        <p:spPr>
          <a:xfrm>
            <a:off x="2967135" y="2182500"/>
            <a:ext cx="14925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rgbClr val="7030A0"/>
                </a:solidFill>
              </a:rPr>
              <a:t>+2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7DB574-80AD-4472-9B8C-2502E37E0B53}"/>
              </a:ext>
            </a:extLst>
          </p:cNvPr>
          <p:cNvSpPr txBox="1"/>
          <p:nvPr/>
        </p:nvSpPr>
        <p:spPr>
          <a:xfrm>
            <a:off x="2512361" y="2857872"/>
            <a:ext cx="8142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320765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76FB85-AC57-4F15-815D-2E785AD9B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07" y="1250301"/>
            <a:ext cx="4216008" cy="41127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4EF772-D70B-4072-8BE0-BF1A8A7E1687}"/>
              </a:ext>
            </a:extLst>
          </p:cNvPr>
          <p:cNvSpPr txBox="1"/>
          <p:nvPr/>
        </p:nvSpPr>
        <p:spPr>
          <a:xfrm>
            <a:off x="4957127" y="1037357"/>
            <a:ext cx="621792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y = </a:t>
            </a:r>
            <a:r>
              <a:rPr lang="en-US" sz="5500" b="1" dirty="0">
                <a:solidFill>
                  <a:srgbClr val="7030A0"/>
                </a:solidFill>
              </a:rPr>
              <a:t>2</a:t>
            </a:r>
            <a:r>
              <a:rPr lang="en-US" sz="5500" dirty="0"/>
              <a:t>x + 1</a:t>
            </a:r>
          </a:p>
          <a:p>
            <a:endParaRPr lang="en-US" sz="1200" dirty="0"/>
          </a:p>
          <a:p>
            <a:r>
              <a:rPr lang="en-US" sz="3500" b="1" dirty="0">
                <a:solidFill>
                  <a:srgbClr val="0070C0"/>
                </a:solidFill>
              </a:rPr>
              <a:t>Slope? What does it mean?</a:t>
            </a:r>
          </a:p>
          <a:p>
            <a:pPr algn="ctr"/>
            <a:r>
              <a:rPr lang="en-US" sz="3500" b="1" u="sng" dirty="0">
                <a:solidFill>
                  <a:srgbClr val="7030A0"/>
                </a:solidFill>
              </a:rPr>
              <a:t>Slope:</a:t>
            </a:r>
            <a:r>
              <a:rPr lang="en-US" sz="3500" b="1" dirty="0">
                <a:solidFill>
                  <a:srgbClr val="7030A0"/>
                </a:solidFill>
              </a:rPr>
              <a:t> 2</a:t>
            </a:r>
          </a:p>
          <a:p>
            <a:r>
              <a:rPr lang="en-US" sz="3500" dirty="0"/>
              <a:t>For every increase in x by 1 unit, the y values increase by 2.</a:t>
            </a:r>
          </a:p>
          <a:p>
            <a:endParaRPr lang="en-US" sz="1200" dirty="0"/>
          </a:p>
          <a:p>
            <a:r>
              <a:rPr lang="en-US" sz="3500" b="1" dirty="0">
                <a:solidFill>
                  <a:srgbClr val="0070C0"/>
                </a:solidFill>
              </a:rPr>
              <a:t>Y intercept? What does it mean?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26A97-37E7-425C-B31D-F2C7E647D4AE}"/>
              </a:ext>
            </a:extLst>
          </p:cNvPr>
          <p:cNvSpPr txBox="1"/>
          <p:nvPr/>
        </p:nvSpPr>
        <p:spPr>
          <a:xfrm>
            <a:off x="203200" y="187212"/>
            <a:ext cx="475392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b="1" dirty="0"/>
              <a:t>y = </a:t>
            </a:r>
            <a:r>
              <a:rPr lang="en-US" sz="5500" b="1" dirty="0" smtClean="0">
                <a:solidFill>
                  <a:srgbClr val="7030A0"/>
                </a:solidFill>
              </a:rPr>
              <a:t>a</a:t>
            </a:r>
            <a:r>
              <a:rPr lang="en-US" sz="5500" b="1" dirty="0" smtClean="0"/>
              <a:t>x </a:t>
            </a:r>
            <a:r>
              <a:rPr lang="en-US" sz="5500" b="1" dirty="0"/>
              <a:t>+ b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4E3D4C-FA4D-4125-A491-796BA35AC43F}"/>
              </a:ext>
            </a:extLst>
          </p:cNvPr>
          <p:cNvCxnSpPr/>
          <p:nvPr/>
        </p:nvCxnSpPr>
        <p:spPr>
          <a:xfrm>
            <a:off x="2584580" y="2957805"/>
            <a:ext cx="382555" cy="0"/>
          </a:xfrm>
          <a:prstGeom prst="line">
            <a:avLst/>
          </a:prstGeom>
          <a:ln w="793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944947-17B9-448C-9B9D-8C0A8EBEDCE8}"/>
              </a:ext>
            </a:extLst>
          </p:cNvPr>
          <p:cNvCxnSpPr>
            <a:cxnSpLocks/>
          </p:cNvCxnSpPr>
          <p:nvPr/>
        </p:nvCxnSpPr>
        <p:spPr>
          <a:xfrm flipV="1">
            <a:off x="2967135" y="2228850"/>
            <a:ext cx="0" cy="748005"/>
          </a:xfrm>
          <a:prstGeom prst="line">
            <a:avLst/>
          </a:prstGeom>
          <a:ln w="793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6DA8C8-C20D-42F2-BA5C-4A0BF7F687DD}"/>
              </a:ext>
            </a:extLst>
          </p:cNvPr>
          <p:cNvSpPr txBox="1"/>
          <p:nvPr/>
        </p:nvSpPr>
        <p:spPr>
          <a:xfrm>
            <a:off x="2967135" y="2182500"/>
            <a:ext cx="155516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rgbClr val="7030A0"/>
                </a:solidFill>
              </a:rPr>
              <a:t>+2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7DB574-80AD-4472-9B8C-2502E37E0B53}"/>
              </a:ext>
            </a:extLst>
          </p:cNvPr>
          <p:cNvSpPr txBox="1"/>
          <p:nvPr/>
        </p:nvSpPr>
        <p:spPr>
          <a:xfrm>
            <a:off x="2512361" y="2857872"/>
            <a:ext cx="8142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355640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1">
                <a:extLst>
                  <a:ext uri="{FF2B5EF4-FFF2-40B4-BE49-F238E27FC236}">
                    <a16:creationId xmlns:a16="http://schemas.microsoft.com/office/drawing/2014/main" id="{DF9D4FD8-E8F8-4715-B831-5A7B7FFB8F5D}"/>
                  </a:ext>
                </a:extLst>
              </p:cNvPr>
              <p:cNvSpPr txBox="1"/>
              <p:nvPr/>
            </p:nvSpPr>
            <p:spPr>
              <a:xfrm>
                <a:off x="-1727719" y="0"/>
                <a:ext cx="9815804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4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7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7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altLang="zh-CN" sz="7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7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7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7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7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72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1">
                <a:extLst>
                  <a:ext uri="{FF2B5EF4-FFF2-40B4-BE49-F238E27FC236}">
                    <a16:creationId xmlns:a16="http://schemas.microsoft.com/office/drawing/2014/main" id="{DF9D4FD8-E8F8-4715-B831-5A7B7FFB8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27719" y="0"/>
                <a:ext cx="9815804" cy="14157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647699" y="1470830"/>
            <a:ext cx="118545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 smtClean="0"/>
              <a:t>slope: a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4000" dirty="0" smtClean="0"/>
              <a:t>The slope tells us how the predicted y-variable changes as the x-variable increased by one unit.</a:t>
            </a:r>
          </a:p>
        </p:txBody>
      </p:sp>
    </p:spTree>
    <p:extLst>
      <p:ext uri="{BB962C8B-B14F-4D97-AF65-F5344CB8AC3E}">
        <p14:creationId xmlns:p14="http://schemas.microsoft.com/office/powerpoint/2010/main" val="91177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76FB85-AC57-4F15-815D-2E785AD9B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07" y="1250301"/>
            <a:ext cx="4216008" cy="41127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4EF772-D70B-4072-8BE0-BF1A8A7E1687}"/>
              </a:ext>
            </a:extLst>
          </p:cNvPr>
          <p:cNvSpPr txBox="1"/>
          <p:nvPr/>
        </p:nvSpPr>
        <p:spPr>
          <a:xfrm>
            <a:off x="4957127" y="1037357"/>
            <a:ext cx="621792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y = 2x + </a:t>
            </a:r>
            <a:r>
              <a:rPr lang="en-US" sz="5500" b="1" dirty="0">
                <a:solidFill>
                  <a:srgbClr val="FF0000"/>
                </a:solidFill>
              </a:rPr>
              <a:t>1</a:t>
            </a:r>
          </a:p>
          <a:p>
            <a:endParaRPr lang="en-US" sz="1200" dirty="0"/>
          </a:p>
          <a:p>
            <a:r>
              <a:rPr lang="en-US" sz="3500" b="1" dirty="0">
                <a:solidFill>
                  <a:srgbClr val="0070C0"/>
                </a:solidFill>
              </a:rPr>
              <a:t>Slope? What does it mean?</a:t>
            </a:r>
          </a:p>
          <a:p>
            <a:pPr algn="ctr"/>
            <a:r>
              <a:rPr lang="en-US" sz="3500" b="1" u="sng" dirty="0">
                <a:solidFill>
                  <a:srgbClr val="7030A0"/>
                </a:solidFill>
              </a:rPr>
              <a:t>Slope:</a:t>
            </a:r>
            <a:r>
              <a:rPr lang="en-US" sz="3500" b="1" dirty="0">
                <a:solidFill>
                  <a:srgbClr val="7030A0"/>
                </a:solidFill>
              </a:rPr>
              <a:t> 2</a:t>
            </a:r>
          </a:p>
          <a:p>
            <a:r>
              <a:rPr lang="en-US" sz="3500" dirty="0"/>
              <a:t>For every increase in x by 1 unit, the y values increase by 2.</a:t>
            </a:r>
          </a:p>
          <a:p>
            <a:endParaRPr lang="en-US" sz="1200" dirty="0"/>
          </a:p>
          <a:p>
            <a:r>
              <a:rPr lang="en-US" sz="3500" b="1" dirty="0">
                <a:solidFill>
                  <a:srgbClr val="0070C0"/>
                </a:solidFill>
              </a:rPr>
              <a:t>Y intercept? What does it mean?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26A97-37E7-425C-B31D-F2C7E647D4AE}"/>
              </a:ext>
            </a:extLst>
          </p:cNvPr>
          <p:cNvSpPr txBox="1"/>
          <p:nvPr/>
        </p:nvSpPr>
        <p:spPr>
          <a:xfrm>
            <a:off x="203200" y="187212"/>
            <a:ext cx="475392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b="1" dirty="0"/>
              <a:t>y = </a:t>
            </a:r>
            <a:r>
              <a:rPr lang="en-US" sz="5500" b="1" dirty="0" smtClean="0"/>
              <a:t>ax </a:t>
            </a:r>
            <a:r>
              <a:rPr lang="en-US" sz="5500" b="1" dirty="0"/>
              <a:t>+ </a:t>
            </a:r>
            <a:r>
              <a:rPr lang="en-US" sz="55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D03374-3814-4A27-BC8F-BD2EF3DEAB75}"/>
              </a:ext>
            </a:extLst>
          </p:cNvPr>
          <p:cNvSpPr/>
          <p:nvPr/>
        </p:nvSpPr>
        <p:spPr>
          <a:xfrm>
            <a:off x="2397967" y="2771192"/>
            <a:ext cx="335902" cy="3359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6F40BB-7E96-447C-BFC1-5C0F30D49D9D}"/>
              </a:ext>
            </a:extLst>
          </p:cNvPr>
          <p:cNvSpPr txBox="1"/>
          <p:nvPr/>
        </p:nvSpPr>
        <p:spPr>
          <a:xfrm>
            <a:off x="1408923" y="2331351"/>
            <a:ext cx="10636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FF0000"/>
                </a:solidFill>
              </a:rPr>
              <a:t>y-int</a:t>
            </a:r>
          </a:p>
        </p:txBody>
      </p:sp>
    </p:spTree>
    <p:extLst>
      <p:ext uri="{BB962C8B-B14F-4D97-AF65-F5344CB8AC3E}">
        <p14:creationId xmlns:p14="http://schemas.microsoft.com/office/powerpoint/2010/main" val="363163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76FB85-AC57-4F15-815D-2E785AD9B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07" y="1250301"/>
            <a:ext cx="4216008" cy="41127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4EF772-D70B-4072-8BE0-BF1A8A7E1687}"/>
              </a:ext>
            </a:extLst>
          </p:cNvPr>
          <p:cNvSpPr txBox="1"/>
          <p:nvPr/>
        </p:nvSpPr>
        <p:spPr>
          <a:xfrm>
            <a:off x="4957127" y="1037357"/>
            <a:ext cx="62179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y = 2x + </a:t>
            </a:r>
            <a:r>
              <a:rPr lang="en-US" sz="5500" b="1" dirty="0">
                <a:solidFill>
                  <a:srgbClr val="FF0000"/>
                </a:solidFill>
              </a:rPr>
              <a:t>1</a:t>
            </a:r>
          </a:p>
          <a:p>
            <a:endParaRPr lang="en-US" sz="1200" dirty="0"/>
          </a:p>
          <a:p>
            <a:r>
              <a:rPr lang="en-US" sz="3500" b="1" dirty="0">
                <a:solidFill>
                  <a:srgbClr val="0070C0"/>
                </a:solidFill>
              </a:rPr>
              <a:t>Slope? What does it mean?</a:t>
            </a:r>
          </a:p>
          <a:p>
            <a:pPr algn="ctr"/>
            <a:r>
              <a:rPr lang="en-US" sz="3500" b="1" u="sng" dirty="0">
                <a:solidFill>
                  <a:srgbClr val="7030A0"/>
                </a:solidFill>
              </a:rPr>
              <a:t>Slope:</a:t>
            </a:r>
            <a:r>
              <a:rPr lang="en-US" sz="3500" b="1" dirty="0">
                <a:solidFill>
                  <a:srgbClr val="7030A0"/>
                </a:solidFill>
              </a:rPr>
              <a:t> 2</a:t>
            </a:r>
          </a:p>
          <a:p>
            <a:r>
              <a:rPr lang="en-US" sz="3500" dirty="0"/>
              <a:t>For every increase in x by 1 unit, the y values increase by 2.</a:t>
            </a:r>
          </a:p>
          <a:p>
            <a:endParaRPr lang="en-US" sz="1200" dirty="0"/>
          </a:p>
          <a:p>
            <a:r>
              <a:rPr lang="en-US" sz="3500" b="1" dirty="0">
                <a:solidFill>
                  <a:srgbClr val="0070C0"/>
                </a:solidFill>
              </a:rPr>
              <a:t>Y intercept? What does it mean?</a:t>
            </a:r>
          </a:p>
          <a:p>
            <a:pPr algn="ctr"/>
            <a:r>
              <a:rPr lang="en-US" sz="3500" b="1" u="sng" dirty="0">
                <a:solidFill>
                  <a:srgbClr val="FF0000"/>
                </a:solidFill>
              </a:rPr>
              <a:t>Y-intercept:</a:t>
            </a:r>
            <a:r>
              <a:rPr lang="en-US" sz="3500" b="1" dirty="0">
                <a:solidFill>
                  <a:srgbClr val="FF0000"/>
                </a:solidFill>
              </a:rPr>
              <a:t> 1</a:t>
            </a:r>
          </a:p>
          <a:p>
            <a:r>
              <a:rPr lang="en-US" sz="3500" dirty="0"/>
              <a:t>When x = 0, the y-value is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9E38E2-2301-4879-BADA-3ACF3337D342}"/>
              </a:ext>
            </a:extLst>
          </p:cNvPr>
          <p:cNvSpPr txBox="1"/>
          <p:nvPr/>
        </p:nvSpPr>
        <p:spPr>
          <a:xfrm>
            <a:off x="203200" y="187212"/>
            <a:ext cx="475392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b="1" dirty="0"/>
              <a:t>y = </a:t>
            </a:r>
            <a:r>
              <a:rPr lang="en-US" sz="5500" b="1" dirty="0" smtClean="0"/>
              <a:t>ax </a:t>
            </a:r>
            <a:r>
              <a:rPr lang="en-US" sz="5500" b="1" dirty="0"/>
              <a:t>+ </a:t>
            </a:r>
            <a:r>
              <a:rPr lang="en-US" sz="55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4D7CDC-28E5-4375-A5BB-36323DA1B22E}"/>
              </a:ext>
            </a:extLst>
          </p:cNvPr>
          <p:cNvSpPr/>
          <p:nvPr/>
        </p:nvSpPr>
        <p:spPr>
          <a:xfrm>
            <a:off x="2397967" y="2771192"/>
            <a:ext cx="335902" cy="3359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645B7B-7E12-4D48-B316-A4E5F29E1781}"/>
              </a:ext>
            </a:extLst>
          </p:cNvPr>
          <p:cNvSpPr txBox="1"/>
          <p:nvPr/>
        </p:nvSpPr>
        <p:spPr>
          <a:xfrm>
            <a:off x="1408923" y="2331351"/>
            <a:ext cx="10636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FF0000"/>
                </a:solidFill>
              </a:rPr>
              <a:t>y-int</a:t>
            </a:r>
          </a:p>
        </p:txBody>
      </p:sp>
    </p:spTree>
    <p:extLst>
      <p:ext uri="{BB962C8B-B14F-4D97-AF65-F5344CB8AC3E}">
        <p14:creationId xmlns:p14="http://schemas.microsoft.com/office/powerpoint/2010/main" val="127578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9D4FD8-E8F8-4715-B831-5A7B7FFB8F5D}"/>
                  </a:ext>
                </a:extLst>
              </p:cNvPr>
              <p:cNvSpPr txBox="1"/>
              <p:nvPr/>
            </p:nvSpPr>
            <p:spPr>
              <a:xfrm>
                <a:off x="-1640634" y="174172"/>
                <a:ext cx="9815804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4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7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7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altLang="zh-CN" sz="7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7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altLang="zh-CN" sz="7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7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72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9D4FD8-E8F8-4715-B831-5A7B7FFB8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40634" y="174172"/>
                <a:ext cx="9815804" cy="14157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185058" y="1894114"/>
            <a:ext cx="11854542" cy="249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 smtClean="0"/>
              <a:t>The </a:t>
            </a:r>
            <a:r>
              <a:rPr lang="en-US" altLang="zh-CN" sz="3600" dirty="0" smtClean="0"/>
              <a:t>y-intercept tells us what is predicted for y when x=0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 smtClean="0"/>
              <a:t>Due to possible extrapolation this number might not make any sense in context, but till interpret if asked.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9226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297024-D7C1-4FDC-A6A8-FBA1A41C29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 r="1796"/>
          <a:stretch/>
        </p:blipFill>
        <p:spPr>
          <a:xfrm>
            <a:off x="188737" y="1651518"/>
            <a:ext cx="10013341" cy="512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0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A0FB75-C225-41E3-9032-7717AED7FAAA}"/>
              </a:ext>
            </a:extLst>
          </p:cNvPr>
          <p:cNvSpPr txBox="1"/>
          <p:nvPr/>
        </p:nvSpPr>
        <p:spPr>
          <a:xfrm>
            <a:off x="3847323" y="823152"/>
            <a:ext cx="563569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Linear Regression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47D7CB-E73F-4E8B-9BEF-87743097A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064014"/>
              </p:ext>
            </p:extLst>
          </p:nvPr>
        </p:nvGraphicFramePr>
        <p:xfrm>
          <a:off x="292669" y="1292512"/>
          <a:ext cx="2565712" cy="5196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2856">
                  <a:extLst>
                    <a:ext uri="{9D8B030D-6E8A-4147-A177-3AD203B41FA5}">
                      <a16:colId xmlns:a16="http://schemas.microsoft.com/office/drawing/2014/main" val="261857576"/>
                    </a:ext>
                  </a:extLst>
                </a:gridCol>
                <a:gridCol w="1282856">
                  <a:extLst>
                    <a:ext uri="{9D8B030D-6E8A-4147-A177-3AD203B41FA5}">
                      <a16:colId xmlns:a16="http://schemas.microsoft.com/office/drawing/2014/main" val="4052503751"/>
                    </a:ext>
                  </a:extLst>
                </a:gridCol>
              </a:tblGrid>
              <a:tr h="9194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Percent Attendance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STAAR Algebra 1 Raw Score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317562"/>
                  </a:ext>
                </a:extLst>
              </a:tr>
              <a:tr h="387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95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>
                          <a:effectLst/>
                        </a:rPr>
                        <a:t>45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363777"/>
                  </a:ext>
                </a:extLst>
              </a:tr>
              <a:tr h="387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89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42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0050774"/>
                  </a:ext>
                </a:extLst>
              </a:tr>
              <a:tr h="387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67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31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705474"/>
                  </a:ext>
                </a:extLst>
              </a:tr>
              <a:tr h="387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>
                          <a:effectLst/>
                        </a:rPr>
                        <a:t>98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51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435280"/>
                  </a:ext>
                </a:extLst>
              </a:tr>
              <a:tr h="387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>
                          <a:effectLst/>
                        </a:rPr>
                        <a:t>99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49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6987258"/>
                  </a:ext>
                </a:extLst>
              </a:tr>
              <a:tr h="387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>
                          <a:effectLst/>
                        </a:rPr>
                        <a:t>76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38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520192"/>
                  </a:ext>
                </a:extLst>
              </a:tr>
              <a:tr h="387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>
                          <a:effectLst/>
                        </a:rPr>
                        <a:t>92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46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308220"/>
                  </a:ext>
                </a:extLst>
              </a:tr>
              <a:tr h="387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>
                          <a:effectLst/>
                        </a:rPr>
                        <a:t>91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41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263108"/>
                  </a:ext>
                </a:extLst>
              </a:tr>
              <a:tr h="387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>
                          <a:effectLst/>
                        </a:rPr>
                        <a:t>76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35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7985378"/>
                  </a:ext>
                </a:extLst>
              </a:tr>
              <a:tr h="387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>
                          <a:effectLst/>
                        </a:rPr>
                        <a:t>85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39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3736424"/>
                  </a:ext>
                </a:extLst>
              </a:tr>
              <a:tr h="387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>
                          <a:effectLst/>
                        </a:rPr>
                        <a:t>82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37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3440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A186F75-E7A1-4643-8D13-B1887EFD9B1B}"/>
              </a:ext>
            </a:extLst>
          </p:cNvPr>
          <p:cNvSpPr txBox="1"/>
          <p:nvPr/>
        </p:nvSpPr>
        <p:spPr>
          <a:xfrm>
            <a:off x="3327295" y="1885871"/>
            <a:ext cx="81055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Random sample of students who took the Texas STAAR state Algebra 1 assessment and their attendance rate during the school year.</a:t>
            </a:r>
          </a:p>
        </p:txBody>
      </p:sp>
      <p:sp>
        <p:nvSpPr>
          <p:cNvPr id="3" name="矩形 2"/>
          <p:cNvSpPr/>
          <p:nvPr/>
        </p:nvSpPr>
        <p:spPr>
          <a:xfrm>
            <a:off x="3327295" y="4795897"/>
            <a:ext cx="841839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Regression, unlike correlation, requires that we have an </a:t>
            </a:r>
            <a:r>
              <a:rPr lang="en-US" altLang="zh-CN" sz="3200" b="1" dirty="0"/>
              <a:t>explanatory variable </a:t>
            </a:r>
            <a:r>
              <a:rPr lang="en-US" altLang="zh-CN" sz="3200" dirty="0"/>
              <a:t>and a </a:t>
            </a:r>
            <a:r>
              <a:rPr lang="en-US" altLang="zh-CN" sz="3200" b="1" dirty="0"/>
              <a:t>response variable.</a:t>
            </a:r>
            <a:r>
              <a:rPr lang="en-US" altLang="zh-CN" sz="3200" dirty="0"/>
              <a:t> </a:t>
            </a:r>
            <a:endParaRPr lang="zh-CN" altLang="en-US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8175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297024-D7C1-4FDC-A6A8-FBA1A41C29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 r="1796"/>
          <a:stretch/>
        </p:blipFill>
        <p:spPr>
          <a:xfrm>
            <a:off x="188737" y="1651518"/>
            <a:ext cx="10013341" cy="51225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69A721-793E-4DF6-A5A4-96C74C9105AB}"/>
                  </a:ext>
                </a:extLst>
              </p:cNvPr>
              <p:cNvSpPr txBox="1"/>
              <p:nvPr/>
            </p:nvSpPr>
            <p:spPr>
              <a:xfrm>
                <a:off x="1070950" y="236555"/>
                <a:ext cx="4452773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65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5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6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65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5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65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65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69A721-793E-4DF6-A5A4-96C74C910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950" y="236555"/>
                <a:ext cx="4452773" cy="10926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Right 9">
            <a:extLst>
              <a:ext uri="{FF2B5EF4-FFF2-40B4-BE49-F238E27FC236}">
                <a16:creationId xmlns:a16="http://schemas.microsoft.com/office/drawing/2014/main" id="{8DE12C9E-CF47-40F4-B1F5-238AE062E76C}"/>
              </a:ext>
            </a:extLst>
          </p:cNvPr>
          <p:cNvSpPr/>
          <p:nvPr/>
        </p:nvSpPr>
        <p:spPr>
          <a:xfrm rot="3815909">
            <a:off x="2270653" y="1482064"/>
            <a:ext cx="1328620" cy="953993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7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297024-D7C1-4FDC-A6A8-FBA1A41C29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 r="1796"/>
          <a:stretch/>
        </p:blipFill>
        <p:spPr>
          <a:xfrm>
            <a:off x="188737" y="1651518"/>
            <a:ext cx="10013341" cy="51225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69A721-793E-4DF6-A5A4-96C74C9105AB}"/>
                  </a:ext>
                </a:extLst>
              </p:cNvPr>
              <p:cNvSpPr txBox="1"/>
              <p:nvPr/>
            </p:nvSpPr>
            <p:spPr>
              <a:xfrm>
                <a:off x="1070950" y="236555"/>
                <a:ext cx="4452773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65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5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6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65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5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65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65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69A721-793E-4DF6-A5A4-96C74C910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950" y="236555"/>
                <a:ext cx="4452773" cy="10926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Right 9">
            <a:extLst>
              <a:ext uri="{FF2B5EF4-FFF2-40B4-BE49-F238E27FC236}">
                <a16:creationId xmlns:a16="http://schemas.microsoft.com/office/drawing/2014/main" id="{8DE12C9E-CF47-40F4-B1F5-238AE062E76C}"/>
              </a:ext>
            </a:extLst>
          </p:cNvPr>
          <p:cNvSpPr/>
          <p:nvPr/>
        </p:nvSpPr>
        <p:spPr>
          <a:xfrm rot="3815909">
            <a:off x="2270653" y="1482064"/>
            <a:ext cx="1328620" cy="953993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7E34F-C90F-4CD9-B973-4C9AE9F5EE6B}"/>
                  </a:ext>
                </a:extLst>
              </p:cNvPr>
              <p:cNvSpPr txBox="1"/>
              <p:nvPr/>
            </p:nvSpPr>
            <p:spPr>
              <a:xfrm>
                <a:off x="1173590" y="2668199"/>
                <a:ext cx="6426290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55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5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sz="5500" b="1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5500" b="1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sz="5500" b="1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5500" b="1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𝟔𝟗</m:t>
                      </m:r>
                      <m:r>
                        <a:rPr lang="en-US" sz="5500" b="1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500" b="1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5500" b="1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5500" b="1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𝟓𝟕</m:t>
                      </m:r>
                      <m:r>
                        <a:rPr lang="en-US" sz="5500" b="1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55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7E34F-C90F-4CD9-B973-4C9AE9F5E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590" y="2668199"/>
                <a:ext cx="6426290" cy="9387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317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D31E78B-FE1D-4E13-B164-3D987CAF4CBF}"/>
                  </a:ext>
                </a:extLst>
              </p:cNvPr>
              <p:cNvSpPr txBox="1"/>
              <p:nvPr/>
            </p:nvSpPr>
            <p:spPr>
              <a:xfrm>
                <a:off x="165880" y="1449534"/>
                <a:ext cx="569976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u="sng" dirty="0"/>
                  <a:t>Stats: Linear Regression</a:t>
                </a:r>
              </a:p>
              <a:p>
                <a:pPr algn="ctr"/>
                <a:endParaRPr lang="en-US" sz="45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55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5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5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55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5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55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55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D31E78B-FE1D-4E13-B164-3D987CAF4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80" y="1449534"/>
                <a:ext cx="5699760" cy="2246769"/>
              </a:xfrm>
              <a:prstGeom prst="rect">
                <a:avLst/>
              </a:prstGeom>
              <a:blipFill>
                <a:blip r:embed="rId2"/>
                <a:stretch>
                  <a:fillRect t="-4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F8174AA-17D8-432F-82AC-7C49D7337CD0}"/>
              </a:ext>
            </a:extLst>
          </p:cNvPr>
          <p:cNvCxnSpPr>
            <a:cxnSpLocks/>
          </p:cNvCxnSpPr>
          <p:nvPr/>
        </p:nvCxnSpPr>
        <p:spPr>
          <a:xfrm flipH="1" flipV="1">
            <a:off x="4067318" y="3539619"/>
            <a:ext cx="487680" cy="122936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3246AF6-263F-4F9E-9672-22464EDD4609}"/>
              </a:ext>
            </a:extLst>
          </p:cNvPr>
          <p:cNvSpPr txBox="1"/>
          <p:nvPr/>
        </p:nvSpPr>
        <p:spPr>
          <a:xfrm>
            <a:off x="3721878" y="4779148"/>
            <a:ext cx="1666240" cy="861774"/>
          </a:xfrm>
          <a:prstGeom prst="rect">
            <a:avLst/>
          </a:prstGeom>
          <a:ln w="762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Slope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3198C7B-C3A0-4C2C-834C-82BCD7A0D203}"/>
              </a:ext>
            </a:extLst>
          </p:cNvPr>
          <p:cNvCxnSpPr>
            <a:cxnSpLocks/>
          </p:cNvCxnSpPr>
          <p:nvPr/>
        </p:nvCxnSpPr>
        <p:spPr>
          <a:xfrm flipV="1">
            <a:off x="2573798" y="3539619"/>
            <a:ext cx="269242" cy="13512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10909AA-23A6-4059-9DE1-E0D5F2F0E33D}"/>
              </a:ext>
            </a:extLst>
          </p:cNvPr>
          <p:cNvSpPr txBox="1"/>
          <p:nvPr/>
        </p:nvSpPr>
        <p:spPr>
          <a:xfrm>
            <a:off x="757699" y="4933036"/>
            <a:ext cx="2540000" cy="707886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y-intercept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B97904-F66F-4F78-9CA8-6BF0FBF552A2}"/>
              </a:ext>
            </a:extLst>
          </p:cNvPr>
          <p:cNvCxnSpPr>
            <a:cxnSpLocks/>
          </p:cNvCxnSpPr>
          <p:nvPr/>
        </p:nvCxnSpPr>
        <p:spPr>
          <a:xfrm flipH="1">
            <a:off x="1619394" y="1192659"/>
            <a:ext cx="812164" cy="172112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AA0AC46-21F3-413A-9CBE-5420BDFE1571}"/>
              </a:ext>
            </a:extLst>
          </p:cNvPr>
          <p:cNvSpPr txBox="1"/>
          <p:nvPr/>
        </p:nvSpPr>
        <p:spPr>
          <a:xfrm>
            <a:off x="484012" y="463705"/>
            <a:ext cx="3895091" cy="707886"/>
          </a:xfrm>
          <a:prstGeom prst="rect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predicted y-value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5241541-CB5D-4B86-9BDC-F80211CB6609}"/>
              </a:ext>
            </a:extLst>
          </p:cNvPr>
          <p:cNvSpPr/>
          <p:nvPr/>
        </p:nvSpPr>
        <p:spPr>
          <a:xfrm>
            <a:off x="4887738" y="2742526"/>
            <a:ext cx="1127762" cy="920267"/>
          </a:xfrm>
          <a:prstGeom prst="rightArrow">
            <a:avLst>
              <a:gd name="adj1" fmla="val 39091"/>
              <a:gd name="adj2" fmla="val 5090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A2280B-7ACE-49EC-BBF9-52E7F5EB3FB5}"/>
                  </a:ext>
                </a:extLst>
              </p:cNvPr>
              <p:cNvSpPr/>
              <p:nvPr/>
            </p:nvSpPr>
            <p:spPr>
              <a:xfrm>
                <a:off x="6015500" y="2801019"/>
                <a:ext cx="5527411" cy="861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5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5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−7.69</m:t>
                      </m:r>
                      <m:r>
                        <a:rPr lang="en-US" sz="5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0.57</m:t>
                      </m:r>
                      <m:r>
                        <a:rPr lang="en-US" sz="5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A2280B-7ACE-49EC-BBF9-52E7F5EB3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500" y="2801019"/>
                <a:ext cx="5527411" cy="861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8A45985-487B-44E0-9179-C7C2F5BE4EFF}"/>
                  </a:ext>
                </a:extLst>
              </p:cNvPr>
              <p:cNvSpPr/>
              <p:nvPr/>
            </p:nvSpPr>
            <p:spPr>
              <a:xfrm>
                <a:off x="6015500" y="3934615"/>
                <a:ext cx="5488682" cy="1477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45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5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45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4500" dirty="0"/>
                  <a:t> Predicted test score</a:t>
                </a:r>
              </a:p>
              <a:p>
                <a14:m>
                  <m:oMath xmlns:m="http://schemas.openxmlformats.org/officeDocument/2006/math">
                    <m:r>
                      <a:rPr lang="en-US" sz="45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4500" dirty="0"/>
                  <a:t>: Percent attendance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8A45985-487B-44E0-9179-C7C2F5BE4E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500" y="3934615"/>
                <a:ext cx="5488682" cy="1477328"/>
              </a:xfrm>
              <a:prstGeom prst="rect">
                <a:avLst/>
              </a:prstGeom>
              <a:blipFill>
                <a:blip r:embed="rId4"/>
                <a:stretch>
                  <a:fillRect t="-8642" r="-3778" b="-19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98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D31E78B-FE1D-4E13-B164-3D987CAF4CBF}"/>
                  </a:ext>
                </a:extLst>
              </p:cNvPr>
              <p:cNvSpPr txBox="1"/>
              <p:nvPr/>
            </p:nvSpPr>
            <p:spPr>
              <a:xfrm>
                <a:off x="165880" y="1449534"/>
                <a:ext cx="569976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u="sng" dirty="0"/>
                  <a:t>Stats: Linear Regression</a:t>
                </a:r>
              </a:p>
              <a:p>
                <a:pPr algn="ctr"/>
                <a:endParaRPr lang="en-US" sz="45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55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5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5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55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5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55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55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D31E78B-FE1D-4E13-B164-3D987CAF4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80" y="1449534"/>
                <a:ext cx="5699760" cy="2246769"/>
              </a:xfrm>
              <a:prstGeom prst="rect">
                <a:avLst/>
              </a:prstGeom>
              <a:blipFill>
                <a:blip r:embed="rId2"/>
                <a:stretch>
                  <a:fillRect t="-4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F8174AA-17D8-432F-82AC-7C49D7337CD0}"/>
              </a:ext>
            </a:extLst>
          </p:cNvPr>
          <p:cNvCxnSpPr>
            <a:cxnSpLocks/>
          </p:cNvCxnSpPr>
          <p:nvPr/>
        </p:nvCxnSpPr>
        <p:spPr>
          <a:xfrm flipH="1" flipV="1">
            <a:off x="4067318" y="3539619"/>
            <a:ext cx="487680" cy="122936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3246AF6-263F-4F9E-9672-22464EDD4609}"/>
              </a:ext>
            </a:extLst>
          </p:cNvPr>
          <p:cNvSpPr txBox="1"/>
          <p:nvPr/>
        </p:nvSpPr>
        <p:spPr>
          <a:xfrm>
            <a:off x="3721878" y="4779148"/>
            <a:ext cx="1666240" cy="861774"/>
          </a:xfrm>
          <a:prstGeom prst="rect">
            <a:avLst/>
          </a:prstGeom>
          <a:ln w="762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Slope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3198C7B-C3A0-4C2C-834C-82BCD7A0D203}"/>
              </a:ext>
            </a:extLst>
          </p:cNvPr>
          <p:cNvCxnSpPr>
            <a:cxnSpLocks/>
          </p:cNvCxnSpPr>
          <p:nvPr/>
        </p:nvCxnSpPr>
        <p:spPr>
          <a:xfrm flipV="1">
            <a:off x="2573798" y="3539619"/>
            <a:ext cx="269242" cy="13512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10909AA-23A6-4059-9DE1-E0D5F2F0E33D}"/>
              </a:ext>
            </a:extLst>
          </p:cNvPr>
          <p:cNvSpPr txBox="1"/>
          <p:nvPr/>
        </p:nvSpPr>
        <p:spPr>
          <a:xfrm>
            <a:off x="757699" y="4933036"/>
            <a:ext cx="2540000" cy="707886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y-intercept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B97904-F66F-4F78-9CA8-6BF0FBF552A2}"/>
              </a:ext>
            </a:extLst>
          </p:cNvPr>
          <p:cNvCxnSpPr>
            <a:cxnSpLocks/>
          </p:cNvCxnSpPr>
          <p:nvPr/>
        </p:nvCxnSpPr>
        <p:spPr>
          <a:xfrm flipH="1">
            <a:off x="1619394" y="1192659"/>
            <a:ext cx="812164" cy="172112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AA0AC46-21F3-413A-9CBE-5420BDFE1571}"/>
              </a:ext>
            </a:extLst>
          </p:cNvPr>
          <p:cNvSpPr txBox="1"/>
          <p:nvPr/>
        </p:nvSpPr>
        <p:spPr>
          <a:xfrm>
            <a:off x="484012" y="463705"/>
            <a:ext cx="3895091" cy="707886"/>
          </a:xfrm>
          <a:prstGeom prst="rect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predicted y-value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5241541-CB5D-4B86-9BDC-F80211CB6609}"/>
              </a:ext>
            </a:extLst>
          </p:cNvPr>
          <p:cNvSpPr/>
          <p:nvPr/>
        </p:nvSpPr>
        <p:spPr>
          <a:xfrm>
            <a:off x="4887738" y="2742526"/>
            <a:ext cx="1127762" cy="920267"/>
          </a:xfrm>
          <a:prstGeom prst="rightArrow">
            <a:avLst>
              <a:gd name="adj1" fmla="val 39091"/>
              <a:gd name="adj2" fmla="val 5090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A2280B-7ACE-49EC-BBF9-52E7F5EB3FB5}"/>
                  </a:ext>
                </a:extLst>
              </p:cNvPr>
              <p:cNvSpPr/>
              <p:nvPr/>
            </p:nvSpPr>
            <p:spPr>
              <a:xfrm>
                <a:off x="6015500" y="2801019"/>
                <a:ext cx="5527411" cy="861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5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5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−7.69</m:t>
                      </m:r>
                      <m:r>
                        <a:rPr lang="en-US" sz="5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0.57</m:t>
                      </m:r>
                      <m:r>
                        <a:rPr lang="en-US" sz="5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A2280B-7ACE-49EC-BBF9-52E7F5EB3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500" y="2801019"/>
                <a:ext cx="5527411" cy="861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8A45985-487B-44E0-9179-C7C2F5BE4EFF}"/>
                  </a:ext>
                </a:extLst>
              </p:cNvPr>
              <p:cNvSpPr/>
              <p:nvPr/>
            </p:nvSpPr>
            <p:spPr>
              <a:xfrm>
                <a:off x="6015500" y="3934615"/>
                <a:ext cx="5488682" cy="1477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45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5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45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4500" dirty="0"/>
                  <a:t> Predicted test score</a:t>
                </a:r>
              </a:p>
              <a:p>
                <a14:m>
                  <m:oMath xmlns:m="http://schemas.openxmlformats.org/officeDocument/2006/math">
                    <m:r>
                      <a:rPr lang="en-US" sz="45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4500" dirty="0"/>
                  <a:t>: Percent attendance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8A45985-487B-44E0-9179-C7C2F5BE4E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500" y="3934615"/>
                <a:ext cx="5488682" cy="1477328"/>
              </a:xfrm>
              <a:prstGeom prst="rect">
                <a:avLst/>
              </a:prstGeom>
              <a:blipFill>
                <a:blip r:embed="rId4"/>
                <a:stretch>
                  <a:fillRect t="-8642" r="-3778" b="-19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E2EA168B-3B45-4C5C-B099-37B34BD35089}"/>
              </a:ext>
            </a:extLst>
          </p:cNvPr>
          <p:cNvSpPr/>
          <p:nvPr/>
        </p:nvSpPr>
        <p:spPr>
          <a:xfrm>
            <a:off x="5784980" y="3853543"/>
            <a:ext cx="5699760" cy="1698171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0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53626A2-7A70-4AA4-B193-B1F85DD07CF6}"/>
                  </a:ext>
                </a:extLst>
              </p:cNvPr>
              <p:cNvSpPr/>
              <p:nvPr/>
            </p:nvSpPr>
            <p:spPr>
              <a:xfrm>
                <a:off x="3173998" y="1430977"/>
                <a:ext cx="5720860" cy="861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5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5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−7.69</m:t>
                      </m:r>
                      <m:r>
                        <a:rPr lang="en-US" sz="5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0.57</m:t>
                      </m:r>
                      <m:r>
                        <a:rPr lang="en-US" sz="5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53626A2-7A70-4AA4-B193-B1F85DD07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998" y="1430977"/>
                <a:ext cx="5720860" cy="861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937799C-632D-45B2-A2B9-2F443912C3BF}"/>
              </a:ext>
            </a:extLst>
          </p:cNvPr>
          <p:cNvSpPr/>
          <p:nvPr/>
        </p:nvSpPr>
        <p:spPr>
          <a:xfrm>
            <a:off x="282106" y="325505"/>
            <a:ext cx="8359404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500" i="1" dirty="0"/>
              <a:t>1) Interpret the </a:t>
            </a:r>
            <a:r>
              <a:rPr lang="en-US" sz="5500" b="1" i="1" dirty="0">
                <a:solidFill>
                  <a:srgbClr val="7030A0"/>
                </a:solidFill>
              </a:rPr>
              <a:t>slope</a:t>
            </a:r>
            <a:r>
              <a:rPr lang="en-US" sz="5500" i="1" dirty="0"/>
              <a:t> value…</a:t>
            </a:r>
          </a:p>
        </p:txBody>
      </p:sp>
    </p:spTree>
    <p:extLst>
      <p:ext uri="{BB962C8B-B14F-4D97-AF65-F5344CB8AC3E}">
        <p14:creationId xmlns:p14="http://schemas.microsoft.com/office/powerpoint/2010/main" val="146165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53626A2-7A70-4AA4-B193-B1F85DD07CF6}"/>
                  </a:ext>
                </a:extLst>
              </p:cNvPr>
              <p:cNvSpPr/>
              <p:nvPr/>
            </p:nvSpPr>
            <p:spPr>
              <a:xfrm>
                <a:off x="3173998" y="1430977"/>
                <a:ext cx="5720860" cy="861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5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5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−7.69</m:t>
                      </m:r>
                      <m:r>
                        <a:rPr lang="en-US" sz="5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5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5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𝟓𝟕</m:t>
                      </m:r>
                      <m:r>
                        <a:rPr lang="en-US" sz="5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53626A2-7A70-4AA4-B193-B1F85DD07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998" y="1430977"/>
                <a:ext cx="5720860" cy="861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937799C-632D-45B2-A2B9-2F443912C3BF}"/>
              </a:ext>
            </a:extLst>
          </p:cNvPr>
          <p:cNvSpPr/>
          <p:nvPr/>
        </p:nvSpPr>
        <p:spPr>
          <a:xfrm>
            <a:off x="282106" y="325505"/>
            <a:ext cx="8359404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500" i="1" dirty="0"/>
              <a:t>1) Interpret the </a:t>
            </a:r>
            <a:r>
              <a:rPr lang="en-US" sz="5500" b="1" i="1" dirty="0">
                <a:solidFill>
                  <a:srgbClr val="7030A0"/>
                </a:solidFill>
              </a:rPr>
              <a:t>slope</a:t>
            </a:r>
            <a:r>
              <a:rPr lang="en-US" sz="5500" i="1" dirty="0"/>
              <a:t> value…</a:t>
            </a:r>
          </a:p>
        </p:txBody>
      </p:sp>
    </p:spTree>
    <p:extLst>
      <p:ext uri="{BB962C8B-B14F-4D97-AF65-F5344CB8AC3E}">
        <p14:creationId xmlns:p14="http://schemas.microsoft.com/office/powerpoint/2010/main" val="352242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871FCF-29AC-4702-8386-8DA932604CD5}"/>
              </a:ext>
            </a:extLst>
          </p:cNvPr>
          <p:cNvSpPr/>
          <p:nvPr/>
        </p:nvSpPr>
        <p:spPr>
          <a:xfrm>
            <a:off x="282106" y="2459504"/>
            <a:ext cx="115046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For every 1 </a:t>
            </a:r>
            <a:r>
              <a:rPr lang="en-US" sz="4000" u="sng" dirty="0"/>
              <a:t>unit</a:t>
            </a:r>
            <a:r>
              <a:rPr lang="en-US" sz="4000" dirty="0"/>
              <a:t> increase in </a:t>
            </a:r>
            <a:r>
              <a:rPr lang="en-US" sz="4000" u="sng" dirty="0"/>
              <a:t>explanatory variable,</a:t>
            </a:r>
            <a:r>
              <a:rPr lang="en-US" sz="4000" dirty="0"/>
              <a:t> our model predicts an average </a:t>
            </a:r>
            <a:r>
              <a:rPr lang="en-US" sz="4000" b="1" dirty="0"/>
              <a:t>increase/decrease </a:t>
            </a:r>
            <a:r>
              <a:rPr lang="en-US" sz="4000" dirty="0"/>
              <a:t>of </a:t>
            </a:r>
            <a:r>
              <a:rPr lang="en-US" sz="4000" u="sng" dirty="0"/>
              <a:t>slope</a:t>
            </a:r>
            <a:r>
              <a:rPr lang="en-US" sz="4000" dirty="0"/>
              <a:t> in </a:t>
            </a:r>
            <a:r>
              <a:rPr lang="en-US" sz="4000" u="sng" dirty="0"/>
              <a:t>response variable</a:t>
            </a:r>
            <a:r>
              <a:rPr lang="en-US" sz="4000" dirty="0"/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5DA6F36-23B0-4373-BA61-BB0DBC869761}"/>
                  </a:ext>
                </a:extLst>
              </p:cNvPr>
              <p:cNvSpPr/>
              <p:nvPr/>
            </p:nvSpPr>
            <p:spPr>
              <a:xfrm>
                <a:off x="3173998" y="1430977"/>
                <a:ext cx="5720860" cy="861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5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5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−7.69</m:t>
                      </m:r>
                      <m:r>
                        <a:rPr lang="en-US" sz="5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5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5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𝟓𝟕</m:t>
                      </m:r>
                      <m:r>
                        <a:rPr lang="en-US" sz="5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5DA6F36-23B0-4373-BA61-BB0DBC8697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998" y="1430977"/>
                <a:ext cx="5720860" cy="861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4F3B73CA-5CA1-423F-B03B-5D366393BBBD}"/>
              </a:ext>
            </a:extLst>
          </p:cNvPr>
          <p:cNvSpPr/>
          <p:nvPr/>
        </p:nvSpPr>
        <p:spPr>
          <a:xfrm>
            <a:off x="282106" y="325505"/>
            <a:ext cx="8359404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500" i="1" dirty="0"/>
              <a:t>1) Interpret the </a:t>
            </a:r>
            <a:r>
              <a:rPr lang="en-US" sz="5500" b="1" i="1" dirty="0">
                <a:solidFill>
                  <a:srgbClr val="7030A0"/>
                </a:solidFill>
              </a:rPr>
              <a:t>slope</a:t>
            </a:r>
            <a:r>
              <a:rPr lang="en-US" sz="5500" i="1" dirty="0"/>
              <a:t> value…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82106" y="5442857"/>
            <a:ext cx="12072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FF0000"/>
                </a:solidFill>
              </a:rPr>
              <a:t>Make sure to fill these with context and units!!!!!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49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871FCF-29AC-4702-8386-8DA932604CD5}"/>
              </a:ext>
            </a:extLst>
          </p:cNvPr>
          <p:cNvSpPr/>
          <p:nvPr/>
        </p:nvSpPr>
        <p:spPr>
          <a:xfrm>
            <a:off x="282106" y="2459504"/>
            <a:ext cx="115046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For every 1 </a:t>
            </a:r>
            <a:r>
              <a:rPr lang="en-US" sz="4000" u="sng" dirty="0"/>
              <a:t>unit</a:t>
            </a:r>
            <a:r>
              <a:rPr lang="en-US" sz="4000" dirty="0"/>
              <a:t> increase in </a:t>
            </a:r>
            <a:r>
              <a:rPr lang="en-US" sz="4000" u="sng" dirty="0"/>
              <a:t>explanatory variable,</a:t>
            </a:r>
            <a:r>
              <a:rPr lang="en-US" sz="4000" dirty="0"/>
              <a:t> our model predicts an average </a:t>
            </a:r>
            <a:r>
              <a:rPr lang="en-US" sz="4000" b="1" dirty="0"/>
              <a:t>increase/decrease </a:t>
            </a:r>
            <a:r>
              <a:rPr lang="en-US" sz="4000" dirty="0"/>
              <a:t>of </a:t>
            </a:r>
            <a:r>
              <a:rPr lang="en-US" sz="4000" u="sng" dirty="0"/>
              <a:t>slope</a:t>
            </a:r>
            <a:r>
              <a:rPr lang="en-US" sz="4000" dirty="0"/>
              <a:t> in </a:t>
            </a:r>
            <a:r>
              <a:rPr lang="en-US" sz="4000" u="sng" dirty="0"/>
              <a:t>response variable</a:t>
            </a:r>
            <a:r>
              <a:rPr lang="en-US" sz="4000" dirty="0"/>
              <a:t>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507A12-4692-4561-AC3A-0CBF8702CF60}"/>
              </a:ext>
            </a:extLst>
          </p:cNvPr>
          <p:cNvSpPr/>
          <p:nvPr/>
        </p:nvSpPr>
        <p:spPr>
          <a:xfrm>
            <a:off x="282106" y="4620833"/>
            <a:ext cx="1062538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dirty="0"/>
              <a:t>For every 1 </a:t>
            </a:r>
            <a:r>
              <a:rPr lang="en-US" sz="3800" u="sng" dirty="0"/>
              <a:t>percentage point</a:t>
            </a:r>
            <a:r>
              <a:rPr lang="en-US" sz="3800" dirty="0"/>
              <a:t> increase in </a:t>
            </a:r>
            <a:r>
              <a:rPr lang="en-US" sz="3800" u="sng" dirty="0"/>
              <a:t>attendance,</a:t>
            </a:r>
            <a:r>
              <a:rPr lang="en-US" sz="3800" dirty="0"/>
              <a:t> our model predicts an average </a:t>
            </a:r>
            <a:r>
              <a:rPr lang="en-US" sz="3800" b="1" dirty="0"/>
              <a:t>increase</a:t>
            </a:r>
            <a:r>
              <a:rPr lang="en-US" sz="3800" dirty="0"/>
              <a:t> of </a:t>
            </a:r>
            <a:r>
              <a:rPr lang="en-US" sz="3800" u="sng" dirty="0"/>
              <a:t>0.5669 points</a:t>
            </a:r>
            <a:r>
              <a:rPr lang="en-US" sz="3800" dirty="0"/>
              <a:t> in </a:t>
            </a:r>
            <a:r>
              <a:rPr lang="en-US" sz="3800" u="sng" dirty="0"/>
              <a:t>students’ test scores</a:t>
            </a:r>
            <a:r>
              <a:rPr lang="en-US" sz="3800" dirty="0"/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20F1C7F-D255-468E-B831-821082AE00E1}"/>
                  </a:ext>
                </a:extLst>
              </p:cNvPr>
              <p:cNvSpPr/>
              <p:nvPr/>
            </p:nvSpPr>
            <p:spPr>
              <a:xfrm>
                <a:off x="3173998" y="1430977"/>
                <a:ext cx="5720860" cy="861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5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5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−7.69</m:t>
                      </m:r>
                      <m:r>
                        <a:rPr lang="en-US" sz="5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5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5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𝟓𝟕</m:t>
                      </m:r>
                      <m:r>
                        <a:rPr lang="en-US" sz="5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20F1C7F-D255-468E-B831-821082AE00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998" y="1430977"/>
                <a:ext cx="5720860" cy="861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A92377E7-C49C-4728-8519-0C84A9072C46}"/>
              </a:ext>
            </a:extLst>
          </p:cNvPr>
          <p:cNvSpPr/>
          <p:nvPr/>
        </p:nvSpPr>
        <p:spPr>
          <a:xfrm>
            <a:off x="282106" y="325505"/>
            <a:ext cx="8359404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500" i="1" dirty="0"/>
              <a:t>1) Interpret the </a:t>
            </a:r>
            <a:r>
              <a:rPr lang="en-US" sz="5500" b="1" i="1" dirty="0">
                <a:solidFill>
                  <a:srgbClr val="7030A0"/>
                </a:solidFill>
              </a:rPr>
              <a:t>slope</a:t>
            </a:r>
            <a:r>
              <a:rPr lang="en-US" sz="5500" i="1" dirty="0"/>
              <a:t> value…</a:t>
            </a:r>
          </a:p>
        </p:txBody>
      </p:sp>
    </p:spTree>
    <p:extLst>
      <p:ext uri="{BB962C8B-B14F-4D97-AF65-F5344CB8AC3E}">
        <p14:creationId xmlns:p14="http://schemas.microsoft.com/office/powerpoint/2010/main" val="158496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53626A2-7A70-4AA4-B193-B1F85DD07CF6}"/>
                  </a:ext>
                </a:extLst>
              </p:cNvPr>
              <p:cNvSpPr/>
              <p:nvPr/>
            </p:nvSpPr>
            <p:spPr>
              <a:xfrm>
                <a:off x="3154948" y="1584865"/>
                <a:ext cx="5720860" cy="861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5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5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−7.69</m:t>
                      </m:r>
                      <m:r>
                        <a:rPr lang="en-US" sz="5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0.57</m:t>
                      </m:r>
                      <m:r>
                        <a:rPr lang="en-US" sz="5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53626A2-7A70-4AA4-B193-B1F85DD07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948" y="1584865"/>
                <a:ext cx="5720860" cy="861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937799C-632D-45B2-A2B9-2F443912C3BF}"/>
              </a:ext>
            </a:extLst>
          </p:cNvPr>
          <p:cNvSpPr/>
          <p:nvPr/>
        </p:nvSpPr>
        <p:spPr>
          <a:xfrm>
            <a:off x="282106" y="325505"/>
            <a:ext cx="8332281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500" i="1" dirty="0"/>
              <a:t>2) Interpret the </a:t>
            </a:r>
            <a:r>
              <a:rPr lang="en-US" sz="5500" b="1" i="1" dirty="0">
                <a:solidFill>
                  <a:srgbClr val="FF0000"/>
                </a:solidFill>
              </a:rPr>
              <a:t>y-intercept</a:t>
            </a:r>
            <a:r>
              <a:rPr lang="en-US" sz="5500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7178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53626A2-7A70-4AA4-B193-B1F85DD07CF6}"/>
                  </a:ext>
                </a:extLst>
              </p:cNvPr>
              <p:cNvSpPr/>
              <p:nvPr/>
            </p:nvSpPr>
            <p:spPr>
              <a:xfrm>
                <a:off x="3154948" y="1584865"/>
                <a:ext cx="5720860" cy="861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5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5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sz="5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5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𝟔𝟗</m:t>
                      </m:r>
                      <m:r>
                        <a:rPr lang="en-US" sz="5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0.57</m:t>
                      </m:r>
                      <m:r>
                        <a:rPr lang="en-US" sz="5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53626A2-7A70-4AA4-B193-B1F85DD07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948" y="1584865"/>
                <a:ext cx="5720860" cy="861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1159DCF-A300-4E6C-8E98-F9DC718EA036}"/>
              </a:ext>
            </a:extLst>
          </p:cNvPr>
          <p:cNvSpPr/>
          <p:nvPr/>
        </p:nvSpPr>
        <p:spPr>
          <a:xfrm>
            <a:off x="282106" y="325505"/>
            <a:ext cx="8332281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500" i="1" dirty="0"/>
              <a:t>2) Interpret the </a:t>
            </a:r>
            <a:r>
              <a:rPr lang="en-US" sz="5500" b="1" i="1" dirty="0">
                <a:solidFill>
                  <a:srgbClr val="FF0000"/>
                </a:solidFill>
              </a:rPr>
              <a:t>y-intercept</a:t>
            </a:r>
            <a:r>
              <a:rPr lang="en-US" sz="5500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9185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A0FB75-C225-41E3-9032-7717AED7FAAA}"/>
              </a:ext>
            </a:extLst>
          </p:cNvPr>
          <p:cNvSpPr txBox="1"/>
          <p:nvPr/>
        </p:nvSpPr>
        <p:spPr>
          <a:xfrm>
            <a:off x="3847323" y="823152"/>
            <a:ext cx="563569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Linear Regression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47D7CB-E73F-4E8B-9BEF-87743097A1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2669" y="1292512"/>
          <a:ext cx="2565712" cy="5196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2856">
                  <a:extLst>
                    <a:ext uri="{9D8B030D-6E8A-4147-A177-3AD203B41FA5}">
                      <a16:colId xmlns:a16="http://schemas.microsoft.com/office/drawing/2014/main" val="261857576"/>
                    </a:ext>
                  </a:extLst>
                </a:gridCol>
                <a:gridCol w="1282856">
                  <a:extLst>
                    <a:ext uri="{9D8B030D-6E8A-4147-A177-3AD203B41FA5}">
                      <a16:colId xmlns:a16="http://schemas.microsoft.com/office/drawing/2014/main" val="4052503751"/>
                    </a:ext>
                  </a:extLst>
                </a:gridCol>
              </a:tblGrid>
              <a:tr h="9194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Percent Attendance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STAAR Algebra 1 Raw Score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317562"/>
                  </a:ext>
                </a:extLst>
              </a:tr>
              <a:tr h="387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95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>
                          <a:effectLst/>
                        </a:rPr>
                        <a:t>45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363777"/>
                  </a:ext>
                </a:extLst>
              </a:tr>
              <a:tr h="387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89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42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0050774"/>
                  </a:ext>
                </a:extLst>
              </a:tr>
              <a:tr h="387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67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31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705474"/>
                  </a:ext>
                </a:extLst>
              </a:tr>
              <a:tr h="387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>
                          <a:effectLst/>
                        </a:rPr>
                        <a:t>98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51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435280"/>
                  </a:ext>
                </a:extLst>
              </a:tr>
              <a:tr h="387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>
                          <a:effectLst/>
                        </a:rPr>
                        <a:t>99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49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6987258"/>
                  </a:ext>
                </a:extLst>
              </a:tr>
              <a:tr h="387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>
                          <a:effectLst/>
                        </a:rPr>
                        <a:t>76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38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520192"/>
                  </a:ext>
                </a:extLst>
              </a:tr>
              <a:tr h="387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>
                          <a:effectLst/>
                        </a:rPr>
                        <a:t>92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46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308220"/>
                  </a:ext>
                </a:extLst>
              </a:tr>
              <a:tr h="387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>
                          <a:effectLst/>
                        </a:rPr>
                        <a:t>91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41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263108"/>
                  </a:ext>
                </a:extLst>
              </a:tr>
              <a:tr h="387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>
                          <a:effectLst/>
                        </a:rPr>
                        <a:t>76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35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7985378"/>
                  </a:ext>
                </a:extLst>
              </a:tr>
              <a:tr h="387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>
                          <a:effectLst/>
                        </a:rPr>
                        <a:t>85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39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3736424"/>
                  </a:ext>
                </a:extLst>
              </a:tr>
              <a:tr h="387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>
                          <a:effectLst/>
                        </a:rPr>
                        <a:t>82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37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3440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A186F75-E7A1-4643-8D13-B1887EFD9B1B}"/>
              </a:ext>
            </a:extLst>
          </p:cNvPr>
          <p:cNvSpPr txBox="1"/>
          <p:nvPr/>
        </p:nvSpPr>
        <p:spPr>
          <a:xfrm>
            <a:off x="3327295" y="1885871"/>
            <a:ext cx="81055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Random sample of students who took the Texas STAAR state Algebra 1 assessment and their attendance rate during the school year.</a:t>
            </a:r>
          </a:p>
        </p:txBody>
      </p:sp>
      <p:sp>
        <p:nvSpPr>
          <p:cNvPr id="3" name="矩形 2"/>
          <p:cNvSpPr/>
          <p:nvPr/>
        </p:nvSpPr>
        <p:spPr>
          <a:xfrm>
            <a:off x="3402355" y="4784376"/>
            <a:ext cx="77675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Will raising attendance also raise scores?</a:t>
            </a:r>
          </a:p>
        </p:txBody>
      </p:sp>
      <p:sp>
        <p:nvSpPr>
          <p:cNvPr id="4" name="矩形 3"/>
          <p:cNvSpPr/>
          <p:nvPr/>
        </p:nvSpPr>
        <p:spPr>
          <a:xfrm>
            <a:off x="5614410" y="4924927"/>
            <a:ext cx="2197768" cy="473696"/>
          </a:xfrm>
          <a:prstGeom prst="rect">
            <a:avLst/>
          </a:prstGeom>
          <a:noFill/>
          <a:ln w="5715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603287" y="4886735"/>
            <a:ext cx="1305345" cy="511888"/>
          </a:xfrm>
          <a:prstGeom prst="rect">
            <a:avLst/>
          </a:prstGeom>
          <a:noFill/>
          <a:ln w="5715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弧形箭头 7"/>
          <p:cNvSpPr/>
          <p:nvPr/>
        </p:nvSpPr>
        <p:spPr>
          <a:xfrm>
            <a:off x="6432884" y="5500982"/>
            <a:ext cx="4090737" cy="1187115"/>
          </a:xfrm>
          <a:prstGeom prst="curvedUpArrow">
            <a:avLst/>
          </a:prstGeom>
          <a:solidFill>
            <a:srgbClr val="FF505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56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7" grpId="0" animBg="1"/>
      <p:bldP spid="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53626A2-7A70-4AA4-B193-B1F85DD07CF6}"/>
                  </a:ext>
                </a:extLst>
              </p:cNvPr>
              <p:cNvSpPr/>
              <p:nvPr/>
            </p:nvSpPr>
            <p:spPr>
              <a:xfrm>
                <a:off x="3154948" y="1584865"/>
                <a:ext cx="5720860" cy="861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5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5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sz="5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5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𝟔𝟗</m:t>
                      </m:r>
                      <m:r>
                        <a:rPr lang="en-US" sz="5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0.57</m:t>
                      </m:r>
                      <m:r>
                        <a:rPr lang="en-US" sz="5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53626A2-7A70-4AA4-B193-B1F85DD07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948" y="1584865"/>
                <a:ext cx="5720860" cy="861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1871FCF-29AC-4702-8386-8DA932604CD5}"/>
              </a:ext>
            </a:extLst>
          </p:cNvPr>
          <p:cNvSpPr/>
          <p:nvPr/>
        </p:nvSpPr>
        <p:spPr>
          <a:xfrm>
            <a:off x="141053" y="2767280"/>
            <a:ext cx="119098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When the </a:t>
            </a:r>
            <a:r>
              <a:rPr lang="en-US" sz="4000" u="sng" dirty="0"/>
              <a:t>explanatory variable</a:t>
            </a:r>
            <a:r>
              <a:rPr lang="en-US" sz="4000" dirty="0"/>
              <a:t> is zero </a:t>
            </a:r>
            <a:r>
              <a:rPr lang="en-US" sz="4000" u="sng" dirty="0"/>
              <a:t>units,</a:t>
            </a:r>
            <a:r>
              <a:rPr lang="en-US" sz="4000" dirty="0"/>
              <a:t> our model predicts that the </a:t>
            </a:r>
            <a:r>
              <a:rPr lang="en-US" sz="4000" u="sng" dirty="0"/>
              <a:t>response variable</a:t>
            </a:r>
            <a:r>
              <a:rPr lang="en-US" sz="4000" dirty="0"/>
              <a:t> would be </a:t>
            </a:r>
            <a:r>
              <a:rPr lang="en-US" sz="4000" u="sng" dirty="0"/>
              <a:t>y-intercept</a:t>
            </a:r>
            <a:r>
              <a:rPr lang="en-US" sz="4000" dirty="0"/>
              <a:t>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9C0D0F-490D-4635-912E-21EAF4A81EC1}"/>
              </a:ext>
            </a:extLst>
          </p:cNvPr>
          <p:cNvSpPr/>
          <p:nvPr/>
        </p:nvSpPr>
        <p:spPr>
          <a:xfrm>
            <a:off x="282106" y="325505"/>
            <a:ext cx="8332281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500" i="1" dirty="0"/>
              <a:t>2) Interpret the </a:t>
            </a:r>
            <a:r>
              <a:rPr lang="en-US" sz="5500" b="1" i="1" dirty="0">
                <a:solidFill>
                  <a:srgbClr val="FF0000"/>
                </a:solidFill>
              </a:rPr>
              <a:t>y-intercept</a:t>
            </a:r>
            <a:r>
              <a:rPr lang="en-US" sz="5500" i="1" dirty="0"/>
              <a:t>…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82106" y="5442857"/>
            <a:ext cx="12072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FF0000"/>
                </a:solidFill>
              </a:rPr>
              <a:t>Make sure to fill these with context and units!!!!!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59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53626A2-7A70-4AA4-B193-B1F85DD07CF6}"/>
                  </a:ext>
                </a:extLst>
              </p:cNvPr>
              <p:cNvSpPr/>
              <p:nvPr/>
            </p:nvSpPr>
            <p:spPr>
              <a:xfrm>
                <a:off x="3154948" y="1584865"/>
                <a:ext cx="5720860" cy="861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5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5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sz="5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5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𝟔𝟗</m:t>
                      </m:r>
                      <m:r>
                        <a:rPr lang="en-US" sz="5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0.57</m:t>
                      </m:r>
                      <m:r>
                        <a:rPr lang="en-US" sz="5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53626A2-7A70-4AA4-B193-B1F85DD07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948" y="1584865"/>
                <a:ext cx="5720860" cy="861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1871FCF-29AC-4702-8386-8DA932604CD5}"/>
              </a:ext>
            </a:extLst>
          </p:cNvPr>
          <p:cNvSpPr/>
          <p:nvPr/>
        </p:nvSpPr>
        <p:spPr>
          <a:xfrm>
            <a:off x="141053" y="2767280"/>
            <a:ext cx="119098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When the </a:t>
            </a:r>
            <a:r>
              <a:rPr lang="en-US" sz="4000" u="sng" dirty="0"/>
              <a:t>explanatory variable</a:t>
            </a:r>
            <a:r>
              <a:rPr lang="en-US" sz="4000" dirty="0"/>
              <a:t> is zero </a:t>
            </a:r>
            <a:r>
              <a:rPr lang="en-US" sz="4000" u="sng" dirty="0"/>
              <a:t>units,</a:t>
            </a:r>
            <a:r>
              <a:rPr lang="en-US" sz="4000" dirty="0"/>
              <a:t> our model predicts that the </a:t>
            </a:r>
            <a:r>
              <a:rPr lang="en-US" sz="4000" u="sng" dirty="0"/>
              <a:t>response variable</a:t>
            </a:r>
            <a:r>
              <a:rPr lang="en-US" sz="4000" dirty="0"/>
              <a:t> would be </a:t>
            </a:r>
            <a:r>
              <a:rPr lang="en-US" sz="4000" u="sng" dirty="0"/>
              <a:t>y-intercept</a:t>
            </a:r>
            <a:r>
              <a:rPr lang="en-US" sz="4000" dirty="0"/>
              <a:t>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507A12-4692-4561-AC3A-0CBF8702CF60}"/>
              </a:ext>
            </a:extLst>
          </p:cNvPr>
          <p:cNvSpPr/>
          <p:nvPr/>
        </p:nvSpPr>
        <p:spPr>
          <a:xfrm>
            <a:off x="141052" y="4416092"/>
            <a:ext cx="113270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When </a:t>
            </a:r>
            <a:r>
              <a:rPr lang="en-US" sz="4000" u="sng" dirty="0"/>
              <a:t>attendance</a:t>
            </a:r>
            <a:r>
              <a:rPr lang="en-US" sz="4000" dirty="0"/>
              <a:t> is zero </a:t>
            </a:r>
            <a:r>
              <a:rPr lang="en-US" sz="4000" u="sng" dirty="0"/>
              <a:t>percent,</a:t>
            </a:r>
            <a:r>
              <a:rPr lang="en-US" sz="4000" dirty="0"/>
              <a:t> our model predicts that the students’ </a:t>
            </a:r>
            <a:r>
              <a:rPr lang="en-US" sz="4000" u="sng" dirty="0"/>
              <a:t>test scores </a:t>
            </a:r>
            <a:r>
              <a:rPr lang="en-US" sz="4000" dirty="0"/>
              <a:t>would be </a:t>
            </a:r>
            <a:r>
              <a:rPr lang="en-US" sz="4000" u="sng" dirty="0"/>
              <a:t>-7.689</a:t>
            </a:r>
            <a:r>
              <a:rPr lang="en-US" sz="4000" dirty="0"/>
              <a:t>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511C64-F4E8-4CA8-975F-A16BAD3C36BB}"/>
              </a:ext>
            </a:extLst>
          </p:cNvPr>
          <p:cNvSpPr/>
          <p:nvPr/>
        </p:nvSpPr>
        <p:spPr>
          <a:xfrm>
            <a:off x="282106" y="325505"/>
            <a:ext cx="8332281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500" i="1" dirty="0"/>
              <a:t>2) Interpret the </a:t>
            </a:r>
            <a:r>
              <a:rPr lang="en-US" sz="5500" b="1" i="1" dirty="0">
                <a:solidFill>
                  <a:srgbClr val="FF0000"/>
                </a:solidFill>
              </a:rPr>
              <a:t>y-intercept</a:t>
            </a:r>
            <a:r>
              <a:rPr lang="en-US" sz="5500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9733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53626A2-7A70-4AA4-B193-B1F85DD07CF6}"/>
                  </a:ext>
                </a:extLst>
              </p:cNvPr>
              <p:cNvSpPr/>
              <p:nvPr/>
            </p:nvSpPr>
            <p:spPr>
              <a:xfrm>
                <a:off x="3154948" y="1584865"/>
                <a:ext cx="5720860" cy="861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5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5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sz="5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5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𝟔𝟗</m:t>
                      </m:r>
                      <m:r>
                        <a:rPr lang="en-US" sz="5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0.57</m:t>
                      </m:r>
                      <m:r>
                        <a:rPr lang="en-US" sz="5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53626A2-7A70-4AA4-B193-B1F85DD07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948" y="1584865"/>
                <a:ext cx="5720860" cy="861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1871FCF-29AC-4702-8386-8DA932604CD5}"/>
              </a:ext>
            </a:extLst>
          </p:cNvPr>
          <p:cNvSpPr/>
          <p:nvPr/>
        </p:nvSpPr>
        <p:spPr>
          <a:xfrm>
            <a:off x="141053" y="2767280"/>
            <a:ext cx="119098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When the </a:t>
            </a:r>
            <a:r>
              <a:rPr lang="en-US" sz="4000" u="sng" dirty="0"/>
              <a:t>explanatory variable</a:t>
            </a:r>
            <a:r>
              <a:rPr lang="en-US" sz="4000" dirty="0"/>
              <a:t> is zero </a:t>
            </a:r>
            <a:r>
              <a:rPr lang="en-US" sz="4000" u="sng" dirty="0"/>
              <a:t>units</a:t>
            </a:r>
            <a:r>
              <a:rPr lang="en-US" sz="4000" dirty="0"/>
              <a:t> our model predicts that the </a:t>
            </a:r>
            <a:r>
              <a:rPr lang="en-US" sz="4000" u="sng" dirty="0"/>
              <a:t>response variable</a:t>
            </a:r>
            <a:r>
              <a:rPr lang="en-US" sz="4000" dirty="0"/>
              <a:t> would be </a:t>
            </a:r>
            <a:r>
              <a:rPr lang="en-US" sz="4000" u="sng" dirty="0"/>
              <a:t>y-intercept</a:t>
            </a:r>
            <a:r>
              <a:rPr lang="en-US" sz="4000" dirty="0"/>
              <a:t>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507A12-4692-4561-AC3A-0CBF8702CF60}"/>
              </a:ext>
            </a:extLst>
          </p:cNvPr>
          <p:cNvSpPr/>
          <p:nvPr/>
        </p:nvSpPr>
        <p:spPr>
          <a:xfrm>
            <a:off x="141052" y="4416092"/>
            <a:ext cx="113270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When </a:t>
            </a:r>
            <a:r>
              <a:rPr lang="en-US" sz="4000" u="sng" dirty="0"/>
              <a:t>attendance</a:t>
            </a:r>
            <a:r>
              <a:rPr lang="en-US" sz="4000" dirty="0"/>
              <a:t> is zero </a:t>
            </a:r>
            <a:r>
              <a:rPr lang="en-US" sz="4000" u="sng" dirty="0"/>
              <a:t>percent</a:t>
            </a:r>
            <a:r>
              <a:rPr lang="en-US" sz="4000" dirty="0"/>
              <a:t> our model predicts that the students’ test scores would be -7.689.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8FB777-E833-46C7-B1F0-1BDEE37BD515}"/>
              </a:ext>
            </a:extLst>
          </p:cNvPr>
          <p:cNvSpPr/>
          <p:nvPr/>
        </p:nvSpPr>
        <p:spPr>
          <a:xfrm>
            <a:off x="75735" y="2932811"/>
            <a:ext cx="12050948" cy="2631490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5500" dirty="0"/>
              <a:t>This y-int value is </a:t>
            </a:r>
            <a:r>
              <a:rPr lang="en-US" sz="5500" b="1" dirty="0">
                <a:solidFill>
                  <a:srgbClr val="0070C0"/>
                </a:solidFill>
              </a:rPr>
              <a:t>not meaningful</a:t>
            </a:r>
            <a:r>
              <a:rPr lang="en-US" sz="5500" dirty="0"/>
              <a:t>, since anyone with 0% attendance doesn’t really go to the school or take the exam.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AAB3D6-F256-462B-8437-E341F49175A3}"/>
              </a:ext>
            </a:extLst>
          </p:cNvPr>
          <p:cNvSpPr/>
          <p:nvPr/>
        </p:nvSpPr>
        <p:spPr>
          <a:xfrm>
            <a:off x="282106" y="325505"/>
            <a:ext cx="8332281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500" i="1" dirty="0"/>
              <a:t>2) Interpret the </a:t>
            </a:r>
            <a:r>
              <a:rPr lang="en-US" sz="5500" b="1" i="1" dirty="0">
                <a:solidFill>
                  <a:srgbClr val="FF0000"/>
                </a:solidFill>
              </a:rPr>
              <a:t>y-intercept</a:t>
            </a:r>
            <a:r>
              <a:rPr lang="en-US" sz="5500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3808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692589-663C-4660-A8FC-F72F800B531D}"/>
              </a:ext>
            </a:extLst>
          </p:cNvPr>
          <p:cNvSpPr txBox="1"/>
          <p:nvPr/>
        </p:nvSpPr>
        <p:spPr>
          <a:xfrm>
            <a:off x="492246" y="536988"/>
            <a:ext cx="108537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0070C0"/>
                </a:solidFill>
              </a:rPr>
              <a:t>Topics</a:t>
            </a:r>
            <a:endParaRPr lang="en-US" sz="2000" dirty="0"/>
          </a:p>
          <a:p>
            <a:pPr marL="914400" indent="-914400">
              <a:buAutoNum type="arabicPeriod"/>
            </a:pPr>
            <a:r>
              <a:rPr lang="en-US" sz="5000" dirty="0"/>
              <a:t>Least squares regression line (LSRL)</a:t>
            </a:r>
          </a:p>
          <a:p>
            <a:pPr marL="914400" indent="-914400">
              <a:buAutoNum type="arabicPeriod"/>
            </a:pPr>
            <a:r>
              <a:rPr lang="en-US" sz="5000" dirty="0"/>
              <a:t>Slope and y-intercept</a:t>
            </a:r>
          </a:p>
          <a:p>
            <a:pPr marL="914400" indent="-914400">
              <a:buAutoNum type="arabicPeriod"/>
            </a:pPr>
            <a:r>
              <a:rPr lang="en-US" sz="5000" b="1" dirty="0">
                <a:solidFill>
                  <a:srgbClr val="0070C0"/>
                </a:solidFill>
              </a:rPr>
              <a:t>Predictions using the LSRL</a:t>
            </a:r>
          </a:p>
          <a:p>
            <a:pPr marL="914400" indent="-914400">
              <a:buAutoNum type="arabicPeriod"/>
            </a:pPr>
            <a:r>
              <a:rPr lang="en-US" sz="5000" dirty="0"/>
              <a:t>Dangers of prediction</a:t>
            </a:r>
          </a:p>
        </p:txBody>
      </p:sp>
    </p:spTree>
    <p:extLst>
      <p:ext uri="{BB962C8B-B14F-4D97-AF65-F5344CB8AC3E}">
        <p14:creationId xmlns:p14="http://schemas.microsoft.com/office/powerpoint/2010/main" val="14833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E70A9D-CF32-42EF-9D59-BAA0586782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2"/>
          <a:stretch/>
        </p:blipFill>
        <p:spPr>
          <a:xfrm>
            <a:off x="226060" y="688421"/>
            <a:ext cx="10013341" cy="58150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878BCB-1027-453F-8288-265EABB6B137}"/>
              </a:ext>
            </a:extLst>
          </p:cNvPr>
          <p:cNvSpPr txBox="1"/>
          <p:nvPr/>
        </p:nvSpPr>
        <p:spPr>
          <a:xfrm>
            <a:off x="373225" y="220824"/>
            <a:ext cx="8696131" cy="1938992"/>
          </a:xfrm>
          <a:prstGeom prst="rect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Superintendent: </a:t>
            </a:r>
            <a:r>
              <a:rPr lang="en-US" sz="4000" dirty="0">
                <a:solidFill>
                  <a:schemeClr val="tx1"/>
                </a:solidFill>
              </a:rPr>
              <a:t>“If a student meets our minimum attendance goal (87%), what would their predicted test score be?”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4000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76FB85-AC57-4F15-815D-2E785AD9B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42" y="1660848"/>
            <a:ext cx="4477532" cy="43679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4EF772-D70B-4072-8BE0-BF1A8A7E1687}"/>
              </a:ext>
            </a:extLst>
          </p:cNvPr>
          <p:cNvSpPr txBox="1"/>
          <p:nvPr/>
        </p:nvSpPr>
        <p:spPr>
          <a:xfrm>
            <a:off x="5627688" y="1159148"/>
            <a:ext cx="621792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y = 2x + 1</a:t>
            </a:r>
          </a:p>
          <a:p>
            <a:endParaRPr lang="en-US" sz="3500" dirty="0"/>
          </a:p>
          <a:p>
            <a:r>
              <a:rPr lang="en-US" sz="4000" b="1" dirty="0">
                <a:solidFill>
                  <a:srgbClr val="0070C0"/>
                </a:solidFill>
              </a:rPr>
              <a:t>Find the y-value when x = 2:</a:t>
            </a:r>
          </a:p>
          <a:p>
            <a:endParaRPr lang="en-US" sz="1200" b="1" dirty="0">
              <a:solidFill>
                <a:srgbClr val="0070C0"/>
              </a:solidFill>
            </a:endParaRPr>
          </a:p>
          <a:p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C8337D-56C4-4B7F-A2D0-DD7D2A1B846F}"/>
              </a:ext>
            </a:extLst>
          </p:cNvPr>
          <p:cNvSpPr txBox="1"/>
          <p:nvPr/>
        </p:nvSpPr>
        <p:spPr>
          <a:xfrm>
            <a:off x="346392" y="359879"/>
            <a:ext cx="475392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b="1" dirty="0"/>
              <a:t>y = </a:t>
            </a:r>
            <a:r>
              <a:rPr lang="en-US" sz="5500" b="1" dirty="0" smtClean="0"/>
              <a:t>ax </a:t>
            </a:r>
            <a:r>
              <a:rPr lang="en-US" sz="5500" b="1" dirty="0"/>
              <a:t>+ b</a:t>
            </a:r>
          </a:p>
        </p:txBody>
      </p:sp>
    </p:spTree>
    <p:extLst>
      <p:ext uri="{BB962C8B-B14F-4D97-AF65-F5344CB8AC3E}">
        <p14:creationId xmlns:p14="http://schemas.microsoft.com/office/powerpoint/2010/main" val="108482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76FB85-AC57-4F15-815D-2E785AD9B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42" y="1660848"/>
            <a:ext cx="4477532" cy="43679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4EF772-D70B-4072-8BE0-BF1A8A7E1687}"/>
                  </a:ext>
                </a:extLst>
              </p:cNvPr>
              <p:cNvSpPr txBox="1"/>
              <p:nvPr/>
            </p:nvSpPr>
            <p:spPr>
              <a:xfrm>
                <a:off x="5627688" y="1159148"/>
                <a:ext cx="6217920" cy="3154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500" dirty="0"/>
                  <a:t>y = 2x + 1</a:t>
                </a:r>
              </a:p>
              <a:p>
                <a:endParaRPr lang="en-US" sz="3500" dirty="0"/>
              </a:p>
              <a:p>
                <a:r>
                  <a:rPr lang="en-US" sz="4000" b="1" dirty="0">
                    <a:solidFill>
                      <a:srgbClr val="0070C0"/>
                    </a:solidFill>
                  </a:rPr>
                  <a:t>Find the y-value when x = 2:</a:t>
                </a:r>
              </a:p>
              <a:p>
                <a:endParaRPr lang="en-US" sz="1200" b="1" dirty="0">
                  <a:solidFill>
                    <a:srgbClr val="0070C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5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45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45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5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4500" dirty="0"/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4EF772-D70B-4072-8BE0-BF1A8A7E1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688" y="1159148"/>
                <a:ext cx="6217920" cy="3154710"/>
              </a:xfrm>
              <a:prstGeom prst="rect">
                <a:avLst/>
              </a:prstGeom>
              <a:blipFill>
                <a:blip r:embed="rId3"/>
                <a:stretch>
                  <a:fillRect l="-5294" t="-5212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5C8337D-56C4-4B7F-A2D0-DD7D2A1B846F}"/>
              </a:ext>
            </a:extLst>
          </p:cNvPr>
          <p:cNvSpPr txBox="1"/>
          <p:nvPr/>
        </p:nvSpPr>
        <p:spPr>
          <a:xfrm>
            <a:off x="346392" y="359879"/>
            <a:ext cx="475392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b="1" dirty="0"/>
              <a:t>y = </a:t>
            </a:r>
            <a:r>
              <a:rPr lang="en-US" sz="5500" b="1" dirty="0" smtClean="0"/>
              <a:t>ax </a:t>
            </a:r>
            <a:r>
              <a:rPr lang="en-US" sz="5500" b="1" dirty="0"/>
              <a:t>+ b</a:t>
            </a:r>
          </a:p>
        </p:txBody>
      </p:sp>
    </p:spTree>
    <p:extLst>
      <p:ext uri="{BB962C8B-B14F-4D97-AF65-F5344CB8AC3E}">
        <p14:creationId xmlns:p14="http://schemas.microsoft.com/office/powerpoint/2010/main" val="88862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76FB85-AC57-4F15-815D-2E785AD9B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42" y="1660848"/>
            <a:ext cx="4477532" cy="43679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4EF772-D70B-4072-8BE0-BF1A8A7E1687}"/>
                  </a:ext>
                </a:extLst>
              </p:cNvPr>
              <p:cNvSpPr txBox="1"/>
              <p:nvPr/>
            </p:nvSpPr>
            <p:spPr>
              <a:xfrm>
                <a:off x="5627688" y="1159148"/>
                <a:ext cx="6217920" cy="4693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500" dirty="0"/>
                  <a:t>y = 2x + 1</a:t>
                </a:r>
              </a:p>
              <a:p>
                <a:endParaRPr lang="en-US" sz="3500" dirty="0"/>
              </a:p>
              <a:p>
                <a:r>
                  <a:rPr lang="en-US" sz="4000" b="1" dirty="0">
                    <a:solidFill>
                      <a:srgbClr val="0070C0"/>
                    </a:solidFill>
                  </a:rPr>
                  <a:t>Find the y-value when x = 2:</a:t>
                </a:r>
              </a:p>
              <a:p>
                <a:endParaRPr lang="en-US" sz="1200" b="1" dirty="0">
                  <a:solidFill>
                    <a:srgbClr val="0070C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5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45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45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5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45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5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4500" i="1">
                          <a:latin typeface="Cambria Math" panose="02040503050406030204" pitchFamily="18" charset="0"/>
                        </a:rPr>
                        <m:t>=2(</m:t>
                      </m:r>
                      <m:r>
                        <a:rPr lang="en-US" sz="4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4500" i="1">
                          <a:latin typeface="Cambria Math" panose="02040503050406030204" pitchFamily="18" charset="0"/>
                        </a:rPr>
                        <m:t>)+1</m:t>
                      </m:r>
                    </m:oMath>
                  </m:oMathPara>
                </a14:m>
                <a:endParaRPr lang="en-US" sz="4500" dirty="0"/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5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55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5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55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4EF772-D70B-4072-8BE0-BF1A8A7E1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688" y="1159148"/>
                <a:ext cx="6217920" cy="4693593"/>
              </a:xfrm>
              <a:prstGeom prst="rect">
                <a:avLst/>
              </a:prstGeom>
              <a:blipFill>
                <a:blip r:embed="rId3"/>
                <a:stretch>
                  <a:fillRect l="-5294" t="-3506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5C8337D-56C4-4B7F-A2D0-DD7D2A1B846F}"/>
              </a:ext>
            </a:extLst>
          </p:cNvPr>
          <p:cNvSpPr txBox="1"/>
          <p:nvPr/>
        </p:nvSpPr>
        <p:spPr>
          <a:xfrm>
            <a:off x="346392" y="359879"/>
            <a:ext cx="475392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b="1" dirty="0"/>
              <a:t>y = </a:t>
            </a:r>
            <a:r>
              <a:rPr lang="en-US" sz="5500" b="1" dirty="0" smtClean="0"/>
              <a:t>ax </a:t>
            </a:r>
            <a:r>
              <a:rPr lang="en-US" sz="5500" b="1" dirty="0"/>
              <a:t>+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60D40-4208-4CD4-8FAA-7E55448A46A1}"/>
              </a:ext>
            </a:extLst>
          </p:cNvPr>
          <p:cNvSpPr txBox="1"/>
          <p:nvPr/>
        </p:nvSpPr>
        <p:spPr>
          <a:xfrm>
            <a:off x="3013785" y="3844804"/>
            <a:ext cx="1110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x =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394B6C-4A1D-485E-B0D8-015047B4DAE8}"/>
              </a:ext>
            </a:extLst>
          </p:cNvPr>
          <p:cNvCxnSpPr/>
          <p:nvPr/>
        </p:nvCxnSpPr>
        <p:spPr>
          <a:xfrm flipV="1">
            <a:off x="3568957" y="1866122"/>
            <a:ext cx="0" cy="1978682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BC4E18-175A-4A3A-9CEE-894BE823860D}"/>
              </a:ext>
            </a:extLst>
          </p:cNvPr>
          <p:cNvCxnSpPr/>
          <p:nvPr/>
        </p:nvCxnSpPr>
        <p:spPr>
          <a:xfrm flipH="1">
            <a:off x="2723355" y="1884784"/>
            <a:ext cx="845601" cy="0"/>
          </a:xfrm>
          <a:prstGeom prst="line">
            <a:avLst/>
          </a:prstGeom>
          <a:ln w="762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B02D52-576F-4E72-8025-5300903B7AFC}"/>
              </a:ext>
            </a:extLst>
          </p:cNvPr>
          <p:cNvSpPr txBox="1"/>
          <p:nvPr/>
        </p:nvSpPr>
        <p:spPr>
          <a:xfrm>
            <a:off x="781776" y="1450623"/>
            <a:ext cx="1722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</a:rPr>
              <a:t>y = 5</a:t>
            </a:r>
          </a:p>
        </p:txBody>
      </p:sp>
    </p:spTree>
    <p:extLst>
      <p:ext uri="{BB962C8B-B14F-4D97-AF65-F5344CB8AC3E}">
        <p14:creationId xmlns:p14="http://schemas.microsoft.com/office/powerpoint/2010/main" val="92330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27C2FC-9F88-465D-BAB3-F09E77F7AE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50"/>
          <a:stretch/>
        </p:blipFill>
        <p:spPr>
          <a:xfrm>
            <a:off x="177281" y="2231256"/>
            <a:ext cx="8976048" cy="4549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E3BA8A-C582-4267-B951-D79C1A7FBC12}"/>
                  </a:ext>
                </a:extLst>
              </p:cNvPr>
              <p:cNvSpPr txBox="1"/>
              <p:nvPr/>
            </p:nvSpPr>
            <p:spPr>
              <a:xfrm>
                <a:off x="1525356" y="2824614"/>
                <a:ext cx="4115776" cy="661720"/>
              </a:xfrm>
              <a:prstGeom prst="rect">
                <a:avLst/>
              </a:prstGeom>
              <a:ln w="571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7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=−7.69+0.57</m:t>
                      </m:r>
                      <m:r>
                        <a:rPr lang="en-US" sz="3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E3BA8A-C582-4267-B951-D79C1A7FB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356" y="2824614"/>
                <a:ext cx="4115776" cy="661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FD8047F-2A81-424C-9437-0569A7132D5D}"/>
              </a:ext>
            </a:extLst>
          </p:cNvPr>
          <p:cNvSpPr txBox="1"/>
          <p:nvPr/>
        </p:nvSpPr>
        <p:spPr>
          <a:xfrm>
            <a:off x="410547" y="292264"/>
            <a:ext cx="8565501" cy="1938992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Superintendent: </a:t>
            </a:r>
            <a:r>
              <a:rPr lang="en-US" sz="4000" dirty="0">
                <a:solidFill>
                  <a:schemeClr val="tx1"/>
                </a:solidFill>
              </a:rPr>
              <a:t>“If a student meets our minimum attendance goal (87%), what would their predicted test score be?”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049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27C2FC-9F88-465D-BAB3-F09E77F7AE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50"/>
          <a:stretch/>
        </p:blipFill>
        <p:spPr>
          <a:xfrm>
            <a:off x="177281" y="2231256"/>
            <a:ext cx="8976048" cy="4549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E3BA8A-C582-4267-B951-D79C1A7FBC12}"/>
                  </a:ext>
                </a:extLst>
              </p:cNvPr>
              <p:cNvSpPr txBox="1"/>
              <p:nvPr/>
            </p:nvSpPr>
            <p:spPr>
              <a:xfrm>
                <a:off x="1525356" y="2824614"/>
                <a:ext cx="4115776" cy="661720"/>
              </a:xfrm>
              <a:prstGeom prst="rect">
                <a:avLst/>
              </a:prstGeom>
              <a:ln w="571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7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=−7.69+0.57</m:t>
                      </m:r>
                      <m:r>
                        <a:rPr lang="en-US" sz="3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E3BA8A-C582-4267-B951-D79C1A7FB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356" y="2824614"/>
                <a:ext cx="4115776" cy="661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FD8047F-2A81-424C-9437-0569A7132D5D}"/>
              </a:ext>
            </a:extLst>
          </p:cNvPr>
          <p:cNvSpPr txBox="1"/>
          <p:nvPr/>
        </p:nvSpPr>
        <p:spPr>
          <a:xfrm>
            <a:off x="410547" y="292264"/>
            <a:ext cx="8565501" cy="1938992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Superintendent: </a:t>
            </a:r>
            <a:r>
              <a:rPr lang="en-US" sz="4000" dirty="0">
                <a:solidFill>
                  <a:schemeClr val="tx1"/>
                </a:solidFill>
              </a:rPr>
              <a:t>“If a student meets our minimum attendance goal (87%), what would their predicted test score be?”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F774D3-5FE9-467B-BE3A-032CD603AFE7}"/>
                  </a:ext>
                </a:extLst>
              </p:cNvPr>
              <p:cNvSpPr txBox="1"/>
              <p:nvPr/>
            </p:nvSpPr>
            <p:spPr>
              <a:xfrm>
                <a:off x="7529804" y="2805576"/>
                <a:ext cx="4438261" cy="2169825"/>
              </a:xfrm>
              <a:prstGeom prst="rect">
                <a:avLst/>
              </a:prstGeom>
              <a:ln w="571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5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500" i="1">
                          <a:latin typeface="Cambria Math" panose="02040503050406030204" pitchFamily="18" charset="0"/>
                        </a:rPr>
                        <m:t>=−7.69+0.57</m:t>
                      </m:r>
                      <m:r>
                        <a:rPr lang="en-US" sz="35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500" i="1" dirty="0">
                  <a:latin typeface="Cambria Math" panose="02040503050406030204" pitchFamily="18" charset="0"/>
                </a:endParaRPr>
              </a:p>
              <a:p>
                <a:endParaRPr lang="en-US" sz="1500" i="1" dirty="0">
                  <a:latin typeface="Cambria Math" panose="02040503050406030204" pitchFamily="18" charset="0"/>
                </a:endParaRPr>
              </a:p>
              <a:p>
                <a:endParaRPr lang="en-US" sz="3500" b="0" i="1" dirty="0">
                  <a:latin typeface="Cambria Math" panose="02040503050406030204" pitchFamily="18" charset="0"/>
                </a:endParaRPr>
              </a:p>
              <a:p>
                <a:endParaRPr lang="en-US" sz="1500" i="1" dirty="0">
                  <a:latin typeface="Cambria Math" panose="02040503050406030204" pitchFamily="18" charset="0"/>
                </a:endParaRPr>
              </a:p>
              <a:p>
                <a:endParaRPr lang="en-US" sz="35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F774D3-5FE9-467B-BE3A-032CD603A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804" y="2805576"/>
                <a:ext cx="4438261" cy="21698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01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47D7CB-E73F-4E8B-9BEF-87743097A1D2}"/>
              </a:ext>
            </a:extLst>
          </p:cNvPr>
          <p:cNvGraphicFramePr>
            <a:graphicFrameLocks noGrp="1"/>
          </p:cNvGraphicFramePr>
          <p:nvPr/>
        </p:nvGraphicFramePr>
        <p:xfrm>
          <a:off x="292669" y="1292512"/>
          <a:ext cx="2565712" cy="5196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2856">
                  <a:extLst>
                    <a:ext uri="{9D8B030D-6E8A-4147-A177-3AD203B41FA5}">
                      <a16:colId xmlns:a16="http://schemas.microsoft.com/office/drawing/2014/main" val="261857576"/>
                    </a:ext>
                  </a:extLst>
                </a:gridCol>
                <a:gridCol w="1282856">
                  <a:extLst>
                    <a:ext uri="{9D8B030D-6E8A-4147-A177-3AD203B41FA5}">
                      <a16:colId xmlns:a16="http://schemas.microsoft.com/office/drawing/2014/main" val="4052503751"/>
                    </a:ext>
                  </a:extLst>
                </a:gridCol>
              </a:tblGrid>
              <a:tr h="9194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Percent Attendance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STAAR Algebra 1 Raw Score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317562"/>
                  </a:ext>
                </a:extLst>
              </a:tr>
              <a:tr h="387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95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>
                          <a:effectLst/>
                        </a:rPr>
                        <a:t>45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363777"/>
                  </a:ext>
                </a:extLst>
              </a:tr>
              <a:tr h="387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89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42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0050774"/>
                  </a:ext>
                </a:extLst>
              </a:tr>
              <a:tr h="387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67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31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705474"/>
                  </a:ext>
                </a:extLst>
              </a:tr>
              <a:tr h="387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>
                          <a:effectLst/>
                        </a:rPr>
                        <a:t>98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51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435280"/>
                  </a:ext>
                </a:extLst>
              </a:tr>
              <a:tr h="387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>
                          <a:effectLst/>
                        </a:rPr>
                        <a:t>99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49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6987258"/>
                  </a:ext>
                </a:extLst>
              </a:tr>
              <a:tr h="387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>
                          <a:effectLst/>
                        </a:rPr>
                        <a:t>76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38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520192"/>
                  </a:ext>
                </a:extLst>
              </a:tr>
              <a:tr h="387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>
                          <a:effectLst/>
                        </a:rPr>
                        <a:t>92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46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308220"/>
                  </a:ext>
                </a:extLst>
              </a:tr>
              <a:tr h="387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>
                          <a:effectLst/>
                        </a:rPr>
                        <a:t>91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41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263108"/>
                  </a:ext>
                </a:extLst>
              </a:tr>
              <a:tr h="387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>
                          <a:effectLst/>
                        </a:rPr>
                        <a:t>76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35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7985378"/>
                  </a:ext>
                </a:extLst>
              </a:tr>
              <a:tr h="387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>
                          <a:effectLst/>
                        </a:rPr>
                        <a:t>85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39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3736424"/>
                  </a:ext>
                </a:extLst>
              </a:tr>
              <a:tr h="387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>
                          <a:effectLst/>
                        </a:rPr>
                        <a:t>82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37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3440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A186F75-E7A1-4643-8D13-B1887EFD9B1B}"/>
              </a:ext>
            </a:extLst>
          </p:cNvPr>
          <p:cNvSpPr txBox="1"/>
          <p:nvPr/>
        </p:nvSpPr>
        <p:spPr>
          <a:xfrm>
            <a:off x="3327295" y="1885871"/>
            <a:ext cx="81055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Random sample of students who took the Texas STAAR state Algebra 1 assessment and their attendance rate during the school year.</a:t>
            </a:r>
          </a:p>
        </p:txBody>
      </p:sp>
      <p:sp>
        <p:nvSpPr>
          <p:cNvPr id="7" name="Arrow: U-Turn 6">
            <a:extLst>
              <a:ext uri="{FF2B5EF4-FFF2-40B4-BE49-F238E27FC236}">
                <a16:creationId xmlns:a16="http://schemas.microsoft.com/office/drawing/2014/main" id="{8300B39F-409F-470F-8F95-2D80C1CF91FD}"/>
              </a:ext>
            </a:extLst>
          </p:cNvPr>
          <p:cNvSpPr/>
          <p:nvPr/>
        </p:nvSpPr>
        <p:spPr>
          <a:xfrm>
            <a:off x="1289527" y="879314"/>
            <a:ext cx="727968" cy="427771"/>
          </a:xfrm>
          <a:prstGeom prst="uturnArrow">
            <a:avLst>
              <a:gd name="adj1" fmla="val 29134"/>
              <a:gd name="adj2" fmla="val 23962"/>
              <a:gd name="adj3" fmla="val 27083"/>
              <a:gd name="adj4" fmla="val 33373"/>
              <a:gd name="adj5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AA9BC8-02DB-460E-8C0A-77B74B031C05}"/>
              </a:ext>
            </a:extLst>
          </p:cNvPr>
          <p:cNvSpPr txBox="1"/>
          <p:nvPr/>
        </p:nvSpPr>
        <p:spPr>
          <a:xfrm>
            <a:off x="-24712" y="669538"/>
            <a:ext cx="14159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rgbClr val="0070C0"/>
                </a:solidFill>
              </a:rPr>
              <a:t>explains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A24D45-D711-4762-88B9-011468D449DC}"/>
              </a:ext>
            </a:extLst>
          </p:cNvPr>
          <p:cNvSpPr txBox="1"/>
          <p:nvPr/>
        </p:nvSpPr>
        <p:spPr>
          <a:xfrm>
            <a:off x="1911307" y="652987"/>
            <a:ext cx="14159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rgbClr val="0070C0"/>
                </a:solidFill>
              </a:rPr>
              <a:t>responds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13CE13-2CEB-4A38-8AA6-AF0D37FF2EEA}"/>
              </a:ext>
            </a:extLst>
          </p:cNvPr>
          <p:cNvSpPr txBox="1"/>
          <p:nvPr/>
        </p:nvSpPr>
        <p:spPr>
          <a:xfrm>
            <a:off x="3847323" y="823152"/>
            <a:ext cx="563569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5610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27C2FC-9F88-465D-BAB3-F09E77F7AE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50"/>
          <a:stretch/>
        </p:blipFill>
        <p:spPr>
          <a:xfrm>
            <a:off x="177281" y="2231256"/>
            <a:ext cx="8976048" cy="4549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E3BA8A-C582-4267-B951-D79C1A7FBC12}"/>
                  </a:ext>
                </a:extLst>
              </p:cNvPr>
              <p:cNvSpPr txBox="1"/>
              <p:nvPr/>
            </p:nvSpPr>
            <p:spPr>
              <a:xfrm>
                <a:off x="1525356" y="2824614"/>
                <a:ext cx="4115776" cy="661720"/>
              </a:xfrm>
              <a:prstGeom prst="rect">
                <a:avLst/>
              </a:prstGeom>
              <a:ln w="571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7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=−7.69+0.57</m:t>
                      </m:r>
                      <m:r>
                        <a:rPr lang="en-US" sz="3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E3BA8A-C582-4267-B951-D79C1A7FB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356" y="2824614"/>
                <a:ext cx="4115776" cy="661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FD8047F-2A81-424C-9437-0569A7132D5D}"/>
              </a:ext>
            </a:extLst>
          </p:cNvPr>
          <p:cNvSpPr txBox="1"/>
          <p:nvPr/>
        </p:nvSpPr>
        <p:spPr>
          <a:xfrm>
            <a:off x="410547" y="292264"/>
            <a:ext cx="8565501" cy="1938992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Superintendent: </a:t>
            </a:r>
            <a:r>
              <a:rPr lang="en-US" sz="4000" dirty="0">
                <a:solidFill>
                  <a:schemeClr val="tx1"/>
                </a:solidFill>
              </a:rPr>
              <a:t>“If a student meets our minimum attendance goal (87%), what would their predicted test score be?”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F774D3-5FE9-467B-BE3A-032CD603AFE7}"/>
                  </a:ext>
                </a:extLst>
              </p:cNvPr>
              <p:cNvSpPr txBox="1"/>
              <p:nvPr/>
            </p:nvSpPr>
            <p:spPr>
              <a:xfrm>
                <a:off x="7529804" y="2805576"/>
                <a:ext cx="4438261" cy="2169825"/>
              </a:xfrm>
              <a:prstGeom prst="rect">
                <a:avLst/>
              </a:prstGeom>
              <a:ln w="571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5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500" i="1">
                          <a:latin typeface="Cambria Math" panose="02040503050406030204" pitchFamily="18" charset="0"/>
                        </a:rPr>
                        <m:t>=−7.69+0.57</m:t>
                      </m:r>
                      <m:r>
                        <a:rPr lang="en-US" sz="35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500" i="1" dirty="0">
                  <a:latin typeface="Cambria Math" panose="02040503050406030204" pitchFamily="18" charset="0"/>
                </a:endParaRPr>
              </a:p>
              <a:p>
                <a:endParaRPr lang="en-US" sz="1500" i="1" dirty="0">
                  <a:latin typeface="Cambria Math" panose="02040503050406030204" pitchFamily="18" charset="0"/>
                </a:endParaRPr>
              </a:p>
              <a:p>
                <a:endParaRPr lang="en-US" sz="3500" b="0" i="1" dirty="0">
                  <a:latin typeface="Cambria Math" panose="02040503050406030204" pitchFamily="18" charset="0"/>
                </a:endParaRPr>
              </a:p>
              <a:p>
                <a:endParaRPr lang="en-US" sz="1500" i="1" dirty="0">
                  <a:latin typeface="Cambria Math" panose="02040503050406030204" pitchFamily="18" charset="0"/>
                </a:endParaRPr>
              </a:p>
              <a:p>
                <a:endParaRPr lang="en-US" sz="35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F774D3-5FE9-467B-BE3A-032CD603A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804" y="2805576"/>
                <a:ext cx="4438261" cy="21698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C84524A-8C61-413B-A5BE-5F96B84DD16D}"/>
              </a:ext>
            </a:extLst>
          </p:cNvPr>
          <p:cNvSpPr txBox="1"/>
          <p:nvPr/>
        </p:nvSpPr>
        <p:spPr>
          <a:xfrm>
            <a:off x="5079741" y="5916132"/>
            <a:ext cx="154887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rgbClr val="00B050"/>
                </a:solidFill>
              </a:rPr>
              <a:t>x = 87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428466-07D6-4177-993F-ABEF9F9ADB9F}"/>
              </a:ext>
            </a:extLst>
          </p:cNvPr>
          <p:cNvCxnSpPr>
            <a:cxnSpLocks/>
          </p:cNvCxnSpPr>
          <p:nvPr/>
        </p:nvCxnSpPr>
        <p:spPr>
          <a:xfrm flipV="1">
            <a:off x="5854180" y="4282751"/>
            <a:ext cx="0" cy="1633381"/>
          </a:xfrm>
          <a:prstGeom prst="line">
            <a:avLst/>
          </a:prstGeom>
          <a:ln w="920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08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27C2FC-9F88-465D-BAB3-F09E77F7AE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50"/>
          <a:stretch/>
        </p:blipFill>
        <p:spPr>
          <a:xfrm>
            <a:off x="177281" y="2231256"/>
            <a:ext cx="8976048" cy="4549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E3BA8A-C582-4267-B951-D79C1A7FBC12}"/>
                  </a:ext>
                </a:extLst>
              </p:cNvPr>
              <p:cNvSpPr txBox="1"/>
              <p:nvPr/>
            </p:nvSpPr>
            <p:spPr>
              <a:xfrm>
                <a:off x="1525356" y="2824614"/>
                <a:ext cx="4115776" cy="661720"/>
              </a:xfrm>
              <a:prstGeom prst="rect">
                <a:avLst/>
              </a:prstGeom>
              <a:ln w="571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7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=−7.69+0.57</m:t>
                      </m:r>
                      <m:r>
                        <a:rPr lang="en-US" sz="3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E3BA8A-C582-4267-B951-D79C1A7FB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356" y="2824614"/>
                <a:ext cx="4115776" cy="661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FD8047F-2A81-424C-9437-0569A7132D5D}"/>
              </a:ext>
            </a:extLst>
          </p:cNvPr>
          <p:cNvSpPr txBox="1"/>
          <p:nvPr/>
        </p:nvSpPr>
        <p:spPr>
          <a:xfrm>
            <a:off x="410547" y="292264"/>
            <a:ext cx="8565501" cy="1938992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Superintendent: </a:t>
            </a:r>
            <a:r>
              <a:rPr lang="en-US" sz="4000" dirty="0">
                <a:solidFill>
                  <a:schemeClr val="tx1"/>
                </a:solidFill>
              </a:rPr>
              <a:t>“If a student meets our minimum attendance goal (87%), what would their predicted test score be?”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F774D3-5FE9-467B-BE3A-032CD603AFE7}"/>
                  </a:ext>
                </a:extLst>
              </p:cNvPr>
              <p:cNvSpPr txBox="1"/>
              <p:nvPr/>
            </p:nvSpPr>
            <p:spPr>
              <a:xfrm>
                <a:off x="7529804" y="2805576"/>
                <a:ext cx="4438261" cy="2169825"/>
              </a:xfrm>
              <a:prstGeom prst="rect">
                <a:avLst/>
              </a:prstGeom>
              <a:ln w="571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5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500" i="1">
                          <a:latin typeface="Cambria Math" panose="02040503050406030204" pitchFamily="18" charset="0"/>
                        </a:rPr>
                        <m:t>=−7.69+0.57</m:t>
                      </m:r>
                      <m:r>
                        <a:rPr lang="en-US" sz="35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500" i="1" dirty="0">
                  <a:latin typeface="Cambria Math" panose="02040503050406030204" pitchFamily="18" charset="0"/>
                </a:endParaRPr>
              </a:p>
              <a:p>
                <a:endParaRPr lang="en-US" sz="15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500" i="1">
                          <a:latin typeface="Cambria Math" panose="02040503050406030204" pitchFamily="18" charset="0"/>
                        </a:rPr>
                        <m:t>=−7.69+0.57</m:t>
                      </m:r>
                      <m:d>
                        <m:d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𝟖𝟕</m:t>
                          </m:r>
                        </m:e>
                      </m:d>
                    </m:oMath>
                  </m:oMathPara>
                </a14:m>
                <a:endParaRPr lang="en-US" sz="3500" b="0" i="1" dirty="0">
                  <a:latin typeface="Cambria Math" panose="02040503050406030204" pitchFamily="18" charset="0"/>
                </a:endParaRPr>
              </a:p>
              <a:p>
                <a:endParaRPr lang="en-US" sz="1500" i="1" dirty="0">
                  <a:latin typeface="Cambria Math" panose="02040503050406030204" pitchFamily="18" charset="0"/>
                </a:endParaRPr>
              </a:p>
              <a:p>
                <a:endParaRPr lang="en-US" sz="35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F774D3-5FE9-467B-BE3A-032CD603A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804" y="2805576"/>
                <a:ext cx="4438261" cy="21698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C84524A-8C61-413B-A5BE-5F96B84DD16D}"/>
              </a:ext>
            </a:extLst>
          </p:cNvPr>
          <p:cNvSpPr txBox="1"/>
          <p:nvPr/>
        </p:nvSpPr>
        <p:spPr>
          <a:xfrm>
            <a:off x="5079741" y="5916132"/>
            <a:ext cx="154887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rgbClr val="00B050"/>
                </a:solidFill>
              </a:rPr>
              <a:t>x = 87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428466-07D6-4177-993F-ABEF9F9ADB9F}"/>
              </a:ext>
            </a:extLst>
          </p:cNvPr>
          <p:cNvCxnSpPr>
            <a:cxnSpLocks/>
          </p:cNvCxnSpPr>
          <p:nvPr/>
        </p:nvCxnSpPr>
        <p:spPr>
          <a:xfrm flipV="1">
            <a:off x="5854180" y="4282751"/>
            <a:ext cx="0" cy="1633381"/>
          </a:xfrm>
          <a:prstGeom prst="line">
            <a:avLst/>
          </a:prstGeom>
          <a:ln w="920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8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27C2FC-9F88-465D-BAB3-F09E77F7AE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50"/>
          <a:stretch/>
        </p:blipFill>
        <p:spPr>
          <a:xfrm>
            <a:off x="177281" y="2231256"/>
            <a:ext cx="8976048" cy="4549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E3BA8A-C582-4267-B951-D79C1A7FBC12}"/>
                  </a:ext>
                </a:extLst>
              </p:cNvPr>
              <p:cNvSpPr txBox="1"/>
              <p:nvPr/>
            </p:nvSpPr>
            <p:spPr>
              <a:xfrm>
                <a:off x="1525356" y="2824614"/>
                <a:ext cx="4115776" cy="661720"/>
              </a:xfrm>
              <a:prstGeom prst="rect">
                <a:avLst/>
              </a:prstGeom>
              <a:ln w="571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7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=−7.69+0.57</m:t>
                      </m:r>
                      <m:r>
                        <a:rPr lang="en-US" sz="3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E3BA8A-C582-4267-B951-D79C1A7FB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356" y="2824614"/>
                <a:ext cx="4115776" cy="661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FD8047F-2A81-424C-9437-0569A7132D5D}"/>
              </a:ext>
            </a:extLst>
          </p:cNvPr>
          <p:cNvSpPr txBox="1"/>
          <p:nvPr/>
        </p:nvSpPr>
        <p:spPr>
          <a:xfrm>
            <a:off x="410547" y="292264"/>
            <a:ext cx="8565501" cy="1938992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Superintendent: </a:t>
            </a:r>
            <a:r>
              <a:rPr lang="en-US" sz="4000" dirty="0">
                <a:solidFill>
                  <a:schemeClr val="tx1"/>
                </a:solidFill>
              </a:rPr>
              <a:t>“If a student meets our minimum attendance goal (87%), what would their predicted test score be?”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F774D3-5FE9-467B-BE3A-032CD603AFE7}"/>
                  </a:ext>
                </a:extLst>
              </p:cNvPr>
              <p:cNvSpPr txBox="1"/>
              <p:nvPr/>
            </p:nvSpPr>
            <p:spPr>
              <a:xfrm>
                <a:off x="7529804" y="2805576"/>
                <a:ext cx="4438261" cy="2169825"/>
              </a:xfrm>
              <a:prstGeom prst="rect">
                <a:avLst/>
              </a:prstGeom>
              <a:ln w="571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5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500" i="1">
                          <a:latin typeface="Cambria Math" panose="02040503050406030204" pitchFamily="18" charset="0"/>
                        </a:rPr>
                        <m:t>=−7.69+0.57</m:t>
                      </m:r>
                      <m:r>
                        <a:rPr lang="en-US" sz="35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500" i="1" dirty="0">
                  <a:latin typeface="Cambria Math" panose="02040503050406030204" pitchFamily="18" charset="0"/>
                </a:endParaRPr>
              </a:p>
              <a:p>
                <a:endParaRPr lang="en-US" sz="15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500" i="1">
                          <a:latin typeface="Cambria Math" panose="02040503050406030204" pitchFamily="18" charset="0"/>
                        </a:rPr>
                        <m:t>=−7.69+0.57</m:t>
                      </m:r>
                      <m:d>
                        <m:d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𝟖𝟕</m:t>
                          </m:r>
                        </m:e>
                      </m:d>
                    </m:oMath>
                  </m:oMathPara>
                </a14:m>
                <a:endParaRPr lang="en-US" sz="3500" b="0" i="1" dirty="0">
                  <a:latin typeface="Cambria Math" panose="02040503050406030204" pitchFamily="18" charset="0"/>
                </a:endParaRPr>
              </a:p>
              <a:p>
                <a:endParaRPr lang="en-US" sz="15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5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𝟒𝟏</m:t>
                      </m:r>
                      <m:r>
                        <a:rPr lang="en-US" sz="35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5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sz="35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5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𝒑𝒐𝒊𝒏𝒕𝒔</m:t>
                      </m:r>
                    </m:oMath>
                  </m:oMathPara>
                </a14:m>
                <a:endParaRPr lang="en-US" sz="35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F774D3-5FE9-467B-BE3A-032CD603A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804" y="2805576"/>
                <a:ext cx="4438261" cy="21698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C84524A-8C61-413B-A5BE-5F96B84DD16D}"/>
              </a:ext>
            </a:extLst>
          </p:cNvPr>
          <p:cNvSpPr txBox="1"/>
          <p:nvPr/>
        </p:nvSpPr>
        <p:spPr>
          <a:xfrm>
            <a:off x="5079741" y="5916132"/>
            <a:ext cx="154887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rgbClr val="00B050"/>
                </a:solidFill>
              </a:rPr>
              <a:t>x = 87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428466-07D6-4177-993F-ABEF9F9ADB9F}"/>
              </a:ext>
            </a:extLst>
          </p:cNvPr>
          <p:cNvCxnSpPr>
            <a:cxnSpLocks/>
          </p:cNvCxnSpPr>
          <p:nvPr/>
        </p:nvCxnSpPr>
        <p:spPr>
          <a:xfrm flipV="1">
            <a:off x="5854180" y="4282751"/>
            <a:ext cx="0" cy="1633381"/>
          </a:xfrm>
          <a:prstGeom prst="line">
            <a:avLst/>
          </a:prstGeom>
          <a:ln w="920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1E6B67-54C3-448C-BCAC-1ED8E06AB4F6}"/>
              </a:ext>
            </a:extLst>
          </p:cNvPr>
          <p:cNvCxnSpPr>
            <a:cxnSpLocks/>
          </p:cNvCxnSpPr>
          <p:nvPr/>
        </p:nvCxnSpPr>
        <p:spPr>
          <a:xfrm flipH="1">
            <a:off x="1066800" y="4320851"/>
            <a:ext cx="4825481" cy="0"/>
          </a:xfrm>
          <a:prstGeom prst="line">
            <a:avLst/>
          </a:prstGeom>
          <a:ln w="920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3FC468-0A13-41D6-A8E8-42C61D193E9F}"/>
                  </a:ext>
                </a:extLst>
              </p:cNvPr>
              <p:cNvSpPr txBox="1"/>
              <p:nvPr/>
            </p:nvSpPr>
            <p:spPr>
              <a:xfrm>
                <a:off x="664083" y="3742873"/>
                <a:ext cx="1722546" cy="648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3500" b="1" dirty="0">
                    <a:solidFill>
                      <a:schemeClr val="accent2"/>
                    </a:solidFill>
                  </a:rPr>
                  <a:t> = 41.9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3FC468-0A13-41D6-A8E8-42C61D193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83" y="3742873"/>
                <a:ext cx="1722546" cy="648575"/>
              </a:xfrm>
              <a:prstGeom prst="rect">
                <a:avLst/>
              </a:prstGeom>
              <a:blipFill>
                <a:blip r:embed="rId5"/>
                <a:stretch>
                  <a:fillRect t="-13208" r="-8834" b="-33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03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692589-663C-4660-A8FC-F72F800B531D}"/>
              </a:ext>
            </a:extLst>
          </p:cNvPr>
          <p:cNvSpPr txBox="1"/>
          <p:nvPr/>
        </p:nvSpPr>
        <p:spPr>
          <a:xfrm>
            <a:off x="492246" y="536988"/>
            <a:ext cx="110403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0070C0"/>
                </a:solidFill>
              </a:rPr>
              <a:t>Topics</a:t>
            </a:r>
            <a:endParaRPr lang="en-US" sz="2000" dirty="0"/>
          </a:p>
          <a:p>
            <a:pPr marL="914400" indent="-914400">
              <a:buAutoNum type="arabicPeriod"/>
            </a:pPr>
            <a:r>
              <a:rPr lang="en-US" sz="5000" dirty="0"/>
              <a:t>Least squares regression line (LSRL)</a:t>
            </a:r>
          </a:p>
          <a:p>
            <a:pPr marL="914400" indent="-914400">
              <a:buAutoNum type="arabicPeriod"/>
            </a:pPr>
            <a:r>
              <a:rPr lang="en-US" sz="5000" dirty="0"/>
              <a:t>Slope and y-intercept</a:t>
            </a:r>
          </a:p>
          <a:p>
            <a:pPr marL="914400" indent="-914400">
              <a:buAutoNum type="arabicPeriod"/>
            </a:pPr>
            <a:r>
              <a:rPr lang="en-US" sz="5000" dirty="0"/>
              <a:t>Predictions using the LSRL</a:t>
            </a:r>
          </a:p>
          <a:p>
            <a:pPr marL="914400" indent="-914400">
              <a:buAutoNum type="arabicPeriod"/>
            </a:pPr>
            <a:r>
              <a:rPr lang="en-US" sz="5000" b="1" dirty="0">
                <a:solidFill>
                  <a:srgbClr val="0070C0"/>
                </a:solidFill>
              </a:rPr>
              <a:t>Dangers of prediction</a:t>
            </a:r>
          </a:p>
        </p:txBody>
      </p:sp>
    </p:spTree>
    <p:extLst>
      <p:ext uri="{BB962C8B-B14F-4D97-AF65-F5344CB8AC3E}">
        <p14:creationId xmlns:p14="http://schemas.microsoft.com/office/powerpoint/2010/main" val="188893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6056" y="870857"/>
            <a:ext cx="10823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What to watch out for !!!</a:t>
            </a:r>
          </a:p>
          <a:p>
            <a:endParaRPr lang="en-US" altLang="zh-CN" sz="36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3600" dirty="0" smtClean="0"/>
              <a:t>Extrapolation:</a:t>
            </a:r>
          </a:p>
          <a:p>
            <a:pPr lvl="1"/>
            <a:r>
              <a:rPr lang="en-US" altLang="zh-CN" sz="3600" dirty="0" smtClean="0"/>
              <a:t>Predicting a response variable for something that is significantly outside the range of x values that you have.</a:t>
            </a:r>
          </a:p>
          <a:p>
            <a:pPr marL="1028700" lvl="1" indent="-571500">
              <a:buFont typeface="Wingdings" panose="05000000000000000000" pitchFamily="2" charset="2"/>
              <a:buChar char="l"/>
            </a:pPr>
            <a:r>
              <a:rPr lang="en-US" altLang="zh-CN" sz="3600" dirty="0" smtClean="0"/>
              <a:t>You can not predict too far into the future or past.</a:t>
            </a:r>
          </a:p>
          <a:p>
            <a:pPr marL="1028700" lvl="1" indent="-571500">
              <a:buFont typeface="Wingdings" panose="05000000000000000000" pitchFamily="2" charset="2"/>
              <a:buChar char="l"/>
            </a:pPr>
            <a:endParaRPr lang="en-US" altLang="zh-CN" sz="36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3600" dirty="0" smtClean="0"/>
              <a:t>Correlation is totally not causation!!!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74467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118E43-2808-4C61-AF5D-B9D5CD6B6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81" y="321907"/>
            <a:ext cx="7700099" cy="42556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A88ACE-C082-4B2F-99E3-380A390A2DE4}"/>
              </a:ext>
            </a:extLst>
          </p:cNvPr>
          <p:cNvSpPr txBox="1"/>
          <p:nvPr/>
        </p:nvSpPr>
        <p:spPr>
          <a:xfrm>
            <a:off x="249581" y="4767942"/>
            <a:ext cx="99861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Extrapolation:</a:t>
            </a:r>
            <a:r>
              <a:rPr lang="en-US" sz="4000" dirty="0"/>
              <a:t> using your model to make predictions </a:t>
            </a:r>
            <a:r>
              <a:rPr lang="en-US" sz="4000" b="1" dirty="0">
                <a:solidFill>
                  <a:srgbClr val="0070C0"/>
                </a:solidFill>
              </a:rPr>
              <a:t>outside the range of your data.</a:t>
            </a:r>
          </a:p>
        </p:txBody>
      </p:sp>
    </p:spTree>
    <p:extLst>
      <p:ext uri="{BB962C8B-B14F-4D97-AF65-F5344CB8AC3E}">
        <p14:creationId xmlns:p14="http://schemas.microsoft.com/office/powerpoint/2010/main" val="113465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118E43-2808-4C61-AF5D-B9D5CD6B6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81" y="321907"/>
            <a:ext cx="7700099" cy="42556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A88ACE-C082-4B2F-99E3-380A390A2DE4}"/>
              </a:ext>
            </a:extLst>
          </p:cNvPr>
          <p:cNvSpPr txBox="1"/>
          <p:nvPr/>
        </p:nvSpPr>
        <p:spPr>
          <a:xfrm>
            <a:off x="249581" y="4767942"/>
            <a:ext cx="99861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Extrapolation:</a:t>
            </a:r>
            <a:r>
              <a:rPr lang="en-US" sz="4000" dirty="0"/>
              <a:t> using your model to make predictions </a:t>
            </a:r>
            <a:r>
              <a:rPr lang="en-US" sz="4000" b="1" dirty="0">
                <a:solidFill>
                  <a:srgbClr val="0070C0"/>
                </a:solidFill>
              </a:rPr>
              <a:t>outside the range of your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DBC251-3FA4-4293-BC2F-609FA5AA472C}"/>
              </a:ext>
            </a:extLst>
          </p:cNvPr>
          <p:cNvSpPr txBox="1"/>
          <p:nvPr/>
        </p:nvSpPr>
        <p:spPr>
          <a:xfrm>
            <a:off x="7837715" y="1334278"/>
            <a:ext cx="41047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Extrapolation is dangerous because the trend </a:t>
            </a:r>
            <a:r>
              <a:rPr lang="en-US" sz="4000" b="1" dirty="0">
                <a:solidFill>
                  <a:srgbClr val="0070C0"/>
                </a:solidFill>
              </a:rPr>
              <a:t>may not continue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914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A88ACE-C082-4B2F-99E3-380A390A2DE4}"/>
              </a:ext>
            </a:extLst>
          </p:cNvPr>
          <p:cNvSpPr txBox="1"/>
          <p:nvPr/>
        </p:nvSpPr>
        <p:spPr>
          <a:xfrm>
            <a:off x="342887" y="4815836"/>
            <a:ext cx="93889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This logarithmic model is more reasonable – it’s improbable that </a:t>
            </a:r>
            <a:r>
              <a:rPr lang="en-US" sz="4000" i="1" dirty="0"/>
              <a:t>every single person </a:t>
            </a:r>
            <a:r>
              <a:rPr lang="en-US" sz="4000" dirty="0"/>
              <a:t>in the population would become overweight.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DBC251-3FA4-4293-BC2F-609FA5AA472C}"/>
              </a:ext>
            </a:extLst>
          </p:cNvPr>
          <p:cNvSpPr txBox="1"/>
          <p:nvPr/>
        </p:nvSpPr>
        <p:spPr>
          <a:xfrm>
            <a:off x="7837715" y="1334278"/>
            <a:ext cx="41047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Extrapolation is dangerous because the trend </a:t>
            </a:r>
            <a:r>
              <a:rPr lang="en-US" sz="4000" b="1" dirty="0">
                <a:solidFill>
                  <a:srgbClr val="0070C0"/>
                </a:solidFill>
              </a:rPr>
              <a:t>may not continue</a:t>
            </a:r>
            <a:r>
              <a:rPr lang="en-US" sz="40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593F52-737C-44FF-9820-E9703F9E4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13" y="233265"/>
            <a:ext cx="7655202" cy="433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6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2A4864-45F9-43D2-B230-A549184C0D09}"/>
              </a:ext>
            </a:extLst>
          </p:cNvPr>
          <p:cNvSpPr txBox="1"/>
          <p:nvPr/>
        </p:nvSpPr>
        <p:spPr>
          <a:xfrm>
            <a:off x="301690" y="207841"/>
            <a:ext cx="812696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Is attendance the solution?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82EEF5-F48C-4565-BEA0-B80A3143C685}"/>
              </a:ext>
            </a:extLst>
          </p:cNvPr>
          <p:cNvSpPr txBox="1"/>
          <p:nvPr/>
        </p:nvSpPr>
        <p:spPr>
          <a:xfrm>
            <a:off x="1337387" y="1218241"/>
            <a:ext cx="22953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Poverty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22BF3F4-7F8F-4803-B0DD-1DD8356E0EE3}"/>
              </a:ext>
            </a:extLst>
          </p:cNvPr>
          <p:cNvSpPr/>
          <p:nvPr/>
        </p:nvSpPr>
        <p:spPr>
          <a:xfrm rot="5400000">
            <a:off x="1911219" y="2294642"/>
            <a:ext cx="1147665" cy="861774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123FB-13CC-4C6F-BDBC-0CC1946F9E91}"/>
              </a:ext>
            </a:extLst>
          </p:cNvPr>
          <p:cNvSpPr txBox="1"/>
          <p:nvPr/>
        </p:nvSpPr>
        <p:spPr>
          <a:xfrm>
            <a:off x="301689" y="3464841"/>
            <a:ext cx="46248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Low Attendance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0A0CDAD-A772-4EF6-BDC2-F5A437178EC0}"/>
              </a:ext>
            </a:extLst>
          </p:cNvPr>
          <p:cNvSpPr/>
          <p:nvPr/>
        </p:nvSpPr>
        <p:spPr>
          <a:xfrm rot="5400000">
            <a:off x="1911218" y="4635040"/>
            <a:ext cx="1147665" cy="861774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E8223-E802-419B-97DA-B4928CDFAC49}"/>
              </a:ext>
            </a:extLst>
          </p:cNvPr>
          <p:cNvSpPr txBox="1"/>
          <p:nvPr/>
        </p:nvSpPr>
        <p:spPr>
          <a:xfrm>
            <a:off x="-398106" y="5712941"/>
            <a:ext cx="46248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/>
              <a:t>Low Scores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347BCF-716E-40D0-88E3-FAEA7D16BC61}"/>
              </a:ext>
            </a:extLst>
          </p:cNvPr>
          <p:cNvCxnSpPr>
            <a:cxnSpLocks/>
          </p:cNvCxnSpPr>
          <p:nvPr/>
        </p:nvCxnSpPr>
        <p:spPr>
          <a:xfrm>
            <a:off x="329682" y="3942383"/>
            <a:ext cx="1163217" cy="23129"/>
          </a:xfrm>
          <a:prstGeom prst="line">
            <a:avLst/>
          </a:pr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EE27ED-0204-4C8F-AD5F-F29F0D4B52FA}"/>
              </a:ext>
            </a:extLst>
          </p:cNvPr>
          <p:cNvCxnSpPr>
            <a:cxnSpLocks/>
          </p:cNvCxnSpPr>
          <p:nvPr/>
        </p:nvCxnSpPr>
        <p:spPr>
          <a:xfrm>
            <a:off x="394996" y="6222638"/>
            <a:ext cx="1163217" cy="23129"/>
          </a:xfrm>
          <a:prstGeom prst="line">
            <a:avLst/>
          </a:pr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BEDA17-CE44-4A15-B3BF-951001951E0C}"/>
              </a:ext>
            </a:extLst>
          </p:cNvPr>
          <p:cNvSpPr txBox="1"/>
          <p:nvPr/>
        </p:nvSpPr>
        <p:spPr>
          <a:xfrm>
            <a:off x="150845" y="2818333"/>
            <a:ext cx="15208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315126-A4CA-4307-8F0B-5A9EF3C4E511}"/>
              </a:ext>
            </a:extLst>
          </p:cNvPr>
          <p:cNvSpPr txBox="1"/>
          <p:nvPr/>
        </p:nvSpPr>
        <p:spPr>
          <a:xfrm>
            <a:off x="216159" y="5117580"/>
            <a:ext cx="15208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41727B-8B60-4E03-BA9A-B21564887CF2}"/>
              </a:ext>
            </a:extLst>
          </p:cNvPr>
          <p:cNvSpPr txBox="1"/>
          <p:nvPr/>
        </p:nvSpPr>
        <p:spPr>
          <a:xfrm>
            <a:off x="5158273" y="3049831"/>
            <a:ext cx="670404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Will raising attendance also raise scores?</a:t>
            </a:r>
          </a:p>
        </p:txBody>
      </p:sp>
    </p:spTree>
    <p:extLst>
      <p:ext uri="{BB962C8B-B14F-4D97-AF65-F5344CB8AC3E}">
        <p14:creationId xmlns:p14="http://schemas.microsoft.com/office/powerpoint/2010/main" val="344162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A5A3A9-00BE-4B0B-9032-F9C496A756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6"/>
          <a:stretch/>
        </p:blipFill>
        <p:spPr>
          <a:xfrm>
            <a:off x="226060" y="793102"/>
            <a:ext cx="10013341" cy="569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2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23257</TotalTime>
  <Words>2940</Words>
  <Application>Microsoft Office PowerPoint</Application>
  <PresentationFormat>宽屏</PresentationFormat>
  <Paragraphs>635</Paragraphs>
  <Slides>116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116</vt:i4>
      </vt:variant>
    </vt:vector>
  </HeadingPairs>
  <TitlesOfParts>
    <vt:vector size="127" baseType="lpstr">
      <vt:lpstr>等线</vt:lpstr>
      <vt:lpstr>华文仿宋</vt:lpstr>
      <vt:lpstr>Arial</vt:lpstr>
      <vt:lpstr>Arial Narrow</vt:lpstr>
      <vt:lpstr>Calibri</vt:lpstr>
      <vt:lpstr>Cambria Math</vt:lpstr>
      <vt:lpstr>Tw Cen MT</vt:lpstr>
      <vt:lpstr>Tw Cen MT Condensed</vt:lpstr>
      <vt:lpstr>Wingdings</vt:lpstr>
      <vt:lpstr>Wingdings 3</vt:lpstr>
      <vt:lpstr>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Young-Saver, Dashiell F</dc:creator>
  <cp:lastModifiedBy>X13 Yoga</cp:lastModifiedBy>
  <cp:revision>586</cp:revision>
  <dcterms:created xsi:type="dcterms:W3CDTF">2019-07-29T04:02:06Z</dcterms:created>
  <dcterms:modified xsi:type="dcterms:W3CDTF">2022-10-07T14:08:56Z</dcterms:modified>
</cp:coreProperties>
</file>