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9" r:id="rId26"/>
    <p:sldId id="290" r:id="rId27"/>
    <p:sldId id="291" r:id="rId28"/>
    <p:sldId id="292" r:id="rId29"/>
    <p:sldId id="302" r:id="rId30"/>
    <p:sldId id="303" r:id="rId31"/>
    <p:sldId id="304" r:id="rId32"/>
    <p:sldId id="356" r:id="rId33"/>
    <p:sldId id="308" r:id="rId34"/>
    <p:sldId id="311" r:id="rId35"/>
    <p:sldId id="313" r:id="rId36"/>
    <p:sldId id="316" r:id="rId37"/>
    <p:sldId id="324" r:id="rId38"/>
    <p:sldId id="325" r:id="rId39"/>
    <p:sldId id="354" r:id="rId40"/>
    <p:sldId id="326" r:id="rId41"/>
    <p:sldId id="327" r:id="rId42"/>
    <p:sldId id="328" r:id="rId43"/>
    <p:sldId id="329" r:id="rId44"/>
    <p:sldId id="330" r:id="rId45"/>
    <p:sldId id="331" r:id="rId46"/>
    <p:sldId id="333" r:id="rId47"/>
    <p:sldId id="334" r:id="rId48"/>
    <p:sldId id="336" r:id="rId49"/>
    <p:sldId id="337" r:id="rId50"/>
    <p:sldId id="339" r:id="rId51"/>
    <p:sldId id="340" r:id="rId52"/>
    <p:sldId id="342" r:id="rId53"/>
    <p:sldId id="345" r:id="rId54"/>
    <p:sldId id="355" r:id="rId55"/>
    <p:sldId id="348" r:id="rId56"/>
    <p:sldId id="349" r:id="rId57"/>
    <p:sldId id="350" r:id="rId58"/>
    <p:sldId id="351" r:id="rId59"/>
    <p:sldId id="352" r:id="rId60"/>
    <p:sldId id="353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6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32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5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3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3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4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0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00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3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6B33-DD8D-4A37-91EB-429E89E96DBB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A4FC3-1CC0-4AFA-96EB-634BAC82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5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png"/><Relationship Id="rId1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1.png"/><Relationship Id="rId2" Type="http://schemas.openxmlformats.org/officeDocument/2006/relationships/image" Target="../media/image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6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7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9.png"/><Relationship Id="rId5" Type="http://schemas.openxmlformats.org/officeDocument/2006/relationships/image" Target="../media/image45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CB20BD-FE67-4A2C-9EA2-A4FBFDE161E1}"/>
                  </a:ext>
                </a:extLst>
              </p:cNvPr>
              <p:cNvSpPr txBox="1"/>
              <p:nvPr/>
            </p:nvSpPr>
            <p:spPr>
              <a:xfrm>
                <a:off x="454234" y="2306356"/>
                <a:ext cx="11283517" cy="135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b="1" dirty="0">
                    <a:solidFill>
                      <a:srgbClr val="0070C0"/>
                    </a:solidFill>
                  </a:rPr>
                  <a:t>Residuals,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8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8000" b="1" dirty="0">
                    <a:solidFill>
                      <a:srgbClr val="0070C0"/>
                    </a:solidFill>
                  </a:rPr>
                  <a:t>, 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CB20BD-FE67-4A2C-9EA2-A4FBFDE16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34" y="2306356"/>
                <a:ext cx="11283517" cy="1351267"/>
              </a:xfrm>
              <a:prstGeom prst="rect">
                <a:avLst/>
              </a:prstGeom>
              <a:blipFill>
                <a:blip r:embed="rId2"/>
                <a:stretch>
                  <a:fillRect t="-16667" b="-4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62ADDB0-31E0-4833-BF9D-C03A1BFFEC93}"/>
              </a:ext>
            </a:extLst>
          </p:cNvPr>
          <p:cNvSpPr txBox="1"/>
          <p:nvPr/>
        </p:nvSpPr>
        <p:spPr>
          <a:xfrm>
            <a:off x="2544925" y="3876010"/>
            <a:ext cx="71021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b="1" dirty="0"/>
              <a:t>- Lesson 3.3 -</a:t>
            </a:r>
          </a:p>
        </p:txBody>
      </p:sp>
    </p:spTree>
    <p:extLst>
      <p:ext uri="{BB962C8B-B14F-4D97-AF65-F5344CB8AC3E}">
        <p14:creationId xmlns:p14="http://schemas.microsoft.com/office/powerpoint/2010/main" val="42748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sidual plots">
            <a:extLst>
              <a:ext uri="{FF2B5EF4-FFF2-40B4-BE49-F238E27FC236}">
                <a16:creationId xmlns:a16="http://schemas.microsoft.com/office/drawing/2014/main" id="{2667C32A-0CB0-43D7-AB0C-EC380C98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0" y="1257066"/>
            <a:ext cx="9674292" cy="48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5F50BC-0A80-484D-B8B7-5690ED7FC12D}"/>
              </a:ext>
            </a:extLst>
          </p:cNvPr>
          <p:cNvSpPr txBox="1"/>
          <p:nvPr/>
        </p:nvSpPr>
        <p:spPr>
          <a:xfrm>
            <a:off x="406795" y="308705"/>
            <a:ext cx="7477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462" y="441243"/>
            <a:ext cx="7305221" cy="10235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81330" y="1597353"/>
            <a:ext cx="736489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It allows us to see if there is a pattern within the data that we perhaps could not see on the scatterplot.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0809" y="5263215"/>
            <a:ext cx="103764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If there is no pattern in the residual plot, it means the line captures the overall pattern of the data and that a line is an appropriate model for the data.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sidual plots">
            <a:extLst>
              <a:ext uri="{FF2B5EF4-FFF2-40B4-BE49-F238E27FC236}">
                <a16:creationId xmlns:a16="http://schemas.microsoft.com/office/drawing/2014/main" id="{2667C32A-0CB0-43D7-AB0C-EC380C98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6" y="1464815"/>
            <a:ext cx="9674292" cy="483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DDF21E-BBE5-4F8A-9975-673177DECE94}"/>
              </a:ext>
            </a:extLst>
          </p:cNvPr>
          <p:cNvCxnSpPr>
            <a:cxnSpLocks/>
          </p:cNvCxnSpPr>
          <p:nvPr/>
        </p:nvCxnSpPr>
        <p:spPr>
          <a:xfrm flipV="1">
            <a:off x="8101170" y="4441005"/>
            <a:ext cx="0" cy="80264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FB8C8E-523B-4036-B576-58EC614A408D}"/>
              </a:ext>
            </a:extLst>
          </p:cNvPr>
          <p:cNvSpPr txBox="1"/>
          <p:nvPr/>
        </p:nvSpPr>
        <p:spPr>
          <a:xfrm>
            <a:off x="2266122" y="5243645"/>
            <a:ext cx="9799982" cy="1015663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Residuals </a:t>
            </a:r>
            <a:r>
              <a:rPr lang="en-US" sz="3000" b="1" dirty="0">
                <a:solidFill>
                  <a:srgbClr val="0070C0"/>
                </a:solidFill>
              </a:rPr>
              <a:t>randomly</a:t>
            </a:r>
            <a:r>
              <a:rPr lang="en-US" sz="3000" dirty="0"/>
              <a:t> scattered around 0, without a pattern </a:t>
            </a:r>
            <a:r>
              <a:rPr lang="en-US" sz="3000" dirty="0">
                <a:sym typeface="Wingdings" panose="05000000000000000000" pitchFamily="2" charset="2"/>
              </a:rPr>
              <a:t> linear model is a good fit for this data!</a:t>
            </a:r>
            <a:endParaRPr 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BD0BD-CFC3-48DA-B658-A72426CFCC9C}"/>
              </a:ext>
            </a:extLst>
          </p:cNvPr>
          <p:cNvSpPr txBox="1"/>
          <p:nvPr/>
        </p:nvSpPr>
        <p:spPr>
          <a:xfrm>
            <a:off x="418336" y="125987"/>
            <a:ext cx="7477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Good </a:t>
            </a:r>
            <a:r>
              <a:rPr lang="en-US" sz="4500" dirty="0" smtClean="0"/>
              <a:t>Fit</a:t>
            </a:r>
            <a:endParaRPr lang="en-US" sz="4500" dirty="0"/>
          </a:p>
        </p:txBody>
      </p:sp>
      <p:sp>
        <p:nvSpPr>
          <p:cNvPr id="2" name="矩形 1"/>
          <p:cNvSpPr/>
          <p:nvPr/>
        </p:nvSpPr>
        <p:spPr>
          <a:xfrm>
            <a:off x="6864626" y="4411"/>
            <a:ext cx="6096000" cy="19656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apparent randomness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centered </a:t>
            </a:r>
            <a:r>
              <a:rPr lang="en-US" altLang="zh-CN" sz="2800" b="1" dirty="0">
                <a:solidFill>
                  <a:srgbClr val="FF0000"/>
                </a:solidFill>
              </a:rPr>
              <a:t>at 0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no </a:t>
            </a:r>
            <a:r>
              <a:rPr lang="en-US" altLang="zh-CN" sz="2800" b="1" dirty="0">
                <a:solidFill>
                  <a:srgbClr val="FF0000"/>
                </a:solidFill>
              </a:rPr>
              <a:t>obvious pattern</a:t>
            </a:r>
          </a:p>
        </p:txBody>
      </p:sp>
      <p:pic>
        <p:nvPicPr>
          <p:cNvPr id="7" name="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28448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urved residual plot">
            <a:extLst>
              <a:ext uri="{FF2B5EF4-FFF2-40B4-BE49-F238E27FC236}">
                <a16:creationId xmlns:a16="http://schemas.microsoft.com/office/drawing/2014/main" id="{CFA6792E-6654-4B55-9985-4D2114AFCF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" t="715" r="48186" b="788"/>
          <a:stretch/>
        </p:blipFill>
        <p:spPr bwMode="auto">
          <a:xfrm>
            <a:off x="790113" y="1491449"/>
            <a:ext cx="4785064" cy="44388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CE0A5-1D61-4C62-9F73-11F40B7398B6}"/>
              </a:ext>
            </a:extLst>
          </p:cNvPr>
          <p:cNvSpPr txBox="1"/>
          <p:nvPr/>
        </p:nvSpPr>
        <p:spPr>
          <a:xfrm>
            <a:off x="406795" y="308705"/>
            <a:ext cx="7477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Non-Linear</a:t>
            </a:r>
          </a:p>
        </p:txBody>
      </p:sp>
    </p:spTree>
    <p:extLst>
      <p:ext uri="{BB962C8B-B14F-4D97-AF65-F5344CB8AC3E}">
        <p14:creationId xmlns:p14="http://schemas.microsoft.com/office/powerpoint/2010/main" val="17879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urved residual plot">
            <a:extLst>
              <a:ext uri="{FF2B5EF4-FFF2-40B4-BE49-F238E27FC236}">
                <a16:creationId xmlns:a16="http://schemas.microsoft.com/office/drawing/2014/main" id="{CFA6792E-6654-4B55-9985-4D2114AF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1459242"/>
            <a:ext cx="9320716" cy="4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CE0A5-1D61-4C62-9F73-11F40B7398B6}"/>
              </a:ext>
            </a:extLst>
          </p:cNvPr>
          <p:cNvSpPr txBox="1"/>
          <p:nvPr/>
        </p:nvSpPr>
        <p:spPr>
          <a:xfrm>
            <a:off x="406795" y="308705"/>
            <a:ext cx="7477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Non-Linear</a:t>
            </a:r>
          </a:p>
        </p:txBody>
      </p:sp>
    </p:spTree>
    <p:extLst>
      <p:ext uri="{BB962C8B-B14F-4D97-AF65-F5344CB8AC3E}">
        <p14:creationId xmlns:p14="http://schemas.microsoft.com/office/powerpoint/2010/main" val="65849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urved residual plot">
            <a:extLst>
              <a:ext uri="{FF2B5EF4-FFF2-40B4-BE49-F238E27FC236}">
                <a16:creationId xmlns:a16="http://schemas.microsoft.com/office/drawing/2014/main" id="{CFA6792E-6654-4B55-9985-4D2114AF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4" y="1459242"/>
            <a:ext cx="9320716" cy="45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CE0A5-1D61-4C62-9F73-11F40B7398B6}"/>
              </a:ext>
            </a:extLst>
          </p:cNvPr>
          <p:cNvSpPr txBox="1"/>
          <p:nvPr/>
        </p:nvSpPr>
        <p:spPr>
          <a:xfrm>
            <a:off x="406795" y="308705"/>
            <a:ext cx="7477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Non-Linear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8C2C40-F221-4245-98C1-1D0EFDAE4319}"/>
              </a:ext>
            </a:extLst>
          </p:cNvPr>
          <p:cNvCxnSpPr>
            <a:cxnSpLocks/>
          </p:cNvCxnSpPr>
          <p:nvPr/>
        </p:nvCxnSpPr>
        <p:spPr>
          <a:xfrm flipV="1">
            <a:off x="8196492" y="4626244"/>
            <a:ext cx="0" cy="600885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CC0EFC-F8EF-4E5C-B2B5-2CECC57D1CBE}"/>
              </a:ext>
            </a:extLst>
          </p:cNvPr>
          <p:cNvSpPr txBox="1"/>
          <p:nvPr/>
        </p:nvSpPr>
        <p:spPr>
          <a:xfrm>
            <a:off x="4304831" y="5227129"/>
            <a:ext cx="5761609" cy="14773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Residuals show a </a:t>
            </a:r>
            <a:r>
              <a:rPr lang="en-US" sz="3000" b="1" dirty="0">
                <a:solidFill>
                  <a:srgbClr val="0070C0"/>
                </a:solidFill>
              </a:rPr>
              <a:t>curved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1"/>
                </a:solidFill>
              </a:rPr>
              <a:t>pattern</a:t>
            </a:r>
            <a:r>
              <a:rPr lang="en-US" sz="3000" dirty="0">
                <a:sym typeface="Wingdings" panose="05000000000000000000" pitchFamily="2" charset="2"/>
              </a:rPr>
              <a:t> linear model is 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not</a:t>
            </a:r>
            <a:r>
              <a:rPr lang="en-US" sz="3000" dirty="0">
                <a:sym typeface="Wingdings" panose="05000000000000000000" pitchFamily="2" charset="2"/>
              </a:rPr>
              <a:t> a good fit for this data!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31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28113B-F078-4E76-BA57-F603C2A8A218}"/>
              </a:ext>
            </a:extLst>
          </p:cNvPr>
          <p:cNvGrpSpPr/>
          <p:nvPr/>
        </p:nvGrpSpPr>
        <p:grpSpPr>
          <a:xfrm>
            <a:off x="406794" y="1365684"/>
            <a:ext cx="9249867" cy="4872356"/>
            <a:chOff x="1615440" y="1000125"/>
            <a:chExt cx="9249867" cy="4872356"/>
          </a:xfrm>
        </p:grpSpPr>
        <p:pic>
          <p:nvPicPr>
            <p:cNvPr id="5" name="Picture 2" descr="Image result for residual plot heteroscedasticity">
              <a:extLst>
                <a:ext uri="{FF2B5EF4-FFF2-40B4-BE49-F238E27FC236}">
                  <a16:creationId xmlns:a16="http://schemas.microsoft.com/office/drawing/2014/main" id="{CC00A548-CF20-4EAF-ABB9-EC8BAB324B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" b="5446"/>
            <a:stretch/>
          </p:blipFill>
          <p:spPr bwMode="auto">
            <a:xfrm>
              <a:off x="1615440" y="1000125"/>
              <a:ext cx="9249867" cy="487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B0FFDA-5D3A-4EE5-821B-34480274F4E4}"/>
                </a:ext>
              </a:extLst>
            </p:cNvPr>
            <p:cNvSpPr/>
            <p:nvPr/>
          </p:nvSpPr>
          <p:spPr>
            <a:xfrm>
              <a:off x="2926080" y="1000125"/>
              <a:ext cx="2052320" cy="35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409FF5-5499-4A55-9497-EE1AD9413E8C}"/>
              </a:ext>
            </a:extLst>
          </p:cNvPr>
          <p:cNvSpPr txBox="1"/>
          <p:nvPr/>
        </p:nvSpPr>
        <p:spPr>
          <a:xfrm>
            <a:off x="406794" y="424115"/>
            <a:ext cx="9110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Heteroskedastic</a:t>
            </a:r>
          </a:p>
        </p:txBody>
      </p:sp>
    </p:spTree>
    <p:extLst>
      <p:ext uri="{BB962C8B-B14F-4D97-AF65-F5344CB8AC3E}">
        <p14:creationId xmlns:p14="http://schemas.microsoft.com/office/powerpoint/2010/main" val="31813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28113B-F078-4E76-BA57-F603C2A8A218}"/>
              </a:ext>
            </a:extLst>
          </p:cNvPr>
          <p:cNvGrpSpPr/>
          <p:nvPr/>
        </p:nvGrpSpPr>
        <p:grpSpPr>
          <a:xfrm>
            <a:off x="406794" y="1356807"/>
            <a:ext cx="9249867" cy="4872356"/>
            <a:chOff x="1615440" y="1000125"/>
            <a:chExt cx="9249867" cy="4872356"/>
          </a:xfrm>
        </p:grpSpPr>
        <p:pic>
          <p:nvPicPr>
            <p:cNvPr id="5" name="Picture 2" descr="Image result for residual plot heteroscedasticity">
              <a:extLst>
                <a:ext uri="{FF2B5EF4-FFF2-40B4-BE49-F238E27FC236}">
                  <a16:creationId xmlns:a16="http://schemas.microsoft.com/office/drawing/2014/main" id="{CC00A548-CF20-4EAF-ABB9-EC8BAB324B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" b="5446"/>
            <a:stretch/>
          </p:blipFill>
          <p:spPr bwMode="auto">
            <a:xfrm>
              <a:off x="1615440" y="1000125"/>
              <a:ext cx="9249867" cy="487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B0FFDA-5D3A-4EE5-821B-34480274F4E4}"/>
                </a:ext>
              </a:extLst>
            </p:cNvPr>
            <p:cNvSpPr/>
            <p:nvPr/>
          </p:nvSpPr>
          <p:spPr>
            <a:xfrm>
              <a:off x="2926080" y="1000125"/>
              <a:ext cx="2052320" cy="35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409FF5-5499-4A55-9497-EE1AD9413E8C}"/>
              </a:ext>
            </a:extLst>
          </p:cNvPr>
          <p:cNvSpPr txBox="1"/>
          <p:nvPr/>
        </p:nvSpPr>
        <p:spPr>
          <a:xfrm>
            <a:off x="406794" y="424114"/>
            <a:ext cx="9110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Heteroskedastic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C9F24E-DD1D-42AD-8AC2-E1ACDA0C7726}"/>
              </a:ext>
            </a:extLst>
          </p:cNvPr>
          <p:cNvSpPr/>
          <p:nvPr/>
        </p:nvSpPr>
        <p:spPr>
          <a:xfrm>
            <a:off x="5655075" y="1793289"/>
            <a:ext cx="3089429" cy="2324529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100951-7F80-4F9B-B4E2-9511F391E66C}"/>
              </a:ext>
            </a:extLst>
          </p:cNvPr>
          <p:cNvSpPr/>
          <p:nvPr/>
        </p:nvSpPr>
        <p:spPr>
          <a:xfrm flipV="1">
            <a:off x="5655075" y="4394505"/>
            <a:ext cx="3089429" cy="1420368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E5DE3-1E54-4824-AFF0-FE9B665B2903}"/>
              </a:ext>
            </a:extLst>
          </p:cNvPr>
          <p:cNvCxnSpPr>
            <a:cxnSpLocks/>
          </p:cNvCxnSpPr>
          <p:nvPr/>
        </p:nvCxnSpPr>
        <p:spPr>
          <a:xfrm>
            <a:off x="6096000" y="5637228"/>
            <a:ext cx="1415692" cy="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124C4F-C7A2-4783-A822-F7552807EBC7}"/>
              </a:ext>
            </a:extLst>
          </p:cNvPr>
          <p:cNvSpPr txBox="1"/>
          <p:nvPr/>
        </p:nvSpPr>
        <p:spPr>
          <a:xfrm>
            <a:off x="6454066" y="4844773"/>
            <a:ext cx="497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884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28113B-F078-4E76-BA57-F603C2A8A218}"/>
              </a:ext>
            </a:extLst>
          </p:cNvPr>
          <p:cNvGrpSpPr/>
          <p:nvPr/>
        </p:nvGrpSpPr>
        <p:grpSpPr>
          <a:xfrm>
            <a:off x="406794" y="1356807"/>
            <a:ext cx="9249867" cy="4872356"/>
            <a:chOff x="1615440" y="1000125"/>
            <a:chExt cx="9249867" cy="4872356"/>
          </a:xfrm>
        </p:grpSpPr>
        <p:pic>
          <p:nvPicPr>
            <p:cNvPr id="5" name="Picture 2" descr="Image result for residual plot heteroscedasticity">
              <a:extLst>
                <a:ext uri="{FF2B5EF4-FFF2-40B4-BE49-F238E27FC236}">
                  <a16:creationId xmlns:a16="http://schemas.microsoft.com/office/drawing/2014/main" id="{CC00A548-CF20-4EAF-ABB9-EC8BAB324B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" b="5446"/>
            <a:stretch/>
          </p:blipFill>
          <p:spPr bwMode="auto">
            <a:xfrm>
              <a:off x="1615440" y="1000125"/>
              <a:ext cx="9249867" cy="487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B0FFDA-5D3A-4EE5-821B-34480274F4E4}"/>
                </a:ext>
              </a:extLst>
            </p:cNvPr>
            <p:cNvSpPr/>
            <p:nvPr/>
          </p:nvSpPr>
          <p:spPr>
            <a:xfrm>
              <a:off x="2926080" y="1000125"/>
              <a:ext cx="2052320" cy="35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409FF5-5499-4A55-9497-EE1AD9413E8C}"/>
              </a:ext>
            </a:extLst>
          </p:cNvPr>
          <p:cNvSpPr txBox="1"/>
          <p:nvPr/>
        </p:nvSpPr>
        <p:spPr>
          <a:xfrm>
            <a:off x="406794" y="424114"/>
            <a:ext cx="9110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Heteroskedastic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C9F24E-DD1D-42AD-8AC2-E1ACDA0C7726}"/>
              </a:ext>
            </a:extLst>
          </p:cNvPr>
          <p:cNvSpPr/>
          <p:nvPr/>
        </p:nvSpPr>
        <p:spPr>
          <a:xfrm>
            <a:off x="5655075" y="1793289"/>
            <a:ext cx="3089429" cy="2324529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100951-7F80-4F9B-B4E2-9511F391E66C}"/>
              </a:ext>
            </a:extLst>
          </p:cNvPr>
          <p:cNvSpPr/>
          <p:nvPr/>
        </p:nvSpPr>
        <p:spPr>
          <a:xfrm flipV="1">
            <a:off x="5655075" y="4394505"/>
            <a:ext cx="3089429" cy="1420368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E5DE3-1E54-4824-AFF0-FE9B665B2903}"/>
              </a:ext>
            </a:extLst>
          </p:cNvPr>
          <p:cNvCxnSpPr>
            <a:cxnSpLocks/>
          </p:cNvCxnSpPr>
          <p:nvPr/>
        </p:nvCxnSpPr>
        <p:spPr>
          <a:xfrm>
            <a:off x="6096000" y="5637228"/>
            <a:ext cx="1415692" cy="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124C4F-C7A2-4783-A822-F7552807EBC7}"/>
              </a:ext>
            </a:extLst>
          </p:cNvPr>
          <p:cNvSpPr txBox="1"/>
          <p:nvPr/>
        </p:nvSpPr>
        <p:spPr>
          <a:xfrm>
            <a:off x="6454066" y="4844773"/>
            <a:ext cx="497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x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0967F4F-2B03-4E2B-9708-B5BE06EF221B}"/>
              </a:ext>
            </a:extLst>
          </p:cNvPr>
          <p:cNvSpPr/>
          <p:nvPr/>
        </p:nvSpPr>
        <p:spPr>
          <a:xfrm>
            <a:off x="7052346" y="4039443"/>
            <a:ext cx="294885" cy="410335"/>
          </a:xfrm>
          <a:prstGeom prst="upDown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28113B-F078-4E76-BA57-F603C2A8A218}"/>
              </a:ext>
            </a:extLst>
          </p:cNvPr>
          <p:cNvGrpSpPr/>
          <p:nvPr/>
        </p:nvGrpSpPr>
        <p:grpSpPr>
          <a:xfrm>
            <a:off x="406794" y="1356807"/>
            <a:ext cx="9249867" cy="4872356"/>
            <a:chOff x="1615440" y="1000125"/>
            <a:chExt cx="9249867" cy="4872356"/>
          </a:xfrm>
        </p:grpSpPr>
        <p:pic>
          <p:nvPicPr>
            <p:cNvPr id="5" name="Picture 2" descr="Image result for residual plot heteroscedasticity">
              <a:extLst>
                <a:ext uri="{FF2B5EF4-FFF2-40B4-BE49-F238E27FC236}">
                  <a16:creationId xmlns:a16="http://schemas.microsoft.com/office/drawing/2014/main" id="{CC00A548-CF20-4EAF-ABB9-EC8BAB324B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" b="5446"/>
            <a:stretch/>
          </p:blipFill>
          <p:spPr bwMode="auto">
            <a:xfrm>
              <a:off x="1615440" y="1000125"/>
              <a:ext cx="9249867" cy="487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B0FFDA-5D3A-4EE5-821B-34480274F4E4}"/>
                </a:ext>
              </a:extLst>
            </p:cNvPr>
            <p:cNvSpPr/>
            <p:nvPr/>
          </p:nvSpPr>
          <p:spPr>
            <a:xfrm>
              <a:off x="2926080" y="1000125"/>
              <a:ext cx="2052320" cy="35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409FF5-5499-4A55-9497-EE1AD9413E8C}"/>
              </a:ext>
            </a:extLst>
          </p:cNvPr>
          <p:cNvSpPr txBox="1"/>
          <p:nvPr/>
        </p:nvSpPr>
        <p:spPr>
          <a:xfrm>
            <a:off x="406794" y="424114"/>
            <a:ext cx="9110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Heteroskedastic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C9F24E-DD1D-42AD-8AC2-E1ACDA0C7726}"/>
              </a:ext>
            </a:extLst>
          </p:cNvPr>
          <p:cNvSpPr/>
          <p:nvPr/>
        </p:nvSpPr>
        <p:spPr>
          <a:xfrm>
            <a:off x="5655075" y="1793289"/>
            <a:ext cx="3089429" cy="2324529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100951-7F80-4F9B-B4E2-9511F391E66C}"/>
              </a:ext>
            </a:extLst>
          </p:cNvPr>
          <p:cNvSpPr/>
          <p:nvPr/>
        </p:nvSpPr>
        <p:spPr>
          <a:xfrm flipV="1">
            <a:off x="5655075" y="4394505"/>
            <a:ext cx="3089429" cy="1420368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E5DE3-1E54-4824-AFF0-FE9B665B2903}"/>
              </a:ext>
            </a:extLst>
          </p:cNvPr>
          <p:cNvCxnSpPr>
            <a:cxnSpLocks/>
          </p:cNvCxnSpPr>
          <p:nvPr/>
        </p:nvCxnSpPr>
        <p:spPr>
          <a:xfrm>
            <a:off x="6096000" y="5637228"/>
            <a:ext cx="1415692" cy="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124C4F-C7A2-4783-A822-F7552807EBC7}"/>
              </a:ext>
            </a:extLst>
          </p:cNvPr>
          <p:cNvSpPr txBox="1"/>
          <p:nvPr/>
        </p:nvSpPr>
        <p:spPr>
          <a:xfrm>
            <a:off x="6454066" y="4844773"/>
            <a:ext cx="497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x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0967F4F-2B03-4E2B-9708-B5BE06EF221B}"/>
              </a:ext>
            </a:extLst>
          </p:cNvPr>
          <p:cNvSpPr/>
          <p:nvPr/>
        </p:nvSpPr>
        <p:spPr>
          <a:xfrm>
            <a:off x="7052346" y="4039443"/>
            <a:ext cx="294885" cy="410335"/>
          </a:xfrm>
          <a:prstGeom prst="upDown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7949D03F-5278-41A8-9E98-1FA0C864EBC2}"/>
              </a:ext>
            </a:extLst>
          </p:cNvPr>
          <p:cNvSpPr/>
          <p:nvPr/>
        </p:nvSpPr>
        <p:spPr>
          <a:xfrm>
            <a:off x="8305577" y="2698813"/>
            <a:ext cx="497149" cy="2538376"/>
          </a:xfrm>
          <a:prstGeom prst="upDown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28113B-F078-4E76-BA57-F603C2A8A218}"/>
              </a:ext>
            </a:extLst>
          </p:cNvPr>
          <p:cNvGrpSpPr/>
          <p:nvPr/>
        </p:nvGrpSpPr>
        <p:grpSpPr>
          <a:xfrm>
            <a:off x="406794" y="1356807"/>
            <a:ext cx="9249867" cy="4872356"/>
            <a:chOff x="1615440" y="1000125"/>
            <a:chExt cx="9249867" cy="4872356"/>
          </a:xfrm>
        </p:grpSpPr>
        <p:pic>
          <p:nvPicPr>
            <p:cNvPr id="5" name="Picture 2" descr="Image result for residual plot heteroscedasticity">
              <a:extLst>
                <a:ext uri="{FF2B5EF4-FFF2-40B4-BE49-F238E27FC236}">
                  <a16:creationId xmlns:a16="http://schemas.microsoft.com/office/drawing/2014/main" id="{CC00A548-CF20-4EAF-ABB9-EC8BAB324B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" b="5446"/>
            <a:stretch/>
          </p:blipFill>
          <p:spPr bwMode="auto">
            <a:xfrm>
              <a:off x="1615440" y="1000125"/>
              <a:ext cx="9249867" cy="487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B0FFDA-5D3A-4EE5-821B-34480274F4E4}"/>
                </a:ext>
              </a:extLst>
            </p:cNvPr>
            <p:cNvSpPr/>
            <p:nvPr/>
          </p:nvSpPr>
          <p:spPr>
            <a:xfrm>
              <a:off x="2926080" y="1000125"/>
              <a:ext cx="2052320" cy="35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409FF5-5499-4A55-9497-EE1AD9413E8C}"/>
              </a:ext>
            </a:extLst>
          </p:cNvPr>
          <p:cNvSpPr txBox="1"/>
          <p:nvPr/>
        </p:nvSpPr>
        <p:spPr>
          <a:xfrm>
            <a:off x="406794" y="424114"/>
            <a:ext cx="9110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Heteroskedastic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C9F24E-DD1D-42AD-8AC2-E1ACDA0C7726}"/>
              </a:ext>
            </a:extLst>
          </p:cNvPr>
          <p:cNvSpPr/>
          <p:nvPr/>
        </p:nvSpPr>
        <p:spPr>
          <a:xfrm>
            <a:off x="5655075" y="1793289"/>
            <a:ext cx="3089429" cy="2324529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100951-7F80-4F9B-B4E2-9511F391E66C}"/>
              </a:ext>
            </a:extLst>
          </p:cNvPr>
          <p:cNvSpPr/>
          <p:nvPr/>
        </p:nvSpPr>
        <p:spPr>
          <a:xfrm flipV="1">
            <a:off x="5655075" y="4394505"/>
            <a:ext cx="3089429" cy="1420368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E5DE3-1E54-4824-AFF0-FE9B665B2903}"/>
              </a:ext>
            </a:extLst>
          </p:cNvPr>
          <p:cNvCxnSpPr>
            <a:cxnSpLocks/>
          </p:cNvCxnSpPr>
          <p:nvPr/>
        </p:nvCxnSpPr>
        <p:spPr>
          <a:xfrm>
            <a:off x="6096000" y="5637228"/>
            <a:ext cx="1415692" cy="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124C4F-C7A2-4783-A822-F7552807EBC7}"/>
              </a:ext>
            </a:extLst>
          </p:cNvPr>
          <p:cNvSpPr txBox="1"/>
          <p:nvPr/>
        </p:nvSpPr>
        <p:spPr>
          <a:xfrm>
            <a:off x="6454066" y="4844773"/>
            <a:ext cx="497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x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0967F4F-2B03-4E2B-9708-B5BE06EF221B}"/>
              </a:ext>
            </a:extLst>
          </p:cNvPr>
          <p:cNvSpPr/>
          <p:nvPr/>
        </p:nvSpPr>
        <p:spPr>
          <a:xfrm>
            <a:off x="7052346" y="4039443"/>
            <a:ext cx="294885" cy="410335"/>
          </a:xfrm>
          <a:prstGeom prst="upDown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DCCF9-7225-41EB-A3B4-C0414B77A9D9}"/>
              </a:ext>
            </a:extLst>
          </p:cNvPr>
          <p:cNvCxnSpPr>
            <a:cxnSpLocks/>
          </p:cNvCxnSpPr>
          <p:nvPr/>
        </p:nvCxnSpPr>
        <p:spPr>
          <a:xfrm flipV="1">
            <a:off x="7692797" y="4310805"/>
            <a:ext cx="0" cy="80264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86AEADB0-29B6-4BC7-8D23-974E78F7A0A8}"/>
              </a:ext>
            </a:extLst>
          </p:cNvPr>
          <p:cNvSpPr/>
          <p:nvPr/>
        </p:nvSpPr>
        <p:spPr>
          <a:xfrm>
            <a:off x="8305577" y="2698813"/>
            <a:ext cx="497149" cy="2538376"/>
          </a:xfrm>
          <a:prstGeom prst="upDown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6A2D-9300-4A8A-8616-1207C562A8C5}"/>
              </a:ext>
            </a:extLst>
          </p:cNvPr>
          <p:cNvSpPr txBox="1"/>
          <p:nvPr/>
        </p:nvSpPr>
        <p:spPr>
          <a:xfrm>
            <a:off x="3950562" y="5113445"/>
            <a:ext cx="6161104" cy="14773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More </a:t>
            </a:r>
            <a:r>
              <a:rPr lang="en-US" sz="3000" b="1" dirty="0">
                <a:solidFill>
                  <a:srgbClr val="0070C0"/>
                </a:solidFill>
              </a:rPr>
              <a:t>variation</a:t>
            </a:r>
            <a:r>
              <a:rPr lang="en-US" sz="3000" dirty="0"/>
              <a:t> in residuals as x values increase </a:t>
            </a:r>
            <a:r>
              <a:rPr lang="en-US" sz="3000" dirty="0">
                <a:sym typeface="Wingdings" panose="05000000000000000000" pitchFamily="2" charset="2"/>
              </a:rPr>
              <a:t> linear model is 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not</a:t>
            </a:r>
            <a:r>
              <a:rPr lang="en-US" sz="3000" dirty="0">
                <a:sym typeface="Wingdings" panose="05000000000000000000" pitchFamily="2" charset="2"/>
              </a:rPr>
              <a:t> a good fit for this data!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615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rgbClr val="0070C0"/>
                    </a:solidFill>
                  </a:rPr>
                  <a:t>Topics</a:t>
                </a:r>
                <a:endParaRPr lang="en-US" sz="2000" dirty="0"/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Residuals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dirty="0"/>
                  <a:t>Residual plots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Standard deviation of residuals (s)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dirty="0"/>
                  <a:t>The 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000" dirty="0"/>
                  <a:t>)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The effect of outliers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blipFill>
                <a:blip r:embed="rId2"/>
                <a:stretch>
                  <a:fillRect l="-4840" t="-5071" r="-394" b="-5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1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28113B-F078-4E76-BA57-F603C2A8A218}"/>
              </a:ext>
            </a:extLst>
          </p:cNvPr>
          <p:cNvGrpSpPr/>
          <p:nvPr/>
        </p:nvGrpSpPr>
        <p:grpSpPr>
          <a:xfrm>
            <a:off x="406794" y="1336929"/>
            <a:ext cx="9249867" cy="4872356"/>
            <a:chOff x="1615440" y="1000125"/>
            <a:chExt cx="9249867" cy="4872356"/>
          </a:xfrm>
        </p:grpSpPr>
        <p:pic>
          <p:nvPicPr>
            <p:cNvPr id="5" name="Picture 2" descr="Image result for residual plot heteroscedasticity">
              <a:extLst>
                <a:ext uri="{FF2B5EF4-FFF2-40B4-BE49-F238E27FC236}">
                  <a16:creationId xmlns:a16="http://schemas.microsoft.com/office/drawing/2014/main" id="{CC00A548-CF20-4EAF-ABB9-EC8BAB324B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2" b="5446"/>
            <a:stretch/>
          </p:blipFill>
          <p:spPr bwMode="auto">
            <a:xfrm>
              <a:off x="1615440" y="1000125"/>
              <a:ext cx="9249867" cy="487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B0FFDA-5D3A-4EE5-821B-34480274F4E4}"/>
                </a:ext>
              </a:extLst>
            </p:cNvPr>
            <p:cNvSpPr/>
            <p:nvPr/>
          </p:nvSpPr>
          <p:spPr>
            <a:xfrm>
              <a:off x="2926080" y="1000125"/>
              <a:ext cx="2052320" cy="35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409FF5-5499-4A55-9497-EE1AD9413E8C}"/>
              </a:ext>
            </a:extLst>
          </p:cNvPr>
          <p:cNvSpPr txBox="1"/>
          <p:nvPr/>
        </p:nvSpPr>
        <p:spPr>
          <a:xfrm>
            <a:off x="406794" y="424114"/>
            <a:ext cx="9110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Residual Plots – Heteroskedastic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FC9F24E-DD1D-42AD-8AC2-E1ACDA0C7726}"/>
              </a:ext>
            </a:extLst>
          </p:cNvPr>
          <p:cNvSpPr/>
          <p:nvPr/>
        </p:nvSpPr>
        <p:spPr>
          <a:xfrm>
            <a:off x="5655075" y="1793289"/>
            <a:ext cx="3089429" cy="2324529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100951-7F80-4F9B-B4E2-9511F391E66C}"/>
              </a:ext>
            </a:extLst>
          </p:cNvPr>
          <p:cNvSpPr/>
          <p:nvPr/>
        </p:nvSpPr>
        <p:spPr>
          <a:xfrm flipV="1">
            <a:off x="5655075" y="4394505"/>
            <a:ext cx="3089429" cy="1420368"/>
          </a:xfrm>
          <a:custGeom>
            <a:avLst/>
            <a:gdLst>
              <a:gd name="connsiteX0" fmla="*/ 0 w 3089429"/>
              <a:gd name="connsiteY0" fmla="*/ 2299317 h 2324529"/>
              <a:gd name="connsiteX1" fmla="*/ 1935332 w 3089429"/>
              <a:gd name="connsiteY1" fmla="*/ 1997476 h 2324529"/>
              <a:gd name="connsiteX2" fmla="*/ 3089429 w 3089429"/>
              <a:gd name="connsiteY2" fmla="*/ 0 h 2324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9429" h="2324529">
                <a:moveTo>
                  <a:pt x="0" y="2299317"/>
                </a:moveTo>
                <a:cubicBezTo>
                  <a:pt x="710213" y="2340006"/>
                  <a:pt x="1420427" y="2380696"/>
                  <a:pt x="1935332" y="1997476"/>
                </a:cubicBezTo>
                <a:cubicBezTo>
                  <a:pt x="2450237" y="1614256"/>
                  <a:pt x="2889681" y="383219"/>
                  <a:pt x="3089429" y="0"/>
                </a:cubicBezTo>
              </a:path>
            </a:pathLst>
          </a:cu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E5DE3-1E54-4824-AFF0-FE9B665B2903}"/>
              </a:ext>
            </a:extLst>
          </p:cNvPr>
          <p:cNvCxnSpPr>
            <a:cxnSpLocks/>
          </p:cNvCxnSpPr>
          <p:nvPr/>
        </p:nvCxnSpPr>
        <p:spPr>
          <a:xfrm>
            <a:off x="6096000" y="5637228"/>
            <a:ext cx="1415692" cy="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124C4F-C7A2-4783-A822-F7552807EBC7}"/>
              </a:ext>
            </a:extLst>
          </p:cNvPr>
          <p:cNvSpPr txBox="1"/>
          <p:nvPr/>
        </p:nvSpPr>
        <p:spPr>
          <a:xfrm>
            <a:off x="6454066" y="4844773"/>
            <a:ext cx="4971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/>
              <a:t>x</a:t>
            </a:r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D0967F4F-2B03-4E2B-9708-B5BE06EF221B}"/>
              </a:ext>
            </a:extLst>
          </p:cNvPr>
          <p:cNvSpPr/>
          <p:nvPr/>
        </p:nvSpPr>
        <p:spPr>
          <a:xfrm>
            <a:off x="7052346" y="4039443"/>
            <a:ext cx="294885" cy="410335"/>
          </a:xfrm>
          <a:prstGeom prst="upDown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EDCCF9-7225-41EB-A3B4-C0414B77A9D9}"/>
              </a:ext>
            </a:extLst>
          </p:cNvPr>
          <p:cNvCxnSpPr>
            <a:cxnSpLocks/>
          </p:cNvCxnSpPr>
          <p:nvPr/>
        </p:nvCxnSpPr>
        <p:spPr>
          <a:xfrm flipV="1">
            <a:off x="7692797" y="4310805"/>
            <a:ext cx="0" cy="802640"/>
          </a:xfrm>
          <a:prstGeom prst="straightConnector1">
            <a:avLst/>
          </a:prstGeom>
          <a:ln w="146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D489750-24BA-4438-A896-FD9D068CAAAF}"/>
              </a:ext>
            </a:extLst>
          </p:cNvPr>
          <p:cNvSpPr/>
          <p:nvPr/>
        </p:nvSpPr>
        <p:spPr>
          <a:xfrm>
            <a:off x="8305577" y="2698813"/>
            <a:ext cx="497149" cy="2538376"/>
          </a:xfrm>
          <a:prstGeom prst="upDownArrow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66A2D-9300-4A8A-8616-1207C562A8C5}"/>
              </a:ext>
            </a:extLst>
          </p:cNvPr>
          <p:cNvSpPr txBox="1"/>
          <p:nvPr/>
        </p:nvSpPr>
        <p:spPr>
          <a:xfrm>
            <a:off x="3950562" y="5113445"/>
            <a:ext cx="6161104" cy="14773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More </a:t>
            </a:r>
            <a:r>
              <a:rPr lang="en-US" sz="3000" b="1" dirty="0">
                <a:solidFill>
                  <a:srgbClr val="0070C0"/>
                </a:solidFill>
              </a:rPr>
              <a:t>variation</a:t>
            </a:r>
            <a:r>
              <a:rPr lang="en-US" sz="3000" dirty="0"/>
              <a:t> in residuals as x values increase </a:t>
            </a:r>
            <a:r>
              <a:rPr lang="en-US" sz="3000" dirty="0">
                <a:sym typeface="Wingdings" panose="05000000000000000000" pitchFamily="2" charset="2"/>
              </a:rPr>
              <a:t> linear model is </a:t>
            </a:r>
            <a:r>
              <a:rPr lang="en-US" sz="3000" b="1" dirty="0">
                <a:solidFill>
                  <a:srgbClr val="0070C0"/>
                </a:solidFill>
                <a:sym typeface="Wingdings" panose="05000000000000000000" pitchFamily="2" charset="2"/>
              </a:rPr>
              <a:t>not</a:t>
            </a:r>
            <a:r>
              <a:rPr lang="en-US" sz="3000" dirty="0">
                <a:sym typeface="Wingdings" panose="05000000000000000000" pitchFamily="2" charset="2"/>
              </a:rPr>
              <a:t> a good fit for this data!</a:t>
            </a:r>
            <a:endParaRPr 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69833-937B-41EF-8B11-365AC8DA7763}"/>
              </a:ext>
            </a:extLst>
          </p:cNvPr>
          <p:cNvSpPr txBox="1"/>
          <p:nvPr/>
        </p:nvSpPr>
        <p:spPr>
          <a:xfrm rot="19459047">
            <a:off x="1149155" y="2767280"/>
            <a:ext cx="9175698" cy="1323439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Heteroskedasticity</a:t>
            </a:r>
          </a:p>
        </p:txBody>
      </p:sp>
    </p:spTree>
    <p:extLst>
      <p:ext uri="{BB962C8B-B14F-4D97-AF65-F5344CB8AC3E}">
        <p14:creationId xmlns:p14="http://schemas.microsoft.com/office/powerpoint/2010/main" val="41958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492247" y="536988"/>
                <a:ext cx="10835116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solidFill>
                      <a:srgbClr val="0070C0"/>
                    </a:solidFill>
                  </a:rPr>
                  <a:t>Topics</a:t>
                </a:r>
                <a:endParaRPr lang="en-US" dirty="0"/>
              </a:p>
              <a:p>
                <a:pPr marL="914400" indent="-914400">
                  <a:buAutoNum type="arabicPeriod"/>
                </a:pPr>
                <a:r>
                  <a:rPr lang="en-US" sz="4800" dirty="0"/>
                  <a:t>Residuals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4800" dirty="0"/>
                  <a:t>Residual plots</a:t>
                </a:r>
              </a:p>
              <a:p>
                <a:pPr marL="914400" indent="-914400">
                  <a:buAutoNum type="arabicPeriod"/>
                </a:pPr>
                <a:r>
                  <a:rPr lang="en-US" sz="4800" b="1" dirty="0">
                    <a:solidFill>
                      <a:srgbClr val="0070C0"/>
                    </a:solidFill>
                  </a:rPr>
                  <a:t>Standard deviation of residuals (s)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4800" dirty="0"/>
                  <a:t>The 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800" dirty="0"/>
                  <a:t>)</a:t>
                </a:r>
              </a:p>
              <a:p>
                <a:pPr marL="914400" indent="-914400">
                  <a:buAutoNum type="arabicPeriod"/>
                </a:pPr>
                <a:r>
                  <a:rPr lang="en-US" sz="4800" dirty="0"/>
                  <a:t>The effect of outliers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7" y="536988"/>
                <a:ext cx="10835116" cy="4893647"/>
              </a:xfrm>
              <a:prstGeom prst="rect">
                <a:avLst/>
              </a:prstGeom>
              <a:blipFill>
                <a:blip r:embed="rId2"/>
                <a:stretch>
                  <a:fillRect l="-4277" t="-4732" r="-225" b="-5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83C21-D7B1-4AC9-BE9A-CB0237380E1C}"/>
              </a:ext>
            </a:extLst>
          </p:cNvPr>
          <p:cNvSpPr txBox="1"/>
          <p:nvPr/>
        </p:nvSpPr>
        <p:spPr>
          <a:xfrm>
            <a:off x="479394" y="2316480"/>
            <a:ext cx="11003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Standard deviation:</a:t>
            </a:r>
            <a:r>
              <a:rPr lang="en-US" sz="4000" dirty="0"/>
              <a:t> Typical distance between data points and the mean</a:t>
            </a:r>
          </a:p>
          <a:p>
            <a:endParaRPr lang="en-US" sz="2000" dirty="0"/>
          </a:p>
          <a:p>
            <a:r>
              <a:rPr lang="en-US" sz="4000" u="sng" dirty="0"/>
              <a:t>Standard deviation of the residuals (s):</a:t>
            </a:r>
            <a:r>
              <a:rPr lang="en-US" sz="4000" dirty="0"/>
              <a:t> </a:t>
            </a:r>
            <a:r>
              <a:rPr lang="en-US" sz="4000" b="1" dirty="0">
                <a:solidFill>
                  <a:srgbClr val="0070C0"/>
                </a:solidFill>
              </a:rPr>
              <a:t>Typical</a:t>
            </a:r>
            <a:r>
              <a:rPr lang="en-US" sz="4000" dirty="0"/>
              <a:t> error between data points and the LSRL (typical </a:t>
            </a:r>
            <a:r>
              <a:rPr lang="en-US" sz="4000" b="1" dirty="0">
                <a:solidFill>
                  <a:srgbClr val="0070C0"/>
                </a:solidFill>
              </a:rPr>
              <a:t>residual length</a:t>
            </a:r>
            <a:r>
              <a:rPr lang="en-US" sz="4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5C783-7372-4FFB-AAD8-6CF340B26D77}"/>
              </a:ext>
            </a:extLst>
          </p:cNvPr>
          <p:cNvSpPr txBox="1"/>
          <p:nvPr/>
        </p:nvSpPr>
        <p:spPr>
          <a:xfrm>
            <a:off x="479394" y="284085"/>
            <a:ext cx="78833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Standard deviation of the residuals (s)</a:t>
            </a:r>
          </a:p>
        </p:txBody>
      </p:sp>
    </p:spTree>
    <p:extLst>
      <p:ext uri="{BB962C8B-B14F-4D97-AF65-F5344CB8AC3E}">
        <p14:creationId xmlns:p14="http://schemas.microsoft.com/office/powerpoint/2010/main" val="42673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407733" y="1136697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97574" y="3727497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81413" y="2000372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563655" y="278779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5138544" y="1548689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6EF65-2433-4347-B2D4-41F6A28BDA37}"/>
              </a:ext>
            </a:extLst>
          </p:cNvPr>
          <p:cNvCxnSpPr>
            <a:cxnSpLocks/>
          </p:cNvCxnSpPr>
          <p:nvPr/>
        </p:nvCxnSpPr>
        <p:spPr>
          <a:xfrm>
            <a:off x="397573" y="4087369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7B5C5-EBF4-4E0B-B60D-4C5FDFB9EF8E}"/>
              </a:ext>
            </a:extLst>
          </p:cNvPr>
          <p:cNvCxnSpPr>
            <a:cxnSpLocks/>
          </p:cNvCxnSpPr>
          <p:nvPr/>
        </p:nvCxnSpPr>
        <p:spPr>
          <a:xfrm flipH="1">
            <a:off x="387413" y="6678169"/>
            <a:ext cx="5953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47BEC72-C31F-4D2A-9BBC-E5B454391BF4}"/>
              </a:ext>
            </a:extLst>
          </p:cNvPr>
          <p:cNvSpPr/>
          <p:nvPr/>
        </p:nvSpPr>
        <p:spPr>
          <a:xfrm>
            <a:off x="3223384" y="542735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60AF7C-3FDF-4ECE-B9EE-34A0ACC5AED0}"/>
              </a:ext>
            </a:extLst>
          </p:cNvPr>
          <p:cNvSpPr/>
          <p:nvPr/>
        </p:nvSpPr>
        <p:spPr>
          <a:xfrm>
            <a:off x="1714624" y="588709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76B880-DD5A-46DA-9DC2-EF76B97A7AE3}"/>
              </a:ext>
            </a:extLst>
          </p:cNvPr>
          <p:cNvSpPr/>
          <p:nvPr/>
        </p:nvSpPr>
        <p:spPr>
          <a:xfrm>
            <a:off x="4945504" y="48888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0DA056-F48E-449E-B756-B5F0E10EA04C}"/>
              </a:ext>
            </a:extLst>
          </p:cNvPr>
          <p:cNvSpPr/>
          <p:nvPr/>
        </p:nvSpPr>
        <p:spPr>
          <a:xfrm>
            <a:off x="2303904" y="50920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C1F65-165A-411B-AAE3-FBD2EEBE8070}"/>
              </a:ext>
            </a:extLst>
          </p:cNvPr>
          <p:cNvSpPr/>
          <p:nvPr/>
        </p:nvSpPr>
        <p:spPr>
          <a:xfrm>
            <a:off x="3741544" y="42284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8E6BC-5B88-4ADA-BD20-396A0A07C5FC}"/>
              </a:ext>
            </a:extLst>
          </p:cNvPr>
          <p:cNvSpPr txBox="1"/>
          <p:nvPr/>
        </p:nvSpPr>
        <p:spPr>
          <a:xfrm>
            <a:off x="387413" y="89198"/>
            <a:ext cx="78833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/>
              <a:t>Stdev</a:t>
            </a:r>
            <a:r>
              <a:rPr lang="en-US" sz="5500" dirty="0"/>
              <a:t>. of the residuals (s)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6F28C-659B-4E60-8523-2F2C502C0CC8}"/>
              </a:ext>
            </a:extLst>
          </p:cNvPr>
          <p:cNvSpPr/>
          <p:nvPr/>
        </p:nvSpPr>
        <p:spPr>
          <a:xfrm>
            <a:off x="3973893" y="2133027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B6F63C-8F0A-4854-8403-36FCAD1FB43C}"/>
              </a:ext>
            </a:extLst>
          </p:cNvPr>
          <p:cNvSpPr/>
          <p:nvPr/>
        </p:nvSpPr>
        <p:spPr>
          <a:xfrm>
            <a:off x="2496944" y="246343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D1F07-03DE-414A-8B69-E1160DA6D129}"/>
              </a:ext>
            </a:extLst>
          </p:cNvPr>
          <p:cNvSpPr txBox="1"/>
          <p:nvPr/>
        </p:nvSpPr>
        <p:spPr>
          <a:xfrm>
            <a:off x="213065" y="1174864"/>
            <a:ext cx="78123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6110D-C5FF-463F-8F95-D3E4A3677CAB}"/>
              </a:ext>
            </a:extLst>
          </p:cNvPr>
          <p:cNvSpPr txBox="1"/>
          <p:nvPr/>
        </p:nvSpPr>
        <p:spPr>
          <a:xfrm>
            <a:off x="295728" y="4087368"/>
            <a:ext cx="78123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0070C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835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407733" y="1136697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97574" y="3727497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81413" y="2000372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563655" y="278779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5138544" y="1548689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6EF65-2433-4347-B2D4-41F6A28BDA37}"/>
              </a:ext>
            </a:extLst>
          </p:cNvPr>
          <p:cNvCxnSpPr>
            <a:cxnSpLocks/>
          </p:cNvCxnSpPr>
          <p:nvPr/>
        </p:nvCxnSpPr>
        <p:spPr>
          <a:xfrm>
            <a:off x="397573" y="4087369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7B5C5-EBF4-4E0B-B60D-4C5FDFB9EF8E}"/>
              </a:ext>
            </a:extLst>
          </p:cNvPr>
          <p:cNvCxnSpPr>
            <a:cxnSpLocks/>
          </p:cNvCxnSpPr>
          <p:nvPr/>
        </p:nvCxnSpPr>
        <p:spPr>
          <a:xfrm flipH="1">
            <a:off x="387413" y="6678169"/>
            <a:ext cx="5953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47BEC72-C31F-4D2A-9BBC-E5B454391BF4}"/>
              </a:ext>
            </a:extLst>
          </p:cNvPr>
          <p:cNvSpPr/>
          <p:nvPr/>
        </p:nvSpPr>
        <p:spPr>
          <a:xfrm>
            <a:off x="3223384" y="542735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60AF7C-3FDF-4ECE-B9EE-34A0ACC5AED0}"/>
              </a:ext>
            </a:extLst>
          </p:cNvPr>
          <p:cNvSpPr/>
          <p:nvPr/>
        </p:nvSpPr>
        <p:spPr>
          <a:xfrm>
            <a:off x="1714624" y="588709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76B880-DD5A-46DA-9DC2-EF76B97A7AE3}"/>
              </a:ext>
            </a:extLst>
          </p:cNvPr>
          <p:cNvSpPr/>
          <p:nvPr/>
        </p:nvSpPr>
        <p:spPr>
          <a:xfrm>
            <a:off x="4945504" y="48888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0DA056-F48E-449E-B756-B5F0E10EA04C}"/>
              </a:ext>
            </a:extLst>
          </p:cNvPr>
          <p:cNvSpPr/>
          <p:nvPr/>
        </p:nvSpPr>
        <p:spPr>
          <a:xfrm>
            <a:off x="2303904" y="50920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C1F65-165A-411B-AAE3-FBD2EEBE8070}"/>
              </a:ext>
            </a:extLst>
          </p:cNvPr>
          <p:cNvSpPr/>
          <p:nvPr/>
        </p:nvSpPr>
        <p:spPr>
          <a:xfrm>
            <a:off x="3741544" y="42284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8E6BC-5B88-4ADA-BD20-396A0A07C5FC}"/>
              </a:ext>
            </a:extLst>
          </p:cNvPr>
          <p:cNvSpPr txBox="1"/>
          <p:nvPr/>
        </p:nvSpPr>
        <p:spPr>
          <a:xfrm>
            <a:off x="387413" y="89198"/>
            <a:ext cx="78833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/>
              <a:t>Stdev</a:t>
            </a:r>
            <a:r>
              <a:rPr lang="en-US" sz="5500" dirty="0"/>
              <a:t>. of the residuals (s)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6F28C-659B-4E60-8523-2F2C502C0CC8}"/>
              </a:ext>
            </a:extLst>
          </p:cNvPr>
          <p:cNvSpPr/>
          <p:nvPr/>
        </p:nvSpPr>
        <p:spPr>
          <a:xfrm>
            <a:off x="3973893" y="2133027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B6F63C-8F0A-4854-8403-36FCAD1FB43C}"/>
              </a:ext>
            </a:extLst>
          </p:cNvPr>
          <p:cNvSpPr/>
          <p:nvPr/>
        </p:nvSpPr>
        <p:spPr>
          <a:xfrm>
            <a:off x="2496944" y="246343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D1F07-03DE-414A-8B69-E1160DA6D129}"/>
              </a:ext>
            </a:extLst>
          </p:cNvPr>
          <p:cNvSpPr txBox="1"/>
          <p:nvPr/>
        </p:nvSpPr>
        <p:spPr>
          <a:xfrm>
            <a:off x="213065" y="1174864"/>
            <a:ext cx="78123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6110D-C5FF-463F-8F95-D3E4A3677CAB}"/>
              </a:ext>
            </a:extLst>
          </p:cNvPr>
          <p:cNvSpPr txBox="1"/>
          <p:nvPr/>
        </p:nvSpPr>
        <p:spPr>
          <a:xfrm>
            <a:off x="295728" y="4087368"/>
            <a:ext cx="78123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5C34F2-933F-4381-8C5B-4F661FAB727B}"/>
              </a:ext>
            </a:extLst>
          </p:cNvPr>
          <p:cNvCxnSpPr>
            <a:cxnSpLocks/>
          </p:cNvCxnSpPr>
          <p:nvPr/>
        </p:nvCxnSpPr>
        <p:spPr>
          <a:xfrm flipV="1">
            <a:off x="1007174" y="1397405"/>
            <a:ext cx="5303520" cy="16662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FDECF0-BBA9-48A2-B784-4517DC380E86}"/>
              </a:ext>
            </a:extLst>
          </p:cNvPr>
          <p:cNvCxnSpPr>
            <a:cxnSpLocks/>
          </p:cNvCxnSpPr>
          <p:nvPr/>
        </p:nvCxnSpPr>
        <p:spPr>
          <a:xfrm flipV="1">
            <a:off x="932303" y="4339826"/>
            <a:ext cx="4206241" cy="18746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70D4E6-6751-4909-BF8A-81A4D283D9A0}"/>
              </a:ext>
            </a:extLst>
          </p:cNvPr>
          <p:cNvSpPr txBox="1"/>
          <p:nvPr/>
        </p:nvSpPr>
        <p:spPr>
          <a:xfrm>
            <a:off x="6310694" y="1859780"/>
            <a:ext cx="574518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 Stronger relationship between x &amp; y</a:t>
            </a:r>
          </a:p>
          <a:p>
            <a:endParaRPr lang="en-US" sz="1000" dirty="0">
              <a:sym typeface="Wingdings" panose="05000000000000000000" pitchFamily="2" charset="2"/>
            </a:endParaRPr>
          </a:p>
          <a:p>
            <a:pPr algn="ctr"/>
            <a:r>
              <a:rPr lang="en-US" sz="3800" smtClean="0">
                <a:sym typeface="Wingdings" panose="05000000000000000000" pitchFamily="2" charset="2"/>
              </a:rPr>
              <a:t>Exactly how much stronger is the relationship?</a:t>
            </a:r>
          </a:p>
          <a:p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407733" y="1136697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397574" y="3727497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181413" y="2000372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563655" y="278779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5138544" y="1548689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6EF65-2433-4347-B2D4-41F6A28BDA37}"/>
              </a:ext>
            </a:extLst>
          </p:cNvPr>
          <p:cNvCxnSpPr>
            <a:cxnSpLocks/>
          </p:cNvCxnSpPr>
          <p:nvPr/>
        </p:nvCxnSpPr>
        <p:spPr>
          <a:xfrm>
            <a:off x="397573" y="4087369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7B5C5-EBF4-4E0B-B60D-4C5FDFB9EF8E}"/>
              </a:ext>
            </a:extLst>
          </p:cNvPr>
          <p:cNvCxnSpPr>
            <a:cxnSpLocks/>
          </p:cNvCxnSpPr>
          <p:nvPr/>
        </p:nvCxnSpPr>
        <p:spPr>
          <a:xfrm flipH="1">
            <a:off x="387413" y="6678169"/>
            <a:ext cx="5953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47BEC72-C31F-4D2A-9BBC-E5B454391BF4}"/>
              </a:ext>
            </a:extLst>
          </p:cNvPr>
          <p:cNvSpPr/>
          <p:nvPr/>
        </p:nvSpPr>
        <p:spPr>
          <a:xfrm>
            <a:off x="3223384" y="542735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60AF7C-3FDF-4ECE-B9EE-34A0ACC5AED0}"/>
              </a:ext>
            </a:extLst>
          </p:cNvPr>
          <p:cNvSpPr/>
          <p:nvPr/>
        </p:nvSpPr>
        <p:spPr>
          <a:xfrm>
            <a:off x="1714624" y="588709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76B880-DD5A-46DA-9DC2-EF76B97A7AE3}"/>
              </a:ext>
            </a:extLst>
          </p:cNvPr>
          <p:cNvSpPr/>
          <p:nvPr/>
        </p:nvSpPr>
        <p:spPr>
          <a:xfrm>
            <a:off x="4945504" y="48888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0DA056-F48E-449E-B756-B5F0E10EA04C}"/>
              </a:ext>
            </a:extLst>
          </p:cNvPr>
          <p:cNvSpPr/>
          <p:nvPr/>
        </p:nvSpPr>
        <p:spPr>
          <a:xfrm>
            <a:off x="2303904" y="50920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C1F65-165A-411B-AAE3-FBD2EEBE8070}"/>
              </a:ext>
            </a:extLst>
          </p:cNvPr>
          <p:cNvSpPr/>
          <p:nvPr/>
        </p:nvSpPr>
        <p:spPr>
          <a:xfrm>
            <a:off x="3741544" y="422847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88E6BC-5B88-4ADA-BD20-396A0A07C5FC}"/>
              </a:ext>
            </a:extLst>
          </p:cNvPr>
          <p:cNvSpPr txBox="1"/>
          <p:nvPr/>
        </p:nvSpPr>
        <p:spPr>
          <a:xfrm>
            <a:off x="387413" y="89198"/>
            <a:ext cx="78833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 err="1"/>
              <a:t>Stdev</a:t>
            </a:r>
            <a:r>
              <a:rPr lang="en-US" sz="5500" dirty="0"/>
              <a:t>. of the residuals (s)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86F28C-659B-4E60-8523-2F2C502C0CC8}"/>
              </a:ext>
            </a:extLst>
          </p:cNvPr>
          <p:cNvSpPr/>
          <p:nvPr/>
        </p:nvSpPr>
        <p:spPr>
          <a:xfrm>
            <a:off x="3973893" y="2133027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B6F63C-8F0A-4854-8403-36FCAD1FB43C}"/>
              </a:ext>
            </a:extLst>
          </p:cNvPr>
          <p:cNvSpPr/>
          <p:nvPr/>
        </p:nvSpPr>
        <p:spPr>
          <a:xfrm>
            <a:off x="2496944" y="2463436"/>
            <a:ext cx="232446" cy="2446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D1F07-03DE-414A-8B69-E1160DA6D129}"/>
              </a:ext>
            </a:extLst>
          </p:cNvPr>
          <p:cNvSpPr txBox="1"/>
          <p:nvPr/>
        </p:nvSpPr>
        <p:spPr>
          <a:xfrm>
            <a:off x="213065" y="1174864"/>
            <a:ext cx="78123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6110D-C5FF-463F-8F95-D3E4A3677CAB}"/>
              </a:ext>
            </a:extLst>
          </p:cNvPr>
          <p:cNvSpPr txBox="1"/>
          <p:nvPr/>
        </p:nvSpPr>
        <p:spPr>
          <a:xfrm>
            <a:off x="295728" y="4087368"/>
            <a:ext cx="78123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0070C0"/>
                </a:solidFill>
              </a:rPr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5C34F2-933F-4381-8C5B-4F661FAB727B}"/>
              </a:ext>
            </a:extLst>
          </p:cNvPr>
          <p:cNvCxnSpPr>
            <a:cxnSpLocks/>
          </p:cNvCxnSpPr>
          <p:nvPr/>
        </p:nvCxnSpPr>
        <p:spPr>
          <a:xfrm flipV="1">
            <a:off x="1007174" y="1397405"/>
            <a:ext cx="5303520" cy="16662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FDECF0-BBA9-48A2-B784-4517DC380E86}"/>
              </a:ext>
            </a:extLst>
          </p:cNvPr>
          <p:cNvCxnSpPr>
            <a:cxnSpLocks/>
          </p:cNvCxnSpPr>
          <p:nvPr/>
        </p:nvCxnSpPr>
        <p:spPr>
          <a:xfrm flipV="1">
            <a:off x="932303" y="4339826"/>
            <a:ext cx="4206241" cy="18746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0DCBED-B17E-4B4A-B6D2-0595DF15DEA6}"/>
              </a:ext>
            </a:extLst>
          </p:cNvPr>
          <p:cNvCxnSpPr>
            <a:cxnSpLocks/>
          </p:cNvCxnSpPr>
          <p:nvPr/>
        </p:nvCxnSpPr>
        <p:spPr>
          <a:xfrm flipV="1">
            <a:off x="2414187" y="5284820"/>
            <a:ext cx="0" cy="293276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A97ABB-B0CA-4B92-A347-042457630E11}"/>
              </a:ext>
            </a:extLst>
          </p:cNvPr>
          <p:cNvCxnSpPr>
            <a:cxnSpLocks/>
          </p:cNvCxnSpPr>
          <p:nvPr/>
        </p:nvCxnSpPr>
        <p:spPr>
          <a:xfrm flipV="1">
            <a:off x="3337661" y="5147060"/>
            <a:ext cx="0" cy="293276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EE7AC1-F8CB-41F8-80A3-2EED3E874F6C}"/>
              </a:ext>
            </a:extLst>
          </p:cNvPr>
          <p:cNvCxnSpPr>
            <a:cxnSpLocks/>
          </p:cNvCxnSpPr>
          <p:nvPr/>
        </p:nvCxnSpPr>
        <p:spPr>
          <a:xfrm flipV="1">
            <a:off x="3855821" y="4459182"/>
            <a:ext cx="0" cy="4572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2CEDF8-94D0-4A79-9112-D52AE7543E0F}"/>
              </a:ext>
            </a:extLst>
          </p:cNvPr>
          <p:cNvCxnSpPr>
            <a:cxnSpLocks/>
          </p:cNvCxnSpPr>
          <p:nvPr/>
        </p:nvCxnSpPr>
        <p:spPr>
          <a:xfrm flipV="1">
            <a:off x="5059781" y="4357582"/>
            <a:ext cx="0" cy="55880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C5894D-F304-467E-B025-83292736646B}"/>
              </a:ext>
            </a:extLst>
          </p:cNvPr>
          <p:cNvCxnSpPr>
            <a:cxnSpLocks/>
          </p:cNvCxnSpPr>
          <p:nvPr/>
        </p:nvCxnSpPr>
        <p:spPr>
          <a:xfrm flipV="1">
            <a:off x="1822590" y="5788240"/>
            <a:ext cx="0" cy="175327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B4F79B-A63D-4E41-ABC2-2365A74F0C45}"/>
              </a:ext>
            </a:extLst>
          </p:cNvPr>
          <p:cNvCxnSpPr>
            <a:cxnSpLocks/>
          </p:cNvCxnSpPr>
          <p:nvPr/>
        </p:nvCxnSpPr>
        <p:spPr>
          <a:xfrm flipV="1">
            <a:off x="3294407" y="2197648"/>
            <a:ext cx="0" cy="153425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420FF4-52B5-4C8A-A516-C676A5CB6FBD}"/>
              </a:ext>
            </a:extLst>
          </p:cNvPr>
          <p:cNvCxnSpPr>
            <a:cxnSpLocks/>
          </p:cNvCxnSpPr>
          <p:nvPr/>
        </p:nvCxnSpPr>
        <p:spPr>
          <a:xfrm flipV="1">
            <a:off x="4085999" y="2065192"/>
            <a:ext cx="0" cy="153425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A63BC-A29A-4A57-804C-EEC21B91263B}"/>
              </a:ext>
            </a:extLst>
          </p:cNvPr>
          <p:cNvCxnSpPr>
            <a:cxnSpLocks/>
          </p:cNvCxnSpPr>
          <p:nvPr/>
        </p:nvCxnSpPr>
        <p:spPr>
          <a:xfrm flipV="1">
            <a:off x="5259330" y="1614227"/>
            <a:ext cx="0" cy="112362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E1106B-EE6B-4912-B51F-BC4E5C1B1DF0}"/>
              </a:ext>
            </a:extLst>
          </p:cNvPr>
          <p:cNvCxnSpPr>
            <a:cxnSpLocks/>
          </p:cNvCxnSpPr>
          <p:nvPr/>
        </p:nvCxnSpPr>
        <p:spPr>
          <a:xfrm flipV="1">
            <a:off x="2610331" y="2521228"/>
            <a:ext cx="0" cy="112362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A02059-38E6-4345-B3B2-283EB070B057}"/>
              </a:ext>
            </a:extLst>
          </p:cNvPr>
          <p:cNvCxnSpPr>
            <a:cxnSpLocks/>
          </p:cNvCxnSpPr>
          <p:nvPr/>
        </p:nvCxnSpPr>
        <p:spPr>
          <a:xfrm flipV="1">
            <a:off x="1670778" y="2824550"/>
            <a:ext cx="0" cy="112362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5DD88D2-920F-4E5E-A238-B7680CBF35CA}"/>
              </a:ext>
            </a:extLst>
          </p:cNvPr>
          <p:cNvSpPr/>
          <p:nvPr/>
        </p:nvSpPr>
        <p:spPr>
          <a:xfrm>
            <a:off x="6654770" y="2957640"/>
            <a:ext cx="5886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/>
              <a:t>s:</a:t>
            </a:r>
            <a:r>
              <a:rPr lang="en-US" sz="3500" dirty="0"/>
              <a:t>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6E81A1-43F8-4ABC-9889-2A5EDEFC8CFB}"/>
              </a:ext>
            </a:extLst>
          </p:cNvPr>
          <p:cNvSpPr/>
          <p:nvPr/>
        </p:nvSpPr>
        <p:spPr>
          <a:xfrm>
            <a:off x="6573771" y="4668349"/>
            <a:ext cx="5886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/>
              <a:t>s:</a:t>
            </a:r>
            <a:r>
              <a:rPr lang="en-US" sz="3500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00488-D1FA-4851-A2CC-34AC62DCC577}"/>
              </a:ext>
            </a:extLst>
          </p:cNvPr>
          <p:cNvSpPr/>
          <p:nvPr/>
        </p:nvSpPr>
        <p:spPr>
          <a:xfrm>
            <a:off x="7142484" y="3049236"/>
            <a:ext cx="38396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ym typeface="Wingdings" panose="05000000000000000000" pitchFamily="2" charset="2"/>
              </a:rPr>
              <a:t>Stronger correlation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0070C0"/>
                </a:solidFill>
                <a:sym typeface="Wingdings" panose="05000000000000000000" pitchFamily="2" charset="2"/>
              </a:rPr>
              <a:t>Smaller 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91B790-5F82-4E4D-8948-29542BD46360}"/>
              </a:ext>
            </a:extLst>
          </p:cNvPr>
          <p:cNvSpPr/>
          <p:nvPr/>
        </p:nvSpPr>
        <p:spPr>
          <a:xfrm>
            <a:off x="7164693" y="4713265"/>
            <a:ext cx="36781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>
                <a:sym typeface="Wingdings" panose="05000000000000000000" pitchFamily="2" charset="2"/>
              </a:rPr>
              <a:t>Weaker correlation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b="1" dirty="0">
                <a:solidFill>
                  <a:srgbClr val="0070C0"/>
                </a:solidFill>
                <a:sym typeface="Wingdings" panose="05000000000000000000" pitchFamily="2" charset="2"/>
              </a:rPr>
              <a:t>Larger s</a:t>
            </a:r>
          </a:p>
        </p:txBody>
      </p:sp>
    </p:spTree>
    <p:extLst>
      <p:ext uri="{BB962C8B-B14F-4D97-AF65-F5344CB8AC3E}">
        <p14:creationId xmlns:p14="http://schemas.microsoft.com/office/powerpoint/2010/main" val="17055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r="1796"/>
          <a:stretch/>
        </p:blipFill>
        <p:spPr>
          <a:xfrm>
            <a:off x="155039" y="1713753"/>
            <a:ext cx="10013341" cy="51442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BDECA3-D081-4B2C-829F-DC994E110C72}"/>
              </a:ext>
            </a:extLst>
          </p:cNvPr>
          <p:cNvCxnSpPr>
            <a:cxnSpLocks/>
          </p:cNvCxnSpPr>
          <p:nvPr/>
        </p:nvCxnSpPr>
        <p:spPr>
          <a:xfrm>
            <a:off x="7714855" y="3659463"/>
            <a:ext cx="0" cy="3841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E0CDA-E376-4B12-99F4-EDEFCE77751E}"/>
              </a:ext>
            </a:extLst>
          </p:cNvPr>
          <p:cNvCxnSpPr/>
          <p:nvPr/>
        </p:nvCxnSpPr>
        <p:spPr>
          <a:xfrm>
            <a:off x="9479996" y="2642634"/>
            <a:ext cx="0" cy="3962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5E2443-4650-4E20-9C61-FFC213E70437}"/>
              </a:ext>
            </a:extLst>
          </p:cNvPr>
          <p:cNvCxnSpPr>
            <a:cxnSpLocks/>
          </p:cNvCxnSpPr>
          <p:nvPr/>
        </p:nvCxnSpPr>
        <p:spPr>
          <a:xfrm>
            <a:off x="7196695" y="3837263"/>
            <a:ext cx="0" cy="1422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3AD849-895F-4814-8261-D7F14A13780C}"/>
              </a:ext>
            </a:extLst>
          </p:cNvPr>
          <p:cNvCxnSpPr>
            <a:cxnSpLocks/>
          </p:cNvCxnSpPr>
          <p:nvPr/>
        </p:nvCxnSpPr>
        <p:spPr>
          <a:xfrm>
            <a:off x="8716338" y="3303863"/>
            <a:ext cx="0" cy="172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8B58E-E7E4-46EB-B45C-D8EA7B890D5A}"/>
              </a:ext>
            </a:extLst>
          </p:cNvPr>
          <p:cNvCxnSpPr>
            <a:cxnSpLocks/>
          </p:cNvCxnSpPr>
          <p:nvPr/>
        </p:nvCxnSpPr>
        <p:spPr>
          <a:xfrm>
            <a:off x="3913565" y="4986278"/>
            <a:ext cx="0" cy="812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0AED2-2660-4FA8-931A-9CD2B7DB426C}"/>
              </a:ext>
            </a:extLst>
          </p:cNvPr>
          <p:cNvCxnSpPr>
            <a:cxnSpLocks/>
          </p:cNvCxnSpPr>
          <p:nvPr/>
        </p:nvCxnSpPr>
        <p:spPr>
          <a:xfrm>
            <a:off x="5431553" y="4474962"/>
            <a:ext cx="0" cy="2336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D18FE-653B-4000-9938-7DCE0C8490D5}"/>
              </a:ext>
            </a:extLst>
          </p:cNvPr>
          <p:cNvCxnSpPr>
            <a:cxnSpLocks/>
          </p:cNvCxnSpPr>
          <p:nvPr/>
        </p:nvCxnSpPr>
        <p:spPr>
          <a:xfrm>
            <a:off x="6185881" y="4214635"/>
            <a:ext cx="0" cy="1524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8E237-8F35-45F7-941B-B537365A0C26}"/>
              </a:ext>
            </a:extLst>
          </p:cNvPr>
          <p:cNvCxnSpPr>
            <a:cxnSpLocks/>
          </p:cNvCxnSpPr>
          <p:nvPr/>
        </p:nvCxnSpPr>
        <p:spPr>
          <a:xfrm>
            <a:off x="1656593" y="5727958"/>
            <a:ext cx="0" cy="812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4FCC7-324F-4EEC-9512-6D71450C2B74}"/>
              </a:ext>
            </a:extLst>
          </p:cNvPr>
          <p:cNvCxnSpPr>
            <a:cxnSpLocks/>
          </p:cNvCxnSpPr>
          <p:nvPr/>
        </p:nvCxnSpPr>
        <p:spPr>
          <a:xfrm>
            <a:off x="9725494" y="2886474"/>
            <a:ext cx="0" cy="1219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7AEDB-7899-45E7-98F1-6AD33290D683}"/>
              </a:ext>
            </a:extLst>
          </p:cNvPr>
          <p:cNvCxnSpPr>
            <a:cxnSpLocks/>
          </p:cNvCxnSpPr>
          <p:nvPr/>
        </p:nvCxnSpPr>
        <p:spPr>
          <a:xfrm>
            <a:off x="3913565" y="4671318"/>
            <a:ext cx="0" cy="3149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A5519-5BD8-4FE0-B4B8-56D0415E7161}"/>
              </a:ext>
            </a:extLst>
          </p:cNvPr>
          <p:cNvCxnSpPr>
            <a:cxnSpLocks/>
          </p:cNvCxnSpPr>
          <p:nvPr/>
        </p:nvCxnSpPr>
        <p:spPr>
          <a:xfrm>
            <a:off x="7961182" y="3418216"/>
            <a:ext cx="0" cy="1676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126C62-2FF8-4F5F-93FB-F3557B8FB1D3}"/>
              </a:ext>
            </a:extLst>
          </p:cNvPr>
          <p:cNvSpPr txBox="1"/>
          <p:nvPr/>
        </p:nvSpPr>
        <p:spPr>
          <a:xfrm>
            <a:off x="155039" y="174576"/>
            <a:ext cx="9437236" cy="156966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1) The standard deviation of the residuals for the LSRL between attendance and test scores is </a:t>
            </a:r>
            <a:r>
              <a:rPr lang="en-US" sz="3200" b="1" dirty="0">
                <a:solidFill>
                  <a:srgbClr val="0070C0"/>
                </a:solidFill>
              </a:rPr>
              <a:t>s = 1.99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b="1" dirty="0">
                <a:solidFill>
                  <a:schemeClr val="tx1"/>
                </a:solidFill>
              </a:rPr>
              <a:t>Interpret this value.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r="1796"/>
          <a:stretch/>
        </p:blipFill>
        <p:spPr>
          <a:xfrm>
            <a:off x="155039" y="1713753"/>
            <a:ext cx="10013341" cy="51442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BDECA3-D081-4B2C-829F-DC994E110C72}"/>
              </a:ext>
            </a:extLst>
          </p:cNvPr>
          <p:cNvCxnSpPr>
            <a:cxnSpLocks/>
          </p:cNvCxnSpPr>
          <p:nvPr/>
        </p:nvCxnSpPr>
        <p:spPr>
          <a:xfrm>
            <a:off x="7714855" y="3659463"/>
            <a:ext cx="0" cy="3841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E0CDA-E376-4B12-99F4-EDEFCE77751E}"/>
              </a:ext>
            </a:extLst>
          </p:cNvPr>
          <p:cNvCxnSpPr/>
          <p:nvPr/>
        </p:nvCxnSpPr>
        <p:spPr>
          <a:xfrm>
            <a:off x="9479996" y="2642634"/>
            <a:ext cx="0" cy="3962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5E2443-4650-4E20-9C61-FFC213E70437}"/>
              </a:ext>
            </a:extLst>
          </p:cNvPr>
          <p:cNvCxnSpPr>
            <a:cxnSpLocks/>
          </p:cNvCxnSpPr>
          <p:nvPr/>
        </p:nvCxnSpPr>
        <p:spPr>
          <a:xfrm>
            <a:off x="7196695" y="3837263"/>
            <a:ext cx="0" cy="1422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3AD849-895F-4814-8261-D7F14A13780C}"/>
              </a:ext>
            </a:extLst>
          </p:cNvPr>
          <p:cNvCxnSpPr>
            <a:cxnSpLocks/>
          </p:cNvCxnSpPr>
          <p:nvPr/>
        </p:nvCxnSpPr>
        <p:spPr>
          <a:xfrm>
            <a:off x="8716338" y="3303863"/>
            <a:ext cx="0" cy="172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8B58E-E7E4-46EB-B45C-D8EA7B890D5A}"/>
              </a:ext>
            </a:extLst>
          </p:cNvPr>
          <p:cNvCxnSpPr>
            <a:cxnSpLocks/>
          </p:cNvCxnSpPr>
          <p:nvPr/>
        </p:nvCxnSpPr>
        <p:spPr>
          <a:xfrm>
            <a:off x="3913565" y="4986278"/>
            <a:ext cx="0" cy="812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0AED2-2660-4FA8-931A-9CD2B7DB426C}"/>
              </a:ext>
            </a:extLst>
          </p:cNvPr>
          <p:cNvCxnSpPr>
            <a:cxnSpLocks/>
          </p:cNvCxnSpPr>
          <p:nvPr/>
        </p:nvCxnSpPr>
        <p:spPr>
          <a:xfrm>
            <a:off x="5431553" y="4474962"/>
            <a:ext cx="0" cy="2336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D18FE-653B-4000-9938-7DCE0C8490D5}"/>
              </a:ext>
            </a:extLst>
          </p:cNvPr>
          <p:cNvCxnSpPr>
            <a:cxnSpLocks/>
          </p:cNvCxnSpPr>
          <p:nvPr/>
        </p:nvCxnSpPr>
        <p:spPr>
          <a:xfrm>
            <a:off x="6185881" y="4214635"/>
            <a:ext cx="0" cy="1524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8E237-8F35-45F7-941B-B537365A0C26}"/>
              </a:ext>
            </a:extLst>
          </p:cNvPr>
          <p:cNvCxnSpPr>
            <a:cxnSpLocks/>
          </p:cNvCxnSpPr>
          <p:nvPr/>
        </p:nvCxnSpPr>
        <p:spPr>
          <a:xfrm>
            <a:off x="1656593" y="5727958"/>
            <a:ext cx="0" cy="812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4FCC7-324F-4EEC-9512-6D71450C2B74}"/>
              </a:ext>
            </a:extLst>
          </p:cNvPr>
          <p:cNvCxnSpPr>
            <a:cxnSpLocks/>
          </p:cNvCxnSpPr>
          <p:nvPr/>
        </p:nvCxnSpPr>
        <p:spPr>
          <a:xfrm>
            <a:off x="9725494" y="2886474"/>
            <a:ext cx="0" cy="1219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7AEDB-7899-45E7-98F1-6AD33290D683}"/>
              </a:ext>
            </a:extLst>
          </p:cNvPr>
          <p:cNvCxnSpPr>
            <a:cxnSpLocks/>
          </p:cNvCxnSpPr>
          <p:nvPr/>
        </p:nvCxnSpPr>
        <p:spPr>
          <a:xfrm>
            <a:off x="3913565" y="4671318"/>
            <a:ext cx="0" cy="3149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A5519-5BD8-4FE0-B4B8-56D0415E7161}"/>
              </a:ext>
            </a:extLst>
          </p:cNvPr>
          <p:cNvCxnSpPr>
            <a:cxnSpLocks/>
          </p:cNvCxnSpPr>
          <p:nvPr/>
        </p:nvCxnSpPr>
        <p:spPr>
          <a:xfrm>
            <a:off x="7961182" y="3418216"/>
            <a:ext cx="0" cy="1676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126C62-2FF8-4F5F-93FB-F3557B8FB1D3}"/>
              </a:ext>
            </a:extLst>
          </p:cNvPr>
          <p:cNvSpPr txBox="1"/>
          <p:nvPr/>
        </p:nvSpPr>
        <p:spPr>
          <a:xfrm>
            <a:off x="155039" y="174576"/>
            <a:ext cx="9437236" cy="156966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1) The standard deviation of the residuals for the LSRL between attendance and test scores is </a:t>
            </a:r>
            <a:r>
              <a:rPr lang="en-US" sz="3200" b="1" dirty="0">
                <a:solidFill>
                  <a:srgbClr val="0070C0"/>
                </a:solidFill>
              </a:rPr>
              <a:t>s = 1.99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b="1" dirty="0">
                <a:solidFill>
                  <a:schemeClr val="tx1"/>
                </a:solidFill>
              </a:rPr>
              <a:t>Interpret this value.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06454-C4A2-4A56-8ECE-0DA2ECBC9C9A}"/>
              </a:ext>
            </a:extLst>
          </p:cNvPr>
          <p:cNvSpPr/>
          <p:nvPr/>
        </p:nvSpPr>
        <p:spPr>
          <a:xfrm>
            <a:off x="722235" y="1943875"/>
            <a:ext cx="11159046" cy="1821268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5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LSRL with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 variable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predict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variable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will typically be off by about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 with units of the response variable (y).</a:t>
            </a:r>
            <a:endParaRPr lang="en-US" sz="3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8" r="1796"/>
          <a:stretch/>
        </p:blipFill>
        <p:spPr>
          <a:xfrm>
            <a:off x="155039" y="1743570"/>
            <a:ext cx="10013341" cy="514424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BDECA3-D081-4B2C-829F-DC994E110C72}"/>
              </a:ext>
            </a:extLst>
          </p:cNvPr>
          <p:cNvCxnSpPr>
            <a:cxnSpLocks/>
          </p:cNvCxnSpPr>
          <p:nvPr/>
        </p:nvCxnSpPr>
        <p:spPr>
          <a:xfrm>
            <a:off x="7714855" y="3659463"/>
            <a:ext cx="0" cy="38411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E0CDA-E376-4B12-99F4-EDEFCE77751E}"/>
              </a:ext>
            </a:extLst>
          </p:cNvPr>
          <p:cNvCxnSpPr/>
          <p:nvPr/>
        </p:nvCxnSpPr>
        <p:spPr>
          <a:xfrm>
            <a:off x="9479996" y="2642634"/>
            <a:ext cx="0" cy="3962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5E2443-4650-4E20-9C61-FFC213E70437}"/>
              </a:ext>
            </a:extLst>
          </p:cNvPr>
          <p:cNvCxnSpPr>
            <a:cxnSpLocks/>
          </p:cNvCxnSpPr>
          <p:nvPr/>
        </p:nvCxnSpPr>
        <p:spPr>
          <a:xfrm>
            <a:off x="7196695" y="3837263"/>
            <a:ext cx="0" cy="1422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3AD849-895F-4814-8261-D7F14A13780C}"/>
              </a:ext>
            </a:extLst>
          </p:cNvPr>
          <p:cNvCxnSpPr>
            <a:cxnSpLocks/>
          </p:cNvCxnSpPr>
          <p:nvPr/>
        </p:nvCxnSpPr>
        <p:spPr>
          <a:xfrm>
            <a:off x="8716338" y="3303863"/>
            <a:ext cx="0" cy="1727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8B58E-E7E4-46EB-B45C-D8EA7B890D5A}"/>
              </a:ext>
            </a:extLst>
          </p:cNvPr>
          <p:cNvCxnSpPr>
            <a:cxnSpLocks/>
          </p:cNvCxnSpPr>
          <p:nvPr/>
        </p:nvCxnSpPr>
        <p:spPr>
          <a:xfrm>
            <a:off x="3913565" y="4986278"/>
            <a:ext cx="0" cy="812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0AED2-2660-4FA8-931A-9CD2B7DB426C}"/>
              </a:ext>
            </a:extLst>
          </p:cNvPr>
          <p:cNvCxnSpPr>
            <a:cxnSpLocks/>
          </p:cNvCxnSpPr>
          <p:nvPr/>
        </p:nvCxnSpPr>
        <p:spPr>
          <a:xfrm>
            <a:off x="5431553" y="4474962"/>
            <a:ext cx="0" cy="2336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D18FE-653B-4000-9938-7DCE0C8490D5}"/>
              </a:ext>
            </a:extLst>
          </p:cNvPr>
          <p:cNvCxnSpPr>
            <a:cxnSpLocks/>
          </p:cNvCxnSpPr>
          <p:nvPr/>
        </p:nvCxnSpPr>
        <p:spPr>
          <a:xfrm>
            <a:off x="6185881" y="4214635"/>
            <a:ext cx="0" cy="1524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8E237-8F35-45F7-941B-B537365A0C26}"/>
              </a:ext>
            </a:extLst>
          </p:cNvPr>
          <p:cNvCxnSpPr>
            <a:cxnSpLocks/>
          </p:cNvCxnSpPr>
          <p:nvPr/>
        </p:nvCxnSpPr>
        <p:spPr>
          <a:xfrm>
            <a:off x="1656593" y="5727958"/>
            <a:ext cx="0" cy="812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4FCC7-324F-4EEC-9512-6D71450C2B74}"/>
              </a:ext>
            </a:extLst>
          </p:cNvPr>
          <p:cNvCxnSpPr>
            <a:cxnSpLocks/>
          </p:cNvCxnSpPr>
          <p:nvPr/>
        </p:nvCxnSpPr>
        <p:spPr>
          <a:xfrm>
            <a:off x="9725494" y="2886474"/>
            <a:ext cx="0" cy="12192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7AEDB-7899-45E7-98F1-6AD33290D683}"/>
              </a:ext>
            </a:extLst>
          </p:cNvPr>
          <p:cNvCxnSpPr>
            <a:cxnSpLocks/>
          </p:cNvCxnSpPr>
          <p:nvPr/>
        </p:nvCxnSpPr>
        <p:spPr>
          <a:xfrm>
            <a:off x="3913565" y="4671318"/>
            <a:ext cx="0" cy="31496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A5519-5BD8-4FE0-B4B8-56D0415E7161}"/>
              </a:ext>
            </a:extLst>
          </p:cNvPr>
          <p:cNvCxnSpPr>
            <a:cxnSpLocks/>
          </p:cNvCxnSpPr>
          <p:nvPr/>
        </p:nvCxnSpPr>
        <p:spPr>
          <a:xfrm>
            <a:off x="7961182" y="3418216"/>
            <a:ext cx="0" cy="16764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126C62-2FF8-4F5F-93FB-F3557B8FB1D3}"/>
              </a:ext>
            </a:extLst>
          </p:cNvPr>
          <p:cNvSpPr txBox="1"/>
          <p:nvPr/>
        </p:nvSpPr>
        <p:spPr>
          <a:xfrm>
            <a:off x="155039" y="174576"/>
            <a:ext cx="9437236" cy="156966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1) The standard deviation of the residuals for the LSRL between attendance and test scores is </a:t>
            </a:r>
            <a:r>
              <a:rPr lang="en-US" sz="3200" b="1" dirty="0">
                <a:solidFill>
                  <a:srgbClr val="0070C0"/>
                </a:solidFill>
              </a:rPr>
              <a:t>s = 1.99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b="1" dirty="0">
                <a:solidFill>
                  <a:schemeClr val="tx1"/>
                </a:solidFill>
              </a:rPr>
              <a:t>Interpret this value.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06454-C4A2-4A56-8ECE-0DA2ECBC9C9A}"/>
              </a:ext>
            </a:extLst>
          </p:cNvPr>
          <p:cNvSpPr/>
          <p:nvPr/>
        </p:nvSpPr>
        <p:spPr>
          <a:xfrm>
            <a:off x="637129" y="4041059"/>
            <a:ext cx="10738836" cy="1215910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using the LSRL with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predict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scores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will typically be off by about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1.99 points.</a:t>
            </a:r>
            <a:endParaRPr lang="en-US" sz="3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F006454-C4A2-4A56-8ECE-0DA2ECBC9C9A}"/>
              </a:ext>
            </a:extLst>
          </p:cNvPr>
          <p:cNvSpPr/>
          <p:nvPr/>
        </p:nvSpPr>
        <p:spPr>
          <a:xfrm>
            <a:off x="722235" y="1943875"/>
            <a:ext cx="11159046" cy="1821268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500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LSRL with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explanatory variable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predict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variable</a:t>
            </a:r>
            <a:r>
              <a:rPr lang="en-US" sz="35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will typically be off by about </a:t>
            </a:r>
            <a:r>
              <a:rPr lang="en-US" sz="3500" u="sn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 with units of the response variable (y).</a:t>
            </a:r>
            <a:endParaRPr lang="en-US" sz="3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492247" y="536988"/>
                <a:ext cx="10835116" cy="607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 smtClean="0">
                    <a:solidFill>
                      <a:srgbClr val="0070C0"/>
                    </a:solidFill>
                  </a:rPr>
                  <a:t>Topics</a:t>
                </a:r>
                <a:endParaRPr lang="en-US" sz="2000" dirty="0"/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Residuals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dirty="0"/>
                  <a:t>Residual plots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Standard deviation of residuals (s)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b="1" dirty="0">
                    <a:solidFill>
                      <a:srgbClr val="0070C0"/>
                    </a:solidFill>
                  </a:rPr>
                  <a:t>The 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5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5000" b="1" dirty="0">
                    <a:solidFill>
                      <a:srgbClr val="0070C0"/>
                    </a:solidFill>
                  </a:rPr>
                  <a:t>)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The effect of outliers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7" y="536988"/>
                <a:ext cx="10835116" cy="6077433"/>
              </a:xfrm>
              <a:prstGeom prst="rect">
                <a:avLst/>
              </a:prstGeom>
              <a:blipFill>
                <a:blip r:embed="rId2"/>
                <a:stretch>
                  <a:fillRect l="-4840" t="-4313" r="-281" b="-2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rgbClr val="0070C0"/>
                    </a:solidFill>
                  </a:rPr>
                  <a:t>Topics</a:t>
                </a:r>
                <a:endParaRPr lang="en-US" sz="2000" dirty="0"/>
              </a:p>
              <a:p>
                <a:pPr marL="914400" indent="-914400">
                  <a:buAutoNum type="arabicPeriod"/>
                </a:pPr>
                <a:r>
                  <a:rPr lang="en-US" sz="5000" b="1" dirty="0">
                    <a:solidFill>
                      <a:srgbClr val="0070C0"/>
                    </a:solidFill>
                  </a:rPr>
                  <a:t>Residuals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dirty="0"/>
                  <a:t>Residual plots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Standard deviation of residuals (s)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dirty="0"/>
                  <a:t>The 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000" dirty="0"/>
                  <a:t>)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The effect of outliers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blipFill>
                <a:blip r:embed="rId2"/>
                <a:stretch>
                  <a:fillRect l="-4840" t="-5071" r="-394" b="-5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8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4687FF-709A-40E4-ADA5-AC4980FA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" t="30650" r="1867" b="20732"/>
          <a:stretch/>
        </p:blipFill>
        <p:spPr>
          <a:xfrm>
            <a:off x="233678" y="2769833"/>
            <a:ext cx="11866881" cy="1523211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576FD4D8-03F1-4C33-B445-C7A91F91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14" y="1936679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Perfect Positive Correlation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CC3B7B9-14E0-455D-A356-487421BA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227" y="1936679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Strong Positive Correlation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7BD994B-14AC-4CF3-8C70-E1D54C2B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006" y="1936679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effectLst/>
                <a:ea typeface="Times New Roman" panose="02020603050405020304" pitchFamily="18" charset="0"/>
              </a:rPr>
              <a:t>Weak Positive Correlation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35526EBC-6E52-4D55-B250-2DC83BA1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615" y="2245361"/>
            <a:ext cx="1429305" cy="66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No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Correlation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98222ECE-9249-4CC1-8E58-F0212911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731" y="1936679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Weak Negative Correlation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36B6ECC9-1F2E-4514-8939-B4F91926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340" y="1912269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C0000"/>
                </a:solidFill>
                <a:effectLst/>
                <a:ea typeface="Times New Roman" panose="02020603050405020304" pitchFamily="18" charset="0"/>
              </a:rPr>
              <a:t>Strong Negative Correlation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1033A6D3-7DBC-46E5-9220-57819DAB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1261" y="1912269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9E0000"/>
                </a:solidFill>
                <a:effectLst/>
                <a:ea typeface="Times New Roman" panose="02020603050405020304" pitchFamily="18" charset="0"/>
              </a:rPr>
              <a:t>Perfect Negative Correlation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6140E-AE6A-4281-B5F4-17987ED0A6DA}"/>
              </a:ext>
            </a:extLst>
          </p:cNvPr>
          <p:cNvCxnSpPr/>
          <p:nvPr/>
        </p:nvCxnSpPr>
        <p:spPr>
          <a:xfrm flipV="1">
            <a:off x="377202" y="3240453"/>
            <a:ext cx="1351280" cy="690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EB914-3712-4F5C-989E-72747E2DB66B}"/>
              </a:ext>
            </a:extLst>
          </p:cNvPr>
          <p:cNvCxnSpPr>
            <a:cxnSpLocks/>
          </p:cNvCxnSpPr>
          <p:nvPr/>
        </p:nvCxnSpPr>
        <p:spPr>
          <a:xfrm flipV="1">
            <a:off x="2242967" y="3147731"/>
            <a:ext cx="1210151" cy="9731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2806A-32BA-41F4-A29D-D6F4146A87CB}"/>
              </a:ext>
            </a:extLst>
          </p:cNvPr>
          <p:cNvCxnSpPr>
            <a:cxnSpLocks/>
          </p:cNvCxnSpPr>
          <p:nvPr/>
        </p:nvCxnSpPr>
        <p:spPr>
          <a:xfrm flipV="1">
            <a:off x="3939502" y="3085829"/>
            <a:ext cx="1322809" cy="1008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72404E-21EB-4FB5-A5F8-DEB8E1BD3E60}"/>
              </a:ext>
            </a:extLst>
          </p:cNvPr>
          <p:cNvCxnSpPr>
            <a:cxnSpLocks/>
          </p:cNvCxnSpPr>
          <p:nvPr/>
        </p:nvCxnSpPr>
        <p:spPr>
          <a:xfrm>
            <a:off x="7296162" y="3171897"/>
            <a:ext cx="1119869" cy="995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605822-A5F0-4CD3-807C-820DED6F0957}"/>
              </a:ext>
            </a:extLst>
          </p:cNvPr>
          <p:cNvCxnSpPr>
            <a:cxnSpLocks/>
          </p:cNvCxnSpPr>
          <p:nvPr/>
        </p:nvCxnSpPr>
        <p:spPr>
          <a:xfrm>
            <a:off x="8922750" y="3085829"/>
            <a:ext cx="1130878" cy="1026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E4A8B-3DD3-4F00-9AED-A34112874C74}"/>
              </a:ext>
            </a:extLst>
          </p:cNvPr>
          <p:cNvCxnSpPr>
            <a:cxnSpLocks/>
          </p:cNvCxnSpPr>
          <p:nvPr/>
        </p:nvCxnSpPr>
        <p:spPr>
          <a:xfrm>
            <a:off x="10665142" y="2938509"/>
            <a:ext cx="1125424" cy="1246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646A8B-8996-41C3-B6EF-C9C8D793F1E8}"/>
              </a:ext>
            </a:extLst>
          </p:cNvPr>
          <p:cNvSpPr txBox="1"/>
          <p:nvPr/>
        </p:nvSpPr>
        <p:spPr>
          <a:xfrm>
            <a:off x="301692" y="360202"/>
            <a:ext cx="82208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Correlation Coefficient (r)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AB31A0-1981-44BB-B983-2176B1FD65E5}"/>
                  </a:ext>
                </a:extLst>
              </p:cNvPr>
              <p:cNvSpPr txBox="1"/>
              <p:nvPr/>
            </p:nvSpPr>
            <p:spPr>
              <a:xfrm>
                <a:off x="434003" y="4285942"/>
                <a:ext cx="114692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AB31A0-1981-44BB-B983-2176B1FD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03" y="4285942"/>
                <a:ext cx="1146925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2CC043-FE8A-480E-BCF1-5DD10156E60B}"/>
                  </a:ext>
                </a:extLst>
              </p:cNvPr>
              <p:cNvSpPr txBox="1"/>
              <p:nvPr/>
            </p:nvSpPr>
            <p:spPr>
              <a:xfrm>
                <a:off x="1978079" y="4285942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2CC043-FE8A-480E-BCF1-5DD10156E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079" y="4285942"/>
                <a:ext cx="16256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FED08-0103-4616-9382-689D638879A6}"/>
                  </a:ext>
                </a:extLst>
              </p:cNvPr>
              <p:cNvSpPr txBox="1"/>
              <p:nvPr/>
            </p:nvSpPr>
            <p:spPr>
              <a:xfrm>
                <a:off x="3734858" y="429471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FED08-0103-4616-9382-689D638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58" y="4294716"/>
                <a:ext cx="162560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E54DC-233E-4F72-8F01-EE842CE8DD1C}"/>
                  </a:ext>
                </a:extLst>
              </p:cNvPr>
              <p:cNvSpPr txBox="1"/>
              <p:nvPr/>
            </p:nvSpPr>
            <p:spPr>
              <a:xfrm>
                <a:off x="5333045" y="4285942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E54DC-233E-4F72-8F01-EE842CE8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045" y="4285942"/>
                <a:ext cx="16256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CA7C54-2AC2-4BB1-95E6-62616303F109}"/>
                  </a:ext>
                </a:extLst>
              </p:cNvPr>
              <p:cNvSpPr txBox="1"/>
              <p:nvPr/>
            </p:nvSpPr>
            <p:spPr>
              <a:xfrm>
                <a:off x="7089824" y="4303101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=−0.48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CA7C54-2AC2-4BB1-95E6-62616303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824" y="4303101"/>
                <a:ext cx="162560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465CD1-B2A7-499A-9EF9-1B60CD3A62C4}"/>
                  </a:ext>
                </a:extLst>
              </p:cNvPr>
              <p:cNvSpPr txBox="1"/>
              <p:nvPr/>
            </p:nvSpPr>
            <p:spPr>
              <a:xfrm>
                <a:off x="8748456" y="4293044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=−0.9</m:t>
                    </m:r>
                  </m:oMath>
                </a14:m>
                <a:r>
                  <a:rPr lang="en-US" sz="2500" dirty="0"/>
                  <a:t>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465CD1-B2A7-499A-9EF9-1B60CD3A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456" y="4293044"/>
                <a:ext cx="1625600" cy="477054"/>
              </a:xfrm>
              <a:prstGeom prst="rect">
                <a:avLst/>
              </a:prstGeom>
              <a:blipFill>
                <a:blip r:embed="rId8"/>
                <a:stretch>
                  <a:fillRect t="-8974" r="-262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A819-8FC1-4F0C-9E24-91CAA124427A}"/>
                  </a:ext>
                </a:extLst>
              </p:cNvPr>
              <p:cNvSpPr txBox="1"/>
              <p:nvPr/>
            </p:nvSpPr>
            <p:spPr>
              <a:xfrm>
                <a:off x="10413113" y="4289665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A819-8FC1-4F0C-9E24-91CAA124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113" y="4289665"/>
                <a:ext cx="1625600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12CB3D-3065-4E9A-8C9C-59A370157BAF}"/>
                  </a:ext>
                </a:extLst>
              </p:cNvPr>
              <p:cNvSpPr txBox="1"/>
              <p:nvPr/>
            </p:nvSpPr>
            <p:spPr>
              <a:xfrm>
                <a:off x="3841884" y="5703220"/>
                <a:ext cx="31094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12CB3D-3065-4E9A-8C9C-59A37015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884" y="5703220"/>
                <a:ext cx="3109402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E7258C5-49E8-4755-882F-9E4E95BF4A98}"/>
              </a:ext>
            </a:extLst>
          </p:cNvPr>
          <p:cNvSpPr txBox="1"/>
          <p:nvPr/>
        </p:nvSpPr>
        <p:spPr>
          <a:xfrm>
            <a:off x="9569081" y="1635270"/>
            <a:ext cx="2371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Graphic inspired by </a:t>
            </a:r>
            <a:r>
              <a:rPr lang="en-US" sz="1200" i="1" dirty="0"/>
              <a:t>mathisfun.com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62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4687FF-709A-40E4-ADA5-AC4980FA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" t="30650" r="1867" b="20732"/>
          <a:stretch/>
        </p:blipFill>
        <p:spPr>
          <a:xfrm>
            <a:off x="196045" y="1511064"/>
            <a:ext cx="11866881" cy="1523211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576FD4D8-03F1-4C33-B445-C7A91F91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81" y="677910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Perfect Positive Correlation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CC3B7B9-14E0-455D-A356-487421BA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594" y="677910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Strong Positive Correlation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7BD994B-14AC-4CF3-8C70-E1D54C2B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373" y="677910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effectLst/>
                <a:ea typeface="Times New Roman" panose="02020603050405020304" pitchFamily="18" charset="0"/>
              </a:rPr>
              <a:t>Weak Positive Correlation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35526EBC-6E52-4D55-B250-2DC83BA1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6982" y="986592"/>
            <a:ext cx="1429305" cy="66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No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Correlation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98222ECE-9249-4CC1-8E58-F0212911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98" y="677910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Weak Negative Correlation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36B6ECC9-1F2E-4514-8939-B4F91926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707" y="653500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C0000"/>
                </a:solidFill>
                <a:effectLst/>
                <a:ea typeface="Times New Roman" panose="02020603050405020304" pitchFamily="18" charset="0"/>
              </a:rPr>
              <a:t>Strong Negative Correlation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1033A6D3-7DBC-46E5-9220-57819DAB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3628" y="653500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9E0000"/>
                </a:solidFill>
                <a:effectLst/>
                <a:ea typeface="Times New Roman" panose="02020603050405020304" pitchFamily="18" charset="0"/>
              </a:rPr>
              <a:t>Perfect Negative Correlation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6140E-AE6A-4281-B5F4-17987ED0A6DA}"/>
              </a:ext>
            </a:extLst>
          </p:cNvPr>
          <p:cNvCxnSpPr/>
          <p:nvPr/>
        </p:nvCxnSpPr>
        <p:spPr>
          <a:xfrm flipV="1">
            <a:off x="339569" y="1981684"/>
            <a:ext cx="1351280" cy="690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EB914-3712-4F5C-989E-72747E2DB66B}"/>
              </a:ext>
            </a:extLst>
          </p:cNvPr>
          <p:cNvCxnSpPr>
            <a:cxnSpLocks/>
          </p:cNvCxnSpPr>
          <p:nvPr/>
        </p:nvCxnSpPr>
        <p:spPr>
          <a:xfrm flipV="1">
            <a:off x="2205334" y="1888962"/>
            <a:ext cx="1210151" cy="9731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2806A-32BA-41F4-A29D-D6F4146A87CB}"/>
              </a:ext>
            </a:extLst>
          </p:cNvPr>
          <p:cNvCxnSpPr>
            <a:cxnSpLocks/>
          </p:cNvCxnSpPr>
          <p:nvPr/>
        </p:nvCxnSpPr>
        <p:spPr>
          <a:xfrm flipV="1">
            <a:off x="3901869" y="1827060"/>
            <a:ext cx="1322809" cy="1008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72404E-21EB-4FB5-A5F8-DEB8E1BD3E60}"/>
              </a:ext>
            </a:extLst>
          </p:cNvPr>
          <p:cNvCxnSpPr>
            <a:cxnSpLocks/>
          </p:cNvCxnSpPr>
          <p:nvPr/>
        </p:nvCxnSpPr>
        <p:spPr>
          <a:xfrm>
            <a:off x="7258529" y="1913128"/>
            <a:ext cx="1119869" cy="995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605822-A5F0-4CD3-807C-820DED6F0957}"/>
              </a:ext>
            </a:extLst>
          </p:cNvPr>
          <p:cNvCxnSpPr>
            <a:cxnSpLocks/>
          </p:cNvCxnSpPr>
          <p:nvPr/>
        </p:nvCxnSpPr>
        <p:spPr>
          <a:xfrm>
            <a:off x="8885117" y="1827060"/>
            <a:ext cx="1130878" cy="1026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E4A8B-3DD3-4F00-9AED-A34112874C74}"/>
              </a:ext>
            </a:extLst>
          </p:cNvPr>
          <p:cNvCxnSpPr>
            <a:cxnSpLocks/>
          </p:cNvCxnSpPr>
          <p:nvPr/>
        </p:nvCxnSpPr>
        <p:spPr>
          <a:xfrm>
            <a:off x="10627509" y="1679740"/>
            <a:ext cx="1125424" cy="1246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646A8B-8996-41C3-B6EF-C9C8D793F1E8}"/>
              </a:ext>
            </a:extLst>
          </p:cNvPr>
          <p:cNvSpPr txBox="1"/>
          <p:nvPr/>
        </p:nvSpPr>
        <p:spPr>
          <a:xfrm>
            <a:off x="255181" y="-109313"/>
            <a:ext cx="871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Coefficient of determination </a:t>
            </a:r>
            <a:r>
              <a:rPr lang="en-US" sz="4400" b="1" dirty="0" smtClean="0">
                <a:solidFill>
                  <a:srgbClr val="0070C0"/>
                </a:solidFill>
              </a:rPr>
              <a:t>(R</a:t>
            </a:r>
            <a:r>
              <a:rPr lang="en-US" sz="4400" b="1" baseline="30000" dirty="0" smtClean="0">
                <a:solidFill>
                  <a:srgbClr val="0070C0"/>
                </a:solidFill>
              </a:rPr>
              <a:t>2</a:t>
            </a:r>
            <a:r>
              <a:rPr lang="en-US" sz="4400" b="1" dirty="0">
                <a:solidFill>
                  <a:srgbClr val="0070C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AB31A0-1981-44BB-B983-2176B1FD65E5}"/>
                  </a:ext>
                </a:extLst>
              </p:cNvPr>
              <p:cNvSpPr txBox="1"/>
              <p:nvPr/>
            </p:nvSpPr>
            <p:spPr>
              <a:xfrm>
                <a:off x="396370" y="3027173"/>
                <a:ext cx="114692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AB31A0-1981-44BB-B983-2176B1FD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0" y="3027173"/>
                <a:ext cx="1146925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2CC043-FE8A-480E-BCF1-5DD10156E60B}"/>
                  </a:ext>
                </a:extLst>
              </p:cNvPr>
              <p:cNvSpPr txBox="1"/>
              <p:nvPr/>
            </p:nvSpPr>
            <p:spPr>
              <a:xfrm>
                <a:off x="1940446" y="3027173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2CC043-FE8A-480E-BCF1-5DD10156E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446" y="3027173"/>
                <a:ext cx="16256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FED08-0103-4616-9382-689D638879A6}"/>
                  </a:ext>
                </a:extLst>
              </p:cNvPr>
              <p:cNvSpPr txBox="1"/>
              <p:nvPr/>
            </p:nvSpPr>
            <p:spPr>
              <a:xfrm>
                <a:off x="3697225" y="3035947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FED08-0103-4616-9382-689D638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25" y="3035947"/>
                <a:ext cx="162560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E54DC-233E-4F72-8F01-EE842CE8DD1C}"/>
                  </a:ext>
                </a:extLst>
              </p:cNvPr>
              <p:cNvSpPr txBox="1"/>
              <p:nvPr/>
            </p:nvSpPr>
            <p:spPr>
              <a:xfrm>
                <a:off x="5295412" y="3027173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E54DC-233E-4F72-8F01-EE842CE8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12" y="3027173"/>
                <a:ext cx="16256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CA7C54-2AC2-4BB1-95E6-62616303F109}"/>
                  </a:ext>
                </a:extLst>
              </p:cNvPr>
              <p:cNvSpPr txBox="1"/>
              <p:nvPr/>
            </p:nvSpPr>
            <p:spPr>
              <a:xfrm>
                <a:off x="7052191" y="3044332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=−0.48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CA7C54-2AC2-4BB1-95E6-62616303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91" y="3044332"/>
                <a:ext cx="162560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465CD1-B2A7-499A-9EF9-1B60CD3A62C4}"/>
                  </a:ext>
                </a:extLst>
              </p:cNvPr>
              <p:cNvSpPr txBox="1"/>
              <p:nvPr/>
            </p:nvSpPr>
            <p:spPr>
              <a:xfrm>
                <a:off x="8710823" y="3034275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=−0.9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465CD1-B2A7-499A-9EF9-1B60CD3A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0823" y="3034275"/>
                <a:ext cx="1625600" cy="477054"/>
              </a:xfrm>
              <a:prstGeom prst="rect">
                <a:avLst/>
              </a:prstGeom>
              <a:blipFill>
                <a:blip r:embed="rId8"/>
                <a:stretch>
                  <a:fillRect t="-8974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A819-8FC1-4F0C-9E24-91CAA124427A}"/>
                  </a:ext>
                </a:extLst>
              </p:cNvPr>
              <p:cNvSpPr txBox="1"/>
              <p:nvPr/>
            </p:nvSpPr>
            <p:spPr>
              <a:xfrm>
                <a:off x="10375480" y="303089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A819-8FC1-4F0C-9E24-91CAA124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480" y="3030896"/>
                <a:ext cx="1625600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12CB3D-3065-4E9A-8C9C-59A370157BAF}"/>
                  </a:ext>
                </a:extLst>
              </p:cNvPr>
              <p:cNvSpPr txBox="1"/>
              <p:nvPr/>
            </p:nvSpPr>
            <p:spPr>
              <a:xfrm>
                <a:off x="4149127" y="3951202"/>
                <a:ext cx="3109402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12CB3D-3065-4E9A-8C9C-59A37015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127" y="3951202"/>
                <a:ext cx="3109402" cy="658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9797B-500B-43AD-AF89-14BA422F4BB4}"/>
                  </a:ext>
                </a:extLst>
              </p:cNvPr>
              <p:cNvSpPr txBox="1"/>
              <p:nvPr/>
            </p:nvSpPr>
            <p:spPr>
              <a:xfrm>
                <a:off x="379689" y="3536093"/>
                <a:ext cx="1146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9797B-500B-43AD-AF89-14BA422F4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89" y="3536093"/>
                <a:ext cx="114692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4D9621-BAC6-4EC1-87C4-B018E1F3E0D5}"/>
                  </a:ext>
                </a:extLst>
              </p:cNvPr>
              <p:cNvSpPr txBox="1"/>
              <p:nvPr/>
            </p:nvSpPr>
            <p:spPr>
              <a:xfrm>
                <a:off x="1935275" y="3536093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4D9621-BAC6-4EC1-87C4-B018E1F3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75" y="3536093"/>
                <a:ext cx="1625600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2AC91D-A7CA-4592-B1C0-D134F5D963B3}"/>
                  </a:ext>
                </a:extLst>
              </p:cNvPr>
              <p:cNvSpPr txBox="1"/>
              <p:nvPr/>
            </p:nvSpPr>
            <p:spPr>
              <a:xfrm>
                <a:off x="3673807" y="3536093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2AC91D-A7CA-4592-B1C0-D134F5D9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807" y="3536093"/>
                <a:ext cx="1625600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51BCA0-8B53-4ED7-A27A-DA06069E6EE0}"/>
                  </a:ext>
                </a:extLst>
              </p:cNvPr>
              <p:cNvSpPr txBox="1"/>
              <p:nvPr/>
            </p:nvSpPr>
            <p:spPr>
              <a:xfrm>
                <a:off x="5257594" y="3523313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51BCA0-8B53-4ED7-A27A-DA06069E6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94" y="3523313"/>
                <a:ext cx="1625600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603693-8DFA-48F9-8B53-AEEB33A9AE35}"/>
                  </a:ext>
                </a:extLst>
              </p:cNvPr>
              <p:cNvSpPr txBox="1"/>
              <p:nvPr/>
            </p:nvSpPr>
            <p:spPr>
              <a:xfrm>
                <a:off x="7034505" y="3556950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603693-8DFA-48F9-8B53-AEEB33A9A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505" y="3556950"/>
                <a:ext cx="162560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D5D78E-BCCF-43F4-9EF6-3F42E7CAF9F9}"/>
                  </a:ext>
                </a:extLst>
              </p:cNvPr>
              <p:cNvSpPr txBox="1"/>
              <p:nvPr/>
            </p:nvSpPr>
            <p:spPr>
              <a:xfrm>
                <a:off x="8660105" y="3544867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D5D78E-BCCF-43F4-9EF6-3F42E7CA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105" y="3544867"/>
                <a:ext cx="1625600" cy="4770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195767-FBEA-4160-A2B3-3741E41F2E1F}"/>
                  </a:ext>
                </a:extLst>
              </p:cNvPr>
              <p:cNvSpPr txBox="1"/>
              <p:nvPr/>
            </p:nvSpPr>
            <p:spPr>
              <a:xfrm>
                <a:off x="10357329" y="3576733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195767-FBEA-4160-A2B3-3741E41F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329" y="3576733"/>
                <a:ext cx="162560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">
                <a:extLst>
                  <a:ext uri="{FF2B5EF4-FFF2-40B4-BE49-F238E27FC236}">
                    <a16:creationId xmlns:a16="http://schemas.microsoft.com/office/drawing/2014/main" id="{8CFEF14A-B3B6-4C12-BB5D-025FCF9F9597}"/>
                  </a:ext>
                </a:extLst>
              </p:cNvPr>
              <p:cNvSpPr txBox="1"/>
              <p:nvPr/>
            </p:nvSpPr>
            <p:spPr>
              <a:xfrm>
                <a:off x="620572" y="4914685"/>
                <a:ext cx="10875338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500" dirty="0"/>
                  <a:t> measures the percent of variation in the response variable that can be explained by the linear relationship by x</a:t>
                </a:r>
                <a:r>
                  <a:rPr lang="en-US" altLang="zh-CN" sz="3500" dirty="0" smtClean="0"/>
                  <a:t>.</a:t>
                </a:r>
                <a:endParaRPr lang="en-US" altLang="zh-CN" sz="3500" dirty="0"/>
              </a:p>
            </p:txBody>
          </p:sp>
        </mc:Choice>
        <mc:Fallback xmlns="">
          <p:sp>
            <p:nvSpPr>
              <p:cNvPr id="42" name="TextBox 1">
                <a:extLst>
                  <a:ext uri="{FF2B5EF4-FFF2-40B4-BE49-F238E27FC236}">
                    <a16:creationId xmlns:a16="http://schemas.microsoft.com/office/drawing/2014/main" id="{8CFEF14A-B3B6-4C12-BB5D-025FCF9F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2" y="4914685"/>
                <a:ext cx="10875338" cy="1708160"/>
              </a:xfrm>
              <a:prstGeom prst="rect">
                <a:avLst/>
              </a:prstGeom>
              <a:blipFill>
                <a:blip r:embed="rId18"/>
                <a:stretch>
                  <a:fillRect l="-1682" t="-5357" r="-140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14761" y="3267052"/>
            <a:ext cx="2162477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4687FF-709A-40E4-ADA5-AC4980FA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" t="30650" r="1867" b="20732"/>
          <a:stretch/>
        </p:blipFill>
        <p:spPr>
          <a:xfrm>
            <a:off x="245740" y="1680027"/>
            <a:ext cx="11866881" cy="1523211"/>
          </a:xfrm>
          <a:prstGeom prst="rect">
            <a:avLst/>
          </a:prstGeom>
        </p:spPr>
      </p:pic>
      <p:sp>
        <p:nvSpPr>
          <p:cNvPr id="18" name="Text Box 10">
            <a:extLst>
              <a:ext uri="{FF2B5EF4-FFF2-40B4-BE49-F238E27FC236}">
                <a16:creationId xmlns:a16="http://schemas.microsoft.com/office/drawing/2014/main" id="{576FD4D8-03F1-4C33-B445-C7A91F91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76" y="846873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Perfect Positive Correlation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CC3B7B9-14E0-455D-A356-487421BA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289" y="846873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Strong Positive Correlation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7BD994B-14AC-4CF3-8C70-E1D54C2B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068" y="846873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B0F0"/>
                </a:solidFill>
                <a:effectLst/>
                <a:ea typeface="Times New Roman" panose="02020603050405020304" pitchFamily="18" charset="0"/>
              </a:rPr>
              <a:t>Weak Positive Correlation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35526EBC-6E52-4D55-B250-2DC83BA1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677" y="1155555"/>
            <a:ext cx="1429305" cy="66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No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rPr>
              <a:t>Correlation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98222ECE-9249-4CC1-8E58-F0212911E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793" y="846873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Weak Negative Correlation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36B6ECC9-1F2E-4514-8939-B4F91926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402" y="822463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C0000"/>
                </a:solidFill>
                <a:effectLst/>
                <a:ea typeface="Times New Roman" panose="02020603050405020304" pitchFamily="18" charset="0"/>
              </a:rPr>
              <a:t>Strong Negative Correlation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1033A6D3-7DBC-46E5-9220-57819DAB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3323" y="822463"/>
            <a:ext cx="1429305" cy="100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9E0000"/>
                </a:solidFill>
                <a:effectLst/>
                <a:ea typeface="Times New Roman" panose="02020603050405020304" pitchFamily="18" charset="0"/>
              </a:rPr>
              <a:t>Perfect Negative Correlation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76140E-AE6A-4281-B5F4-17987ED0A6DA}"/>
              </a:ext>
            </a:extLst>
          </p:cNvPr>
          <p:cNvCxnSpPr/>
          <p:nvPr/>
        </p:nvCxnSpPr>
        <p:spPr>
          <a:xfrm flipV="1">
            <a:off x="389264" y="2150647"/>
            <a:ext cx="1351280" cy="6908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FEB914-3712-4F5C-989E-72747E2DB66B}"/>
              </a:ext>
            </a:extLst>
          </p:cNvPr>
          <p:cNvCxnSpPr>
            <a:cxnSpLocks/>
          </p:cNvCxnSpPr>
          <p:nvPr/>
        </p:nvCxnSpPr>
        <p:spPr>
          <a:xfrm flipV="1">
            <a:off x="2255029" y="2057925"/>
            <a:ext cx="1210151" cy="9731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F2806A-32BA-41F4-A29D-D6F4146A87CB}"/>
              </a:ext>
            </a:extLst>
          </p:cNvPr>
          <p:cNvCxnSpPr>
            <a:cxnSpLocks/>
          </p:cNvCxnSpPr>
          <p:nvPr/>
        </p:nvCxnSpPr>
        <p:spPr>
          <a:xfrm flipV="1">
            <a:off x="3951564" y="1996023"/>
            <a:ext cx="1322809" cy="10084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72404E-21EB-4FB5-A5F8-DEB8E1BD3E60}"/>
              </a:ext>
            </a:extLst>
          </p:cNvPr>
          <p:cNvCxnSpPr>
            <a:cxnSpLocks/>
          </p:cNvCxnSpPr>
          <p:nvPr/>
        </p:nvCxnSpPr>
        <p:spPr>
          <a:xfrm>
            <a:off x="7308224" y="2082091"/>
            <a:ext cx="1119869" cy="9956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605822-A5F0-4CD3-807C-820DED6F0957}"/>
              </a:ext>
            </a:extLst>
          </p:cNvPr>
          <p:cNvCxnSpPr>
            <a:cxnSpLocks/>
          </p:cNvCxnSpPr>
          <p:nvPr/>
        </p:nvCxnSpPr>
        <p:spPr>
          <a:xfrm>
            <a:off x="8934812" y="1996023"/>
            <a:ext cx="1130878" cy="1026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E4A8B-3DD3-4F00-9AED-A34112874C74}"/>
              </a:ext>
            </a:extLst>
          </p:cNvPr>
          <p:cNvCxnSpPr>
            <a:cxnSpLocks/>
          </p:cNvCxnSpPr>
          <p:nvPr/>
        </p:nvCxnSpPr>
        <p:spPr>
          <a:xfrm>
            <a:off x="10677204" y="1848703"/>
            <a:ext cx="1125424" cy="1246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646A8B-8996-41C3-B6EF-C9C8D793F1E8}"/>
              </a:ext>
            </a:extLst>
          </p:cNvPr>
          <p:cNvSpPr txBox="1"/>
          <p:nvPr/>
        </p:nvSpPr>
        <p:spPr>
          <a:xfrm>
            <a:off x="304876" y="59650"/>
            <a:ext cx="871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Coefficient of determination </a:t>
            </a:r>
            <a:r>
              <a:rPr lang="en-US" sz="4400" b="1" dirty="0" smtClean="0">
                <a:solidFill>
                  <a:srgbClr val="0070C0"/>
                </a:solidFill>
              </a:rPr>
              <a:t>(R</a:t>
            </a:r>
            <a:r>
              <a:rPr lang="en-US" sz="4400" b="1" baseline="30000" dirty="0" smtClean="0">
                <a:solidFill>
                  <a:srgbClr val="0070C0"/>
                </a:solidFill>
              </a:rPr>
              <a:t>2</a:t>
            </a:r>
            <a:r>
              <a:rPr lang="en-US" sz="4400" b="1" dirty="0">
                <a:solidFill>
                  <a:srgbClr val="0070C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AB31A0-1981-44BB-B983-2176B1FD65E5}"/>
                  </a:ext>
                </a:extLst>
              </p:cNvPr>
              <p:cNvSpPr txBox="1"/>
              <p:nvPr/>
            </p:nvSpPr>
            <p:spPr>
              <a:xfrm>
                <a:off x="446065" y="3196136"/>
                <a:ext cx="114692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AB31A0-1981-44BB-B983-2176B1FD6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5" y="3196136"/>
                <a:ext cx="1146925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2CC043-FE8A-480E-BCF1-5DD10156E60B}"/>
                  </a:ext>
                </a:extLst>
              </p:cNvPr>
              <p:cNvSpPr txBox="1"/>
              <p:nvPr/>
            </p:nvSpPr>
            <p:spPr>
              <a:xfrm>
                <a:off x="1990141" y="319613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2CC043-FE8A-480E-BCF1-5DD10156E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141" y="3196136"/>
                <a:ext cx="16256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FED08-0103-4616-9382-689D638879A6}"/>
                  </a:ext>
                </a:extLst>
              </p:cNvPr>
              <p:cNvSpPr txBox="1"/>
              <p:nvPr/>
            </p:nvSpPr>
            <p:spPr>
              <a:xfrm>
                <a:off x="3746920" y="3204910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FFED08-0103-4616-9382-689D6388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920" y="3204910"/>
                <a:ext cx="162560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E54DC-233E-4F72-8F01-EE842CE8DD1C}"/>
                  </a:ext>
                </a:extLst>
              </p:cNvPr>
              <p:cNvSpPr txBox="1"/>
              <p:nvPr/>
            </p:nvSpPr>
            <p:spPr>
              <a:xfrm>
                <a:off x="5345107" y="319613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1E54DC-233E-4F72-8F01-EE842CE8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107" y="3196136"/>
                <a:ext cx="16256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CA7C54-2AC2-4BB1-95E6-62616303F109}"/>
                  </a:ext>
                </a:extLst>
              </p:cNvPr>
              <p:cNvSpPr txBox="1"/>
              <p:nvPr/>
            </p:nvSpPr>
            <p:spPr>
              <a:xfrm>
                <a:off x="7101886" y="3213295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=−0.48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CA7C54-2AC2-4BB1-95E6-62616303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886" y="3213295"/>
                <a:ext cx="162560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465CD1-B2A7-499A-9EF9-1B60CD3A62C4}"/>
                  </a:ext>
                </a:extLst>
              </p:cNvPr>
              <p:cNvSpPr txBox="1"/>
              <p:nvPr/>
            </p:nvSpPr>
            <p:spPr>
              <a:xfrm>
                <a:off x="8760518" y="3203238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=−0.9</m:t>
                    </m:r>
                  </m:oMath>
                </a14:m>
                <a:r>
                  <a:rPr lang="en-US" sz="2400" dirty="0"/>
                  <a:t>1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465CD1-B2A7-499A-9EF9-1B60CD3A6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518" y="3203238"/>
                <a:ext cx="1625600" cy="477054"/>
              </a:xfrm>
              <a:prstGeom prst="rect">
                <a:avLst/>
              </a:prstGeom>
              <a:blipFill>
                <a:blip r:embed="rId8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A819-8FC1-4F0C-9E24-91CAA124427A}"/>
                  </a:ext>
                </a:extLst>
              </p:cNvPr>
              <p:cNvSpPr txBox="1"/>
              <p:nvPr/>
            </p:nvSpPr>
            <p:spPr>
              <a:xfrm>
                <a:off x="10425175" y="3199859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0BA819-8FC1-4F0C-9E24-91CAA124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175" y="3199859"/>
                <a:ext cx="1625600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12CB3D-3065-4E9A-8C9C-59A370157BAF}"/>
                  </a:ext>
                </a:extLst>
              </p:cNvPr>
              <p:cNvSpPr txBox="1"/>
              <p:nvPr/>
            </p:nvSpPr>
            <p:spPr>
              <a:xfrm>
                <a:off x="4140391" y="4179872"/>
                <a:ext cx="3109402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12CB3D-3065-4E9A-8C9C-59A370157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391" y="4179872"/>
                <a:ext cx="3109402" cy="6588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9797B-500B-43AD-AF89-14BA422F4BB4}"/>
                  </a:ext>
                </a:extLst>
              </p:cNvPr>
              <p:cNvSpPr txBox="1"/>
              <p:nvPr/>
            </p:nvSpPr>
            <p:spPr>
              <a:xfrm>
                <a:off x="429384" y="3705056"/>
                <a:ext cx="1146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F09797B-500B-43AD-AF89-14BA422F4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84" y="3705056"/>
                <a:ext cx="114692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4D9621-BAC6-4EC1-87C4-B018E1F3E0D5}"/>
                  </a:ext>
                </a:extLst>
              </p:cNvPr>
              <p:cNvSpPr txBox="1"/>
              <p:nvPr/>
            </p:nvSpPr>
            <p:spPr>
              <a:xfrm>
                <a:off x="1984970" y="370505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74D9621-BAC6-4EC1-87C4-B018E1F3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970" y="3705056"/>
                <a:ext cx="1625600" cy="4770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2AC91D-A7CA-4592-B1C0-D134F5D963B3}"/>
                  </a:ext>
                </a:extLst>
              </p:cNvPr>
              <p:cNvSpPr txBox="1"/>
              <p:nvPr/>
            </p:nvSpPr>
            <p:spPr>
              <a:xfrm>
                <a:off x="3723502" y="370505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2AC91D-A7CA-4592-B1C0-D134F5D9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502" y="3705056"/>
                <a:ext cx="1625600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51BCA0-8B53-4ED7-A27A-DA06069E6EE0}"/>
                  </a:ext>
                </a:extLst>
              </p:cNvPr>
              <p:cNvSpPr txBox="1"/>
              <p:nvPr/>
            </p:nvSpPr>
            <p:spPr>
              <a:xfrm>
                <a:off x="5307289" y="369227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51BCA0-8B53-4ED7-A27A-DA06069E6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289" y="3692276"/>
                <a:ext cx="1625600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603693-8DFA-48F9-8B53-AEEB33A9AE35}"/>
                  </a:ext>
                </a:extLst>
              </p:cNvPr>
              <p:cNvSpPr txBox="1"/>
              <p:nvPr/>
            </p:nvSpPr>
            <p:spPr>
              <a:xfrm>
                <a:off x="7084200" y="3725913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6603693-8DFA-48F9-8B53-AEEB33A9A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00" y="3725913"/>
                <a:ext cx="162560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D5D78E-BCCF-43F4-9EF6-3F42E7CAF9F9}"/>
                  </a:ext>
                </a:extLst>
              </p:cNvPr>
              <p:cNvSpPr txBox="1"/>
              <p:nvPr/>
            </p:nvSpPr>
            <p:spPr>
              <a:xfrm>
                <a:off x="8709800" y="3713830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=0.83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D5D78E-BCCF-43F4-9EF6-3F42E7CA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00" y="3713830"/>
                <a:ext cx="1625600" cy="4770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195767-FBEA-4160-A2B3-3741E41F2E1F}"/>
                  </a:ext>
                </a:extLst>
              </p:cNvPr>
              <p:cNvSpPr txBox="1"/>
              <p:nvPr/>
            </p:nvSpPr>
            <p:spPr>
              <a:xfrm>
                <a:off x="10407024" y="3745696"/>
                <a:ext cx="16256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195767-FBEA-4160-A2B3-3741E41F2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024" y="3745696"/>
                <a:ext cx="162560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1">
            <a:extLst>
              <a:ext uri="{FF2B5EF4-FFF2-40B4-BE49-F238E27FC236}">
                <a16:creationId xmlns:a16="http://schemas.microsoft.com/office/drawing/2014/main" id="{8CFEF14A-B3B6-4C12-BB5D-025FCF9F9597}"/>
              </a:ext>
            </a:extLst>
          </p:cNvPr>
          <p:cNvSpPr txBox="1"/>
          <p:nvPr/>
        </p:nvSpPr>
        <p:spPr>
          <a:xfrm>
            <a:off x="514905" y="4835194"/>
            <a:ext cx="90630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Squaring the values: </a:t>
            </a:r>
          </a:p>
          <a:p>
            <a:pPr lvl="1"/>
            <a:r>
              <a:rPr lang="en-US" sz="3500" dirty="0"/>
              <a:t>1) Gets rid of </a:t>
            </a:r>
            <a:r>
              <a:rPr lang="en-US" sz="3500" b="1" dirty="0">
                <a:solidFill>
                  <a:srgbClr val="0070C0"/>
                </a:solidFill>
              </a:rPr>
              <a:t>negatives</a:t>
            </a:r>
          </a:p>
          <a:p>
            <a:pPr lvl="1"/>
            <a:r>
              <a:rPr lang="en-US" sz="3500" dirty="0"/>
              <a:t>2) Emphasizes differences in </a:t>
            </a:r>
            <a:r>
              <a:rPr lang="en-US" sz="3500" b="1" dirty="0">
                <a:solidFill>
                  <a:srgbClr val="0070C0"/>
                </a:solidFill>
              </a:rPr>
              <a:t>strength</a:t>
            </a:r>
          </a:p>
        </p:txBody>
      </p:sp>
    </p:spTree>
    <p:extLst>
      <p:ext uri="{BB962C8B-B14F-4D97-AF65-F5344CB8AC3E}">
        <p14:creationId xmlns:p14="http://schemas.microsoft.com/office/powerpoint/2010/main" val="4834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9B8FAD-9389-4946-9A83-933D515A8A46}"/>
                  </a:ext>
                </a:extLst>
              </p:cNvPr>
              <p:cNvSpPr txBox="1"/>
              <p:nvPr/>
            </p:nvSpPr>
            <p:spPr>
              <a:xfrm>
                <a:off x="353431" y="645393"/>
                <a:ext cx="10576560" cy="5212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500" b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500" dirty="0"/>
                  <a:t> close to 0 </a:t>
                </a:r>
                <a:r>
                  <a:rPr lang="en-US" sz="4500" dirty="0">
                    <a:sym typeface="Wingdings" panose="05000000000000000000" pitchFamily="2" charset="2"/>
                  </a:rPr>
                  <a:t> </a:t>
                </a:r>
                <a:r>
                  <a:rPr lang="en-US" sz="45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weak</a:t>
                </a:r>
                <a:r>
                  <a:rPr lang="en-US" sz="4500" dirty="0">
                    <a:sym typeface="Wingdings" panose="05000000000000000000" pitchFamily="2" charset="2"/>
                  </a:rPr>
                  <a:t> correlation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4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500" dirty="0" smtClean="0">
                    <a:sym typeface="Wingdings" panose="05000000000000000000" pitchFamily="2" charset="2"/>
                  </a:rPr>
                  <a:t> close </a:t>
                </a:r>
                <a:r>
                  <a:rPr lang="en-US" sz="4500" dirty="0">
                    <a:sym typeface="Wingdings" panose="05000000000000000000" pitchFamily="2" charset="2"/>
                  </a:rPr>
                  <a:t>to 1  </a:t>
                </a:r>
                <a:r>
                  <a:rPr lang="en-US" sz="45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strong</a:t>
                </a:r>
                <a:r>
                  <a:rPr lang="en-US" sz="4500" dirty="0">
                    <a:sym typeface="Wingdings" panose="05000000000000000000" pitchFamily="2" charset="2"/>
                  </a:rPr>
                  <a:t> correlation</a:t>
                </a:r>
              </a:p>
              <a:p>
                <a:endParaRPr lang="en-US" sz="2500" dirty="0">
                  <a:sym typeface="Wingdings" panose="05000000000000000000" pitchFamily="2" charset="2"/>
                </a:endParaRPr>
              </a:p>
              <a:p>
                <a:r>
                  <a:rPr lang="en-US" sz="4500" b="1" dirty="0">
                    <a:sym typeface="Wingdings" panose="05000000000000000000" pitchFamily="2" charset="2"/>
                  </a:rPr>
                  <a:t>Interpretation: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5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u="sng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500" i="1" u="sn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500" dirty="0"/>
                  <a:t>% of the variation in </a:t>
                </a:r>
                <a:r>
                  <a:rPr lang="en-US" sz="4500" u="sng" dirty="0"/>
                  <a:t>response variable</a:t>
                </a:r>
                <a:r>
                  <a:rPr lang="en-US" sz="4500" dirty="0"/>
                  <a:t> can be explained by the linear relationship with </a:t>
                </a:r>
                <a:r>
                  <a:rPr lang="en-US" sz="4500" u="sng" dirty="0"/>
                  <a:t>explanatory variable</a:t>
                </a:r>
                <a:r>
                  <a:rPr lang="en-US" sz="4500" dirty="0"/>
                  <a:t> </a:t>
                </a:r>
                <a:endParaRPr lang="en-US" sz="45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9B8FAD-9389-4946-9A83-933D515A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31" y="645393"/>
                <a:ext cx="10576560" cy="5212774"/>
              </a:xfrm>
              <a:prstGeom prst="rect">
                <a:avLst/>
              </a:prstGeom>
              <a:blipFill>
                <a:blip r:embed="rId2"/>
                <a:stretch>
                  <a:fillRect l="-2421" r="-3631" b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441960" y="1468809"/>
            <a:ext cx="0" cy="22842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431801" y="3753021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027679" y="2442418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518919" y="2902158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749799" y="1903938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6EF65-2433-4347-B2D4-41F6A28BDA37}"/>
              </a:ext>
            </a:extLst>
          </p:cNvPr>
          <p:cNvCxnSpPr>
            <a:cxnSpLocks/>
          </p:cNvCxnSpPr>
          <p:nvPr/>
        </p:nvCxnSpPr>
        <p:spPr>
          <a:xfrm>
            <a:off x="441961" y="400747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7B5C5-EBF4-4E0B-B60D-4C5FDFB9EF8E}"/>
              </a:ext>
            </a:extLst>
          </p:cNvPr>
          <p:cNvCxnSpPr>
            <a:cxnSpLocks/>
          </p:cNvCxnSpPr>
          <p:nvPr/>
        </p:nvCxnSpPr>
        <p:spPr>
          <a:xfrm flipH="1">
            <a:off x="431801" y="6598270"/>
            <a:ext cx="5953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47BEC72-C31F-4D2A-9BBC-E5B454391BF4}"/>
              </a:ext>
            </a:extLst>
          </p:cNvPr>
          <p:cNvSpPr/>
          <p:nvPr/>
        </p:nvSpPr>
        <p:spPr>
          <a:xfrm>
            <a:off x="3139441" y="552948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60AF7C-3FDF-4ECE-B9EE-34A0ACC5AED0}"/>
              </a:ext>
            </a:extLst>
          </p:cNvPr>
          <p:cNvSpPr/>
          <p:nvPr/>
        </p:nvSpPr>
        <p:spPr>
          <a:xfrm>
            <a:off x="1630681" y="598922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76B880-DD5A-46DA-9DC2-EF76B97A7AE3}"/>
              </a:ext>
            </a:extLst>
          </p:cNvPr>
          <p:cNvSpPr/>
          <p:nvPr/>
        </p:nvSpPr>
        <p:spPr>
          <a:xfrm>
            <a:off x="4861561" y="499100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0DA056-F48E-449E-B756-B5F0E10EA04C}"/>
              </a:ext>
            </a:extLst>
          </p:cNvPr>
          <p:cNvSpPr/>
          <p:nvPr/>
        </p:nvSpPr>
        <p:spPr>
          <a:xfrm>
            <a:off x="2219961" y="519420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C1F65-165A-411B-AAE3-FBD2EEBE8070}"/>
              </a:ext>
            </a:extLst>
          </p:cNvPr>
          <p:cNvSpPr/>
          <p:nvPr/>
        </p:nvSpPr>
        <p:spPr>
          <a:xfrm>
            <a:off x="3657601" y="433060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4933B-6AE2-4838-A9E9-BA15C51BF27B}"/>
              </a:ext>
            </a:extLst>
          </p:cNvPr>
          <p:cNvCxnSpPr>
            <a:cxnSpLocks/>
          </p:cNvCxnSpPr>
          <p:nvPr/>
        </p:nvCxnSpPr>
        <p:spPr>
          <a:xfrm flipV="1">
            <a:off x="756920" y="1605846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4999EE-3B3D-4EF9-BB8E-2EC8627A35D8}"/>
              </a:ext>
            </a:extLst>
          </p:cNvPr>
          <p:cNvCxnSpPr>
            <a:cxnSpLocks/>
          </p:cNvCxnSpPr>
          <p:nvPr/>
        </p:nvCxnSpPr>
        <p:spPr>
          <a:xfrm flipV="1">
            <a:off x="848360" y="4400471"/>
            <a:ext cx="4206241" cy="1874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6C2996-AC07-409A-B2EB-8EC1D2E67F9C}"/>
              </a:ext>
            </a:extLst>
          </p:cNvPr>
          <p:cNvSpPr txBox="1"/>
          <p:nvPr/>
        </p:nvSpPr>
        <p:spPr>
          <a:xfrm>
            <a:off x="548837" y="130919"/>
            <a:ext cx="8401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What percent of the data’s pattern can be explained by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61E85-00B6-49F3-93E3-F2A7A504958C}"/>
                  </a:ext>
                </a:extLst>
              </p:cNvPr>
              <p:cNvSpPr txBox="1"/>
              <p:nvPr/>
            </p:nvSpPr>
            <p:spPr>
              <a:xfrm>
                <a:off x="6518674" y="1468809"/>
                <a:ext cx="544575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100%. </a:t>
                </a:r>
                <a:r>
                  <a:rPr lang="en-US" sz="3000" dirty="0"/>
                  <a:t>The linear model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completely</a:t>
                </a:r>
                <a:r>
                  <a:rPr lang="en-US" sz="3000" dirty="0"/>
                  <a:t> explains the data’s pattern.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=1.00=100%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61E85-00B6-49F3-93E3-F2A7A504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74" y="1468809"/>
                <a:ext cx="5445759" cy="2215991"/>
              </a:xfrm>
              <a:prstGeom prst="rect">
                <a:avLst/>
              </a:prstGeom>
              <a:blipFill>
                <a:blip r:embed="rId2"/>
                <a:stretch>
                  <a:fillRect l="-2573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441960" y="1468809"/>
            <a:ext cx="0" cy="22842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431801" y="3753021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027679" y="2442418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518919" y="2902158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4749799" y="1903938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96EF65-2433-4347-B2D4-41F6A28BDA37}"/>
              </a:ext>
            </a:extLst>
          </p:cNvPr>
          <p:cNvCxnSpPr>
            <a:cxnSpLocks/>
          </p:cNvCxnSpPr>
          <p:nvPr/>
        </p:nvCxnSpPr>
        <p:spPr>
          <a:xfrm>
            <a:off x="441961" y="400747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A7B5C5-EBF4-4E0B-B60D-4C5FDFB9EF8E}"/>
              </a:ext>
            </a:extLst>
          </p:cNvPr>
          <p:cNvCxnSpPr>
            <a:cxnSpLocks/>
          </p:cNvCxnSpPr>
          <p:nvPr/>
        </p:nvCxnSpPr>
        <p:spPr>
          <a:xfrm flipH="1">
            <a:off x="431801" y="6598270"/>
            <a:ext cx="5953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47BEC72-C31F-4D2A-9BBC-E5B454391BF4}"/>
              </a:ext>
            </a:extLst>
          </p:cNvPr>
          <p:cNvSpPr/>
          <p:nvPr/>
        </p:nvSpPr>
        <p:spPr>
          <a:xfrm>
            <a:off x="3139441" y="552948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60AF7C-3FDF-4ECE-B9EE-34A0ACC5AED0}"/>
              </a:ext>
            </a:extLst>
          </p:cNvPr>
          <p:cNvSpPr/>
          <p:nvPr/>
        </p:nvSpPr>
        <p:spPr>
          <a:xfrm>
            <a:off x="1630681" y="598922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76B880-DD5A-46DA-9DC2-EF76B97A7AE3}"/>
              </a:ext>
            </a:extLst>
          </p:cNvPr>
          <p:cNvSpPr/>
          <p:nvPr/>
        </p:nvSpPr>
        <p:spPr>
          <a:xfrm>
            <a:off x="4861561" y="499100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0DA056-F48E-449E-B756-B5F0E10EA04C}"/>
              </a:ext>
            </a:extLst>
          </p:cNvPr>
          <p:cNvSpPr/>
          <p:nvPr/>
        </p:nvSpPr>
        <p:spPr>
          <a:xfrm>
            <a:off x="2219961" y="519420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2C1F65-165A-411B-AAE3-FBD2EEBE8070}"/>
              </a:ext>
            </a:extLst>
          </p:cNvPr>
          <p:cNvSpPr/>
          <p:nvPr/>
        </p:nvSpPr>
        <p:spPr>
          <a:xfrm>
            <a:off x="3657601" y="433060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4933B-6AE2-4838-A9E9-BA15C51BF27B}"/>
              </a:ext>
            </a:extLst>
          </p:cNvPr>
          <p:cNvCxnSpPr>
            <a:cxnSpLocks/>
          </p:cNvCxnSpPr>
          <p:nvPr/>
        </p:nvCxnSpPr>
        <p:spPr>
          <a:xfrm flipV="1">
            <a:off x="756920" y="1605846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4999EE-3B3D-4EF9-BB8E-2EC8627A35D8}"/>
              </a:ext>
            </a:extLst>
          </p:cNvPr>
          <p:cNvCxnSpPr>
            <a:cxnSpLocks/>
          </p:cNvCxnSpPr>
          <p:nvPr/>
        </p:nvCxnSpPr>
        <p:spPr>
          <a:xfrm flipV="1">
            <a:off x="848360" y="4400471"/>
            <a:ext cx="4206241" cy="1874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6C2996-AC07-409A-B2EB-8EC1D2E67F9C}"/>
              </a:ext>
            </a:extLst>
          </p:cNvPr>
          <p:cNvSpPr txBox="1"/>
          <p:nvPr/>
        </p:nvSpPr>
        <p:spPr>
          <a:xfrm>
            <a:off x="548837" y="130919"/>
            <a:ext cx="8401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What percent of the data’s pattern can be explained by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61E85-00B6-49F3-93E3-F2A7A504958C}"/>
                  </a:ext>
                </a:extLst>
              </p:cNvPr>
              <p:cNvSpPr txBox="1"/>
              <p:nvPr/>
            </p:nvSpPr>
            <p:spPr>
              <a:xfrm>
                <a:off x="6518674" y="1468809"/>
                <a:ext cx="544575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100%. </a:t>
                </a:r>
                <a:r>
                  <a:rPr lang="en-US" sz="3000" dirty="0"/>
                  <a:t>The linear model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completely</a:t>
                </a:r>
                <a:r>
                  <a:rPr lang="en-US" sz="3000" dirty="0"/>
                  <a:t> explains the data’s pattern.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=1.00=100%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61E85-00B6-49F3-93E3-F2A7A504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674" y="1468809"/>
                <a:ext cx="5445759" cy="2215991"/>
              </a:xfrm>
              <a:prstGeom prst="rect">
                <a:avLst/>
              </a:prstGeom>
              <a:blipFill>
                <a:blip r:embed="rId2"/>
                <a:stretch>
                  <a:fillRect l="-2573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11A9DA-57E1-4BF1-B09E-0E9E07D6EB57}"/>
              </a:ext>
            </a:extLst>
          </p:cNvPr>
          <p:cNvCxnSpPr>
            <a:cxnSpLocks/>
          </p:cNvCxnSpPr>
          <p:nvPr/>
        </p:nvCxnSpPr>
        <p:spPr>
          <a:xfrm flipV="1">
            <a:off x="2336801" y="5337805"/>
            <a:ext cx="0" cy="29327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557B74-998F-4540-B882-D9091AA3BE1E}"/>
              </a:ext>
            </a:extLst>
          </p:cNvPr>
          <p:cNvCxnSpPr>
            <a:cxnSpLocks/>
          </p:cNvCxnSpPr>
          <p:nvPr/>
        </p:nvCxnSpPr>
        <p:spPr>
          <a:xfrm flipV="1">
            <a:off x="3235961" y="5221679"/>
            <a:ext cx="0" cy="29327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D8FB09-EA44-4D3A-8E84-60F68DC14C27}"/>
              </a:ext>
            </a:extLst>
          </p:cNvPr>
          <p:cNvCxnSpPr>
            <a:cxnSpLocks/>
          </p:cNvCxnSpPr>
          <p:nvPr/>
        </p:nvCxnSpPr>
        <p:spPr>
          <a:xfrm flipV="1">
            <a:off x="3754121" y="4533801"/>
            <a:ext cx="0" cy="4572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BD0E19-0CF7-4367-9A06-D2AA3EB28AE7}"/>
              </a:ext>
            </a:extLst>
          </p:cNvPr>
          <p:cNvCxnSpPr>
            <a:cxnSpLocks/>
          </p:cNvCxnSpPr>
          <p:nvPr/>
        </p:nvCxnSpPr>
        <p:spPr>
          <a:xfrm flipV="1">
            <a:off x="4958081" y="4432201"/>
            <a:ext cx="0" cy="5588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FC0C86-E0FA-4A1B-A397-24BE408BD341}"/>
              </a:ext>
            </a:extLst>
          </p:cNvPr>
          <p:cNvCxnSpPr>
            <a:cxnSpLocks/>
          </p:cNvCxnSpPr>
          <p:nvPr/>
        </p:nvCxnSpPr>
        <p:spPr>
          <a:xfrm flipV="1">
            <a:off x="1747522" y="5862935"/>
            <a:ext cx="0" cy="2373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4521DC-C9FE-45C3-A7A1-D1D363CF8D5A}"/>
                  </a:ext>
                </a:extLst>
              </p:cNvPr>
              <p:cNvSpPr txBox="1"/>
              <p:nvPr/>
            </p:nvSpPr>
            <p:spPr>
              <a:xfrm>
                <a:off x="6451601" y="4268016"/>
                <a:ext cx="5445759" cy="220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72%. </a:t>
                </a:r>
                <a:r>
                  <a:rPr lang="en-US" sz="3000" dirty="0"/>
                  <a:t>The linear model explains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some</a:t>
                </a:r>
                <a:r>
                  <a:rPr lang="en-US" sz="3000" dirty="0"/>
                  <a:t> of the data’s pattern, but not all of it.</a:t>
                </a:r>
              </a:p>
              <a:p>
                <a:endParaRPr lang="en-US" sz="13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=0.72=72%</m:t>
                      </m:r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4521DC-C9FE-45C3-A7A1-D1D363CF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1" y="4268016"/>
                <a:ext cx="5445759" cy="2200602"/>
              </a:xfrm>
              <a:prstGeom prst="rect">
                <a:avLst/>
              </a:prstGeom>
              <a:blipFill>
                <a:blip r:embed="rId3"/>
                <a:stretch>
                  <a:fillRect l="-2573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94A520-FF34-495D-AA6F-4707C0F9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4" y="1917999"/>
            <a:ext cx="9631997" cy="4940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8E13F7-D28A-4D8D-9293-B58880B981CB}"/>
              </a:ext>
            </a:extLst>
          </p:cNvPr>
          <p:cNvSpPr txBox="1"/>
          <p:nvPr/>
        </p:nvSpPr>
        <p:spPr>
          <a:xfrm>
            <a:off x="155039" y="174576"/>
            <a:ext cx="9437236" cy="630942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tx1"/>
                </a:solidFill>
              </a:rPr>
              <a:t>Interpret</a:t>
            </a:r>
            <a:r>
              <a:rPr lang="en-US" sz="3500" dirty="0">
                <a:solidFill>
                  <a:schemeClr val="tx1"/>
                </a:solidFill>
              </a:rPr>
              <a:t>: r</a:t>
            </a:r>
            <a:r>
              <a:rPr lang="en-US" sz="3500" baseline="30000" dirty="0">
                <a:solidFill>
                  <a:schemeClr val="tx1"/>
                </a:solidFill>
              </a:rPr>
              <a:t>2</a:t>
            </a:r>
            <a:r>
              <a:rPr lang="en-US" sz="3500" dirty="0">
                <a:solidFill>
                  <a:schemeClr val="tx1"/>
                </a:solidFill>
              </a:rPr>
              <a:t> = 0.62 </a:t>
            </a:r>
            <a:endParaRPr lang="en-US" sz="35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C86528-EAD0-48C1-8FED-574DE060F65A}"/>
                  </a:ext>
                </a:extLst>
              </p:cNvPr>
              <p:cNvSpPr/>
              <p:nvPr/>
            </p:nvSpPr>
            <p:spPr>
              <a:xfrm>
                <a:off x="788585" y="1208952"/>
                <a:ext cx="8590626" cy="1708160"/>
              </a:xfrm>
              <a:prstGeom prst="rect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500" b="0" i="1" u="sng" smtClean="0">
                        <a:latin typeface="Cambria Math" panose="02040503050406030204" pitchFamily="18" charset="0"/>
                      </a:rPr>
                      <m:t>62</m:t>
                    </m:r>
                  </m:oMath>
                </a14:m>
                <a:r>
                  <a:rPr lang="en-US" sz="3500" dirty="0"/>
                  <a:t>% of the variation in </a:t>
                </a:r>
                <a:r>
                  <a:rPr lang="en-US" sz="3500" u="sng" dirty="0"/>
                  <a:t>yearly mass shootings</a:t>
                </a:r>
                <a:r>
                  <a:rPr lang="en-US" sz="3500" dirty="0"/>
                  <a:t> can be explained by the linear relationship with </a:t>
                </a:r>
                <a:r>
                  <a:rPr lang="en-US" sz="3500" u="sng" dirty="0"/>
                  <a:t>yearly rifle production.</a:t>
                </a:r>
                <a:endParaRPr lang="en-US" sz="35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C86528-EAD0-48C1-8FED-574DE060F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85" y="1208952"/>
                <a:ext cx="8590626" cy="1708160"/>
              </a:xfrm>
              <a:prstGeom prst="rect">
                <a:avLst/>
              </a:prstGeom>
              <a:blipFill>
                <a:blip r:embed="rId3"/>
                <a:stretch>
                  <a:fillRect l="-1616" t="-3061" b="-9184"/>
                </a:stretch>
              </a:blipFill>
              <a:ln w="762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49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600" b="1" dirty="0">
                    <a:solidFill>
                      <a:srgbClr val="0070C0"/>
                    </a:solidFill>
                  </a:rPr>
                  <a:t>Topics</a:t>
                </a:r>
                <a:endParaRPr lang="en-US" sz="1600" dirty="0"/>
              </a:p>
              <a:p>
                <a:pPr marL="914400" indent="-914400">
                  <a:buAutoNum type="arabicPeriod"/>
                </a:pPr>
                <a:r>
                  <a:rPr lang="en-US" sz="4400" dirty="0"/>
                  <a:t>Residuals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4400" dirty="0"/>
                  <a:t>Residual plots</a:t>
                </a:r>
              </a:p>
              <a:p>
                <a:pPr marL="914400" indent="-914400">
                  <a:buAutoNum type="arabicPeriod"/>
                </a:pPr>
                <a:r>
                  <a:rPr lang="en-US" sz="4400" dirty="0"/>
                  <a:t>Standard deviation of residuals (s)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4400" dirty="0">
                    <a:solidFill>
                      <a:schemeClr val="tx1"/>
                    </a:solidFill>
                  </a:rPr>
                  <a:t>The 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4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14400" indent="-914400">
                  <a:buAutoNum type="arabicPeriod"/>
                </a:pPr>
                <a:r>
                  <a:rPr lang="en-US" sz="4400" b="1" dirty="0">
                    <a:solidFill>
                      <a:srgbClr val="0070C0"/>
                    </a:solidFill>
                  </a:rPr>
                  <a:t>The effect of </a:t>
                </a:r>
                <a:r>
                  <a:rPr lang="en-US" sz="4400" b="1" dirty="0" smtClean="0">
                    <a:solidFill>
                      <a:srgbClr val="0070C0"/>
                    </a:solidFill>
                  </a:rPr>
                  <a:t>outliers, high leverage point and influential point</a:t>
                </a:r>
                <a:endParaRPr lang="en-US" sz="4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blipFill>
                <a:blip r:embed="rId2"/>
                <a:stretch>
                  <a:fillRect l="-3883" t="-4127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7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3830" y="912063"/>
            <a:ext cx="107755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 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outlier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data point whose response </a:t>
            </a:r>
            <a:r>
              <a:rPr lang="en-US" altLang="zh-CN" sz="32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does not follow the general trend of the rest of the data.</a:t>
            </a:r>
          </a:p>
          <a:p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data point has high 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leverage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it has "extreme" predictor </a:t>
            </a:r>
            <a:r>
              <a:rPr lang="en-US" altLang="zh-CN" sz="32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values. </a:t>
            </a:r>
            <a:endParaRPr lang="zh-CN" altLang="en-US" sz="3200" dirty="0" smtClean="0"/>
          </a:p>
          <a:p>
            <a:endParaRPr lang="en-US" altLang="zh-CN" sz="32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data point is 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influential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if it influences any part of a regression analysis, e.g. 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value of the slope.</a:t>
            </a:r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640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635001" y="110046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624842" y="3691260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408681" y="2005615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976122" y="2799055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5283202" y="178973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4933B-6AE2-4838-A9E9-BA15C51BF27B}"/>
              </a:ext>
            </a:extLst>
          </p:cNvPr>
          <p:cNvCxnSpPr>
            <a:cxnSpLocks/>
          </p:cNvCxnSpPr>
          <p:nvPr/>
        </p:nvCxnSpPr>
        <p:spPr>
          <a:xfrm flipV="1">
            <a:off x="1234442" y="1361168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064-8FC7-4BD6-A9BC-D4355EA62486}"/>
              </a:ext>
            </a:extLst>
          </p:cNvPr>
          <p:cNvSpPr txBox="1"/>
          <p:nvPr/>
        </p:nvSpPr>
        <p:spPr>
          <a:xfrm>
            <a:off x="320041" y="65983"/>
            <a:ext cx="5867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an outlier in a regression model?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6B2F55-CC61-4EFA-96BB-CB4B69752ED7}"/>
              </a:ext>
            </a:extLst>
          </p:cNvPr>
          <p:cNvCxnSpPr>
            <a:cxnSpLocks/>
          </p:cNvCxnSpPr>
          <p:nvPr/>
        </p:nvCxnSpPr>
        <p:spPr>
          <a:xfrm flipV="1">
            <a:off x="3515365" y="2090117"/>
            <a:ext cx="0" cy="2373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17FADB-E17E-4B92-BB91-7BC6820810E8}"/>
              </a:ext>
            </a:extLst>
          </p:cNvPr>
          <p:cNvCxnSpPr>
            <a:cxnSpLocks/>
          </p:cNvCxnSpPr>
          <p:nvPr/>
        </p:nvCxnSpPr>
        <p:spPr>
          <a:xfrm flipV="1">
            <a:off x="2092962" y="2799055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772F1E-9548-4B01-9340-812B68B036B6}"/>
              </a:ext>
            </a:extLst>
          </p:cNvPr>
          <p:cNvCxnSpPr>
            <a:cxnSpLocks/>
          </p:cNvCxnSpPr>
          <p:nvPr/>
        </p:nvCxnSpPr>
        <p:spPr>
          <a:xfrm flipV="1">
            <a:off x="5389883" y="1737509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20ED0D-386A-4F81-B1FC-340D85C10B0B}"/>
              </a:ext>
            </a:extLst>
          </p:cNvPr>
          <p:cNvCxnSpPr>
            <a:cxnSpLocks/>
          </p:cNvCxnSpPr>
          <p:nvPr/>
        </p:nvCxnSpPr>
        <p:spPr>
          <a:xfrm>
            <a:off x="665480" y="4023558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9CAD2-67F9-4D38-A8E7-2827BD854270}"/>
              </a:ext>
            </a:extLst>
          </p:cNvPr>
          <p:cNvCxnSpPr>
            <a:cxnSpLocks/>
          </p:cNvCxnSpPr>
          <p:nvPr/>
        </p:nvCxnSpPr>
        <p:spPr>
          <a:xfrm flipH="1">
            <a:off x="655321" y="6614358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B4310B-06CE-49A5-9620-CAAEF1C36906}"/>
              </a:ext>
            </a:extLst>
          </p:cNvPr>
          <p:cNvSpPr/>
          <p:nvPr/>
        </p:nvSpPr>
        <p:spPr>
          <a:xfrm>
            <a:off x="3439160" y="492871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8943C-1B2A-42D0-A533-28FA2B7B95AB}"/>
              </a:ext>
            </a:extLst>
          </p:cNvPr>
          <p:cNvSpPr/>
          <p:nvPr/>
        </p:nvSpPr>
        <p:spPr>
          <a:xfrm>
            <a:off x="2006601" y="572215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3E3C87-5FDC-45CC-83B2-62CEE490C216}"/>
              </a:ext>
            </a:extLst>
          </p:cNvPr>
          <p:cNvSpPr/>
          <p:nvPr/>
        </p:nvSpPr>
        <p:spPr>
          <a:xfrm>
            <a:off x="5313681" y="4712829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5FD25-0731-40C7-A6CB-E0A382BBBEDC}"/>
              </a:ext>
            </a:extLst>
          </p:cNvPr>
          <p:cNvCxnSpPr>
            <a:cxnSpLocks/>
          </p:cNvCxnSpPr>
          <p:nvPr/>
        </p:nvCxnSpPr>
        <p:spPr>
          <a:xfrm flipV="1">
            <a:off x="1264921" y="4284266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AED39-BF44-4EFB-ADCC-208F795BEF68}"/>
              </a:ext>
            </a:extLst>
          </p:cNvPr>
          <p:cNvCxnSpPr>
            <a:cxnSpLocks/>
          </p:cNvCxnSpPr>
          <p:nvPr/>
        </p:nvCxnSpPr>
        <p:spPr>
          <a:xfrm flipV="1">
            <a:off x="3545844" y="5013215"/>
            <a:ext cx="0" cy="2373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C23EB4-E6EA-4CF9-97BC-511336EDC669}"/>
              </a:ext>
            </a:extLst>
          </p:cNvPr>
          <p:cNvCxnSpPr>
            <a:cxnSpLocks/>
          </p:cNvCxnSpPr>
          <p:nvPr/>
        </p:nvCxnSpPr>
        <p:spPr>
          <a:xfrm flipV="1">
            <a:off x="2123441" y="5722153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DD6151-43F0-47E6-B518-BEDDAC91478D}"/>
              </a:ext>
            </a:extLst>
          </p:cNvPr>
          <p:cNvCxnSpPr>
            <a:cxnSpLocks/>
          </p:cNvCxnSpPr>
          <p:nvPr/>
        </p:nvCxnSpPr>
        <p:spPr>
          <a:xfrm flipV="1">
            <a:off x="5420362" y="4660607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AB80C0F-7EBF-4476-B38F-E752726B3FB5}"/>
              </a:ext>
            </a:extLst>
          </p:cNvPr>
          <p:cNvSpPr/>
          <p:nvPr/>
        </p:nvSpPr>
        <p:spPr>
          <a:xfrm>
            <a:off x="8090468" y="72770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016FC2-8281-44D7-977B-A3D440E580E3}"/>
              </a:ext>
            </a:extLst>
          </p:cNvPr>
          <p:cNvSpPr/>
          <p:nvPr/>
        </p:nvSpPr>
        <p:spPr>
          <a:xfrm>
            <a:off x="4541523" y="618083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6685281" y="1961455"/>
            <a:ext cx="52933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 </a:t>
            </a:r>
            <a:r>
              <a:rPr lang="en-US" altLang="zh-CN" sz="32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outlier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data point whose response </a:t>
            </a:r>
            <a:r>
              <a:rPr lang="en-US" altLang="zh-CN" sz="32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altLang="zh-CN" sz="32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does not follow the general trend of the rest of the data.</a:t>
            </a:r>
            <a:endParaRPr lang="en-US" altLang="zh-CN" sz="32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8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359463-F877-4447-ADFA-EA6BBAAE6C8A}"/>
                  </a:ext>
                </a:extLst>
              </p:cNvPr>
              <p:cNvSpPr txBox="1"/>
              <p:nvPr/>
            </p:nvSpPr>
            <p:spPr>
              <a:xfrm>
                <a:off x="604520" y="1730752"/>
                <a:ext cx="10982960" cy="5032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500" u="sng" dirty="0"/>
                  <a:t>Residuals:</a:t>
                </a:r>
                <a:r>
                  <a:rPr lang="en-US" sz="4500" dirty="0"/>
                  <a:t> The error </a:t>
                </a:r>
                <a:r>
                  <a:rPr lang="en-US" sz="4500"/>
                  <a:t>(vertical distance</a:t>
                </a:r>
                <a:r>
                  <a:rPr lang="en-US" sz="4500" dirty="0"/>
                  <a:t>) between a linear model’s </a:t>
                </a:r>
                <a:r>
                  <a:rPr lang="en-US" sz="4500" b="1" dirty="0">
                    <a:solidFill>
                      <a:srgbClr val="0070C0"/>
                    </a:solidFill>
                  </a:rPr>
                  <a:t>prediction</a:t>
                </a:r>
                <a:r>
                  <a:rPr lang="en-US" sz="4500" dirty="0"/>
                  <a:t> and the </a:t>
                </a:r>
                <a:r>
                  <a:rPr lang="en-US" sz="4500" b="1" dirty="0">
                    <a:solidFill>
                      <a:srgbClr val="0070C0"/>
                    </a:solidFill>
                  </a:rPr>
                  <a:t>observed </a:t>
                </a:r>
                <a:r>
                  <a:rPr lang="en-US" sz="4500" dirty="0"/>
                  <a:t>data point.</a:t>
                </a:r>
              </a:p>
              <a:p>
                <a:endParaRPr lang="en-US" sz="4500" dirty="0"/>
              </a:p>
              <a:p>
                <a:pPr algn="ctr"/>
                <a:r>
                  <a:rPr lang="en-US" sz="4800" dirty="0"/>
                  <a:t>Residual = observed y – predicted y</a:t>
                </a:r>
              </a:p>
              <a:p>
                <a:pPr algn="ctr"/>
                <a:r>
                  <a:rPr lang="en-US" sz="4800" dirty="0"/>
                  <a:t>Residual =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4800" dirty="0"/>
              </a:p>
              <a:p>
                <a:endParaRPr lang="en-US" sz="4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359463-F877-4447-ADFA-EA6BBAAE6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" y="1730752"/>
                <a:ext cx="10982960" cy="5032147"/>
              </a:xfrm>
              <a:prstGeom prst="rect">
                <a:avLst/>
              </a:prstGeom>
              <a:blipFill>
                <a:blip r:embed="rId2"/>
                <a:stretch>
                  <a:fillRect l="-2331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59CAB60-E2BA-408C-B420-D59CC22FDB53}"/>
              </a:ext>
            </a:extLst>
          </p:cNvPr>
          <p:cNvSpPr txBox="1"/>
          <p:nvPr/>
        </p:nvSpPr>
        <p:spPr>
          <a:xfrm>
            <a:off x="497149" y="301840"/>
            <a:ext cx="3329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205715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635001" y="110046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624842" y="3691260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408681" y="2005615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976122" y="2799055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5283202" y="178973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4933B-6AE2-4838-A9E9-BA15C51BF27B}"/>
              </a:ext>
            </a:extLst>
          </p:cNvPr>
          <p:cNvCxnSpPr>
            <a:cxnSpLocks/>
          </p:cNvCxnSpPr>
          <p:nvPr/>
        </p:nvCxnSpPr>
        <p:spPr>
          <a:xfrm flipV="1">
            <a:off x="1234442" y="1361168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064-8FC7-4BD6-A9BC-D4355EA62486}"/>
              </a:ext>
            </a:extLst>
          </p:cNvPr>
          <p:cNvSpPr txBox="1"/>
          <p:nvPr/>
        </p:nvSpPr>
        <p:spPr>
          <a:xfrm>
            <a:off x="320041" y="65983"/>
            <a:ext cx="5867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an outlier in a regression model?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6B2F55-CC61-4EFA-96BB-CB4B69752ED7}"/>
              </a:ext>
            </a:extLst>
          </p:cNvPr>
          <p:cNvCxnSpPr>
            <a:cxnSpLocks/>
          </p:cNvCxnSpPr>
          <p:nvPr/>
        </p:nvCxnSpPr>
        <p:spPr>
          <a:xfrm flipV="1">
            <a:off x="3515365" y="2090117"/>
            <a:ext cx="0" cy="2373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17FADB-E17E-4B92-BB91-7BC6820810E8}"/>
              </a:ext>
            </a:extLst>
          </p:cNvPr>
          <p:cNvCxnSpPr>
            <a:cxnSpLocks/>
          </p:cNvCxnSpPr>
          <p:nvPr/>
        </p:nvCxnSpPr>
        <p:spPr>
          <a:xfrm flipV="1">
            <a:off x="2092962" y="2799055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772F1E-9548-4B01-9340-812B68B036B6}"/>
              </a:ext>
            </a:extLst>
          </p:cNvPr>
          <p:cNvCxnSpPr>
            <a:cxnSpLocks/>
          </p:cNvCxnSpPr>
          <p:nvPr/>
        </p:nvCxnSpPr>
        <p:spPr>
          <a:xfrm flipV="1">
            <a:off x="5389883" y="1737509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20ED0D-386A-4F81-B1FC-340D85C10B0B}"/>
              </a:ext>
            </a:extLst>
          </p:cNvPr>
          <p:cNvCxnSpPr>
            <a:cxnSpLocks/>
          </p:cNvCxnSpPr>
          <p:nvPr/>
        </p:nvCxnSpPr>
        <p:spPr>
          <a:xfrm>
            <a:off x="665480" y="4023558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9CAD2-67F9-4D38-A8E7-2827BD854270}"/>
              </a:ext>
            </a:extLst>
          </p:cNvPr>
          <p:cNvCxnSpPr>
            <a:cxnSpLocks/>
          </p:cNvCxnSpPr>
          <p:nvPr/>
        </p:nvCxnSpPr>
        <p:spPr>
          <a:xfrm flipH="1">
            <a:off x="655321" y="6614358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B4310B-06CE-49A5-9620-CAAEF1C36906}"/>
              </a:ext>
            </a:extLst>
          </p:cNvPr>
          <p:cNvSpPr/>
          <p:nvPr/>
        </p:nvSpPr>
        <p:spPr>
          <a:xfrm>
            <a:off x="3439160" y="492871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8943C-1B2A-42D0-A533-28FA2B7B95AB}"/>
              </a:ext>
            </a:extLst>
          </p:cNvPr>
          <p:cNvSpPr/>
          <p:nvPr/>
        </p:nvSpPr>
        <p:spPr>
          <a:xfrm>
            <a:off x="2006601" y="572215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3E3C87-5FDC-45CC-83B2-62CEE490C216}"/>
              </a:ext>
            </a:extLst>
          </p:cNvPr>
          <p:cNvSpPr/>
          <p:nvPr/>
        </p:nvSpPr>
        <p:spPr>
          <a:xfrm>
            <a:off x="5313681" y="4712829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5FD25-0731-40C7-A6CB-E0A382BBBEDC}"/>
              </a:ext>
            </a:extLst>
          </p:cNvPr>
          <p:cNvCxnSpPr>
            <a:cxnSpLocks/>
          </p:cNvCxnSpPr>
          <p:nvPr/>
        </p:nvCxnSpPr>
        <p:spPr>
          <a:xfrm flipV="1">
            <a:off x="1264921" y="4284266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AED39-BF44-4EFB-ADCC-208F795BEF68}"/>
              </a:ext>
            </a:extLst>
          </p:cNvPr>
          <p:cNvCxnSpPr>
            <a:cxnSpLocks/>
          </p:cNvCxnSpPr>
          <p:nvPr/>
        </p:nvCxnSpPr>
        <p:spPr>
          <a:xfrm flipV="1">
            <a:off x="3545844" y="5013215"/>
            <a:ext cx="0" cy="2373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C23EB4-E6EA-4CF9-97BC-511336EDC669}"/>
              </a:ext>
            </a:extLst>
          </p:cNvPr>
          <p:cNvCxnSpPr>
            <a:cxnSpLocks/>
          </p:cNvCxnSpPr>
          <p:nvPr/>
        </p:nvCxnSpPr>
        <p:spPr>
          <a:xfrm flipV="1">
            <a:off x="2123441" y="5722153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DD6151-43F0-47E6-B518-BEDDAC91478D}"/>
              </a:ext>
            </a:extLst>
          </p:cNvPr>
          <p:cNvCxnSpPr>
            <a:cxnSpLocks/>
          </p:cNvCxnSpPr>
          <p:nvPr/>
        </p:nvCxnSpPr>
        <p:spPr>
          <a:xfrm flipV="1">
            <a:off x="5420362" y="4660607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016FC2-8281-44D7-977B-A3D440E580E3}"/>
              </a:ext>
            </a:extLst>
          </p:cNvPr>
          <p:cNvSpPr/>
          <p:nvPr/>
        </p:nvSpPr>
        <p:spPr>
          <a:xfrm>
            <a:off x="4541523" y="618083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3359EC-9B91-4B30-BB8E-4B84CB9F7344}"/>
              </a:ext>
            </a:extLst>
          </p:cNvPr>
          <p:cNvCxnSpPr>
            <a:cxnSpLocks/>
          </p:cNvCxnSpPr>
          <p:nvPr/>
        </p:nvCxnSpPr>
        <p:spPr>
          <a:xfrm flipV="1">
            <a:off x="6537962" y="162560"/>
            <a:ext cx="3672838" cy="11986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2B2610-8889-49CC-96ED-BEA744692C46}"/>
              </a:ext>
            </a:extLst>
          </p:cNvPr>
          <p:cNvSpPr txBox="1"/>
          <p:nvPr/>
        </p:nvSpPr>
        <p:spPr>
          <a:xfrm>
            <a:off x="6654802" y="2337300"/>
            <a:ext cx="4516119" cy="1246495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b="1" dirty="0"/>
              <a:t>Not</a:t>
            </a:r>
            <a:r>
              <a:rPr lang="en-US" sz="2500" dirty="0"/>
              <a:t> an outlier! Even though far away from other points, it is still close to our linear model.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644E89-2FCC-4C91-8746-197AD530C310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283508" y="1100460"/>
            <a:ext cx="629354" cy="12368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48FF57-4EC6-4762-B6FF-02E9EAD4C3E3}"/>
              </a:ext>
            </a:extLst>
          </p:cNvPr>
          <p:cNvSpPr/>
          <p:nvPr/>
        </p:nvSpPr>
        <p:spPr>
          <a:xfrm>
            <a:off x="8090468" y="72770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7A0847-685D-414D-A94C-6DD5FDEACE34}"/>
              </a:ext>
            </a:extLst>
          </p:cNvPr>
          <p:cNvCxnSpPr>
            <a:cxnSpLocks/>
          </p:cNvCxnSpPr>
          <p:nvPr/>
        </p:nvCxnSpPr>
        <p:spPr>
          <a:xfrm>
            <a:off x="635001" y="1100460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31C21-5DE3-4BF9-88DD-2103940B4490}"/>
              </a:ext>
            </a:extLst>
          </p:cNvPr>
          <p:cNvCxnSpPr>
            <a:cxnSpLocks/>
          </p:cNvCxnSpPr>
          <p:nvPr/>
        </p:nvCxnSpPr>
        <p:spPr>
          <a:xfrm flipH="1">
            <a:off x="624842" y="3691260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3AFCB46-5A81-4163-8F1C-C8E4D4D5F949}"/>
              </a:ext>
            </a:extLst>
          </p:cNvPr>
          <p:cNvSpPr/>
          <p:nvPr/>
        </p:nvSpPr>
        <p:spPr>
          <a:xfrm>
            <a:off x="3408681" y="2005615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41D1BF-5668-4285-B669-706C61C4E51C}"/>
              </a:ext>
            </a:extLst>
          </p:cNvPr>
          <p:cNvSpPr/>
          <p:nvPr/>
        </p:nvSpPr>
        <p:spPr>
          <a:xfrm>
            <a:off x="1976122" y="2799055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DC614-3CBA-473C-8D81-664611295B8D}"/>
              </a:ext>
            </a:extLst>
          </p:cNvPr>
          <p:cNvSpPr/>
          <p:nvPr/>
        </p:nvSpPr>
        <p:spPr>
          <a:xfrm>
            <a:off x="5283202" y="1789731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B4933B-6AE2-4838-A9E9-BA15C51BF27B}"/>
              </a:ext>
            </a:extLst>
          </p:cNvPr>
          <p:cNvCxnSpPr>
            <a:cxnSpLocks/>
          </p:cNvCxnSpPr>
          <p:nvPr/>
        </p:nvCxnSpPr>
        <p:spPr>
          <a:xfrm flipV="1">
            <a:off x="1234442" y="1361168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064-8FC7-4BD6-A9BC-D4355EA62486}"/>
              </a:ext>
            </a:extLst>
          </p:cNvPr>
          <p:cNvSpPr txBox="1"/>
          <p:nvPr/>
        </p:nvSpPr>
        <p:spPr>
          <a:xfrm>
            <a:off x="320041" y="65983"/>
            <a:ext cx="5867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an outlier in a regression model?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6B2F55-CC61-4EFA-96BB-CB4B69752ED7}"/>
              </a:ext>
            </a:extLst>
          </p:cNvPr>
          <p:cNvCxnSpPr>
            <a:cxnSpLocks/>
          </p:cNvCxnSpPr>
          <p:nvPr/>
        </p:nvCxnSpPr>
        <p:spPr>
          <a:xfrm flipV="1">
            <a:off x="3515365" y="2090117"/>
            <a:ext cx="0" cy="2373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17FADB-E17E-4B92-BB91-7BC6820810E8}"/>
              </a:ext>
            </a:extLst>
          </p:cNvPr>
          <p:cNvCxnSpPr>
            <a:cxnSpLocks/>
          </p:cNvCxnSpPr>
          <p:nvPr/>
        </p:nvCxnSpPr>
        <p:spPr>
          <a:xfrm flipV="1">
            <a:off x="2092962" y="2799055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772F1E-9548-4B01-9340-812B68B036B6}"/>
              </a:ext>
            </a:extLst>
          </p:cNvPr>
          <p:cNvCxnSpPr>
            <a:cxnSpLocks/>
          </p:cNvCxnSpPr>
          <p:nvPr/>
        </p:nvCxnSpPr>
        <p:spPr>
          <a:xfrm flipV="1">
            <a:off x="5389883" y="1737509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20ED0D-386A-4F81-B1FC-340D85C10B0B}"/>
              </a:ext>
            </a:extLst>
          </p:cNvPr>
          <p:cNvCxnSpPr>
            <a:cxnSpLocks/>
          </p:cNvCxnSpPr>
          <p:nvPr/>
        </p:nvCxnSpPr>
        <p:spPr>
          <a:xfrm>
            <a:off x="665480" y="4023558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9CAD2-67F9-4D38-A8E7-2827BD854270}"/>
              </a:ext>
            </a:extLst>
          </p:cNvPr>
          <p:cNvCxnSpPr>
            <a:cxnSpLocks/>
          </p:cNvCxnSpPr>
          <p:nvPr/>
        </p:nvCxnSpPr>
        <p:spPr>
          <a:xfrm flipH="1">
            <a:off x="655321" y="6614358"/>
            <a:ext cx="5943599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B4310B-06CE-49A5-9620-CAAEF1C36906}"/>
              </a:ext>
            </a:extLst>
          </p:cNvPr>
          <p:cNvSpPr/>
          <p:nvPr/>
        </p:nvSpPr>
        <p:spPr>
          <a:xfrm>
            <a:off x="3439160" y="492871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E8943C-1B2A-42D0-A533-28FA2B7B95AB}"/>
              </a:ext>
            </a:extLst>
          </p:cNvPr>
          <p:cNvSpPr/>
          <p:nvPr/>
        </p:nvSpPr>
        <p:spPr>
          <a:xfrm>
            <a:off x="2006601" y="572215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3E3C87-5FDC-45CC-83B2-62CEE490C216}"/>
              </a:ext>
            </a:extLst>
          </p:cNvPr>
          <p:cNvSpPr/>
          <p:nvPr/>
        </p:nvSpPr>
        <p:spPr>
          <a:xfrm>
            <a:off x="5313681" y="4712829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5FD25-0731-40C7-A6CB-E0A382BBBEDC}"/>
              </a:ext>
            </a:extLst>
          </p:cNvPr>
          <p:cNvCxnSpPr>
            <a:cxnSpLocks/>
          </p:cNvCxnSpPr>
          <p:nvPr/>
        </p:nvCxnSpPr>
        <p:spPr>
          <a:xfrm flipV="1">
            <a:off x="1264921" y="4284266"/>
            <a:ext cx="5303520" cy="1666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AED39-BF44-4EFB-ADCC-208F795BEF68}"/>
              </a:ext>
            </a:extLst>
          </p:cNvPr>
          <p:cNvCxnSpPr>
            <a:cxnSpLocks/>
          </p:cNvCxnSpPr>
          <p:nvPr/>
        </p:nvCxnSpPr>
        <p:spPr>
          <a:xfrm flipV="1">
            <a:off x="3545844" y="5013215"/>
            <a:ext cx="0" cy="2373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C23EB4-E6EA-4CF9-97BC-511336EDC669}"/>
              </a:ext>
            </a:extLst>
          </p:cNvPr>
          <p:cNvCxnSpPr>
            <a:cxnSpLocks/>
          </p:cNvCxnSpPr>
          <p:nvPr/>
        </p:nvCxnSpPr>
        <p:spPr>
          <a:xfrm flipV="1">
            <a:off x="2123441" y="5722153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DD6151-43F0-47E6-B518-BEDDAC91478D}"/>
              </a:ext>
            </a:extLst>
          </p:cNvPr>
          <p:cNvCxnSpPr>
            <a:cxnSpLocks/>
          </p:cNvCxnSpPr>
          <p:nvPr/>
        </p:nvCxnSpPr>
        <p:spPr>
          <a:xfrm flipV="1">
            <a:off x="5420362" y="4660607"/>
            <a:ext cx="0" cy="1044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016FC2-8281-44D7-977B-A3D440E580E3}"/>
              </a:ext>
            </a:extLst>
          </p:cNvPr>
          <p:cNvSpPr/>
          <p:nvPr/>
        </p:nvSpPr>
        <p:spPr>
          <a:xfrm>
            <a:off x="4541523" y="618083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9A01FB-6CFA-49FD-BE35-EE9DA74C2999}"/>
              </a:ext>
            </a:extLst>
          </p:cNvPr>
          <p:cNvSpPr txBox="1"/>
          <p:nvPr/>
        </p:nvSpPr>
        <p:spPr>
          <a:xfrm>
            <a:off x="7010401" y="4666920"/>
            <a:ext cx="4876796" cy="1246495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b="1" dirty="0"/>
              <a:t>It is</a:t>
            </a:r>
            <a:r>
              <a:rPr lang="en-US" sz="2500" dirty="0"/>
              <a:t> an outlier! The point is </a:t>
            </a:r>
            <a:r>
              <a:rPr lang="en-US" sz="2500" i="1" u="sng" dirty="0"/>
              <a:t>unusually</a:t>
            </a:r>
            <a:r>
              <a:rPr lang="en-US" sz="2500" u="sng" dirty="0"/>
              <a:t> </a:t>
            </a:r>
            <a:r>
              <a:rPr lang="en-US" sz="2500" dirty="0"/>
              <a:t>far from the regression line compared to the other points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C6103B-6210-4E78-B772-7A46D4AF5894}"/>
              </a:ext>
            </a:extLst>
          </p:cNvPr>
          <p:cNvCxnSpPr>
            <a:cxnSpLocks/>
            <a:stCxn id="27" idx="1"/>
            <a:endCxn id="43" idx="6"/>
          </p:cNvCxnSpPr>
          <p:nvPr/>
        </p:nvCxnSpPr>
        <p:spPr>
          <a:xfrm flipH="1">
            <a:off x="4734563" y="5290168"/>
            <a:ext cx="2275838" cy="9922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F2B1CA-F186-4660-87F5-B2A27E3E86A4}"/>
              </a:ext>
            </a:extLst>
          </p:cNvPr>
          <p:cNvCxnSpPr>
            <a:cxnSpLocks/>
          </p:cNvCxnSpPr>
          <p:nvPr/>
        </p:nvCxnSpPr>
        <p:spPr>
          <a:xfrm flipV="1">
            <a:off x="6537962" y="162560"/>
            <a:ext cx="3672838" cy="119860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EE29CAD-9B35-40CC-A2E3-53423B8005C0}"/>
              </a:ext>
            </a:extLst>
          </p:cNvPr>
          <p:cNvSpPr/>
          <p:nvPr/>
        </p:nvSpPr>
        <p:spPr>
          <a:xfrm>
            <a:off x="8090468" y="72770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E3534-A462-490F-9EFE-14627B4A3AA3}"/>
              </a:ext>
            </a:extLst>
          </p:cNvPr>
          <p:cNvSpPr txBox="1"/>
          <p:nvPr/>
        </p:nvSpPr>
        <p:spPr>
          <a:xfrm>
            <a:off x="6654802" y="2337300"/>
            <a:ext cx="4516119" cy="1246495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b="1" dirty="0"/>
              <a:t>Not</a:t>
            </a:r>
            <a:r>
              <a:rPr lang="en-US" sz="2500" dirty="0"/>
              <a:t> an outlier! Even though far away from other points, it is still close to our linear model.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290FBA-06EE-42BB-A3D4-E8A0970822BB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8283508" y="1100460"/>
            <a:ext cx="629354" cy="12368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5597064-8FC7-4BD6-A9BC-D4355EA62486}"/>
              </a:ext>
            </a:extLst>
          </p:cNvPr>
          <p:cNvSpPr txBox="1"/>
          <p:nvPr/>
        </p:nvSpPr>
        <p:spPr>
          <a:xfrm>
            <a:off x="320041" y="65983"/>
            <a:ext cx="5867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an outlier in a regression model?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064314-F66A-4AE6-9B37-E93B668A1877}"/>
              </a:ext>
            </a:extLst>
          </p:cNvPr>
          <p:cNvCxnSpPr>
            <a:cxnSpLocks/>
          </p:cNvCxnSpPr>
          <p:nvPr/>
        </p:nvCxnSpPr>
        <p:spPr>
          <a:xfrm>
            <a:off x="548639" y="1882513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F0E3D-1CE1-49A5-B890-DE52760FD048}"/>
              </a:ext>
            </a:extLst>
          </p:cNvPr>
          <p:cNvCxnSpPr>
            <a:cxnSpLocks/>
          </p:cNvCxnSpPr>
          <p:nvPr/>
        </p:nvCxnSpPr>
        <p:spPr>
          <a:xfrm flipH="1">
            <a:off x="538479" y="4473313"/>
            <a:ext cx="5953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3EA328A-8D39-4A1A-9218-C86E6E8CABE3}"/>
              </a:ext>
            </a:extLst>
          </p:cNvPr>
          <p:cNvSpPr/>
          <p:nvPr/>
        </p:nvSpPr>
        <p:spPr>
          <a:xfrm>
            <a:off x="3418839" y="297979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3E9306-F2AB-46DB-B745-B92FF60A50B6}"/>
              </a:ext>
            </a:extLst>
          </p:cNvPr>
          <p:cNvSpPr/>
          <p:nvPr/>
        </p:nvSpPr>
        <p:spPr>
          <a:xfrm>
            <a:off x="1930400" y="389618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292399-87FB-49E7-ADED-157F08E52AA1}"/>
              </a:ext>
            </a:extLst>
          </p:cNvPr>
          <p:cNvSpPr/>
          <p:nvPr/>
        </p:nvSpPr>
        <p:spPr>
          <a:xfrm>
            <a:off x="5140959" y="244131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2FB881-0EBB-4569-9D36-DC441776616E}"/>
              </a:ext>
            </a:extLst>
          </p:cNvPr>
          <p:cNvSpPr/>
          <p:nvPr/>
        </p:nvSpPr>
        <p:spPr>
          <a:xfrm>
            <a:off x="2400298" y="226665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75C0A08-5E52-4433-9E60-E09BAD420795}"/>
              </a:ext>
            </a:extLst>
          </p:cNvPr>
          <p:cNvSpPr/>
          <p:nvPr/>
        </p:nvSpPr>
        <p:spPr>
          <a:xfrm>
            <a:off x="3936999" y="178091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8E5C8F-B0E6-4863-AA5B-2EBDE090B8EB}"/>
              </a:ext>
            </a:extLst>
          </p:cNvPr>
          <p:cNvCxnSpPr>
            <a:cxnSpLocks/>
          </p:cNvCxnSpPr>
          <p:nvPr/>
        </p:nvCxnSpPr>
        <p:spPr>
          <a:xfrm flipV="1">
            <a:off x="1127758" y="1850783"/>
            <a:ext cx="4206241" cy="1874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9AA592-06C6-4521-88D8-75BD532ACD16}"/>
              </a:ext>
            </a:extLst>
          </p:cNvPr>
          <p:cNvCxnSpPr>
            <a:cxnSpLocks/>
          </p:cNvCxnSpPr>
          <p:nvPr/>
        </p:nvCxnSpPr>
        <p:spPr>
          <a:xfrm flipH="1" flipV="1">
            <a:off x="2496818" y="2427393"/>
            <a:ext cx="20320" cy="677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1716EE-C6F8-449F-9D56-701A7B68B1F8}"/>
              </a:ext>
            </a:extLst>
          </p:cNvPr>
          <p:cNvCxnSpPr>
            <a:cxnSpLocks/>
          </p:cNvCxnSpPr>
          <p:nvPr/>
        </p:nvCxnSpPr>
        <p:spPr>
          <a:xfrm flipV="1">
            <a:off x="3515359" y="2671991"/>
            <a:ext cx="0" cy="2932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2B24A5-B9DF-4FBB-B3BC-4879F3DF15EC}"/>
              </a:ext>
            </a:extLst>
          </p:cNvPr>
          <p:cNvCxnSpPr>
            <a:cxnSpLocks/>
          </p:cNvCxnSpPr>
          <p:nvPr/>
        </p:nvCxnSpPr>
        <p:spPr>
          <a:xfrm flipV="1">
            <a:off x="4033519" y="1984113"/>
            <a:ext cx="0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FC9189-ACEC-4E41-ADB1-78AB1574A14A}"/>
              </a:ext>
            </a:extLst>
          </p:cNvPr>
          <p:cNvCxnSpPr>
            <a:cxnSpLocks/>
          </p:cNvCxnSpPr>
          <p:nvPr/>
        </p:nvCxnSpPr>
        <p:spPr>
          <a:xfrm flipV="1">
            <a:off x="5237479" y="1882513"/>
            <a:ext cx="0" cy="558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BAE88-5C9E-4042-ADB7-BD0C8267087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2026920" y="3313248"/>
            <a:ext cx="0" cy="5829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9F44BA-AEB2-40BE-B9FE-4D23A4682BC3}"/>
              </a:ext>
            </a:extLst>
          </p:cNvPr>
          <p:cNvSpPr/>
          <p:nvPr/>
        </p:nvSpPr>
        <p:spPr>
          <a:xfrm>
            <a:off x="2926083" y="372545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5597064-8FC7-4BD6-A9BC-D4355EA62486}"/>
              </a:ext>
            </a:extLst>
          </p:cNvPr>
          <p:cNvSpPr txBox="1"/>
          <p:nvPr/>
        </p:nvSpPr>
        <p:spPr>
          <a:xfrm>
            <a:off x="320041" y="65983"/>
            <a:ext cx="5867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What is an outlier in a regression model?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644E89-2FCC-4C91-8746-197AD530C310}"/>
              </a:ext>
            </a:extLst>
          </p:cNvPr>
          <p:cNvCxnSpPr>
            <a:cxnSpLocks/>
          </p:cNvCxnSpPr>
          <p:nvPr/>
        </p:nvCxnSpPr>
        <p:spPr>
          <a:xfrm flipH="1">
            <a:off x="3022601" y="3501639"/>
            <a:ext cx="3164834" cy="3254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064314-F66A-4AE6-9B37-E93B668A1877}"/>
              </a:ext>
            </a:extLst>
          </p:cNvPr>
          <p:cNvCxnSpPr>
            <a:cxnSpLocks/>
          </p:cNvCxnSpPr>
          <p:nvPr/>
        </p:nvCxnSpPr>
        <p:spPr>
          <a:xfrm>
            <a:off x="548639" y="1882513"/>
            <a:ext cx="0" cy="2590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F0E3D-1CE1-49A5-B890-DE52760FD048}"/>
              </a:ext>
            </a:extLst>
          </p:cNvPr>
          <p:cNvCxnSpPr>
            <a:cxnSpLocks/>
          </p:cNvCxnSpPr>
          <p:nvPr/>
        </p:nvCxnSpPr>
        <p:spPr>
          <a:xfrm flipH="1">
            <a:off x="538479" y="4473313"/>
            <a:ext cx="595376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3EA328A-8D39-4A1A-9218-C86E6E8CABE3}"/>
              </a:ext>
            </a:extLst>
          </p:cNvPr>
          <p:cNvSpPr/>
          <p:nvPr/>
        </p:nvSpPr>
        <p:spPr>
          <a:xfrm>
            <a:off x="3418839" y="297979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13E9306-F2AB-46DB-B745-B92FF60A50B6}"/>
              </a:ext>
            </a:extLst>
          </p:cNvPr>
          <p:cNvSpPr/>
          <p:nvPr/>
        </p:nvSpPr>
        <p:spPr>
          <a:xfrm>
            <a:off x="1930400" y="389618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B292399-87FB-49E7-ADED-157F08E52AA1}"/>
              </a:ext>
            </a:extLst>
          </p:cNvPr>
          <p:cNvSpPr/>
          <p:nvPr/>
        </p:nvSpPr>
        <p:spPr>
          <a:xfrm>
            <a:off x="5140959" y="244131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2FB881-0EBB-4569-9D36-DC441776616E}"/>
              </a:ext>
            </a:extLst>
          </p:cNvPr>
          <p:cNvSpPr/>
          <p:nvPr/>
        </p:nvSpPr>
        <p:spPr>
          <a:xfrm>
            <a:off x="2400298" y="2266650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75C0A08-5E52-4433-9E60-E09BAD420795}"/>
              </a:ext>
            </a:extLst>
          </p:cNvPr>
          <p:cNvSpPr/>
          <p:nvPr/>
        </p:nvSpPr>
        <p:spPr>
          <a:xfrm>
            <a:off x="3936999" y="1780913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18E5C8F-B0E6-4863-AA5B-2EBDE090B8EB}"/>
              </a:ext>
            </a:extLst>
          </p:cNvPr>
          <p:cNvCxnSpPr>
            <a:cxnSpLocks/>
          </p:cNvCxnSpPr>
          <p:nvPr/>
        </p:nvCxnSpPr>
        <p:spPr>
          <a:xfrm flipV="1">
            <a:off x="1127758" y="1850783"/>
            <a:ext cx="4206241" cy="1874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9AA592-06C6-4521-88D8-75BD532ACD16}"/>
              </a:ext>
            </a:extLst>
          </p:cNvPr>
          <p:cNvCxnSpPr>
            <a:cxnSpLocks/>
          </p:cNvCxnSpPr>
          <p:nvPr/>
        </p:nvCxnSpPr>
        <p:spPr>
          <a:xfrm flipH="1" flipV="1">
            <a:off x="2496818" y="2427393"/>
            <a:ext cx="20320" cy="677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1716EE-C6F8-449F-9D56-701A7B68B1F8}"/>
              </a:ext>
            </a:extLst>
          </p:cNvPr>
          <p:cNvCxnSpPr>
            <a:cxnSpLocks/>
          </p:cNvCxnSpPr>
          <p:nvPr/>
        </p:nvCxnSpPr>
        <p:spPr>
          <a:xfrm flipV="1">
            <a:off x="3515359" y="2671991"/>
            <a:ext cx="0" cy="29327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2B24A5-B9DF-4FBB-B3BC-4879F3DF15EC}"/>
              </a:ext>
            </a:extLst>
          </p:cNvPr>
          <p:cNvCxnSpPr>
            <a:cxnSpLocks/>
          </p:cNvCxnSpPr>
          <p:nvPr/>
        </p:nvCxnSpPr>
        <p:spPr>
          <a:xfrm flipV="1">
            <a:off x="4033519" y="1984113"/>
            <a:ext cx="0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FC9189-ACEC-4E41-ADB1-78AB1574A14A}"/>
              </a:ext>
            </a:extLst>
          </p:cNvPr>
          <p:cNvCxnSpPr>
            <a:cxnSpLocks/>
          </p:cNvCxnSpPr>
          <p:nvPr/>
        </p:nvCxnSpPr>
        <p:spPr>
          <a:xfrm flipV="1">
            <a:off x="5237479" y="1882513"/>
            <a:ext cx="0" cy="558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BAE88-5C9E-4042-ADB7-BD0C82670874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2026920" y="3313248"/>
            <a:ext cx="0" cy="5829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19F44BA-AEB2-40BE-B9FE-4D23A4682BC3}"/>
              </a:ext>
            </a:extLst>
          </p:cNvPr>
          <p:cNvSpPr/>
          <p:nvPr/>
        </p:nvSpPr>
        <p:spPr>
          <a:xfrm>
            <a:off x="2926083" y="3725452"/>
            <a:ext cx="193040" cy="20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993E35-5564-4E7E-9256-1C725C78126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2989577" y="2868326"/>
            <a:ext cx="33026" cy="85712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2B2610-8889-49CC-96ED-BEA744692C46}"/>
              </a:ext>
            </a:extLst>
          </p:cNvPr>
          <p:cNvSpPr txBox="1"/>
          <p:nvPr/>
        </p:nvSpPr>
        <p:spPr>
          <a:xfrm>
            <a:off x="6233161" y="2140483"/>
            <a:ext cx="5389877" cy="2554545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Not</a:t>
            </a:r>
            <a:r>
              <a:rPr lang="en-US" sz="3200" dirty="0"/>
              <a:t> an outlier! Even though far away from the LSRL, it is not </a:t>
            </a:r>
            <a:r>
              <a:rPr lang="en-US" sz="3200" i="1" u="sng" dirty="0"/>
              <a:t>unusually</a:t>
            </a:r>
            <a:r>
              <a:rPr lang="en-US" sz="3200" dirty="0"/>
              <a:t> far from the LSRL. Most data points vary a lot from the LSRL.</a:t>
            </a:r>
          </a:p>
        </p:txBody>
      </p:sp>
    </p:spTree>
    <p:extLst>
      <p:ext uri="{BB962C8B-B14F-4D97-AF65-F5344CB8AC3E}">
        <p14:creationId xmlns:p14="http://schemas.microsoft.com/office/powerpoint/2010/main" val="1959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881B2-00FD-4F70-BB2E-94B0DDD7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613021"/>
            <a:ext cx="9603494" cy="492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2CFE1-554E-4E20-958B-8113DF7D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" y="1613021"/>
            <a:ext cx="9647883" cy="490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</a:t>
            </a:r>
            <a:r>
              <a:rPr lang="en-US" sz="5500" b="1" dirty="0">
                <a:solidFill>
                  <a:srgbClr val="FF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40069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2CFE1-554E-4E20-958B-8113DF7D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" y="1613021"/>
            <a:ext cx="9647883" cy="490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</a:t>
            </a:r>
            <a:r>
              <a:rPr lang="en-US" sz="5500" b="1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C0E29C-60BC-458B-880B-D78C01D4B4D1}"/>
              </a:ext>
            </a:extLst>
          </p:cNvPr>
          <p:cNvSpPr/>
          <p:nvPr/>
        </p:nvSpPr>
        <p:spPr>
          <a:xfrm>
            <a:off x="4722920" y="2467992"/>
            <a:ext cx="363985" cy="3639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91DE4-B443-43A4-A588-93F2505D6F74}"/>
              </a:ext>
            </a:extLst>
          </p:cNvPr>
          <p:cNvSpPr txBox="1"/>
          <p:nvPr/>
        </p:nvSpPr>
        <p:spPr>
          <a:xfrm>
            <a:off x="5086905" y="2357879"/>
            <a:ext cx="13671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2017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C461BC-1645-4057-98A2-F677CA85AC28}"/>
              </a:ext>
            </a:extLst>
          </p:cNvPr>
          <p:cNvCxnSpPr/>
          <p:nvPr/>
        </p:nvCxnSpPr>
        <p:spPr>
          <a:xfrm>
            <a:off x="4900474" y="2831977"/>
            <a:ext cx="0" cy="1642369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44A63D-2EA0-4D45-860B-9C6D81CF918B}"/>
              </a:ext>
            </a:extLst>
          </p:cNvPr>
          <p:cNvCxnSpPr>
            <a:cxnSpLocks/>
          </p:cNvCxnSpPr>
          <p:nvPr/>
        </p:nvCxnSpPr>
        <p:spPr>
          <a:xfrm flipH="1" flipV="1">
            <a:off x="5086905" y="3429001"/>
            <a:ext cx="4554245" cy="2641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4347F8-5B94-4538-9234-AC0D5E70CD79}"/>
              </a:ext>
            </a:extLst>
          </p:cNvPr>
          <p:cNvSpPr txBox="1"/>
          <p:nvPr/>
        </p:nvSpPr>
        <p:spPr>
          <a:xfrm>
            <a:off x="9436963" y="2467992"/>
            <a:ext cx="2601151" cy="2246769"/>
          </a:xfrm>
          <a:prstGeom prst="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 data value </a:t>
            </a:r>
            <a:r>
              <a:rPr lang="en-US" sz="2800" b="1" dirty="0">
                <a:solidFill>
                  <a:srgbClr val="0070C0"/>
                </a:solidFill>
              </a:rPr>
              <a:t>unusually</a:t>
            </a:r>
            <a:r>
              <a:rPr lang="en-US" sz="2800" dirty="0"/>
              <a:t> far away from the </a:t>
            </a:r>
            <a:r>
              <a:rPr lang="en-US" sz="2800" b="1" dirty="0">
                <a:solidFill>
                  <a:srgbClr val="0070C0"/>
                </a:solidFill>
              </a:rPr>
              <a:t>LSRL</a:t>
            </a:r>
            <a:r>
              <a:rPr lang="en-US" sz="2800" dirty="0"/>
              <a:t> (unusually large residual)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033EC-A3BD-4427-8ECE-DBA525AB833A}"/>
              </a:ext>
            </a:extLst>
          </p:cNvPr>
          <p:cNvSpPr txBox="1"/>
          <p:nvPr/>
        </p:nvSpPr>
        <p:spPr>
          <a:xfrm>
            <a:off x="9760994" y="1627181"/>
            <a:ext cx="19530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/>
              <a:t>Outlier</a:t>
            </a:r>
          </a:p>
        </p:txBody>
      </p:sp>
    </p:spTree>
    <p:extLst>
      <p:ext uri="{BB962C8B-B14F-4D97-AF65-F5344CB8AC3E}">
        <p14:creationId xmlns:p14="http://schemas.microsoft.com/office/powerpoint/2010/main" val="93132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</a:t>
            </a:r>
            <a:r>
              <a:rPr lang="en-US" sz="5500" dirty="0"/>
              <a:t> from 1994-2016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881B2-00FD-4F70-BB2E-94B0DDD7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613021"/>
            <a:ext cx="9603494" cy="4925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0C571-3A04-4BCE-B4DD-95E11C399F12}"/>
              </a:ext>
            </a:extLst>
          </p:cNvPr>
          <p:cNvSpPr txBox="1"/>
          <p:nvPr/>
        </p:nvSpPr>
        <p:spPr>
          <a:xfrm>
            <a:off x="1816149" y="3107606"/>
            <a:ext cx="2098626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r = 0.79   </a:t>
            </a:r>
          </a:p>
        </p:txBody>
      </p:sp>
    </p:spTree>
    <p:extLst>
      <p:ext uri="{BB962C8B-B14F-4D97-AF65-F5344CB8AC3E}">
        <p14:creationId xmlns:p14="http://schemas.microsoft.com/office/powerpoint/2010/main" val="19585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2CFE1-554E-4E20-958B-8113DF7D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" y="1613021"/>
            <a:ext cx="9647883" cy="490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</a:t>
            </a:r>
            <a:r>
              <a:rPr lang="en-US" sz="5500" b="1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9F2D7-C616-4E24-B329-B5088787F43D}"/>
              </a:ext>
            </a:extLst>
          </p:cNvPr>
          <p:cNvSpPr txBox="1"/>
          <p:nvPr/>
        </p:nvSpPr>
        <p:spPr>
          <a:xfrm>
            <a:off x="1816149" y="3107606"/>
            <a:ext cx="2031951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r = </a:t>
            </a:r>
            <a:r>
              <a:rPr lang="en-US" sz="4000" b="1" dirty="0">
                <a:solidFill>
                  <a:srgbClr val="FF0000"/>
                </a:solidFill>
              </a:rPr>
              <a:t>0.67</a:t>
            </a:r>
            <a:r>
              <a:rPr lang="en-US" sz="4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836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881B2-00FD-4F70-BB2E-94B0DDD7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613021"/>
            <a:ext cx="9603494" cy="4925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0C571-3A04-4BCE-B4DD-95E11C399F12}"/>
              </a:ext>
            </a:extLst>
          </p:cNvPr>
          <p:cNvSpPr txBox="1"/>
          <p:nvPr/>
        </p:nvSpPr>
        <p:spPr>
          <a:xfrm>
            <a:off x="1816149" y="3107606"/>
            <a:ext cx="2219418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30000" dirty="0"/>
              <a:t>2</a:t>
            </a:r>
            <a:r>
              <a:rPr lang="en-US" sz="4000" b="1" dirty="0"/>
              <a:t> = 0.62   </a:t>
            </a:r>
          </a:p>
        </p:txBody>
      </p:sp>
    </p:spTree>
    <p:extLst>
      <p:ext uri="{BB962C8B-B14F-4D97-AF65-F5344CB8AC3E}">
        <p14:creationId xmlns:p14="http://schemas.microsoft.com/office/powerpoint/2010/main" val="5988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297024-D7C1-4FDC-A6A8-FBA1A41C29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6"/>
          <a:stretch/>
        </p:blipFill>
        <p:spPr>
          <a:xfrm>
            <a:off x="226060" y="793102"/>
            <a:ext cx="10013341" cy="569167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BDECA3-D081-4B2C-829F-DC994E110C72}"/>
              </a:ext>
            </a:extLst>
          </p:cNvPr>
          <p:cNvCxnSpPr>
            <a:cxnSpLocks/>
          </p:cNvCxnSpPr>
          <p:nvPr/>
        </p:nvCxnSpPr>
        <p:spPr>
          <a:xfrm>
            <a:off x="7785876" y="3286238"/>
            <a:ext cx="0" cy="38411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E0CDA-E376-4B12-99F4-EDEFCE77751E}"/>
              </a:ext>
            </a:extLst>
          </p:cNvPr>
          <p:cNvCxnSpPr/>
          <p:nvPr/>
        </p:nvCxnSpPr>
        <p:spPr>
          <a:xfrm>
            <a:off x="9551017" y="2269409"/>
            <a:ext cx="0" cy="39624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5E2443-4650-4E20-9C61-FFC213E70437}"/>
              </a:ext>
            </a:extLst>
          </p:cNvPr>
          <p:cNvCxnSpPr>
            <a:cxnSpLocks/>
          </p:cNvCxnSpPr>
          <p:nvPr/>
        </p:nvCxnSpPr>
        <p:spPr>
          <a:xfrm>
            <a:off x="7267716" y="3464038"/>
            <a:ext cx="0" cy="14224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3AD849-895F-4814-8261-D7F14A13780C}"/>
              </a:ext>
            </a:extLst>
          </p:cNvPr>
          <p:cNvCxnSpPr>
            <a:cxnSpLocks/>
          </p:cNvCxnSpPr>
          <p:nvPr/>
        </p:nvCxnSpPr>
        <p:spPr>
          <a:xfrm>
            <a:off x="8787359" y="2930638"/>
            <a:ext cx="0" cy="17272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38B58E-E7E4-46EB-B45C-D8EA7B890D5A}"/>
              </a:ext>
            </a:extLst>
          </p:cNvPr>
          <p:cNvCxnSpPr>
            <a:cxnSpLocks/>
          </p:cNvCxnSpPr>
          <p:nvPr/>
        </p:nvCxnSpPr>
        <p:spPr>
          <a:xfrm>
            <a:off x="3984586" y="4613053"/>
            <a:ext cx="0" cy="8128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0AED2-2660-4FA8-931A-9CD2B7DB426C}"/>
              </a:ext>
            </a:extLst>
          </p:cNvPr>
          <p:cNvCxnSpPr>
            <a:cxnSpLocks/>
          </p:cNvCxnSpPr>
          <p:nvPr/>
        </p:nvCxnSpPr>
        <p:spPr>
          <a:xfrm>
            <a:off x="5502574" y="4101737"/>
            <a:ext cx="0" cy="23368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8D18FE-653B-4000-9938-7DCE0C8490D5}"/>
              </a:ext>
            </a:extLst>
          </p:cNvPr>
          <p:cNvCxnSpPr>
            <a:cxnSpLocks/>
          </p:cNvCxnSpPr>
          <p:nvPr/>
        </p:nvCxnSpPr>
        <p:spPr>
          <a:xfrm>
            <a:off x="6256902" y="3841410"/>
            <a:ext cx="0" cy="15240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D8E237-8F35-45F7-941B-B537365A0C26}"/>
              </a:ext>
            </a:extLst>
          </p:cNvPr>
          <p:cNvCxnSpPr>
            <a:cxnSpLocks/>
          </p:cNvCxnSpPr>
          <p:nvPr/>
        </p:nvCxnSpPr>
        <p:spPr>
          <a:xfrm>
            <a:off x="1727614" y="5354733"/>
            <a:ext cx="0" cy="8128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4FCC7-324F-4EEC-9512-6D71450C2B74}"/>
              </a:ext>
            </a:extLst>
          </p:cNvPr>
          <p:cNvCxnSpPr>
            <a:cxnSpLocks/>
          </p:cNvCxnSpPr>
          <p:nvPr/>
        </p:nvCxnSpPr>
        <p:spPr>
          <a:xfrm>
            <a:off x="9796515" y="2513249"/>
            <a:ext cx="0" cy="12192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7AEDB-7899-45E7-98F1-6AD33290D683}"/>
              </a:ext>
            </a:extLst>
          </p:cNvPr>
          <p:cNvCxnSpPr>
            <a:cxnSpLocks/>
          </p:cNvCxnSpPr>
          <p:nvPr/>
        </p:nvCxnSpPr>
        <p:spPr>
          <a:xfrm>
            <a:off x="3984586" y="4298093"/>
            <a:ext cx="0" cy="31496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FA5519-5BD8-4FE0-B4B8-56D0415E7161}"/>
              </a:ext>
            </a:extLst>
          </p:cNvPr>
          <p:cNvCxnSpPr>
            <a:cxnSpLocks/>
          </p:cNvCxnSpPr>
          <p:nvPr/>
        </p:nvCxnSpPr>
        <p:spPr>
          <a:xfrm>
            <a:off x="8032203" y="3044991"/>
            <a:ext cx="0" cy="167640"/>
          </a:xfrm>
          <a:prstGeom prst="line">
            <a:avLst/>
          </a:prstGeom>
          <a:ln w="952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2CFE1-554E-4E20-958B-8113DF7D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" y="1613021"/>
            <a:ext cx="9647883" cy="490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</a:t>
            </a:r>
            <a:r>
              <a:rPr lang="en-US" sz="5500" b="1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9F2D7-C616-4E24-B329-B5088787F43D}"/>
              </a:ext>
            </a:extLst>
          </p:cNvPr>
          <p:cNvSpPr txBox="1"/>
          <p:nvPr/>
        </p:nvSpPr>
        <p:spPr>
          <a:xfrm>
            <a:off x="1816149" y="3107606"/>
            <a:ext cx="2219418" cy="7078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r</a:t>
            </a:r>
            <a:r>
              <a:rPr lang="en-US" sz="4000" b="1" baseline="30000" dirty="0"/>
              <a:t>2</a:t>
            </a:r>
            <a:r>
              <a:rPr lang="en-US" sz="4000" b="1" dirty="0"/>
              <a:t> = </a:t>
            </a:r>
            <a:r>
              <a:rPr lang="en-US" sz="4000" b="1" dirty="0">
                <a:solidFill>
                  <a:srgbClr val="FF0000"/>
                </a:solidFill>
              </a:rPr>
              <a:t>0.45</a:t>
            </a:r>
            <a:r>
              <a:rPr lang="en-US" sz="4000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176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881B2-00FD-4F70-BB2E-94B0DDD71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1613021"/>
            <a:ext cx="9603494" cy="4925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0C571-3A04-4BCE-B4DD-95E11C399F12}"/>
              </a:ext>
            </a:extLst>
          </p:cNvPr>
          <p:cNvSpPr txBox="1"/>
          <p:nvPr/>
        </p:nvSpPr>
        <p:spPr>
          <a:xfrm>
            <a:off x="1816149" y="3107606"/>
            <a:ext cx="2219418" cy="7848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/>
              <a:t>s = 1.31   </a:t>
            </a:r>
          </a:p>
        </p:txBody>
      </p:sp>
    </p:spTree>
    <p:extLst>
      <p:ext uri="{BB962C8B-B14F-4D97-AF65-F5344CB8AC3E}">
        <p14:creationId xmlns:p14="http://schemas.microsoft.com/office/powerpoint/2010/main" val="17150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2CFE1-554E-4E20-958B-8113DF7D6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1" y="1613021"/>
            <a:ext cx="9647883" cy="490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99119A-40D9-46B3-89DF-A67B4390B869}"/>
              </a:ext>
            </a:extLst>
          </p:cNvPr>
          <p:cNvSpPr txBox="1"/>
          <p:nvPr/>
        </p:nvSpPr>
        <p:spPr>
          <a:xfrm>
            <a:off x="443883" y="319596"/>
            <a:ext cx="944584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Data from 1994-</a:t>
            </a:r>
            <a:r>
              <a:rPr lang="en-US" sz="5500" b="1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9F2D7-C616-4E24-B329-B5088787F43D}"/>
              </a:ext>
            </a:extLst>
          </p:cNvPr>
          <p:cNvSpPr txBox="1"/>
          <p:nvPr/>
        </p:nvSpPr>
        <p:spPr>
          <a:xfrm>
            <a:off x="1816149" y="3107606"/>
            <a:ext cx="2219418" cy="78483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b="1" dirty="0"/>
              <a:t>s = </a:t>
            </a:r>
            <a:r>
              <a:rPr lang="en-US" sz="4400" b="1" dirty="0">
                <a:solidFill>
                  <a:srgbClr val="FF0000"/>
                </a:solidFill>
              </a:rPr>
              <a:t>1.98</a:t>
            </a:r>
            <a:r>
              <a:rPr lang="en-US" sz="4400" b="1" dirty="0"/>
              <a:t> 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6906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0EDC9-9797-4AAC-854A-934BCD663771}"/>
              </a:ext>
            </a:extLst>
          </p:cNvPr>
          <p:cNvSpPr txBox="1"/>
          <p:nvPr/>
        </p:nvSpPr>
        <p:spPr>
          <a:xfrm>
            <a:off x="408373" y="417251"/>
            <a:ext cx="80609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r, r</a:t>
            </a:r>
            <a:r>
              <a:rPr lang="en-US" sz="5500" baseline="30000" dirty="0"/>
              <a:t>2</a:t>
            </a:r>
            <a:r>
              <a:rPr lang="en-US" sz="5500" dirty="0"/>
              <a:t>, and s are </a:t>
            </a:r>
            <a:r>
              <a:rPr lang="en-US" sz="5500" b="1" dirty="0">
                <a:solidFill>
                  <a:srgbClr val="0070C0"/>
                </a:solidFill>
              </a:rPr>
              <a:t>not</a:t>
            </a:r>
            <a:r>
              <a:rPr lang="en-US" sz="5500" dirty="0"/>
              <a:t> resistant to outliers.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5272A-51C2-4553-BAFD-416D4A7A3F1C}"/>
              </a:ext>
            </a:extLst>
          </p:cNvPr>
          <p:cNvSpPr txBox="1"/>
          <p:nvPr/>
        </p:nvSpPr>
        <p:spPr>
          <a:xfrm>
            <a:off x="1340529" y="2613392"/>
            <a:ext cx="8504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Outliers </a:t>
            </a:r>
            <a:r>
              <a:rPr lang="en-US" sz="5000" b="1" dirty="0">
                <a:solidFill>
                  <a:srgbClr val="0070C0"/>
                </a:solidFill>
              </a:rPr>
              <a:t>lower</a:t>
            </a:r>
            <a:r>
              <a:rPr lang="en-US" sz="5000" dirty="0"/>
              <a:t> the strength of a relationship, making…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7DBDD-E290-4175-94C4-33763C960896}"/>
              </a:ext>
            </a:extLst>
          </p:cNvPr>
          <p:cNvSpPr txBox="1"/>
          <p:nvPr/>
        </p:nvSpPr>
        <p:spPr>
          <a:xfrm>
            <a:off x="2405849" y="4270924"/>
            <a:ext cx="69956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000" dirty="0"/>
              <a:t>r </a:t>
            </a:r>
            <a:r>
              <a:rPr lang="en-US" sz="5000" b="1" dirty="0">
                <a:solidFill>
                  <a:srgbClr val="0070C0"/>
                </a:solidFill>
              </a:rPr>
              <a:t>smaller</a:t>
            </a:r>
            <a:r>
              <a:rPr lang="en-US" sz="5000" dirty="0"/>
              <a:t> (magnitude)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000" dirty="0"/>
              <a:t>r</a:t>
            </a:r>
            <a:r>
              <a:rPr lang="en-US" sz="5000" baseline="30000" dirty="0"/>
              <a:t>2</a:t>
            </a:r>
            <a:r>
              <a:rPr lang="en-US" sz="5000" dirty="0"/>
              <a:t> </a:t>
            </a:r>
            <a:r>
              <a:rPr lang="en-US" sz="5000" b="1" dirty="0">
                <a:solidFill>
                  <a:srgbClr val="0070C0"/>
                </a:solidFill>
              </a:rPr>
              <a:t>smaller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000" dirty="0"/>
              <a:t>s </a:t>
            </a:r>
            <a:r>
              <a:rPr lang="en-US" sz="5000" b="1" dirty="0">
                <a:solidFill>
                  <a:srgbClr val="0070C0"/>
                </a:solidFill>
              </a:rPr>
              <a:t>larger</a:t>
            </a:r>
          </a:p>
        </p:txBody>
      </p:sp>
    </p:spTree>
    <p:extLst>
      <p:ext uri="{BB962C8B-B14F-4D97-AF65-F5344CB8AC3E}">
        <p14:creationId xmlns:p14="http://schemas.microsoft.com/office/powerpoint/2010/main" val="34857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7923" y="894522"/>
            <a:ext cx="3359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outlier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59296" y="4704523"/>
            <a:ext cx="5055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influential point </a:t>
            </a:r>
            <a:endParaRPr lang="zh-CN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6917636" y="4704522"/>
            <a:ext cx="5055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/>
              <a:t>high leverage point </a:t>
            </a:r>
            <a:endParaRPr lang="zh-CN" altLang="en-US" sz="44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14600" y="1928191"/>
            <a:ext cx="3269974" cy="26736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46305" y="1923629"/>
            <a:ext cx="3187147" cy="267818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4" idx="1"/>
          </p:cNvCxnSpPr>
          <p:nvPr/>
        </p:nvCxnSpPr>
        <p:spPr>
          <a:xfrm>
            <a:off x="4641574" y="5089242"/>
            <a:ext cx="2276062" cy="1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005470" y="2842591"/>
            <a:ext cx="1043608" cy="23853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53338" y="2530962"/>
            <a:ext cx="377687" cy="85828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086600" y="3154220"/>
            <a:ext cx="1043608" cy="23853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434468" y="2842591"/>
            <a:ext cx="377687" cy="85828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178287" y="5016151"/>
            <a:ext cx="1043608" cy="238539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526155" y="4704522"/>
            <a:ext cx="377687" cy="858281"/>
          </a:xfrm>
          <a:prstGeom prst="line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8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45" t="1323" r="15900" b="54559"/>
          <a:stretch/>
        </p:blipFill>
        <p:spPr>
          <a:xfrm>
            <a:off x="9938" y="357808"/>
            <a:ext cx="6821797" cy="462169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951003" y="974104"/>
            <a:ext cx="51219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 </a:t>
            </a:r>
            <a:r>
              <a:rPr lang="en-US" altLang="zh-CN" sz="28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red </a:t>
            </a:r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point does not follow the general trend of the rest of the data, it would be considered an outlier. </a:t>
            </a:r>
          </a:p>
          <a:p>
            <a:endParaRPr lang="en-US" altLang="zh-CN" sz="28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However, this point does not have an extreme </a:t>
            </a:r>
            <a:r>
              <a:rPr lang="en-US" altLang="zh-CN" sz="28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value, so it does not have high leverage.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2897" y="5204935"/>
            <a:ext cx="115808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red data point influential? An easy way to determine if the data point is influential is to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find the best fitting line twice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— once with the red data point included and once with the red data point excluded.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619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145" t="49388" r="831" b="657"/>
          <a:stretch/>
        </p:blipFill>
        <p:spPr>
          <a:xfrm>
            <a:off x="367750" y="198783"/>
            <a:ext cx="7407449" cy="47906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91669" y="455669"/>
            <a:ext cx="41601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It's hard to even tell the two estimated regression equations apart! </a:t>
            </a:r>
          </a:p>
          <a:p>
            <a:endParaRPr lang="en-US" altLang="zh-CN" sz="24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solid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line represents the estimated regression equation with the </a:t>
            </a:r>
            <a:r>
              <a:rPr lang="en-US" altLang="zh-CN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 data point 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included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while the </a:t>
            </a:r>
            <a:r>
              <a:rPr lang="en-US" altLang="zh-CN" sz="24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dashed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line represents the estimated regression equation </a:t>
            </a:r>
            <a:r>
              <a:rPr lang="en-US" altLang="zh-CN" sz="240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 the red data point taken </a:t>
            </a:r>
            <a:r>
              <a:rPr lang="en-US" altLang="zh-CN" sz="2400" i="1" u="sng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excluded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endParaRPr lang="en-US" altLang="zh-CN" sz="2400" b="0" i="0" dirty="0" smtClean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338" y="5749644"/>
            <a:ext cx="11135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 slopes of the two lines are very similar — 5.04 and 5.12, respectively.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51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8" y="442180"/>
            <a:ext cx="7001852" cy="45821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7188" y="5600631"/>
            <a:ext cx="11930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the red data point influential? 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7762461" y="621084"/>
            <a:ext cx="435333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The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red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point does follow the general trend of the rest of the data. 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Therefore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there are no outliers. </a:t>
            </a:r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However, this point does have an extreme </a:t>
            </a:r>
            <a:r>
              <a:rPr lang="en-US" altLang="zh-CN" sz="28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value, so it does have high leverage.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92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5" y="258923"/>
            <a:ext cx="6887536" cy="461074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2729" y="5195644"/>
            <a:ext cx="11343861" cy="114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Again, it's hard to even tell the two estimated regression equations apart! </a:t>
            </a:r>
          </a:p>
          <a:p>
            <a:pPr>
              <a:lnSpc>
                <a:spcPct val="150000"/>
              </a:lnSpc>
            </a:pP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slopes of the two lines are very similar — 4.927 and 5.117, respectively.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3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61" y="444656"/>
            <a:ext cx="6801799" cy="46964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99513" y="534109"/>
            <a:ext cx="4492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red data point is most certainly an outlier (the </a:t>
            </a:r>
            <a:r>
              <a:rPr lang="en-US" altLang="zh-CN" sz="2400" b="0" i="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red 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point does not follow the general trend of the rest of the data)</a:t>
            </a:r>
          </a:p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 has high leverage (and it also has an extreme </a:t>
            </a:r>
            <a:r>
              <a:rPr lang="en-US" altLang="zh-CN" sz="2400" b="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value).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17188" y="5600631"/>
            <a:ext cx="11930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the red data point influential?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696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7C2FC-9F88-465D-BAB3-F09E77F7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/>
          <a:stretch/>
        </p:blipFill>
        <p:spPr>
          <a:xfrm>
            <a:off x="177281" y="2231256"/>
            <a:ext cx="8976048" cy="454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61A68-25FD-4FAE-9B13-27482D4374DD}"/>
                  </a:ext>
                </a:extLst>
              </p:cNvPr>
              <p:cNvSpPr txBox="1"/>
              <p:nvPr/>
            </p:nvSpPr>
            <p:spPr>
              <a:xfrm>
                <a:off x="4377578" y="4993689"/>
                <a:ext cx="2639448" cy="64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500" b="1" dirty="0">
                    <a:solidFill>
                      <a:srgbClr val="00B050"/>
                    </a:solidFill>
                  </a:rPr>
                  <a:t> = 37.91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61A68-25FD-4FAE-9B13-27482D437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78" y="4993689"/>
                <a:ext cx="2639448" cy="648575"/>
              </a:xfrm>
              <a:prstGeom prst="rect">
                <a:avLst/>
              </a:prstGeom>
              <a:blipFill>
                <a:blip r:embed="rId3"/>
                <a:stretch>
                  <a:fillRect t="-13084" b="-31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A3F1D34-8613-4410-A89A-04D5FDC819A2}"/>
              </a:ext>
            </a:extLst>
          </p:cNvPr>
          <p:cNvSpPr/>
          <p:nvPr/>
        </p:nvSpPr>
        <p:spPr>
          <a:xfrm>
            <a:off x="4253202" y="4718481"/>
            <a:ext cx="275208" cy="2752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0296E-9B96-4908-81B0-98005776B0F5}"/>
              </a:ext>
            </a:extLst>
          </p:cNvPr>
          <p:cNvSpPr txBox="1"/>
          <p:nvPr/>
        </p:nvSpPr>
        <p:spPr>
          <a:xfrm>
            <a:off x="274935" y="254367"/>
            <a:ext cx="9437236" cy="156966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chemeClr val="tx1"/>
                </a:solidFill>
              </a:rPr>
              <a:t>student gets 44 questions correct on his exam. Find and </a:t>
            </a:r>
            <a:r>
              <a:rPr lang="en-US" sz="3200" b="1" dirty="0">
                <a:solidFill>
                  <a:srgbClr val="0070C0"/>
                </a:solidFill>
              </a:rPr>
              <a:t>interpret</a:t>
            </a:r>
            <a:r>
              <a:rPr lang="en-US" sz="3200" dirty="0">
                <a:solidFill>
                  <a:schemeClr val="tx1"/>
                </a:solidFill>
              </a:rPr>
              <a:t> our model’s prediction error (residual) for this student.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F5DCC6-25D9-4E15-8A0C-0B1B6D7A5330}"/>
              </a:ext>
            </a:extLst>
          </p:cNvPr>
          <p:cNvSpPr/>
          <p:nvPr/>
        </p:nvSpPr>
        <p:spPr>
          <a:xfrm>
            <a:off x="4248853" y="3887912"/>
            <a:ext cx="275208" cy="27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313C1-362A-47FA-8265-62DEE522152F}"/>
                  </a:ext>
                </a:extLst>
              </p:cNvPr>
              <p:cNvSpPr txBox="1"/>
              <p:nvPr/>
            </p:nvSpPr>
            <p:spPr>
              <a:xfrm>
                <a:off x="4386457" y="3239337"/>
                <a:ext cx="172254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5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500" b="1" dirty="0"/>
                  <a:t> = 44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313C1-362A-47FA-8265-62DEE522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57" y="3239337"/>
                <a:ext cx="1722546" cy="630942"/>
              </a:xfrm>
              <a:prstGeom prst="rect">
                <a:avLst/>
              </a:prstGeom>
              <a:blipFill>
                <a:blip r:embed="rId4"/>
                <a:stretch>
                  <a:fillRect t="-1442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EFFBE3-0A10-413C-B0B2-646468B4CC59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4386457" y="4163120"/>
            <a:ext cx="4349" cy="5553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DE5E82-FB34-4CF9-B99F-605514221BB9}"/>
              </a:ext>
            </a:extLst>
          </p:cNvPr>
          <p:cNvSpPr txBox="1"/>
          <p:nvPr/>
        </p:nvSpPr>
        <p:spPr>
          <a:xfrm>
            <a:off x="3261735" y="4087539"/>
            <a:ext cx="10559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b="1" dirty="0">
                <a:solidFill>
                  <a:schemeClr val="accent2"/>
                </a:solidFill>
              </a:rPr>
              <a:t>6.09</a:t>
            </a:r>
          </a:p>
        </p:txBody>
      </p:sp>
    </p:spTree>
    <p:extLst>
      <p:ext uri="{BB962C8B-B14F-4D97-AF65-F5344CB8AC3E}">
        <p14:creationId xmlns:p14="http://schemas.microsoft.com/office/powerpoint/2010/main" val="36905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34469" y="513666"/>
            <a:ext cx="43930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this case, the red data point is influential. </a:t>
            </a:r>
          </a:p>
          <a:p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two best fitting lines are quite different!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4" y="442591"/>
            <a:ext cx="6801799" cy="46012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12302" y="5287173"/>
            <a:ext cx="111152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existence of the red data point significantly reduces the slope of the regression line — dropping it from 5.117 to 3.320.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11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27C2FC-9F88-465D-BAB3-F09E77F7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/>
          <a:stretch/>
        </p:blipFill>
        <p:spPr>
          <a:xfrm>
            <a:off x="177281" y="2231256"/>
            <a:ext cx="8976048" cy="4549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61A68-25FD-4FAE-9B13-27482D4374DD}"/>
                  </a:ext>
                </a:extLst>
              </p:cNvPr>
              <p:cNvSpPr txBox="1"/>
              <p:nvPr/>
            </p:nvSpPr>
            <p:spPr>
              <a:xfrm>
                <a:off x="4377578" y="4993689"/>
                <a:ext cx="1934623" cy="648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3500" b="1" dirty="0">
                    <a:solidFill>
                      <a:srgbClr val="00B050"/>
                    </a:solidFill>
                  </a:rPr>
                  <a:t> = 37.91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C61A68-25FD-4FAE-9B13-27482D437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78" y="4993689"/>
                <a:ext cx="1934623" cy="648575"/>
              </a:xfrm>
              <a:prstGeom prst="rect">
                <a:avLst/>
              </a:prstGeom>
              <a:blipFill>
                <a:blip r:embed="rId3"/>
                <a:stretch>
                  <a:fillRect t="-13084" r="-8517" b="-3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A3F1D34-8613-4410-A89A-04D5FDC819A2}"/>
              </a:ext>
            </a:extLst>
          </p:cNvPr>
          <p:cNvSpPr/>
          <p:nvPr/>
        </p:nvSpPr>
        <p:spPr>
          <a:xfrm>
            <a:off x="4253202" y="4718481"/>
            <a:ext cx="275208" cy="27520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F5DCC6-25D9-4E15-8A0C-0B1B6D7A5330}"/>
              </a:ext>
            </a:extLst>
          </p:cNvPr>
          <p:cNvSpPr/>
          <p:nvPr/>
        </p:nvSpPr>
        <p:spPr>
          <a:xfrm>
            <a:off x="4248853" y="3887912"/>
            <a:ext cx="275208" cy="2752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313C1-362A-47FA-8265-62DEE522152F}"/>
                  </a:ext>
                </a:extLst>
              </p:cNvPr>
              <p:cNvSpPr txBox="1"/>
              <p:nvPr/>
            </p:nvSpPr>
            <p:spPr>
              <a:xfrm>
                <a:off x="4386457" y="3239337"/>
                <a:ext cx="1722546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5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500" b="1" dirty="0"/>
                  <a:t> = 44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2313C1-362A-47FA-8265-62DEE522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57" y="3239337"/>
                <a:ext cx="1722546" cy="630942"/>
              </a:xfrm>
              <a:prstGeom prst="rect">
                <a:avLst/>
              </a:prstGeom>
              <a:blipFill>
                <a:blip r:embed="rId4"/>
                <a:stretch>
                  <a:fillRect t="-1442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EFFBE3-0A10-413C-B0B2-646468B4CC59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4386457" y="4163120"/>
            <a:ext cx="4349" cy="55536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DE5E82-FB34-4CF9-B99F-605514221BB9}"/>
              </a:ext>
            </a:extLst>
          </p:cNvPr>
          <p:cNvSpPr txBox="1"/>
          <p:nvPr/>
        </p:nvSpPr>
        <p:spPr>
          <a:xfrm>
            <a:off x="3261735" y="4087539"/>
            <a:ext cx="10559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 b="1" dirty="0">
                <a:solidFill>
                  <a:schemeClr val="accent2"/>
                </a:solidFill>
              </a:rPr>
              <a:t>6.09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C39BE-98E8-4C9E-8D95-3C06F2B44683}"/>
              </a:ext>
            </a:extLst>
          </p:cNvPr>
          <p:cNvSpPr/>
          <p:nvPr/>
        </p:nvSpPr>
        <p:spPr>
          <a:xfrm>
            <a:off x="343133" y="780903"/>
            <a:ext cx="8644343" cy="1077218"/>
          </a:xfrm>
          <a:prstGeom prst="rect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1242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 actual </a:t>
            </a:r>
            <a:r>
              <a:rPr lang="en-US" sz="3200" u="sng" dirty="0">
                <a:solidFill>
                  <a:srgbClr val="21242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test score</a:t>
            </a:r>
            <a:r>
              <a:rPr lang="en-US" sz="3200" dirty="0">
                <a:solidFill>
                  <a:srgbClr val="21242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is </a:t>
            </a:r>
            <a:r>
              <a:rPr lang="en-US" sz="3200" b="1" dirty="0">
                <a:solidFill>
                  <a:srgbClr val="21242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greater</a:t>
            </a:r>
            <a:r>
              <a:rPr lang="en-US" sz="3200" dirty="0">
                <a:solidFill>
                  <a:srgbClr val="21242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than predicted by </a:t>
            </a:r>
            <a:r>
              <a:rPr lang="en-US" sz="3200" u="sng" dirty="0">
                <a:solidFill>
                  <a:srgbClr val="21242C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6.09 points.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21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57368F-472E-4353-B403-85F2875AA433}"/>
                  </a:ext>
                </a:extLst>
              </p:cNvPr>
              <p:cNvSpPr/>
              <p:nvPr/>
            </p:nvSpPr>
            <p:spPr>
              <a:xfrm>
                <a:off x="620761" y="1258851"/>
                <a:ext cx="11187146" cy="503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US" sz="3000" b="1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Underestimated: </a:t>
                </a: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(positive residual): </a:t>
                </a:r>
                <a:r>
                  <a:rPr lang="en-US" sz="3000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actual </a:t>
                </a:r>
                <a:r>
                  <a:rPr lang="en-US" sz="3000" u="sng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response variable</a:t>
                </a:r>
                <a:r>
                  <a:rPr lang="en-US" sz="3000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greater than predicted by </a:t>
                </a:r>
                <a:r>
                  <a:rPr lang="en-US" sz="3000" u="sng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residual</a:t>
                </a:r>
                <a:r>
                  <a:rPr lang="en-US" sz="3000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u="sng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units</a:t>
                </a:r>
                <a:r>
                  <a:rPr lang="en-US" sz="3000" dirty="0" smtClean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endPara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3000" b="1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Overestimated: </a:t>
                </a:r>
                <a:endParaRPr lang="en-US" sz="3000" i="1" dirty="0" smtClean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&lt;0</m:t>
                    </m:r>
                  </m:oMath>
                </a14:m>
                <a:r>
                  <a:rPr lang="en-US" sz="30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(negative residual): </a:t>
                </a:r>
                <a:r>
                  <a:rPr lang="en-US" sz="3000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actual </a:t>
                </a:r>
                <a:r>
                  <a:rPr lang="en-US" sz="3000" u="sng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response variable</a:t>
                </a:r>
                <a:r>
                  <a:rPr lang="en-US" sz="3000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less than predicted by </a:t>
                </a:r>
                <a:r>
                  <a:rPr lang="en-US" sz="3000" u="sng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residual</a:t>
                </a:r>
                <a:r>
                  <a:rPr lang="en-US" sz="3000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u="sng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units</a:t>
                </a:r>
                <a:r>
                  <a:rPr lang="en-US" sz="3000" dirty="0">
                    <a:solidFill>
                      <a:srgbClr val="21242C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</a:pPr>
                <a:endPara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sz="3000" i="1" dirty="0"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Example: The actual pulse rate is greater than predicted by 3.65 beats per minute.</a:t>
                </a:r>
                <a:endParaRPr lang="en-US" sz="3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57368F-472E-4353-B403-85F2875AA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1" y="1258851"/>
                <a:ext cx="11187146" cy="5032147"/>
              </a:xfrm>
              <a:prstGeom prst="rect">
                <a:avLst/>
              </a:prstGeom>
              <a:blipFill>
                <a:blip r:embed="rId2"/>
                <a:stretch>
                  <a:fillRect l="-1308" t="-1333" r="-436" b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B613236-699D-45E0-88AC-FEFE885B2D58}"/>
              </a:ext>
            </a:extLst>
          </p:cNvPr>
          <p:cNvSpPr txBox="1"/>
          <p:nvPr/>
        </p:nvSpPr>
        <p:spPr>
          <a:xfrm>
            <a:off x="421497" y="97075"/>
            <a:ext cx="60190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7250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/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rgbClr val="0070C0"/>
                    </a:solidFill>
                  </a:rPr>
                  <a:t>Topics</a:t>
                </a:r>
                <a:endParaRPr lang="en-US" sz="2000" dirty="0"/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Residuals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b="1" dirty="0">
                    <a:solidFill>
                      <a:srgbClr val="0070C0"/>
                    </a:solidFill>
                  </a:rPr>
                  <a:t>Residual plots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Standard deviation of residuals (s)</a:t>
                </a:r>
              </a:p>
              <a:p>
                <a:pPr marL="914400" indent="-914400">
                  <a:buFontTx/>
                  <a:buAutoNum type="arabicPeriod"/>
                </a:pPr>
                <a:r>
                  <a:rPr lang="en-US" sz="5000" dirty="0"/>
                  <a:t>The 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5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000" dirty="0"/>
                  <a:t>)</a:t>
                </a:r>
              </a:p>
              <a:p>
                <a:pPr marL="914400" indent="-914400">
                  <a:buAutoNum type="arabicPeriod"/>
                </a:pPr>
                <a:r>
                  <a:rPr lang="en-US" sz="5000" dirty="0"/>
                  <a:t>The effect of outliers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692589-663C-4660-A8FC-F72F800B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7" y="536988"/>
                <a:ext cx="10835116" cy="5170646"/>
              </a:xfrm>
              <a:prstGeom prst="rect">
                <a:avLst/>
              </a:prstGeom>
              <a:blipFill>
                <a:blip r:embed="rId2"/>
                <a:stretch>
                  <a:fillRect l="-4840" t="-5071" r="-394" b="-5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20389</TotalTime>
  <Words>1927</Words>
  <Application>Microsoft Office PowerPoint</Application>
  <PresentationFormat>宽屏</PresentationFormat>
  <Paragraphs>270</Paragraphs>
  <Slides>60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等线</vt:lpstr>
      <vt:lpstr>等线 Light</vt:lpstr>
      <vt:lpstr>Arial</vt:lpstr>
      <vt:lpstr>Calibri</vt:lpstr>
      <vt:lpstr>Cambria Math</vt:lpstr>
      <vt:lpstr>times new roman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54</cp:revision>
  <dcterms:created xsi:type="dcterms:W3CDTF">2021-09-23T13:38:23Z</dcterms:created>
  <dcterms:modified xsi:type="dcterms:W3CDTF">2022-10-08T06:09:37Z</dcterms:modified>
</cp:coreProperties>
</file>