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9" r:id="rId3"/>
    <p:sldId id="299" r:id="rId4"/>
    <p:sldId id="270" r:id="rId5"/>
    <p:sldId id="289" r:id="rId6"/>
    <p:sldId id="273" r:id="rId7"/>
    <p:sldId id="271" r:id="rId8"/>
    <p:sldId id="302" r:id="rId9"/>
    <p:sldId id="300" r:id="rId10"/>
    <p:sldId id="301" r:id="rId11"/>
    <p:sldId id="319" r:id="rId12"/>
    <p:sldId id="320" r:id="rId13"/>
    <p:sldId id="274" r:id="rId14"/>
    <p:sldId id="304" r:id="rId15"/>
    <p:sldId id="321" r:id="rId16"/>
    <p:sldId id="322" r:id="rId17"/>
    <p:sldId id="323" r:id="rId18"/>
    <p:sldId id="324" r:id="rId19"/>
    <p:sldId id="325" r:id="rId20"/>
    <p:sldId id="326" r:id="rId21"/>
    <p:sldId id="316" r:id="rId22"/>
    <p:sldId id="317" r:id="rId23"/>
    <p:sldId id="327" r:id="rId24"/>
    <p:sldId id="328" r:id="rId25"/>
    <p:sldId id="291" r:id="rId26"/>
    <p:sldId id="292" r:id="rId27"/>
    <p:sldId id="293" r:id="rId28"/>
    <p:sldId id="294" r:id="rId29"/>
    <p:sldId id="298" r:id="rId30"/>
    <p:sldId id="281" r:id="rId31"/>
    <p:sldId id="282" r:id="rId32"/>
    <p:sldId id="313" r:id="rId33"/>
    <p:sldId id="283" r:id="rId34"/>
    <p:sldId id="314" r:id="rId35"/>
    <p:sldId id="284" r:id="rId36"/>
    <p:sldId id="315" r:id="rId37"/>
    <p:sldId id="285" r:id="rId38"/>
    <p:sldId id="287" r:id="rId39"/>
    <p:sldId id="308" r:id="rId40"/>
    <p:sldId id="309" r:id="rId41"/>
    <p:sldId id="307" r:id="rId42"/>
    <p:sldId id="310"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72314" autoAdjust="0"/>
  </p:normalViewPr>
  <p:slideViewPr>
    <p:cSldViewPr snapToGrid="0">
      <p:cViewPr varScale="1">
        <p:scale>
          <a:sx n="68" d="100"/>
          <a:sy n="68" d="100"/>
        </p:scale>
        <p:origin x="86" y="4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6B7F0-8E73-43E8-B701-AF0CBA74DFBB}"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6F5B9-5E60-4C1A-89E7-B71F94CC4F89}" type="slidenum">
              <a:rPr lang="zh-CN" altLang="en-US" smtClean="0"/>
              <a:t>‹#›</a:t>
            </a:fld>
            <a:endParaRPr lang="zh-CN" altLang="en-US"/>
          </a:p>
        </p:txBody>
      </p:sp>
    </p:spTree>
    <p:extLst>
      <p:ext uri="{BB962C8B-B14F-4D97-AF65-F5344CB8AC3E}">
        <p14:creationId xmlns:p14="http://schemas.microsoft.com/office/powerpoint/2010/main" val="293665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misterpoll.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Population</a:t>
            </a:r>
          </a:p>
          <a:p>
            <a:endParaRPr lang="en-US" altLang="zh-CN" dirty="0"/>
          </a:p>
          <a:p>
            <a:r>
              <a:rPr lang="en-US" altLang="zh-CN" dirty="0"/>
              <a:t>Population</a:t>
            </a:r>
            <a:r>
              <a:rPr lang="zh-CN" altLang="en-US" dirty="0"/>
              <a:t>里有</a:t>
            </a:r>
            <a:r>
              <a:rPr lang="en-US" altLang="zh-CN" dirty="0"/>
              <a:t>N</a:t>
            </a:r>
            <a:r>
              <a:rPr lang="zh-CN" altLang="en-US" dirty="0"/>
              <a:t>个值，每个值</a:t>
            </a:r>
            <a:r>
              <a:rPr lang="zh-CN" altLang="en-US" baseline="0" dirty="0"/>
              <a:t> 叫</a:t>
            </a:r>
            <a:r>
              <a:rPr lang="en-US" altLang="zh-CN" baseline="0" dirty="0"/>
              <a:t>outcome</a:t>
            </a:r>
            <a:r>
              <a:rPr lang="zh-CN" altLang="en-US" baseline="0" dirty="0"/>
              <a:t>，相当于集合里的元素，</a:t>
            </a:r>
            <a:r>
              <a:rPr lang="en-US" altLang="zh-CN" baseline="0" dirty="0"/>
              <a:t>population</a:t>
            </a:r>
            <a:r>
              <a:rPr lang="zh-CN" altLang="en-US" baseline="0" dirty="0"/>
              <a:t>就是全集</a:t>
            </a:r>
            <a:endParaRPr lang="en-US" altLang="zh-CN" dirty="0"/>
          </a:p>
          <a:p>
            <a:endParaRPr lang="en-US" altLang="zh-CN" dirty="0"/>
          </a:p>
          <a:p>
            <a:r>
              <a:rPr lang="zh-CN" altLang="en-US" dirty="0"/>
              <a:t>那我们怎么可能知道</a:t>
            </a:r>
            <a:r>
              <a:rPr lang="en-US" altLang="zh-CN" dirty="0"/>
              <a:t>population</a:t>
            </a:r>
            <a:r>
              <a:rPr lang="zh-CN" altLang="en-US" dirty="0"/>
              <a:t>的信息呢？</a:t>
            </a:r>
            <a:endParaRPr lang="en-US" altLang="zh-CN" dirty="0"/>
          </a:p>
          <a:p>
            <a:r>
              <a:rPr lang="zh-CN" altLang="en-US" dirty="0"/>
              <a:t>可以通过</a:t>
            </a:r>
            <a:r>
              <a:rPr lang="en-US" altLang="zh-CN" dirty="0"/>
              <a:t>census </a:t>
            </a:r>
            <a:r>
              <a:rPr lang="zh-CN" altLang="en-US" dirty="0"/>
              <a:t>的方式，比如我们的人口普查</a:t>
            </a:r>
            <a:endParaRPr lang="en-US" altLang="zh-CN" dirty="0"/>
          </a:p>
          <a:p>
            <a:r>
              <a:rPr lang="zh-CN" altLang="en-US" dirty="0"/>
              <a:t>但是往往</a:t>
            </a:r>
            <a:r>
              <a:rPr lang="en-US" altLang="zh-CN" dirty="0"/>
              <a:t>census</a:t>
            </a:r>
            <a:r>
              <a:rPr lang="zh-CN" altLang="en-US" dirty="0"/>
              <a:t>是不现实的，比如灯泡使用时间，会耗费过多的金钱和时间</a:t>
            </a:r>
            <a:endParaRPr lang="en-US" altLang="zh-CN" dirty="0"/>
          </a:p>
          <a:p>
            <a:r>
              <a:rPr lang="zh-CN" altLang="en-US" dirty="0"/>
              <a:t>那我们也可以用另一种方式收集数据，就是抽样 </a:t>
            </a:r>
            <a:r>
              <a:rPr lang="en-US" altLang="zh-CN" dirty="0"/>
              <a:t>Sampling</a:t>
            </a:r>
          </a:p>
        </p:txBody>
      </p:sp>
      <p:sp>
        <p:nvSpPr>
          <p:cNvPr id="4" name="灯片编号占位符 3"/>
          <p:cNvSpPr>
            <a:spLocks noGrp="1"/>
          </p:cNvSpPr>
          <p:nvPr>
            <p:ph type="sldNum" sz="quarter" idx="10"/>
          </p:nvPr>
        </p:nvSpPr>
        <p:spPr/>
        <p:txBody>
          <a:bodyPr/>
          <a:lstStyle/>
          <a:p>
            <a:fld id="{42F6F5B9-5E60-4C1A-89E7-B71F94CC4F89}" type="slidenum">
              <a:rPr lang="zh-CN" altLang="en-US" smtClean="0"/>
              <a:t>2</a:t>
            </a:fld>
            <a:endParaRPr lang="zh-CN" altLang="en-US"/>
          </a:p>
        </p:txBody>
      </p:sp>
    </p:spTree>
    <p:extLst>
      <p:ext uri="{BB962C8B-B14F-4D97-AF65-F5344CB8AC3E}">
        <p14:creationId xmlns:p14="http://schemas.microsoft.com/office/powerpoint/2010/main" val="929698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我们来看一下用随机抽样的办法是否会得到更好的估计，随机抽样里最简单的就叫做</a:t>
            </a:r>
            <a:r>
              <a:rPr lang="en-US" altLang="zh-CN" dirty="0"/>
              <a:t>SRS</a:t>
            </a:r>
          </a:p>
          <a:p>
            <a:r>
              <a:rPr lang="en-US" altLang="zh-CN" dirty="0"/>
              <a:t>Def</a:t>
            </a:r>
          </a:p>
          <a:p>
            <a:r>
              <a:rPr lang="en-US" altLang="zh-CN" dirty="0"/>
              <a:t>Population</a:t>
            </a:r>
            <a:r>
              <a:rPr lang="zh-CN" altLang="en-US" dirty="0"/>
              <a:t>里的每一个</a:t>
            </a:r>
            <a:r>
              <a:rPr lang="en-US" altLang="zh-CN" dirty="0"/>
              <a:t>individual</a:t>
            </a:r>
            <a:r>
              <a:rPr lang="zh-CN" altLang="en-US" dirty="0"/>
              <a:t>都有同样的机会被选去做</a:t>
            </a:r>
            <a:r>
              <a:rPr lang="en-US" altLang="zh-CN" dirty="0"/>
              <a:t>sample</a:t>
            </a:r>
            <a:r>
              <a:rPr lang="zh-CN" altLang="en-US" dirty="0"/>
              <a:t>。</a:t>
            </a:r>
            <a:endParaRPr lang="en-US" altLang="zh-CN" dirty="0"/>
          </a:p>
          <a:p>
            <a:r>
              <a:rPr lang="zh-CN" altLang="en-US" dirty="0"/>
              <a:t>这个办法就可以消除偏差，</a:t>
            </a:r>
            <a:endParaRPr lang="en-US" altLang="zh-CN" dirty="0"/>
          </a:p>
          <a:p>
            <a:r>
              <a:rPr lang="zh-CN" altLang="en-US" dirty="0"/>
              <a:t>比如书对于调查平均身高的例子，无论高矮，都有同样的几率被选中作为样本。</a:t>
            </a:r>
          </a:p>
        </p:txBody>
      </p:sp>
      <p:sp>
        <p:nvSpPr>
          <p:cNvPr id="4" name="灯片编号占位符 3"/>
          <p:cNvSpPr>
            <a:spLocks noGrp="1"/>
          </p:cNvSpPr>
          <p:nvPr>
            <p:ph type="sldNum" sz="quarter" idx="10"/>
          </p:nvPr>
        </p:nvSpPr>
        <p:spPr/>
        <p:txBody>
          <a:bodyPr/>
          <a:lstStyle/>
          <a:p>
            <a:fld id="{42F6F5B9-5E60-4C1A-89E7-B71F94CC4F89}" type="slidenum">
              <a:rPr lang="zh-CN" altLang="en-US" smtClean="0"/>
              <a:t>13</a:t>
            </a:fld>
            <a:endParaRPr lang="zh-CN" altLang="en-US"/>
          </a:p>
        </p:txBody>
      </p:sp>
    </p:spTree>
    <p:extLst>
      <p:ext uri="{BB962C8B-B14F-4D97-AF65-F5344CB8AC3E}">
        <p14:creationId xmlns:p14="http://schemas.microsoft.com/office/powerpoint/2010/main" val="154233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a:t>
            </a:r>
            <a:r>
              <a:rPr lang="en-US" altLang="zh-CN" dirty="0"/>
              <a:t>population</a:t>
            </a:r>
            <a:r>
              <a:rPr lang="zh-CN" altLang="en-US" dirty="0"/>
              <a:t>里每个人标个号，比如我想调查一百位同学的平均身高：</a:t>
            </a:r>
            <a:endParaRPr lang="en-US" altLang="zh-CN" dirty="0"/>
          </a:p>
          <a:p>
            <a:r>
              <a:rPr lang="en-US" altLang="zh-CN" dirty="0"/>
              <a:t>00,01</a:t>
            </a:r>
            <a:r>
              <a:rPr lang="zh-CN" altLang="en-US" dirty="0"/>
              <a:t>，。。。，</a:t>
            </a:r>
            <a:r>
              <a:rPr lang="en-US" altLang="zh-CN" dirty="0"/>
              <a:t>99</a:t>
            </a:r>
          </a:p>
          <a:p>
            <a:endParaRPr lang="en-US" altLang="zh-CN" dirty="0"/>
          </a:p>
          <a:p>
            <a:r>
              <a:rPr lang="zh-CN" altLang="en-US" dirty="0"/>
              <a:t>用随机数表生成</a:t>
            </a:r>
            <a:r>
              <a:rPr lang="en-US" altLang="zh-CN" dirty="0"/>
              <a:t>10</a:t>
            </a:r>
            <a:r>
              <a:rPr lang="zh-CN" altLang="en-US" dirty="0"/>
              <a:t>组数据，这里如果要保证每个</a:t>
            </a:r>
            <a:r>
              <a:rPr lang="en-US" altLang="zh-CN" dirty="0"/>
              <a:t>individual</a:t>
            </a:r>
            <a:r>
              <a:rPr lang="zh-CN" altLang="en-US" dirty="0"/>
              <a:t>都相同的可能性被选作样本，要</a:t>
            </a:r>
            <a:r>
              <a:rPr lang="en-US" altLang="zh-CN" dirty="0"/>
              <a:t>without replacement</a:t>
            </a:r>
            <a:r>
              <a:rPr lang="zh-CN" altLang="en-US" dirty="0"/>
              <a:t>还是</a:t>
            </a:r>
            <a:r>
              <a:rPr lang="en-US" altLang="zh-CN" dirty="0"/>
              <a:t>with</a:t>
            </a:r>
            <a:r>
              <a:rPr lang="zh-CN" altLang="en-US" dirty="0"/>
              <a:t>？ 要</a:t>
            </a:r>
            <a:r>
              <a:rPr lang="en-US" altLang="zh-CN" dirty="0"/>
              <a:t>with</a:t>
            </a:r>
            <a:r>
              <a:rPr lang="en-US" altLang="zh-CN" baseline="0" dirty="0"/>
              <a:t> </a:t>
            </a:r>
          </a:p>
          <a:p>
            <a:r>
              <a:rPr lang="zh-CN" altLang="en-US" baseline="0" dirty="0"/>
              <a:t>但是如果</a:t>
            </a:r>
            <a:r>
              <a:rPr lang="en-US" altLang="zh-CN" baseline="0" dirty="0"/>
              <a:t>sample size </a:t>
            </a:r>
            <a:r>
              <a:rPr lang="zh-CN" altLang="en-US" baseline="0" dirty="0"/>
              <a:t>小于 </a:t>
            </a:r>
            <a:r>
              <a:rPr lang="en-US" altLang="zh-CN" baseline="0" dirty="0"/>
              <a:t>population size </a:t>
            </a:r>
            <a:r>
              <a:rPr lang="zh-CN" altLang="en-US" baseline="0" dirty="0"/>
              <a:t>的</a:t>
            </a:r>
            <a:r>
              <a:rPr lang="en-US" altLang="zh-CN" baseline="0" dirty="0"/>
              <a:t>10%</a:t>
            </a:r>
            <a:r>
              <a:rPr lang="zh-CN" altLang="en-US" baseline="0" dirty="0"/>
              <a:t>，就可以用</a:t>
            </a:r>
            <a:r>
              <a:rPr lang="en-US" altLang="zh-CN" baseline="0" dirty="0"/>
              <a:t>without</a:t>
            </a:r>
            <a:r>
              <a:rPr lang="zh-CN" altLang="en-US" baseline="0" dirty="0"/>
              <a:t>，因为这种情况下，</a:t>
            </a:r>
            <a:r>
              <a:rPr lang="en-US" altLang="zh-CN" baseline="0" dirty="0"/>
              <a:t>with</a:t>
            </a:r>
            <a:r>
              <a:rPr lang="zh-CN" altLang="en-US" baseline="0" dirty="0"/>
              <a:t>和</a:t>
            </a:r>
            <a:r>
              <a:rPr lang="en-US" altLang="zh-CN" baseline="0" dirty="0"/>
              <a:t>without</a:t>
            </a:r>
            <a:r>
              <a:rPr lang="zh-CN" altLang="en-US" baseline="0" dirty="0"/>
              <a:t>得到的结果几乎一致。我们现实中都是</a:t>
            </a:r>
            <a:r>
              <a:rPr lang="en-US" altLang="zh-CN" baseline="0" dirty="0"/>
              <a:t>without replacement</a:t>
            </a:r>
            <a:r>
              <a:rPr lang="zh-CN" altLang="en-US" baseline="0" dirty="0"/>
              <a:t>居多，因为不可能选一位同学再让他回去，然后再选，一般都是直接选取一堆。</a:t>
            </a:r>
            <a:endParaRPr lang="en-US" altLang="zh-CN" baseline="0" dirty="0"/>
          </a:p>
          <a:p>
            <a:endParaRPr lang="en-US" altLang="zh-CN" dirty="0"/>
          </a:p>
          <a:p>
            <a:pPr marL="342900" lvl="0" indent="-342900">
              <a:buFont typeface="Wingdings" panose="05000000000000000000" pitchFamily="2" charset="2"/>
              <a:buChar char="p"/>
            </a:pPr>
            <a:r>
              <a:rPr lang="en-US" altLang="zh-CN" sz="2400" dirty="0">
                <a:latin typeface="Bahnschrift Light" panose="020B0502040204020203" pitchFamily="34" charset="0"/>
              </a:rPr>
              <a:t>Read consecutive groups of digits of the appropriate length </a:t>
            </a:r>
            <a:r>
              <a:rPr lang="en-US" altLang="zh-CN" sz="2400" b="1" dirty="0">
                <a:latin typeface="Bahnschrift Light" panose="020B0502040204020203" pitchFamily="34" charset="0"/>
              </a:rPr>
              <a:t>from left to right</a:t>
            </a:r>
            <a:r>
              <a:rPr lang="en-US" altLang="zh-CN" sz="2400" dirty="0">
                <a:latin typeface="Bahnschrift Light" panose="020B0502040204020203" pitchFamily="34" charset="0"/>
              </a:rPr>
              <a:t> across </a:t>
            </a:r>
            <a:r>
              <a:rPr lang="en-US" altLang="zh-CN" sz="2400" u="sng" dirty="0">
                <a:latin typeface="Bahnschrift Light" panose="020B0502040204020203" pitchFamily="34" charset="0"/>
              </a:rPr>
              <a:t>a line </a:t>
            </a:r>
            <a:r>
              <a:rPr lang="en-US" altLang="zh-CN" sz="2400" dirty="0">
                <a:latin typeface="Bahnschrift Light" panose="020B0502040204020203" pitchFamily="34" charset="0"/>
              </a:rPr>
              <a:t>in the table. </a:t>
            </a:r>
          </a:p>
          <a:p>
            <a:pPr marL="342900" lvl="0" indent="-342900">
              <a:buFont typeface="Wingdings" panose="05000000000000000000" pitchFamily="2" charset="2"/>
              <a:buChar char="p"/>
            </a:pPr>
            <a:r>
              <a:rPr lang="en-US" altLang="zh-CN" sz="2400" b="1" dirty="0">
                <a:latin typeface="Bahnschrift Light" panose="020B0502040204020203" pitchFamily="34" charset="0"/>
              </a:rPr>
              <a:t>Ignore</a:t>
            </a:r>
            <a:r>
              <a:rPr lang="en-US" altLang="zh-CN" sz="2400" dirty="0">
                <a:latin typeface="Bahnschrift Light" panose="020B0502040204020203" pitchFamily="34" charset="0"/>
              </a:rPr>
              <a:t> any group of digits that </a:t>
            </a:r>
            <a:r>
              <a:rPr lang="en-US" altLang="zh-CN" sz="2400" b="1" dirty="0">
                <a:latin typeface="Bahnschrift Light" panose="020B0502040204020203" pitchFamily="34" charset="0"/>
              </a:rPr>
              <a:t>wasn’t used as a label </a:t>
            </a:r>
            <a:r>
              <a:rPr lang="en-US" altLang="zh-CN" sz="2400" dirty="0">
                <a:latin typeface="Bahnschrift Light" panose="020B0502040204020203" pitchFamily="34" charset="0"/>
              </a:rPr>
              <a:t>or that </a:t>
            </a:r>
            <a:r>
              <a:rPr lang="en-US" altLang="zh-CN" sz="2400" b="1" dirty="0">
                <a:latin typeface="Bahnschrift Light" panose="020B0502040204020203" pitchFamily="34" charset="0"/>
              </a:rPr>
              <a:t>duplicates</a:t>
            </a:r>
            <a:r>
              <a:rPr lang="en-US" altLang="zh-CN" sz="2400" dirty="0">
                <a:latin typeface="Bahnschrift Light" panose="020B0502040204020203" pitchFamily="34" charset="0"/>
              </a:rPr>
              <a:t> a label already in the sample. </a:t>
            </a:r>
          </a:p>
          <a:p>
            <a:pPr marL="342900" lvl="0" indent="-342900">
              <a:buFont typeface="Wingdings" panose="05000000000000000000" pitchFamily="2" charset="2"/>
              <a:buChar char="p"/>
            </a:pPr>
            <a:r>
              <a:rPr lang="en-US" altLang="zh-CN" sz="2400" dirty="0">
                <a:latin typeface="Bahnschrift Light" panose="020B0502040204020203" pitchFamily="34" charset="0"/>
              </a:rPr>
              <a:t>Stop when you have chosen n different labels. </a:t>
            </a:r>
          </a:p>
          <a:p>
            <a:endParaRPr lang="en-US" altLang="zh-CN" dirty="0"/>
          </a:p>
          <a:p>
            <a:r>
              <a:rPr lang="zh-CN" altLang="en-US" dirty="0"/>
              <a:t>所以我们在读表的时候要忽略重复的数</a:t>
            </a:r>
            <a:endParaRPr lang="en-US" altLang="zh-CN" dirty="0"/>
          </a:p>
          <a:p>
            <a:endParaRPr lang="en-US" altLang="zh-CN" dirty="0"/>
          </a:p>
          <a:p>
            <a:r>
              <a:rPr lang="zh-CN" altLang="en-US" dirty="0"/>
              <a:t>最后因为我们要得到样本本身，所以我们要</a:t>
            </a:r>
            <a:r>
              <a:rPr lang="en-US" altLang="zh-CN" dirty="0"/>
              <a:t>select the corresponding individuals </a:t>
            </a:r>
            <a:endParaRPr lang="zh-CN" altLang="en-US" dirty="0"/>
          </a:p>
        </p:txBody>
      </p:sp>
      <p:sp>
        <p:nvSpPr>
          <p:cNvPr id="4" name="灯片编号占位符 3"/>
          <p:cNvSpPr>
            <a:spLocks noGrp="1"/>
          </p:cNvSpPr>
          <p:nvPr>
            <p:ph type="sldNum" sz="quarter" idx="10"/>
          </p:nvPr>
        </p:nvSpPr>
        <p:spPr/>
        <p:txBody>
          <a:bodyPr/>
          <a:lstStyle/>
          <a:p>
            <a:fld id="{42F6F5B9-5E60-4C1A-89E7-B71F94CC4F89}" type="slidenum">
              <a:rPr lang="zh-CN" altLang="en-US" smtClean="0"/>
              <a:t>14</a:t>
            </a:fld>
            <a:endParaRPr lang="zh-CN" altLang="en-US"/>
          </a:p>
        </p:txBody>
      </p:sp>
    </p:spTree>
    <p:extLst>
      <p:ext uri="{BB962C8B-B14F-4D97-AF65-F5344CB8AC3E}">
        <p14:creationId xmlns:p14="http://schemas.microsoft.com/office/powerpoint/2010/main" val="260266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5379" marR="0" lvl="0" indent="-266290" algn="l" defTabSz="914400" rtl="0" eaLnBrk="1" fontAlgn="auto" latinLnBrk="0" hangingPunct="1">
              <a:lnSpc>
                <a:spcPts val="3453"/>
              </a:lnSpc>
              <a:spcBef>
                <a:spcPts val="0"/>
              </a:spcBef>
              <a:spcAft>
                <a:spcPts val="0"/>
              </a:spcAft>
              <a:buClrTx/>
              <a:buSzTx/>
              <a:buFont typeface="Arial"/>
              <a:buChar char="•"/>
              <a:tabLst/>
              <a:defRPr/>
            </a:pPr>
            <a:r>
              <a:rPr lang="en-US" altLang="zh-CN" sz="2466" spc="103" dirty="0">
                <a:solidFill>
                  <a:srgbClr val="FFFAFA"/>
                </a:solidFill>
              </a:rPr>
              <a:t>Generate 10 random numbers using the random number table. </a:t>
            </a:r>
          </a:p>
          <a:p>
            <a:pPr marL="0" marR="0" lvl="0" indent="0" algn="l" defTabSz="914400" rtl="0" eaLnBrk="1" fontAlgn="auto" latinLnBrk="0" hangingPunct="1">
              <a:lnSpc>
                <a:spcPts val="3453"/>
              </a:lnSpc>
              <a:spcBef>
                <a:spcPts val="0"/>
              </a:spcBef>
              <a:spcAft>
                <a:spcPts val="0"/>
              </a:spcAft>
              <a:buClrTx/>
              <a:buSzTx/>
              <a:buFont typeface="Arial"/>
              <a:buNone/>
              <a:tabLst/>
              <a:defRPr/>
            </a:pPr>
            <a:r>
              <a:rPr lang="zh-CN" altLang="en-US" sz="2466" spc="103" dirty="0">
                <a:solidFill>
                  <a:srgbClr val="FFFAFA"/>
                </a:solidFill>
              </a:rPr>
              <a:t>比如 </a:t>
            </a:r>
            <a:r>
              <a:rPr lang="en-US" altLang="zh-CN" sz="2800" dirty="0"/>
              <a:t>Using the line of 101</a:t>
            </a:r>
          </a:p>
          <a:p>
            <a:pPr marL="0" lvl="0" indent="0">
              <a:lnSpc>
                <a:spcPts val="3453"/>
              </a:lnSpc>
              <a:buFont typeface="Arial"/>
              <a:buNone/>
            </a:pPr>
            <a:endParaRPr lang="en-US" altLang="zh-CN" sz="2466" spc="103" dirty="0">
              <a:solidFill>
                <a:srgbClr val="FFFAFA"/>
              </a:solidFill>
            </a:endParaRPr>
          </a:p>
          <a:p>
            <a:pPr marL="75379" lvl="0" indent="-266290">
              <a:lnSpc>
                <a:spcPts val="3453"/>
              </a:lnSpc>
              <a:buFont typeface="Arial"/>
              <a:buChar char="•"/>
            </a:pPr>
            <a:r>
              <a:rPr lang="en-US" altLang="zh-CN" sz="2466" spc="103" dirty="0">
                <a:solidFill>
                  <a:srgbClr val="FFFAFA"/>
                </a:solidFill>
              </a:rPr>
              <a:t>Select the corresponding rectangles and record their areas.</a:t>
            </a:r>
          </a:p>
          <a:p>
            <a:pPr marL="0" lvl="0" indent="0">
              <a:lnSpc>
                <a:spcPts val="3453"/>
              </a:lnSpc>
              <a:buFont typeface="Arial"/>
              <a:buNone/>
            </a:pPr>
            <a:endParaRPr lang="en-US" altLang="zh-CN" sz="2466" spc="103" dirty="0">
              <a:solidFill>
                <a:srgbClr val="FFFAFA"/>
              </a:solidFill>
            </a:endParaRPr>
          </a:p>
          <a:p>
            <a:pPr marL="75379" lvl="0" indent="-266290">
              <a:lnSpc>
                <a:spcPts val="3453"/>
              </a:lnSpc>
              <a:buFont typeface="Arial"/>
              <a:buChar char="•"/>
            </a:pPr>
            <a:r>
              <a:rPr lang="en-US" altLang="zh-CN" sz="2466" spc="103" dirty="0">
                <a:solidFill>
                  <a:srgbClr val="FFFAFA"/>
                </a:solidFill>
              </a:rPr>
              <a:t>Find the mean area of 10 rectangles.</a:t>
            </a:r>
          </a:p>
          <a:p>
            <a:r>
              <a:rPr lang="zh-CN" altLang="en-US" dirty="0"/>
              <a:t>这个均值就是对于</a:t>
            </a:r>
            <a:r>
              <a:rPr lang="en-US" altLang="zh-CN" dirty="0"/>
              <a:t>100</a:t>
            </a:r>
            <a:r>
              <a:rPr lang="zh-CN" altLang="en-US" dirty="0"/>
              <a:t>个长方形的面积的均值的估计值</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5A8E85A4-6D32-4AAA-9CDD-48AC4294B08D}" type="slidenum">
              <a:rPr lang="zh-CN" altLang="en-US" smtClean="0"/>
              <a:t>15</a:t>
            </a:fld>
            <a:endParaRPr lang="zh-CN" altLang="en-US"/>
          </a:p>
        </p:txBody>
      </p:sp>
    </p:spTree>
    <p:extLst>
      <p:ext uri="{BB962C8B-B14F-4D97-AF65-F5344CB8AC3E}">
        <p14:creationId xmlns:p14="http://schemas.microsoft.com/office/powerpoint/2010/main" val="3163965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a:t>
            </a:r>
            <a:r>
              <a:rPr lang="en-US" altLang="zh-CN" dirty="0"/>
              <a:t>100</a:t>
            </a:r>
            <a:r>
              <a:rPr lang="zh-CN" altLang="en-US" dirty="0"/>
              <a:t>个长方形的数据，分别为他们的标号和对应的面积</a:t>
            </a:r>
            <a:endParaRPr lang="en-US" altLang="zh-CN" dirty="0"/>
          </a:p>
          <a:p>
            <a:r>
              <a:rPr lang="zh-CN" altLang="en-US" dirty="0"/>
              <a:t>接着就开始了抽样的环节，我从</a:t>
            </a:r>
            <a:r>
              <a:rPr lang="en-US" altLang="zh-CN" dirty="0"/>
              <a:t>100</a:t>
            </a:r>
            <a:r>
              <a:rPr lang="zh-CN" altLang="en-US" dirty="0"/>
              <a:t>个长方形中抽取</a:t>
            </a:r>
            <a:r>
              <a:rPr lang="en-US" altLang="zh-CN" dirty="0"/>
              <a:t>10</a:t>
            </a:r>
            <a:r>
              <a:rPr lang="zh-CN" altLang="en-US" dirty="0"/>
              <a:t>个长方形作为我的样本。</a:t>
            </a:r>
            <a:endParaRPr lang="en-US" altLang="zh-CN" dirty="0"/>
          </a:p>
          <a:p>
            <a:endParaRPr lang="en-US" altLang="zh-CN" dirty="0"/>
          </a:p>
          <a:p>
            <a:r>
              <a:rPr lang="zh-CN" altLang="en-US" dirty="0"/>
              <a:t>抽样的方法就是随机抽样法。</a:t>
            </a:r>
            <a:endParaRPr lang="en-US" altLang="zh-CN" dirty="0"/>
          </a:p>
          <a:p>
            <a:r>
              <a:rPr lang="zh-CN" altLang="en-US" dirty="0"/>
              <a:t>首先，我从</a:t>
            </a:r>
            <a:r>
              <a:rPr lang="en-US" altLang="zh-CN" dirty="0"/>
              <a:t>1-100</a:t>
            </a:r>
            <a:r>
              <a:rPr lang="zh-CN" altLang="en-US" dirty="0"/>
              <a:t>抽取</a:t>
            </a:r>
            <a:r>
              <a:rPr lang="en-US" altLang="zh-CN" dirty="0"/>
              <a:t>10</a:t>
            </a:r>
            <a:r>
              <a:rPr lang="zh-CN" altLang="en-US" dirty="0"/>
              <a:t>个随机数</a:t>
            </a:r>
            <a:endParaRPr lang="en-US" altLang="zh-CN" dirty="0"/>
          </a:p>
          <a:p>
            <a:r>
              <a:rPr lang="zh-CN" altLang="en-US" dirty="0"/>
              <a:t>接着，找到了对应的</a:t>
            </a:r>
            <a:r>
              <a:rPr lang="en-US" altLang="zh-CN" dirty="0"/>
              <a:t>10</a:t>
            </a:r>
            <a:r>
              <a:rPr lang="zh-CN" altLang="en-US" dirty="0"/>
              <a:t>个长方形以及他们的面积值</a:t>
            </a:r>
            <a:endParaRPr lang="en-US" altLang="zh-CN" dirty="0"/>
          </a:p>
          <a:p>
            <a:r>
              <a:rPr lang="zh-CN" altLang="en-US" dirty="0"/>
              <a:t>这</a:t>
            </a:r>
            <a:r>
              <a:rPr lang="en-US" altLang="zh-CN" dirty="0"/>
              <a:t>10</a:t>
            </a:r>
            <a:r>
              <a:rPr lang="zh-CN" altLang="en-US" dirty="0"/>
              <a:t>个面积会产生一个均值，是</a:t>
            </a:r>
            <a:r>
              <a:rPr lang="en-US" altLang="zh-CN" dirty="0"/>
              <a:t>6.5</a:t>
            </a:r>
            <a:r>
              <a:rPr lang="zh-CN" altLang="en-US" dirty="0"/>
              <a:t>。</a:t>
            </a:r>
            <a:endParaRPr lang="en-US" altLang="zh-CN" dirty="0"/>
          </a:p>
          <a:p>
            <a:r>
              <a:rPr lang="zh-CN" altLang="en-US" dirty="0"/>
              <a:t>至此我们就得到了一个估计值。</a:t>
            </a:r>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5A8E85A4-6D32-4AAA-9CDD-48AC4294B08D}" type="slidenum">
              <a:rPr lang="zh-CN" altLang="en-US" smtClean="0"/>
              <a:t>16</a:t>
            </a:fld>
            <a:endParaRPr lang="zh-CN" altLang="en-US"/>
          </a:p>
        </p:txBody>
      </p:sp>
    </p:spTree>
    <p:extLst>
      <p:ext uri="{BB962C8B-B14F-4D97-AF65-F5344CB8AC3E}">
        <p14:creationId xmlns:p14="http://schemas.microsoft.com/office/powerpoint/2010/main" val="821492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抽取一个样本，可以得到一个估计值</a:t>
            </a:r>
            <a:endParaRPr lang="en-US" altLang="zh-CN" dirty="0"/>
          </a:p>
        </p:txBody>
      </p:sp>
      <p:sp>
        <p:nvSpPr>
          <p:cNvPr id="4" name="灯片编号占位符 3"/>
          <p:cNvSpPr>
            <a:spLocks noGrp="1"/>
          </p:cNvSpPr>
          <p:nvPr>
            <p:ph type="sldNum" sz="quarter" idx="10"/>
          </p:nvPr>
        </p:nvSpPr>
        <p:spPr/>
        <p:txBody>
          <a:bodyPr/>
          <a:lstStyle/>
          <a:p>
            <a:fld id="{5A8E85A4-6D32-4AAA-9CDD-48AC4294B08D}" type="slidenum">
              <a:rPr lang="zh-CN" altLang="en-US" smtClean="0"/>
              <a:t>17</a:t>
            </a:fld>
            <a:endParaRPr lang="zh-CN" altLang="en-US"/>
          </a:p>
        </p:txBody>
      </p:sp>
    </p:spTree>
    <p:extLst>
      <p:ext uri="{BB962C8B-B14F-4D97-AF65-F5344CB8AC3E}">
        <p14:creationId xmlns:p14="http://schemas.microsoft.com/office/powerpoint/2010/main" val="4189981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那抽取</a:t>
            </a:r>
            <a:r>
              <a:rPr lang="en-US" altLang="zh-CN" dirty="0"/>
              <a:t>2</a:t>
            </a:r>
            <a:r>
              <a:rPr lang="zh-CN" altLang="en-US" dirty="0"/>
              <a:t>个样本就得到了</a:t>
            </a:r>
            <a:r>
              <a:rPr lang="en-US" altLang="zh-CN" dirty="0"/>
              <a:t>2</a:t>
            </a:r>
            <a:r>
              <a:rPr lang="zh-CN" altLang="en-US" dirty="0"/>
              <a:t>个估计值</a:t>
            </a:r>
            <a:endParaRPr lang="en-US" altLang="zh-CN" dirty="0"/>
          </a:p>
        </p:txBody>
      </p:sp>
      <p:sp>
        <p:nvSpPr>
          <p:cNvPr id="4" name="灯片编号占位符 3"/>
          <p:cNvSpPr>
            <a:spLocks noGrp="1"/>
          </p:cNvSpPr>
          <p:nvPr>
            <p:ph type="sldNum" sz="quarter" idx="10"/>
          </p:nvPr>
        </p:nvSpPr>
        <p:spPr/>
        <p:txBody>
          <a:bodyPr/>
          <a:lstStyle/>
          <a:p>
            <a:fld id="{5A8E85A4-6D32-4AAA-9CDD-48AC4294B08D}" type="slidenum">
              <a:rPr lang="zh-CN" altLang="en-US" smtClean="0"/>
              <a:t>18</a:t>
            </a:fld>
            <a:endParaRPr lang="zh-CN" altLang="en-US"/>
          </a:p>
        </p:txBody>
      </p:sp>
    </p:spTree>
    <p:extLst>
      <p:ext uri="{BB962C8B-B14F-4D97-AF65-F5344CB8AC3E}">
        <p14:creationId xmlns:p14="http://schemas.microsoft.com/office/powerpoint/2010/main" val="1186030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抽取</a:t>
            </a:r>
            <a:r>
              <a:rPr lang="en-US" altLang="zh-CN" dirty="0"/>
              <a:t>1000</a:t>
            </a:r>
            <a:r>
              <a:rPr lang="zh-CN" altLang="en-US" dirty="0"/>
              <a:t>个样本，我们就得到了一组估计值，我们发现估计值几乎就是围绕着真实值</a:t>
            </a:r>
            <a:r>
              <a:rPr lang="en-US" altLang="zh-CN" dirty="0"/>
              <a:t>5.34</a:t>
            </a:r>
            <a:r>
              <a:rPr lang="zh-CN" altLang="en-US" dirty="0"/>
              <a:t>附近波动的。</a:t>
            </a:r>
            <a:endParaRPr lang="en-US" altLang="zh-CN" dirty="0"/>
          </a:p>
          <a:p>
            <a:r>
              <a:rPr lang="zh-CN" altLang="en-US" dirty="0"/>
              <a:t>在统计学中，当统计量的估计值围绕着它的真实值波动时，我们就称这个估计值为无偏估计量。</a:t>
            </a:r>
            <a:endParaRPr lang="en-US" altLang="zh-CN" dirty="0"/>
          </a:p>
          <a:p>
            <a:r>
              <a:rPr lang="zh-CN" altLang="en-US" dirty="0"/>
              <a:t>那有老师可能有疑问，用随机抽样好像也有可能得到不是很准确的估计值。那随机抽样的意义是什么呢？</a:t>
            </a:r>
            <a:endParaRPr lang="en-US" altLang="zh-CN" dirty="0"/>
          </a:p>
          <a:p>
            <a:r>
              <a:rPr lang="zh-CN" altLang="en-US" dirty="0"/>
              <a:t>我用一张图来解释一下。</a:t>
            </a:r>
            <a:endParaRPr lang="en-US" altLang="zh-CN" dirty="0"/>
          </a:p>
        </p:txBody>
      </p:sp>
      <p:sp>
        <p:nvSpPr>
          <p:cNvPr id="4" name="灯片编号占位符 3"/>
          <p:cNvSpPr>
            <a:spLocks noGrp="1"/>
          </p:cNvSpPr>
          <p:nvPr>
            <p:ph type="sldNum" sz="quarter" idx="10"/>
          </p:nvPr>
        </p:nvSpPr>
        <p:spPr/>
        <p:txBody>
          <a:bodyPr/>
          <a:lstStyle/>
          <a:p>
            <a:fld id="{5A8E85A4-6D32-4AAA-9CDD-48AC4294B08D}" type="slidenum">
              <a:rPr lang="zh-CN" altLang="en-US" smtClean="0"/>
              <a:t>19</a:t>
            </a:fld>
            <a:endParaRPr lang="zh-CN" altLang="en-US"/>
          </a:p>
        </p:txBody>
      </p:sp>
    </p:spTree>
    <p:extLst>
      <p:ext uri="{BB962C8B-B14F-4D97-AF65-F5344CB8AC3E}">
        <p14:creationId xmlns:p14="http://schemas.microsoft.com/office/powerpoint/2010/main" val="2771091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同样是</a:t>
            </a:r>
            <a:r>
              <a:rPr lang="en-US" altLang="zh-CN" dirty="0"/>
              <a:t>1000</a:t>
            </a:r>
            <a:r>
              <a:rPr lang="zh-CN" altLang="en-US" dirty="0"/>
              <a:t>个样本，左侧的绿色的是无偏估计量的分布，右侧粉红色的是有偏估计量的分布。</a:t>
            </a:r>
            <a:endParaRPr lang="en-US" altLang="zh-CN" dirty="0"/>
          </a:p>
          <a:p>
            <a:r>
              <a:rPr lang="zh-CN" altLang="en-US" dirty="0"/>
              <a:t>这么一看，由随机抽样得到的无偏估计量是比较可靠和科学的。</a:t>
            </a:r>
            <a:endParaRPr lang="en-US" altLang="zh-CN" dirty="0"/>
          </a:p>
        </p:txBody>
      </p:sp>
      <p:sp>
        <p:nvSpPr>
          <p:cNvPr id="4" name="灯片编号占位符 3"/>
          <p:cNvSpPr>
            <a:spLocks noGrp="1"/>
          </p:cNvSpPr>
          <p:nvPr>
            <p:ph type="sldNum" sz="quarter" idx="10"/>
          </p:nvPr>
        </p:nvSpPr>
        <p:spPr/>
        <p:txBody>
          <a:bodyPr/>
          <a:lstStyle/>
          <a:p>
            <a:fld id="{5A8E85A4-6D32-4AAA-9CDD-48AC4294B08D}" type="slidenum">
              <a:rPr lang="zh-CN" altLang="en-US" smtClean="0"/>
              <a:t>20</a:t>
            </a:fld>
            <a:endParaRPr lang="zh-CN" altLang="en-US"/>
          </a:p>
        </p:txBody>
      </p:sp>
    </p:spTree>
    <p:extLst>
      <p:ext uri="{BB962C8B-B14F-4D97-AF65-F5344CB8AC3E}">
        <p14:creationId xmlns:p14="http://schemas.microsoft.com/office/powerpoint/2010/main" val="2719003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F6F5B9-5E60-4C1A-89E7-B71F94CC4F89}" type="slidenum">
              <a:rPr lang="zh-CN" altLang="en-US" smtClean="0"/>
              <a:t>29</a:t>
            </a:fld>
            <a:endParaRPr lang="zh-CN" altLang="en-US"/>
          </a:p>
        </p:txBody>
      </p:sp>
    </p:spTree>
    <p:extLst>
      <p:ext uri="{BB962C8B-B14F-4D97-AF65-F5344CB8AC3E}">
        <p14:creationId xmlns:p14="http://schemas.microsoft.com/office/powerpoint/2010/main" val="2601619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F6F5B9-5E60-4C1A-89E7-B71F94CC4F89}" type="slidenum">
              <a:rPr lang="zh-CN" altLang="en-US" smtClean="0"/>
              <a:t>30</a:t>
            </a:fld>
            <a:endParaRPr lang="zh-CN" altLang="en-US"/>
          </a:p>
        </p:txBody>
      </p:sp>
    </p:spTree>
    <p:extLst>
      <p:ext uri="{BB962C8B-B14F-4D97-AF65-F5344CB8AC3E}">
        <p14:creationId xmlns:p14="http://schemas.microsoft.com/office/powerpoint/2010/main" val="103391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Sampling </a:t>
            </a:r>
            <a:r>
              <a:rPr lang="zh-CN" altLang="en-US" dirty="0"/>
              <a:t>抽样指的就是 </a:t>
            </a:r>
            <a:r>
              <a:rPr lang="en-US" altLang="zh-CN" dirty="0"/>
              <a:t>choosing a </a:t>
            </a:r>
            <a:r>
              <a:rPr lang="en-US" altLang="zh-CN"/>
              <a:t>subset</a:t>
            </a:r>
            <a:r>
              <a:rPr lang="en-US" altLang="zh-CN" baseline="0"/>
              <a:t> of </a:t>
            </a:r>
            <a:r>
              <a:rPr lang="en-US" altLang="zh-CN" baseline="0" dirty="0"/>
              <a:t>individuals in the population and collect data from the subset</a:t>
            </a:r>
          </a:p>
          <a:p>
            <a:endParaRPr lang="en-US" altLang="zh-CN" baseline="0" dirty="0"/>
          </a:p>
          <a:p>
            <a:r>
              <a:rPr lang="zh-CN" altLang="en-US" baseline="0" dirty="0"/>
              <a:t>通过抽样我们就得到了样本</a:t>
            </a:r>
            <a:r>
              <a:rPr lang="en-US" altLang="zh-CN" baseline="0" dirty="0"/>
              <a:t>sample</a:t>
            </a:r>
            <a:endParaRPr lang="en-US" altLang="zh-CN" dirty="0"/>
          </a:p>
        </p:txBody>
      </p:sp>
      <p:sp>
        <p:nvSpPr>
          <p:cNvPr id="4" name="灯片编号占位符 3"/>
          <p:cNvSpPr>
            <a:spLocks noGrp="1"/>
          </p:cNvSpPr>
          <p:nvPr>
            <p:ph type="sldNum" sz="quarter" idx="10"/>
          </p:nvPr>
        </p:nvSpPr>
        <p:spPr/>
        <p:txBody>
          <a:bodyPr/>
          <a:lstStyle/>
          <a:p>
            <a:fld id="{42F6F5B9-5E60-4C1A-89E7-B71F94CC4F89}" type="slidenum">
              <a:rPr lang="zh-CN" altLang="en-US" smtClean="0"/>
              <a:t>3</a:t>
            </a:fld>
            <a:endParaRPr lang="zh-CN" altLang="en-US"/>
          </a:p>
        </p:txBody>
      </p:sp>
    </p:spTree>
    <p:extLst>
      <p:ext uri="{BB962C8B-B14F-4D97-AF65-F5344CB8AC3E}">
        <p14:creationId xmlns:p14="http://schemas.microsoft.com/office/powerpoint/2010/main" val="2821552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关于抽样，有两个概念需要同学们了解</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抓阄</a:t>
            </a:r>
            <a:endParaRPr lang="en-US" altLang="zh-CN" dirty="0"/>
          </a:p>
          <a:p>
            <a:r>
              <a:rPr lang="zh-CN" altLang="en-US" dirty="0"/>
              <a:t>蓝色和红色两种小球各</a:t>
            </a:r>
            <a:r>
              <a:rPr lang="en-US" altLang="zh-CN" dirty="0"/>
              <a:t>10</a:t>
            </a:r>
            <a:r>
              <a:rPr lang="zh-CN" altLang="en-US" dirty="0"/>
              <a:t>个，我要选取两个个体作为样本，我先抽取一个小球是蓝色。</a:t>
            </a:r>
            <a:endParaRPr lang="en-US" altLang="zh-CN" dirty="0"/>
          </a:p>
          <a:p>
            <a:r>
              <a:rPr lang="en-US" altLang="zh-CN" dirty="0"/>
              <a:t>Without replacement </a:t>
            </a:r>
            <a:r>
              <a:rPr lang="zh-CN" altLang="en-US" dirty="0"/>
              <a:t>的话，我第二次抽取的还是蓝色小球的可能性就是 </a:t>
            </a:r>
            <a:r>
              <a:rPr lang="en-US" altLang="zh-CN" dirty="0"/>
              <a:t>1/9</a:t>
            </a:r>
          </a:p>
          <a:p>
            <a:r>
              <a:rPr lang="en-US" altLang="zh-CN" dirty="0"/>
              <a:t>With  1/10</a:t>
            </a:r>
          </a:p>
          <a:p>
            <a:endParaRPr lang="en-US" altLang="zh-CN" dirty="0"/>
          </a:p>
        </p:txBody>
      </p:sp>
      <p:sp>
        <p:nvSpPr>
          <p:cNvPr id="4" name="灯片编号占位符 3"/>
          <p:cNvSpPr>
            <a:spLocks noGrp="1"/>
          </p:cNvSpPr>
          <p:nvPr>
            <p:ph type="sldNum" sz="quarter" idx="10"/>
          </p:nvPr>
        </p:nvSpPr>
        <p:spPr/>
        <p:txBody>
          <a:bodyPr/>
          <a:lstStyle/>
          <a:p>
            <a:fld id="{42F6F5B9-5E60-4C1A-89E7-B71F94CC4F89}" type="slidenum">
              <a:rPr lang="zh-CN" altLang="en-US" smtClean="0"/>
              <a:t>5</a:t>
            </a:fld>
            <a:endParaRPr lang="zh-CN" altLang="en-US"/>
          </a:p>
        </p:txBody>
      </p:sp>
    </p:spTree>
    <p:extLst>
      <p:ext uri="{BB962C8B-B14F-4D97-AF65-F5344CB8AC3E}">
        <p14:creationId xmlns:p14="http://schemas.microsoft.com/office/powerpoint/2010/main" val="2620653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如果我们想要把</a:t>
            </a:r>
            <a:r>
              <a:rPr lang="en-US" altLang="zh-CN" dirty="0"/>
              <a:t>sample</a:t>
            </a:r>
            <a:r>
              <a:rPr lang="zh-CN" altLang="en-US" dirty="0"/>
              <a:t>的结论推广到</a:t>
            </a:r>
            <a:r>
              <a:rPr lang="en-US" altLang="zh-CN" dirty="0"/>
              <a:t>population</a:t>
            </a:r>
            <a:r>
              <a:rPr lang="zh-CN" altLang="en-US" dirty="0"/>
              <a:t>，我们必须要得到一个具有代表性的样本。</a:t>
            </a:r>
            <a:endParaRPr lang="en-US" altLang="zh-CN" dirty="0"/>
          </a:p>
          <a:p>
            <a:r>
              <a:rPr lang="zh-CN" altLang="en-US" dirty="0"/>
              <a:t>所以我们首先要做的是，要找到一个 </a:t>
            </a:r>
            <a:r>
              <a:rPr lang="en-US" altLang="zh-CN" dirty="0"/>
              <a:t>representative sample</a:t>
            </a:r>
            <a:r>
              <a:rPr lang="zh-CN" altLang="en-US" dirty="0"/>
              <a:t>。</a:t>
            </a:r>
            <a:endParaRPr lang="en-US" altLang="zh-CN" dirty="0"/>
          </a:p>
          <a:p>
            <a:r>
              <a:rPr lang="zh-CN" altLang="en-US" dirty="0"/>
              <a:t>为了得到一个具有代表性的样本，我们要避免很多偏差 </a:t>
            </a:r>
            <a:r>
              <a:rPr lang="en-US" altLang="zh-CN" dirty="0"/>
              <a:t>bias</a:t>
            </a:r>
            <a:r>
              <a:rPr lang="zh-CN" altLang="en-US" dirty="0"/>
              <a:t>。</a:t>
            </a:r>
            <a:endParaRPr lang="en-US" altLang="zh-CN" dirty="0"/>
          </a:p>
          <a:p>
            <a:r>
              <a:rPr lang="zh-CN" altLang="en-US" dirty="0"/>
              <a:t>比如，我想测量咱们学校同学的平均身高，我在初中楼找样本，就不合理，我去篮球馆找也不合理，这个反例都不是具有代表性的样本，都有偏差</a:t>
            </a:r>
            <a:r>
              <a:rPr lang="en-US" altLang="zh-CN" dirty="0"/>
              <a:t>bias</a:t>
            </a:r>
            <a:r>
              <a:rPr lang="zh-CN" altLang="en-US" dirty="0"/>
              <a:t>。</a:t>
            </a:r>
          </a:p>
        </p:txBody>
      </p:sp>
      <p:sp>
        <p:nvSpPr>
          <p:cNvPr id="4" name="灯片编号占位符 3"/>
          <p:cNvSpPr>
            <a:spLocks noGrp="1"/>
          </p:cNvSpPr>
          <p:nvPr>
            <p:ph type="sldNum" sz="quarter" idx="10"/>
          </p:nvPr>
        </p:nvSpPr>
        <p:spPr/>
        <p:txBody>
          <a:bodyPr/>
          <a:lstStyle/>
          <a:p>
            <a:fld id="{42F6F5B9-5E60-4C1A-89E7-B71F94CC4F89}" type="slidenum">
              <a:rPr lang="zh-CN" altLang="en-US" smtClean="0"/>
              <a:t>6</a:t>
            </a:fld>
            <a:endParaRPr lang="zh-CN" altLang="en-US"/>
          </a:p>
        </p:txBody>
      </p:sp>
    </p:spTree>
    <p:extLst>
      <p:ext uri="{BB962C8B-B14F-4D97-AF65-F5344CB8AC3E}">
        <p14:creationId xmlns:p14="http://schemas.microsoft.com/office/powerpoint/2010/main" val="1926977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我们来看下都有哪些常见的偏差</a:t>
            </a:r>
            <a:endParaRPr lang="en-US" altLang="zh-CN" dirty="0"/>
          </a:p>
          <a:p>
            <a:endParaRPr lang="en-US" altLang="zh-CN" dirty="0"/>
          </a:p>
          <a:p>
            <a:r>
              <a:rPr lang="en-US" altLang="zh-CN" dirty="0"/>
              <a:t>Convenience </a:t>
            </a:r>
            <a:r>
              <a:rPr lang="zh-CN" altLang="en-US" dirty="0"/>
              <a:t>比如刚刚的例子，我去初中楼一找样本，很容易就能找到，但是并不能代表所有年级学生的数据，这样的偏差就是。。。</a:t>
            </a:r>
            <a:endParaRPr lang="en-US" altLang="zh-CN" dirty="0"/>
          </a:p>
          <a:p>
            <a:endParaRPr lang="en-US" altLang="zh-CN" dirty="0"/>
          </a:p>
          <a:p>
            <a:r>
              <a:rPr lang="en-US" altLang="zh-CN" dirty="0"/>
              <a:t>Voluntary</a:t>
            </a:r>
            <a:r>
              <a:rPr lang="zh-CN" altLang="en-US" dirty="0"/>
              <a:t>：</a:t>
            </a:r>
            <a:endParaRPr lang="en-US" altLang="zh-CN" dirty="0"/>
          </a:p>
          <a:p>
            <a:r>
              <a:rPr lang="zh-CN" altLang="en-US" dirty="0"/>
              <a:t>比如有同学做一个调研，在朋友圈发问卷星链接，收集到的数据就是有</a:t>
            </a:r>
            <a:r>
              <a:rPr lang="en-US" altLang="zh-CN" dirty="0"/>
              <a:t>voluntary bias</a:t>
            </a:r>
            <a:r>
              <a:rPr lang="zh-CN" altLang="en-US" dirty="0"/>
              <a:t>，因为去主动填问卷的同学大多是对这个问卷的主题很感兴趣，并不能代表所有人</a:t>
            </a:r>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Internet brings voluntary response sampling to the computer nearest you. Visit </a:t>
            </a:r>
            <a:r>
              <a:rPr lang="en-US" altLang="zh-CN" sz="1200" dirty="0">
                <a:hlinkClick r:id="rId3"/>
              </a:rPr>
              <a:t>www.misterpoll.com</a:t>
            </a:r>
            <a:r>
              <a:rPr lang="en-US" altLang="zh-CN" sz="1200" dirty="0"/>
              <a:t> to become part of the sample in any of dozens of online polls. As the site says, “None of these polls are ‘scientific,’ but </a:t>
            </a:r>
            <a:r>
              <a:rPr lang="en-US" altLang="zh-CN" sz="1200" dirty="0">
                <a:solidFill>
                  <a:srgbClr val="FF0000"/>
                </a:solidFill>
              </a:rPr>
              <a:t>do represent the collective opinion of everyone who participates</a:t>
            </a:r>
            <a:r>
              <a:rPr lang="en-US" altLang="zh-CN" sz="1200" dirty="0"/>
              <a:t>.” Unfortunately, such polls </a:t>
            </a:r>
            <a:r>
              <a:rPr lang="en-US" altLang="zh-CN" sz="1200" dirty="0">
                <a:solidFill>
                  <a:srgbClr val="FF0000"/>
                </a:solidFill>
              </a:rPr>
              <a:t>don’t tell you much about the views of any larger population.</a:t>
            </a:r>
          </a:p>
          <a:p>
            <a:endParaRPr lang="zh-CN" altLang="en-US" dirty="0"/>
          </a:p>
        </p:txBody>
      </p:sp>
      <p:sp>
        <p:nvSpPr>
          <p:cNvPr id="4" name="灯片编号占位符 3"/>
          <p:cNvSpPr>
            <a:spLocks noGrp="1"/>
          </p:cNvSpPr>
          <p:nvPr>
            <p:ph type="sldNum" sz="quarter" idx="10"/>
          </p:nvPr>
        </p:nvSpPr>
        <p:spPr/>
        <p:txBody>
          <a:bodyPr/>
          <a:lstStyle/>
          <a:p>
            <a:fld id="{42F6F5B9-5E60-4C1A-89E7-B71F94CC4F89}" type="slidenum">
              <a:rPr lang="zh-CN" altLang="en-US" smtClean="0"/>
              <a:t>7</a:t>
            </a:fld>
            <a:endParaRPr lang="zh-CN" altLang="en-US"/>
          </a:p>
        </p:txBody>
      </p:sp>
    </p:spTree>
    <p:extLst>
      <p:ext uri="{BB962C8B-B14F-4D97-AF65-F5344CB8AC3E}">
        <p14:creationId xmlns:p14="http://schemas.microsoft.com/office/powerpoint/2010/main" val="325690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Undercoverage</a:t>
            </a:r>
            <a:r>
              <a:rPr lang="zh-CN" altLang="en-US" dirty="0"/>
              <a:t>：</a:t>
            </a:r>
            <a:endParaRPr lang="en-US" altLang="zh-CN" dirty="0"/>
          </a:p>
          <a:p>
            <a:r>
              <a:rPr lang="zh-CN" altLang="en-US" dirty="0"/>
              <a:t>美国大选之前会有预测，比如每个房子的户主代表一个家庭投票，这样就漏掉了流浪汉。比如在社交软件收集选票信息，那很多不用手机的人，尤其是上了年纪的人的意见就会被忽略。</a:t>
            </a:r>
            <a:endParaRPr lang="en-US" altLang="zh-CN" dirty="0"/>
          </a:p>
          <a:p>
            <a:r>
              <a:rPr lang="zh-CN" altLang="en-US" dirty="0"/>
              <a:t>这种就叫</a:t>
            </a:r>
            <a:r>
              <a:rPr lang="en-US" altLang="zh-CN" dirty="0"/>
              <a:t>…</a:t>
            </a:r>
          </a:p>
          <a:p>
            <a:r>
              <a:rPr lang="en-US" altLang="zh-CN" dirty="0"/>
              <a:t>Measurement</a:t>
            </a:r>
            <a:r>
              <a:rPr lang="zh-CN" altLang="en-US" dirty="0"/>
              <a:t>：</a:t>
            </a:r>
            <a:endParaRPr lang="en-US" altLang="zh-CN" dirty="0"/>
          </a:p>
          <a:p>
            <a:r>
              <a:rPr lang="zh-CN" altLang="en-US" dirty="0"/>
              <a:t>调查托福成绩，有同学乱填的</a:t>
            </a:r>
            <a:endParaRPr lang="en-US" altLang="zh-CN" dirty="0"/>
          </a:p>
          <a:p>
            <a:endParaRPr lang="en-US" altLang="zh-CN" dirty="0"/>
          </a:p>
          <a:p>
            <a:r>
              <a:rPr lang="en-US" altLang="zh-CN" baseline="0" dirty="0"/>
              <a:t>nonresponse</a:t>
            </a:r>
            <a:r>
              <a:rPr lang="zh-CN" altLang="en-US" baseline="0" dirty="0"/>
              <a:t>： </a:t>
            </a:r>
            <a:endParaRPr lang="en-US" altLang="zh-CN" baseline="0" dirty="0"/>
          </a:p>
          <a:p>
            <a:endParaRPr lang="en-US" altLang="zh-CN" baseline="0" dirty="0"/>
          </a:p>
          <a:p>
            <a:r>
              <a:rPr lang="zh-CN" altLang="en-US" baseline="0" dirty="0"/>
              <a:t>问卷星去邀请同学填写，也有同学不填的</a:t>
            </a:r>
            <a:endParaRPr lang="en-US" altLang="zh-CN" baseline="0" dirty="0"/>
          </a:p>
          <a:p>
            <a:r>
              <a:rPr lang="en-US" altLang="zh-CN" dirty="0"/>
              <a:t>Wording:</a:t>
            </a:r>
          </a:p>
          <a:p>
            <a:r>
              <a:rPr lang="zh-CN" altLang="en-US" dirty="0"/>
              <a:t>比较敏感的话题，或者有歧义的问题。</a:t>
            </a:r>
            <a:endParaRPr lang="en-US" altLang="zh-CN" dirty="0"/>
          </a:p>
          <a:p>
            <a:endParaRPr lang="en-US" altLang="zh-CN" dirty="0"/>
          </a:p>
          <a:p>
            <a:r>
              <a:rPr lang="zh-CN" altLang="en-US" dirty="0"/>
              <a:t>常考的就是这几个</a:t>
            </a:r>
            <a:endParaRPr lang="en-US" altLang="zh-CN" dirty="0"/>
          </a:p>
        </p:txBody>
      </p:sp>
      <p:sp>
        <p:nvSpPr>
          <p:cNvPr id="4" name="灯片编号占位符 3"/>
          <p:cNvSpPr>
            <a:spLocks noGrp="1"/>
          </p:cNvSpPr>
          <p:nvPr>
            <p:ph type="sldNum" sz="quarter" idx="10"/>
          </p:nvPr>
        </p:nvSpPr>
        <p:spPr/>
        <p:txBody>
          <a:bodyPr/>
          <a:lstStyle/>
          <a:p>
            <a:fld id="{42F6F5B9-5E60-4C1A-89E7-B71F94CC4F89}" type="slidenum">
              <a:rPr lang="zh-CN" altLang="en-US" smtClean="0"/>
              <a:t>8</a:t>
            </a:fld>
            <a:endParaRPr lang="zh-CN" altLang="en-US"/>
          </a:p>
        </p:txBody>
      </p:sp>
    </p:spTree>
    <p:extLst>
      <p:ext uri="{BB962C8B-B14F-4D97-AF65-F5344CB8AC3E}">
        <p14:creationId xmlns:p14="http://schemas.microsoft.com/office/powerpoint/2010/main" val="3193544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Bahnschrift SemiLight" panose="020B0502040204020203" pitchFamily="34" charset="0"/>
              </a:rPr>
              <a:t>Bias is not just bad luck in one sample!!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Error</a:t>
            </a:r>
            <a:r>
              <a:rPr lang="zh-CN" altLang="en-US" dirty="0"/>
              <a:t>有可能是</a:t>
            </a:r>
            <a:r>
              <a:rPr lang="zh-CN" altLang="en-US" sz="1200" dirty="0">
                <a:latin typeface="Bahnschrift SemiLight" panose="020B0502040204020203" pitchFamily="34" charset="0"/>
              </a:rPr>
              <a:t>收集数据的时候记错数字了等等。</a:t>
            </a:r>
            <a:endParaRPr lang="en-US" altLang="zh-CN" sz="1200" dirty="0">
              <a:latin typeface="Bahnschrift SemiLight" panose="020B0502040204020203" pitchFamily="34" charset="0"/>
            </a:endParaRPr>
          </a:p>
          <a:p>
            <a:endParaRPr lang="en-US" altLang="zh-CN" dirty="0"/>
          </a:p>
          <a:p>
            <a:r>
              <a:rPr lang="en-US" altLang="zh-CN" dirty="0"/>
              <a:t>Bias</a:t>
            </a:r>
            <a:r>
              <a:rPr lang="zh-CN" altLang="en-US" dirty="0"/>
              <a:t>形容的是由我们的抽样方法选取不当等造成的系统性误差</a:t>
            </a:r>
            <a:r>
              <a:rPr lang="en-US" altLang="zh-CN" dirty="0"/>
              <a:t>. </a:t>
            </a:r>
            <a:r>
              <a:rPr lang="zh-CN" altLang="en-US" dirty="0"/>
              <a:t>是方法上的错误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所以通过认真的实验设计，我们可以避免</a:t>
            </a:r>
            <a:r>
              <a:rPr lang="en-US" altLang="zh-CN" dirty="0"/>
              <a:t> bias</a:t>
            </a:r>
            <a:r>
              <a:rPr lang="en-US" altLang="zh-CN" baseline="0" dirty="0"/>
              <a:t> </a:t>
            </a:r>
            <a:r>
              <a:rPr lang="zh-CN" altLang="en-US" baseline="0" dirty="0"/>
              <a:t>的产生。</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Bahnschrift SemiLight" panose="020B0502040204020203" pitchFamily="34" charset="0"/>
              </a:rPr>
              <a:t>But</a:t>
            </a:r>
            <a:r>
              <a:rPr lang="en-US" altLang="zh-CN" sz="1200" baseline="0" dirty="0">
                <a:latin typeface="Bahnschrift SemiLight" panose="020B0502040204020203" pitchFamily="34" charset="0"/>
              </a:rPr>
              <a:t> i</a:t>
            </a:r>
            <a:r>
              <a:rPr lang="en-US" altLang="zh-CN" sz="1200" dirty="0">
                <a:latin typeface="Bahnschrift SemiLight" panose="020B0502040204020203" pitchFamily="34" charset="0"/>
              </a:rPr>
              <a:t>f the method of selecting the sample is flawed</a:t>
            </a:r>
            <a:r>
              <a:rPr lang="en-US" altLang="zh-CN" sz="1200" baseline="0" dirty="0">
                <a:latin typeface="Bahnschrift SemiLight" panose="020B0502040204020203" pitchFamily="34" charset="0"/>
              </a:rPr>
              <a:t> </a:t>
            </a:r>
            <a:r>
              <a:rPr lang="en-US" altLang="zh-CN" sz="1200" dirty="0">
                <a:latin typeface="Bahnschrift SemiLight" panose="020B0502040204020203" pitchFamily="34" charset="0"/>
              </a:rPr>
              <a:t>Increasing the size of the sample does not help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Bahnschrift Semi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Bahnschrift SemiLight" panose="020B0502040204020203" pitchFamily="34" charset="0"/>
              </a:rPr>
              <a:t>那在抽样的过程中，怎么做到无偏？那就是“随机”。借助随机性来消除我们错误的主观判断。</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2F6F5B9-5E60-4C1A-89E7-B71F94CC4F89}" type="slidenum">
              <a:rPr lang="zh-CN" altLang="en-US" smtClean="0"/>
              <a:t>10</a:t>
            </a:fld>
            <a:endParaRPr lang="zh-CN" altLang="en-US"/>
          </a:p>
        </p:txBody>
      </p:sp>
    </p:spTree>
    <p:extLst>
      <p:ext uri="{BB962C8B-B14F-4D97-AF65-F5344CB8AC3E}">
        <p14:creationId xmlns:p14="http://schemas.microsoft.com/office/powerpoint/2010/main" val="2717726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那么为了更好的体验随机抽样，我们一起来做一个小游戏。</a:t>
            </a:r>
            <a:endParaRPr lang="en-US" altLang="zh-CN" dirty="0"/>
          </a:p>
          <a:p>
            <a:r>
              <a:rPr lang="zh-CN" altLang="en-US" dirty="0"/>
              <a:t>请看</a:t>
            </a:r>
            <a:r>
              <a:rPr lang="en-US" altLang="zh-CN" dirty="0" err="1"/>
              <a:t>ppt</a:t>
            </a:r>
            <a:r>
              <a:rPr lang="zh-CN" altLang="en-US" dirty="0"/>
              <a:t>上的这个有很多黄色和蓝色长方形的图片。</a:t>
            </a:r>
            <a:endParaRPr lang="en-US" altLang="zh-CN" dirty="0"/>
          </a:p>
          <a:p>
            <a:r>
              <a:rPr lang="zh-CN" altLang="en-US" dirty="0"/>
              <a:t>图片中一共有</a:t>
            </a:r>
            <a:r>
              <a:rPr lang="en-US" altLang="zh-CN" dirty="0"/>
              <a:t>100</a:t>
            </a:r>
            <a:r>
              <a:rPr lang="zh-CN" altLang="en-US" dirty="0"/>
              <a:t>个长方形，标号从</a:t>
            </a:r>
            <a:r>
              <a:rPr lang="en-US" altLang="zh-CN" dirty="0"/>
              <a:t>1</a:t>
            </a:r>
            <a:r>
              <a:rPr lang="zh-CN" altLang="en-US" dirty="0"/>
              <a:t>到</a:t>
            </a:r>
            <a:r>
              <a:rPr lang="en-US" altLang="zh-CN" dirty="0"/>
              <a:t>100</a:t>
            </a:r>
            <a:r>
              <a:rPr lang="zh-CN" altLang="en-US" dirty="0"/>
              <a:t>。这里面最小的方格，他们的边长定义为</a:t>
            </a:r>
            <a:r>
              <a:rPr lang="en-US" altLang="zh-CN" dirty="0"/>
              <a:t>1</a:t>
            </a:r>
            <a:r>
              <a:rPr lang="zh-CN" altLang="en-US" dirty="0"/>
              <a:t>，举个例子，中间的</a:t>
            </a:r>
            <a:r>
              <a:rPr lang="en-US" altLang="zh-CN" dirty="0"/>
              <a:t>46</a:t>
            </a:r>
            <a:r>
              <a:rPr lang="zh-CN" altLang="en-US" dirty="0"/>
              <a:t>号长方形，它的长和宽分别为</a:t>
            </a:r>
            <a:r>
              <a:rPr lang="en-US" altLang="zh-CN" dirty="0"/>
              <a:t>7</a:t>
            </a:r>
            <a:r>
              <a:rPr lang="zh-CN" altLang="en-US" dirty="0"/>
              <a:t>和</a:t>
            </a:r>
            <a:r>
              <a:rPr lang="en-US" altLang="zh-CN" dirty="0"/>
              <a:t>2</a:t>
            </a:r>
            <a:r>
              <a:rPr lang="zh-CN" altLang="en-US" dirty="0"/>
              <a:t>。</a:t>
            </a:r>
            <a:endParaRPr lang="en-US" altLang="zh-CN" dirty="0"/>
          </a:p>
          <a:p>
            <a:endParaRPr lang="en-US" altLang="zh-CN" dirty="0"/>
          </a:p>
          <a:p>
            <a:r>
              <a:rPr lang="zh-CN" altLang="en-US" dirty="0"/>
              <a:t>现在请大家大胆猜测一下，这</a:t>
            </a:r>
            <a:r>
              <a:rPr lang="en-US" altLang="zh-CN" dirty="0"/>
              <a:t>100</a:t>
            </a:r>
            <a:r>
              <a:rPr lang="zh-CN" altLang="en-US" dirty="0"/>
              <a:t>个长方形的面积的平均值是多少。给大家十秒钟的时间，凭自己的直觉来猜测就好。</a:t>
            </a:r>
            <a:endParaRPr lang="en-US" altLang="zh-CN" dirty="0"/>
          </a:p>
        </p:txBody>
      </p:sp>
      <p:sp>
        <p:nvSpPr>
          <p:cNvPr id="4" name="灯片编号占位符 3"/>
          <p:cNvSpPr>
            <a:spLocks noGrp="1"/>
          </p:cNvSpPr>
          <p:nvPr>
            <p:ph type="sldNum" sz="quarter" idx="10"/>
          </p:nvPr>
        </p:nvSpPr>
        <p:spPr/>
        <p:txBody>
          <a:bodyPr/>
          <a:lstStyle/>
          <a:p>
            <a:fld id="{5A8E85A4-6D32-4AAA-9CDD-48AC4294B08D}" type="slidenum">
              <a:rPr lang="zh-CN" altLang="en-US" smtClean="0"/>
              <a:t>11</a:t>
            </a:fld>
            <a:endParaRPr lang="zh-CN" altLang="en-US"/>
          </a:p>
        </p:txBody>
      </p:sp>
    </p:spTree>
    <p:extLst>
      <p:ext uri="{BB962C8B-B14F-4D97-AF65-F5344CB8AC3E}">
        <p14:creationId xmlns:p14="http://schemas.microsoft.com/office/powerpoint/2010/main" val="4199100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这一百个长方形的面积的均值是 </a:t>
            </a:r>
            <a:r>
              <a:rPr lang="en-US" altLang="zh-CN" dirty="0"/>
              <a:t>5.34</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偏差还是蛮大的，所以我们光凭主观猜测，得到的估计值是不可信的。</a:t>
            </a:r>
            <a:endParaRPr lang="en-US" altLang="zh-CN" dirty="0"/>
          </a:p>
          <a:p>
            <a:endParaRPr lang="en-US" altLang="zh-CN" dirty="0"/>
          </a:p>
          <a:p>
            <a:r>
              <a:rPr lang="zh-CN" altLang="en-US" dirty="0"/>
              <a:t>那怎么得到科学靠谱的估计值呢？用的就是随机抽样法，在随机抽样方法中，最常见的是简单随机抽样法 </a:t>
            </a:r>
            <a:r>
              <a:rPr lang="en-US" altLang="zh-CN" dirty="0"/>
              <a:t>SRS</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A8E85A4-6D32-4AAA-9CDD-48AC4294B08D}" type="slidenum">
              <a:rPr lang="zh-CN" altLang="en-US" smtClean="0"/>
              <a:t>12</a:t>
            </a:fld>
            <a:endParaRPr lang="zh-CN" altLang="en-US"/>
          </a:p>
        </p:txBody>
      </p:sp>
    </p:spTree>
    <p:extLst>
      <p:ext uri="{BB962C8B-B14F-4D97-AF65-F5344CB8AC3E}">
        <p14:creationId xmlns:p14="http://schemas.microsoft.com/office/powerpoint/2010/main" val="157524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A7AE676-1F46-473A-B7AE-CAF5DA6A5614}"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2770380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7AE676-1F46-473A-B7AE-CAF5DA6A5614}"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423146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7AE676-1F46-473A-B7AE-CAF5DA6A5614}"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418324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5959375" y="6527800"/>
            <a:ext cx="256287" cy="241300"/>
          </a:xfrm>
          <a:prstGeom prst="rect">
            <a:avLst/>
          </a:prstGeom>
        </p:spPr>
        <p:txBody>
          <a:bodyPr lIns="76200" tIns="76200" rIns="76200" bIns="76200"/>
          <a:lstStyle>
            <a:lvl1pPr defTabSz="406400">
              <a:defRPr sz="1200">
                <a:solidFill>
                  <a:srgbClr val="868686"/>
                </a:solidFill>
                <a:uFillTx/>
                <a:latin typeface="+mj-lt"/>
                <a:ea typeface="+mj-ea"/>
                <a:cs typeface="+mj-cs"/>
                <a:sym typeface="Marker Felt"/>
              </a:defRPr>
            </a:lvl1pPr>
          </a:lstStyle>
          <a:p>
            <a:fld id="{86CB4B4D-7CA3-9044-876B-883B54F8677D}" type="slidenum">
              <a:t>‹#›</a:t>
            </a:fld>
            <a:endParaRPr/>
          </a:p>
        </p:txBody>
      </p:sp>
    </p:spTree>
    <p:extLst>
      <p:ext uri="{BB962C8B-B14F-4D97-AF65-F5344CB8AC3E}">
        <p14:creationId xmlns:p14="http://schemas.microsoft.com/office/powerpoint/2010/main" val="245963643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30" name="Title Text"/>
          <p:cNvSpPr txBox="1">
            <a:spLocks noGrp="1"/>
          </p:cNvSpPr>
          <p:nvPr>
            <p:ph type="title"/>
          </p:nvPr>
        </p:nvSpPr>
        <p:spPr>
          <a:xfrm>
            <a:off x="2413000" y="177800"/>
            <a:ext cx="7366000" cy="1714500"/>
          </a:xfrm>
          <a:prstGeom prst="rect">
            <a:avLst/>
          </a:prstGeom>
        </p:spPr>
        <p:txBody>
          <a:bodyPr/>
          <a:lstStyle>
            <a:lvl1pPr marR="0" defTabSz="406400">
              <a:defRPr sz="5600">
                <a:solidFill>
                  <a:srgbClr val="45A7DE"/>
                </a:solidFill>
                <a:uFillTx/>
                <a:latin typeface="+mj-lt"/>
                <a:ea typeface="+mj-ea"/>
                <a:cs typeface="+mj-cs"/>
                <a:sym typeface="Marker Felt"/>
              </a:defRPr>
            </a:lvl1pPr>
          </a:lstStyle>
          <a:p>
            <a:r>
              <a:t>Title Text</a:t>
            </a:r>
          </a:p>
        </p:txBody>
      </p:sp>
      <p:sp>
        <p:nvSpPr>
          <p:cNvPr id="31" name="Body Level One…"/>
          <p:cNvSpPr txBox="1">
            <a:spLocks noGrp="1"/>
          </p:cNvSpPr>
          <p:nvPr>
            <p:ph type="body" sz="half" idx="1"/>
          </p:nvPr>
        </p:nvSpPr>
        <p:spPr>
          <a:xfrm>
            <a:off x="2413000" y="1943100"/>
            <a:ext cx="7366000" cy="4025900"/>
          </a:xfrm>
          <a:prstGeom prst="rect">
            <a:avLst/>
          </a:prstGeom>
        </p:spPr>
        <p:txBody>
          <a:bodyPr anchor="ctr"/>
          <a:lstStyle>
            <a:lvl1pPr marL="510763" marR="0" indent="-396463" defTabSz="406400">
              <a:spcBef>
                <a:spcPts val="2000"/>
              </a:spcBef>
              <a:buSzPct val="50000"/>
              <a:buFont typeface="Marker Felt"/>
              <a:buBlip>
                <a:blip r:embed="rId2"/>
              </a:buBlip>
              <a:defRPr sz="3000">
                <a:solidFill>
                  <a:srgbClr val="868686"/>
                </a:solidFill>
                <a:uFillTx/>
                <a:latin typeface="+mj-lt"/>
                <a:ea typeface="+mj-ea"/>
                <a:cs typeface="+mj-cs"/>
                <a:sym typeface="Marker Felt"/>
              </a:defRPr>
            </a:lvl1pPr>
            <a:lvl2pPr marL="663163" marR="0" indent="-396463" defTabSz="406400">
              <a:spcBef>
                <a:spcPts val="2000"/>
              </a:spcBef>
              <a:buSzPct val="50000"/>
              <a:buFont typeface="Marker Felt"/>
              <a:buBlip>
                <a:blip r:embed="rId2"/>
              </a:buBlip>
              <a:defRPr sz="3000">
                <a:solidFill>
                  <a:srgbClr val="868686"/>
                </a:solidFill>
                <a:uFillTx/>
                <a:latin typeface="+mj-lt"/>
                <a:ea typeface="+mj-ea"/>
                <a:cs typeface="+mj-cs"/>
                <a:sym typeface="Marker Felt"/>
              </a:defRPr>
            </a:lvl2pPr>
            <a:lvl3pPr marL="821913" marR="0" indent="-396463" defTabSz="406400">
              <a:spcBef>
                <a:spcPts val="2000"/>
              </a:spcBef>
              <a:buSzPct val="50000"/>
              <a:buFont typeface="Marker Felt"/>
              <a:buBlip>
                <a:blip r:embed="rId2"/>
              </a:buBlip>
              <a:defRPr sz="3000">
                <a:solidFill>
                  <a:srgbClr val="868686"/>
                </a:solidFill>
                <a:uFillTx/>
                <a:latin typeface="+mj-lt"/>
                <a:ea typeface="+mj-ea"/>
                <a:cs typeface="+mj-cs"/>
                <a:sym typeface="Marker Felt"/>
              </a:defRPr>
            </a:lvl3pPr>
            <a:lvl4pPr marL="980663" marR="0" indent="-396463" defTabSz="406400">
              <a:spcBef>
                <a:spcPts val="2000"/>
              </a:spcBef>
              <a:buSzPct val="50000"/>
              <a:buFont typeface="Marker Felt"/>
              <a:buBlip>
                <a:blip r:embed="rId2"/>
              </a:buBlip>
              <a:defRPr sz="3000">
                <a:solidFill>
                  <a:srgbClr val="868686"/>
                </a:solidFill>
                <a:uFillTx/>
                <a:latin typeface="+mj-lt"/>
                <a:ea typeface="+mj-ea"/>
                <a:cs typeface="+mj-cs"/>
                <a:sym typeface="Marker Felt"/>
              </a:defRPr>
            </a:lvl4pPr>
            <a:lvl5pPr marL="1133063" marR="0" indent="-396463" defTabSz="406400">
              <a:spcBef>
                <a:spcPts val="2000"/>
              </a:spcBef>
              <a:buSzPct val="50000"/>
              <a:buFont typeface="Marker Felt"/>
              <a:buBlip>
                <a:blip r:embed="rId2"/>
              </a:buBlip>
              <a:defRPr sz="3000">
                <a:solidFill>
                  <a:srgbClr val="868686"/>
                </a:solidFill>
                <a:uFillTx/>
                <a:latin typeface="+mj-lt"/>
                <a:ea typeface="+mj-ea"/>
                <a:cs typeface="+mj-cs"/>
                <a:sym typeface="Marker Felt"/>
              </a:defRPr>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xfrm>
            <a:off x="5959375" y="6527800"/>
            <a:ext cx="256287" cy="241300"/>
          </a:xfrm>
          <a:prstGeom prst="rect">
            <a:avLst/>
          </a:prstGeom>
        </p:spPr>
        <p:txBody>
          <a:bodyPr lIns="76200" tIns="76200" rIns="76200" bIns="76200"/>
          <a:lstStyle>
            <a:lvl1pPr defTabSz="406400">
              <a:defRPr sz="1200">
                <a:solidFill>
                  <a:srgbClr val="868686"/>
                </a:solidFill>
                <a:uFillTx/>
                <a:latin typeface="+mj-lt"/>
                <a:ea typeface="+mj-ea"/>
                <a:cs typeface="+mj-cs"/>
                <a:sym typeface="Marker Felt"/>
              </a:defRPr>
            </a:lvl1pPr>
          </a:lstStyle>
          <a:p>
            <a:fld id="{86CB4B4D-7CA3-9044-876B-883B54F8677D}" type="slidenum">
              <a:t>‹#›</a:t>
            </a:fld>
            <a:endParaRPr/>
          </a:p>
        </p:txBody>
      </p:sp>
    </p:spTree>
    <p:extLst>
      <p:ext uri="{BB962C8B-B14F-4D97-AF65-F5344CB8AC3E}">
        <p14:creationId xmlns:p14="http://schemas.microsoft.com/office/powerpoint/2010/main" val="2844674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7AE676-1F46-473A-B7AE-CAF5DA6A5614}"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104484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A7AE676-1F46-473A-B7AE-CAF5DA6A5614}"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334614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A7AE676-1F46-473A-B7AE-CAF5DA6A5614}" type="datetimeFigureOut">
              <a:rPr lang="zh-CN" altLang="en-US" smtClean="0"/>
              <a:t>2024/5/8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3868707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A7AE676-1F46-473A-B7AE-CAF5DA6A5614}" type="datetimeFigureOut">
              <a:rPr lang="zh-CN" altLang="en-US" smtClean="0"/>
              <a:t>2024/5/8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24854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A7AE676-1F46-473A-B7AE-CAF5DA6A5614}" type="datetimeFigureOut">
              <a:rPr lang="zh-CN" altLang="en-US" smtClean="0"/>
              <a:t>2024/5/8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364860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7AE676-1F46-473A-B7AE-CAF5DA6A5614}" type="datetimeFigureOut">
              <a:rPr lang="zh-CN" altLang="en-US" smtClean="0"/>
              <a:t>2024/5/8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413831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A7AE676-1F46-473A-B7AE-CAF5DA6A5614}" type="datetimeFigureOut">
              <a:rPr lang="zh-CN" altLang="en-US" smtClean="0"/>
              <a:t>2024/5/8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63789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A7AE676-1F46-473A-B7AE-CAF5DA6A5614}" type="datetimeFigureOut">
              <a:rPr lang="zh-CN" altLang="en-US" smtClean="0"/>
              <a:t>2024/5/8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3862248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AE676-1F46-473A-B7AE-CAF5DA6A5614}" type="datetimeFigureOut">
              <a:rPr lang="zh-CN" altLang="en-US" smtClean="0"/>
              <a:t>2024/5/8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B73A9-565C-474C-B923-1137804AE418}" type="slidenum">
              <a:rPr lang="zh-CN" altLang="en-US" smtClean="0"/>
              <a:t>‹#›</a:t>
            </a:fld>
            <a:endParaRPr lang="zh-CN" altLang="en-US"/>
          </a:p>
        </p:txBody>
      </p:sp>
    </p:spTree>
    <p:extLst>
      <p:ext uri="{BB962C8B-B14F-4D97-AF65-F5344CB8AC3E}">
        <p14:creationId xmlns:p14="http://schemas.microsoft.com/office/powerpoint/2010/main" val="2016484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4.jpe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60764" y="568182"/>
            <a:ext cx="9144000" cy="2387600"/>
          </a:xfrm>
        </p:spPr>
        <p:txBody>
          <a:bodyPr/>
          <a:lstStyle/>
          <a:p>
            <a:r>
              <a:rPr lang="en-US" altLang="zh-CN" dirty="0"/>
              <a:t>Lecture 1</a:t>
            </a:r>
            <a:endParaRPr lang="zh-CN" altLang="en-US" dirty="0"/>
          </a:p>
        </p:txBody>
      </p:sp>
      <p:sp>
        <p:nvSpPr>
          <p:cNvPr id="3" name="副标题 2"/>
          <p:cNvSpPr>
            <a:spLocks noGrp="1"/>
          </p:cNvSpPr>
          <p:nvPr>
            <p:ph type="subTitle" idx="1"/>
          </p:nvPr>
        </p:nvSpPr>
        <p:spPr>
          <a:xfrm>
            <a:off x="1524000" y="3509963"/>
            <a:ext cx="9144000" cy="1655762"/>
          </a:xfrm>
        </p:spPr>
        <p:txBody>
          <a:bodyPr>
            <a:normAutofit/>
          </a:bodyPr>
          <a:lstStyle/>
          <a:p>
            <a:r>
              <a:rPr lang="en-US" altLang="zh-CN" sz="9600" dirty="0"/>
              <a:t>Sampling</a:t>
            </a:r>
            <a:endParaRPr lang="zh-CN" altLang="en-US" sz="9600" dirty="0"/>
          </a:p>
        </p:txBody>
      </p:sp>
    </p:spTree>
    <p:extLst>
      <p:ext uri="{BB962C8B-B14F-4D97-AF65-F5344CB8AC3E}">
        <p14:creationId xmlns:p14="http://schemas.microsoft.com/office/powerpoint/2010/main" val="1623007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Bias &amp; Error</a:t>
            </a:r>
            <a:endParaRPr lang="zh-CN" altLang="en-US" dirty="0"/>
          </a:p>
        </p:txBody>
      </p:sp>
      <p:sp>
        <p:nvSpPr>
          <p:cNvPr id="4" name="内容占位符 3"/>
          <p:cNvSpPr>
            <a:spLocks noGrp="1"/>
          </p:cNvSpPr>
          <p:nvPr>
            <p:ph idx="1"/>
          </p:nvPr>
        </p:nvSpPr>
        <p:spPr>
          <a:xfrm>
            <a:off x="361720" y="1690688"/>
            <a:ext cx="11468559" cy="4351338"/>
          </a:xfrm>
        </p:spPr>
        <p:txBody>
          <a:bodyPr>
            <a:normAutofit/>
          </a:bodyPr>
          <a:lstStyle/>
          <a:p>
            <a:pPr marL="0" indent="0">
              <a:lnSpc>
                <a:spcPct val="150000"/>
              </a:lnSpc>
              <a:buNone/>
            </a:pPr>
            <a:r>
              <a:rPr lang="en-US" altLang="zh-CN" sz="3000" dirty="0">
                <a:latin typeface="Bahnschrift SemiLight" panose="020B0502040204020203" pitchFamily="34" charset="0"/>
              </a:rPr>
              <a:t>Bias is not just bad luck in one sample!!</a:t>
            </a:r>
          </a:p>
          <a:p>
            <a:pPr marL="0" indent="0">
              <a:lnSpc>
                <a:spcPct val="150000"/>
              </a:lnSpc>
              <a:buNone/>
            </a:pPr>
            <a:r>
              <a:rPr lang="en-US" altLang="zh-CN" sz="3000" dirty="0">
                <a:latin typeface="Bahnschrift SemiLight" panose="020B0502040204020203" pitchFamily="34" charset="0"/>
              </a:rPr>
              <a:t>Bias is introduced by </a:t>
            </a:r>
            <a:r>
              <a:rPr lang="en-US" altLang="zh-CN" sz="3000" dirty="0">
                <a:solidFill>
                  <a:srgbClr val="FF0000"/>
                </a:solidFill>
                <a:latin typeface="Arial Rounded MT Bold" panose="020F0704030504030204" pitchFamily="34" charset="0"/>
              </a:rPr>
              <a:t>the way in which a sample is selected or by the way in which the data are collected from the sample</a:t>
            </a:r>
            <a:r>
              <a:rPr lang="en-US" altLang="zh-CN" sz="3000" dirty="0">
                <a:latin typeface="Bahnschrift SemiLight" panose="020B0502040204020203" pitchFamily="34" charset="0"/>
              </a:rPr>
              <a:t>.</a:t>
            </a:r>
          </a:p>
          <a:p>
            <a:pPr marL="0" indent="0">
              <a:lnSpc>
                <a:spcPct val="150000"/>
              </a:lnSpc>
              <a:buNone/>
            </a:pPr>
            <a:r>
              <a:rPr lang="en-US" altLang="zh-CN" sz="3000" dirty="0">
                <a:latin typeface="Bahnschrift SemiLight" panose="020B0502040204020203" pitchFamily="34" charset="0"/>
              </a:rPr>
              <a:t>Increasing the size of the sample does nothing to reduce bias if the method of selecting the sample is flawed.</a:t>
            </a:r>
            <a:endParaRPr lang="zh-CN" altLang="en-US" sz="3000" dirty="0">
              <a:latin typeface="Bahnschrift SemiLight" panose="020B0502040204020203" pitchFamily="34" charset="0"/>
            </a:endParaRPr>
          </a:p>
        </p:txBody>
      </p:sp>
    </p:spTree>
    <p:extLst>
      <p:ext uri="{BB962C8B-B14F-4D97-AF65-F5344CB8AC3E}">
        <p14:creationId xmlns:p14="http://schemas.microsoft.com/office/powerpoint/2010/main" val="154660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507670">
            <a:off x="10788641" y="-41045"/>
            <a:ext cx="1435119" cy="1978233"/>
          </a:xfrm>
          <a:prstGeom prst="rect">
            <a:avLst/>
          </a:prstGeom>
        </p:spPr>
      </p:pic>
      <p:pic>
        <p:nvPicPr>
          <p:cNvPr id="28" name="图片 27"/>
          <p:cNvPicPr>
            <a:picLocks noChangeAspect="1"/>
          </p:cNvPicPr>
          <p:nvPr/>
        </p:nvPicPr>
        <p:blipFill>
          <a:blip r:embed="rId5"/>
          <a:stretch>
            <a:fillRect/>
          </a:stretch>
        </p:blipFill>
        <p:spPr>
          <a:xfrm>
            <a:off x="7282081" y="-172225"/>
            <a:ext cx="4960719" cy="6939585"/>
          </a:xfrm>
          <a:prstGeom prst="rect">
            <a:avLst/>
          </a:prstGeom>
        </p:spPr>
      </p:pic>
      <p:pic>
        <p:nvPicPr>
          <p:cNvPr id="6" name="Picture 6"/>
          <p:cNvPicPr>
            <a:picLocks noChangeAspect="1"/>
          </p:cNvPicPr>
          <p:nvPr/>
        </p:nvPicPr>
        <p:blipFill>
          <a:blip r:embed="rId6"/>
          <a:srcRect/>
          <a:stretch>
            <a:fillRect/>
          </a:stretch>
        </p:blipFill>
        <p:spPr>
          <a:xfrm>
            <a:off x="4764427" y="1564163"/>
            <a:ext cx="1667253" cy="1877537"/>
          </a:xfrm>
          <a:prstGeom prst="rect">
            <a:avLst/>
          </a:prstGeom>
        </p:spPr>
      </p:pic>
      <p:sp>
        <p:nvSpPr>
          <p:cNvPr id="7" name="TextBox 7"/>
          <p:cNvSpPr txBox="1"/>
          <p:nvPr/>
        </p:nvSpPr>
        <p:spPr>
          <a:xfrm>
            <a:off x="685800" y="1067622"/>
            <a:ext cx="5200970" cy="897682"/>
          </a:xfrm>
          <a:prstGeom prst="rect">
            <a:avLst/>
          </a:prstGeom>
        </p:spPr>
        <p:txBody>
          <a:bodyPr lIns="0" tIns="0" rIns="0" bIns="0" rtlCol="0" anchor="t">
            <a:spAutoFit/>
          </a:bodyPr>
          <a:lstStyle/>
          <a:p>
            <a:pPr>
              <a:lnSpc>
                <a:spcPts val="3453"/>
              </a:lnSpc>
              <a:spcBef>
                <a:spcPct val="0"/>
              </a:spcBef>
            </a:pPr>
            <a:r>
              <a:rPr lang="en-US" sz="2466" spc="103" dirty="0">
                <a:solidFill>
                  <a:srgbClr val="30665C"/>
                </a:solidFill>
              </a:rPr>
              <a:t>Ten seconds to guess the average area of all the rectangles.</a:t>
            </a:r>
          </a:p>
        </p:txBody>
      </p:sp>
      <p:sp>
        <p:nvSpPr>
          <p:cNvPr id="8" name="TextBox 8"/>
          <p:cNvSpPr txBox="1"/>
          <p:nvPr/>
        </p:nvSpPr>
        <p:spPr>
          <a:xfrm>
            <a:off x="685800" y="323215"/>
            <a:ext cx="1549400" cy="577081"/>
          </a:xfrm>
          <a:prstGeom prst="rect">
            <a:avLst/>
          </a:prstGeom>
        </p:spPr>
        <p:txBody>
          <a:bodyPr wrap="square" lIns="0" tIns="0" rIns="0" bIns="0" rtlCol="0" anchor="t">
            <a:spAutoFit/>
          </a:bodyPr>
          <a:lstStyle/>
          <a:p>
            <a:pPr algn="ctr">
              <a:lnSpc>
                <a:spcPts val="4480"/>
              </a:lnSpc>
              <a:spcBef>
                <a:spcPct val="0"/>
              </a:spcBef>
            </a:pPr>
            <a:r>
              <a:rPr lang="en-US" sz="3199" spc="134" dirty="0">
                <a:solidFill>
                  <a:srgbClr val="30665C"/>
                </a:solidFill>
              </a:rPr>
              <a:t>Guess</a:t>
            </a:r>
          </a:p>
        </p:txBody>
      </p:sp>
      <p:sp>
        <p:nvSpPr>
          <p:cNvPr id="11" name="矩形 10"/>
          <p:cNvSpPr/>
          <p:nvPr/>
        </p:nvSpPr>
        <p:spPr>
          <a:xfrm>
            <a:off x="8788400" y="3022600"/>
            <a:ext cx="304113" cy="1016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14" name="直接箭头连接符 13"/>
          <p:cNvCxnSpPr/>
          <p:nvPr/>
        </p:nvCxnSpPr>
        <p:spPr>
          <a:xfrm>
            <a:off x="8787713" y="2870200"/>
            <a:ext cx="304800"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8686800" y="2981220"/>
            <a:ext cx="0" cy="1006084"/>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382000" y="3327400"/>
            <a:ext cx="243840" cy="338554"/>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zh-CN" sz="1600" b="1" dirty="0">
                <a:solidFill>
                  <a:schemeClr val="bg1"/>
                </a:solidFill>
              </a:rPr>
              <a:t>7</a:t>
            </a:r>
            <a:endParaRPr lang="zh-CN" altLang="en-US" sz="1600" b="1" dirty="0">
              <a:solidFill>
                <a:schemeClr val="bg1"/>
              </a:solidFill>
            </a:endParaRPr>
          </a:p>
        </p:txBody>
      </p:sp>
      <p:sp>
        <p:nvSpPr>
          <p:cNvPr id="18" name="文本框 17"/>
          <p:cNvSpPr txBox="1"/>
          <p:nvPr/>
        </p:nvSpPr>
        <p:spPr>
          <a:xfrm>
            <a:off x="8813113" y="2471579"/>
            <a:ext cx="243840" cy="338554"/>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ltLang="zh-CN" sz="1600" b="1" dirty="0">
                <a:solidFill>
                  <a:schemeClr val="bg1"/>
                </a:solidFill>
              </a:rPr>
              <a:t>2</a:t>
            </a:r>
            <a:endParaRPr lang="zh-CN" altLang="en-US" sz="1600" b="1" dirty="0">
              <a:solidFill>
                <a:schemeClr val="bg1"/>
              </a:solidFill>
            </a:endParaRPr>
          </a:p>
        </p:txBody>
      </p:sp>
      <p:sp>
        <p:nvSpPr>
          <p:cNvPr id="27" name="AutoShape 1" descr="Volume 17 一 Number 4 &#10;81 &#10;16 &#10;37 &#10;38 &#10;17 &#10;Random Rectangles &#10;CMC ComMuniCator &#10;51 &#10;18 &#10;59 &#10;93 &#10;39 &#10;Page 43 "/>
          <p:cNvSpPr>
            <a:spLocks noChangeAspect="1" noChangeArrowheads="1"/>
          </p:cNvSpPr>
          <p:nvPr/>
        </p:nvSpPr>
        <p:spPr bwMode="auto">
          <a:xfrm>
            <a:off x="0" y="0"/>
            <a:ext cx="4597400" cy="6299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0960" tIns="30480" rIns="60960" bIns="30480" numCol="1" anchor="t" anchorCtr="0" compatLnSpc="1">
            <a:prstTxWarp prst="textNoShape">
              <a:avLst/>
            </a:prstTxWarp>
          </a:bodyPr>
          <a:lstStyle/>
          <a:p>
            <a:endParaRPr lang="zh-CN" altLang="en-US" sz="1200"/>
          </a:p>
        </p:txBody>
      </p:sp>
    </p:spTree>
    <p:extLst>
      <p:ext uri="{BB962C8B-B14F-4D97-AF65-F5344CB8AC3E}">
        <p14:creationId xmlns:p14="http://schemas.microsoft.com/office/powerpoint/2010/main" val="25203381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txBox="1"/>
          <p:nvPr/>
        </p:nvSpPr>
        <p:spPr>
          <a:xfrm>
            <a:off x="1573761" y="2221181"/>
            <a:ext cx="8681061" cy="2385268"/>
          </a:xfrm>
          <a:prstGeom prst="rect">
            <a:avLst/>
          </a:prstGeom>
        </p:spPr>
        <p:txBody>
          <a:bodyPr lIns="0" tIns="0" rIns="0" bIns="0" rtlCol="0" anchor="t">
            <a:spAutoFit/>
          </a:bodyPr>
          <a:lstStyle/>
          <a:p>
            <a:pPr algn="ctr">
              <a:lnSpc>
                <a:spcPts val="9333"/>
              </a:lnSpc>
            </a:pPr>
            <a:r>
              <a:rPr lang="en-US" sz="6666" spc="279" dirty="0">
                <a:solidFill>
                  <a:srgbClr val="30665C"/>
                </a:solidFill>
              </a:rPr>
              <a:t>actual mean </a:t>
            </a:r>
          </a:p>
          <a:p>
            <a:pPr algn="ctr">
              <a:lnSpc>
                <a:spcPts val="9333"/>
              </a:lnSpc>
            </a:pPr>
            <a:r>
              <a:rPr lang="en-US" sz="6666" spc="279" dirty="0">
                <a:solidFill>
                  <a:srgbClr val="30665C"/>
                </a:solidFill>
              </a:rPr>
              <a:t>5.34</a:t>
            </a:r>
          </a:p>
        </p:txBody>
      </p:sp>
    </p:spTree>
    <p:extLst>
      <p:ext uri="{BB962C8B-B14F-4D97-AF65-F5344CB8AC3E}">
        <p14:creationId xmlns:p14="http://schemas.microsoft.com/office/powerpoint/2010/main" val="383857105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70502" y="1606177"/>
            <a:ext cx="11774048" cy="2561447"/>
          </a:xfrm>
          <a:prstGeom prst="rect">
            <a:avLst/>
          </a:prstGeom>
        </p:spPr>
      </p:pic>
      <p:sp>
        <p:nvSpPr>
          <p:cNvPr id="2" name="矩形 1"/>
          <p:cNvSpPr/>
          <p:nvPr/>
        </p:nvSpPr>
        <p:spPr>
          <a:xfrm>
            <a:off x="767507" y="4407389"/>
            <a:ext cx="10679017" cy="1384995"/>
          </a:xfrm>
          <a:prstGeom prst="rect">
            <a:avLst/>
          </a:prstGeom>
        </p:spPr>
        <p:txBody>
          <a:bodyPr wrap="square">
            <a:spAutoFit/>
          </a:bodyPr>
          <a:lstStyle/>
          <a:p>
            <a:pPr>
              <a:lnSpc>
                <a:spcPct val="150000"/>
              </a:lnSpc>
            </a:pPr>
            <a:r>
              <a:rPr lang="en-US" altLang="zh-CN" sz="2800" dirty="0">
                <a:solidFill>
                  <a:srgbClr val="242021"/>
                </a:solidFill>
                <a:latin typeface="AGaramondPro-Regular"/>
              </a:rPr>
              <a:t> - objective</a:t>
            </a:r>
          </a:p>
          <a:p>
            <a:pPr>
              <a:lnSpc>
                <a:spcPct val="150000"/>
              </a:lnSpc>
            </a:pPr>
            <a:r>
              <a:rPr lang="en-US" altLang="zh-CN" sz="2800" dirty="0">
                <a:solidFill>
                  <a:srgbClr val="242021"/>
                </a:solidFill>
                <a:latin typeface="AGaramondPro-Regular"/>
              </a:rPr>
              <a:t> - free of selection bias</a:t>
            </a:r>
            <a:endParaRPr lang="zh-CN" altLang="en-US" sz="2800" dirty="0"/>
          </a:p>
        </p:txBody>
      </p:sp>
      <p:sp>
        <p:nvSpPr>
          <p:cNvPr id="5" name="矩形 4"/>
          <p:cNvSpPr/>
          <p:nvPr/>
        </p:nvSpPr>
        <p:spPr>
          <a:xfrm>
            <a:off x="468216" y="535415"/>
            <a:ext cx="10679017" cy="830997"/>
          </a:xfrm>
          <a:prstGeom prst="rect">
            <a:avLst/>
          </a:prstGeom>
        </p:spPr>
        <p:txBody>
          <a:bodyPr wrap="square">
            <a:spAutoFit/>
          </a:bodyPr>
          <a:lstStyle/>
          <a:p>
            <a:pPr>
              <a:lnSpc>
                <a:spcPct val="150000"/>
              </a:lnSpc>
            </a:pPr>
            <a:r>
              <a:rPr lang="en-US" altLang="zh-CN" sz="3200" dirty="0">
                <a:solidFill>
                  <a:srgbClr val="242021"/>
                </a:solidFill>
                <a:latin typeface="Arial" panose="020B0604020202020204" pitchFamily="34" charset="0"/>
                <a:cs typeface="Arial" panose="020B0604020202020204" pitchFamily="34" charset="0"/>
              </a:rPr>
              <a:t>SRS</a:t>
            </a:r>
            <a:r>
              <a:rPr lang="zh-CN" altLang="en-US" sz="3200" dirty="0">
                <a:solidFill>
                  <a:srgbClr val="242021"/>
                </a:solidFill>
                <a:latin typeface="Arial" panose="020B0604020202020204" pitchFamily="34" charset="0"/>
                <a:cs typeface="Arial" panose="020B0604020202020204" pitchFamily="34" charset="0"/>
              </a:rPr>
              <a:t>（ </a:t>
            </a:r>
            <a:r>
              <a:rPr lang="en-US" altLang="zh-CN" sz="3200" dirty="0">
                <a:solidFill>
                  <a:srgbClr val="242021"/>
                </a:solidFill>
                <a:latin typeface="Arial" panose="020B0604020202020204" pitchFamily="34" charset="0"/>
                <a:cs typeface="Arial" panose="020B0604020202020204" pitchFamily="34" charset="0"/>
              </a:rPr>
              <a:t>Simple Random Sampling </a:t>
            </a:r>
            <a:r>
              <a:rPr lang="zh-CN" altLang="en-US" sz="3200" dirty="0">
                <a:solidFill>
                  <a:srgbClr val="242021"/>
                </a:solidFill>
                <a:latin typeface="Arial" panose="020B0604020202020204" pitchFamily="34" charset="0"/>
                <a:cs typeface="Arial" panose="020B0604020202020204" pitchFamily="34" charset="0"/>
              </a:rPr>
              <a:t>）</a:t>
            </a:r>
            <a:endParaRPr lang="zh-CN" alt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95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4393" y="282089"/>
            <a:ext cx="10327571" cy="584775"/>
          </a:xfrm>
          <a:prstGeom prst="rect">
            <a:avLst/>
          </a:prstGeom>
        </p:spPr>
        <p:txBody>
          <a:bodyPr wrap="none">
            <a:spAutoFit/>
          </a:bodyPr>
          <a:lstStyle/>
          <a:p>
            <a:r>
              <a:rPr lang="en-US" altLang="zh-CN" sz="3200" dirty="0">
                <a:latin typeface="Arial Rounded MT Bold" panose="020F0704030504030204" pitchFamily="34" charset="0"/>
              </a:rPr>
              <a:t>How to choose a SRS using Table of Random Digits</a:t>
            </a:r>
            <a:endParaRPr lang="zh-CN" altLang="en-US" sz="3200" dirty="0">
              <a:latin typeface="Arial Rounded MT Bold" panose="020F0704030504030204" pitchFamily="34" charset="0"/>
            </a:endParaRPr>
          </a:p>
        </p:txBody>
      </p:sp>
      <p:sp>
        <p:nvSpPr>
          <p:cNvPr id="4" name="矩形 3"/>
          <p:cNvSpPr/>
          <p:nvPr/>
        </p:nvSpPr>
        <p:spPr>
          <a:xfrm>
            <a:off x="635305" y="1254990"/>
            <a:ext cx="10833253" cy="4893647"/>
          </a:xfrm>
          <a:prstGeom prst="rect">
            <a:avLst/>
          </a:prstGeom>
        </p:spPr>
        <p:txBody>
          <a:bodyPr wrap="square">
            <a:spAutoFit/>
          </a:bodyPr>
          <a:lstStyle/>
          <a:p>
            <a:pPr marL="285750" indent="-285750">
              <a:buFont typeface="Wingdings" panose="05000000000000000000" pitchFamily="2" charset="2"/>
              <a:buChar char="Ø"/>
            </a:pPr>
            <a:r>
              <a:rPr lang="en-US" altLang="zh-CN" sz="2400" b="1" dirty="0">
                <a:latin typeface="Bahnschrift Light" panose="020B0502040204020203" pitchFamily="34" charset="0"/>
              </a:rPr>
              <a:t> Label. </a:t>
            </a:r>
          </a:p>
          <a:p>
            <a:pPr lvl="1"/>
            <a:r>
              <a:rPr lang="en-US" altLang="zh-CN" sz="2400" dirty="0">
                <a:latin typeface="Bahnschrift Light" panose="020B0502040204020203" pitchFamily="34" charset="0"/>
              </a:rPr>
              <a:t>Give each member of the population a</a:t>
            </a:r>
            <a:r>
              <a:rPr lang="en-US" altLang="zh-CN" sz="2400" b="1" dirty="0">
                <a:latin typeface="Bahnschrift Light" panose="020B0502040204020203" pitchFamily="34" charset="0"/>
              </a:rPr>
              <a:t> distinct</a:t>
            </a:r>
            <a:r>
              <a:rPr lang="en-US" altLang="zh-CN" sz="2400" dirty="0">
                <a:latin typeface="Bahnschrift Light" panose="020B0502040204020203" pitchFamily="34" charset="0"/>
              </a:rPr>
              <a:t> numerical label with the same </a:t>
            </a:r>
            <a:r>
              <a:rPr lang="en-US" altLang="zh-CN" sz="2400" b="1" dirty="0">
                <a:latin typeface="Bahnschrift Light" panose="020B0502040204020203" pitchFamily="34" charset="0"/>
              </a:rPr>
              <a:t>number of digits</a:t>
            </a:r>
            <a:r>
              <a:rPr lang="en-US" altLang="zh-CN" sz="2400" dirty="0">
                <a:latin typeface="Bahnschrift Light" panose="020B0502040204020203" pitchFamily="34" charset="0"/>
              </a:rPr>
              <a:t>. Use as few digits as possible.</a:t>
            </a:r>
          </a:p>
          <a:p>
            <a:pPr lvl="1"/>
            <a:endParaRPr lang="en-US" altLang="zh-CN" sz="2400" dirty="0">
              <a:latin typeface="Bahnschrift Light" panose="020B0502040204020203" pitchFamily="34" charset="0"/>
            </a:endParaRPr>
          </a:p>
          <a:p>
            <a:pPr marL="342900" indent="-342900">
              <a:buFont typeface="Wingdings" panose="05000000000000000000" pitchFamily="2" charset="2"/>
              <a:buChar char="Ø"/>
            </a:pPr>
            <a:r>
              <a:rPr lang="en-US" altLang="zh-CN" sz="2400" dirty="0">
                <a:latin typeface="Bahnschrift Light" panose="020B0502040204020203" pitchFamily="34" charset="0"/>
              </a:rPr>
              <a:t> </a:t>
            </a:r>
            <a:r>
              <a:rPr lang="en-US" altLang="zh-CN" sz="2400" b="1" dirty="0">
                <a:latin typeface="Bahnschrift Light" panose="020B0502040204020203" pitchFamily="34" charset="0"/>
              </a:rPr>
              <a:t>Randomize. </a:t>
            </a:r>
          </a:p>
          <a:p>
            <a:pPr marL="800100" lvl="1" indent="-342900">
              <a:buFont typeface="Wingdings" panose="05000000000000000000" pitchFamily="2" charset="2"/>
              <a:buChar char="p"/>
            </a:pPr>
            <a:r>
              <a:rPr lang="en-US" altLang="zh-CN" sz="2400" dirty="0">
                <a:latin typeface="Bahnschrift Light" panose="020B0502040204020203" pitchFamily="34" charset="0"/>
              </a:rPr>
              <a:t>Read consecutive groups of digits of the appropriate length </a:t>
            </a:r>
            <a:r>
              <a:rPr lang="en-US" altLang="zh-CN" sz="2400" b="1" dirty="0">
                <a:latin typeface="Bahnschrift Light" panose="020B0502040204020203" pitchFamily="34" charset="0"/>
              </a:rPr>
              <a:t>from left to right</a:t>
            </a:r>
            <a:r>
              <a:rPr lang="en-US" altLang="zh-CN" sz="2400" dirty="0">
                <a:latin typeface="Bahnschrift Light" panose="020B0502040204020203" pitchFamily="34" charset="0"/>
              </a:rPr>
              <a:t> across </a:t>
            </a:r>
            <a:r>
              <a:rPr lang="en-US" altLang="zh-CN" sz="2400" u="sng" dirty="0">
                <a:latin typeface="Bahnschrift Light" panose="020B0502040204020203" pitchFamily="34" charset="0"/>
              </a:rPr>
              <a:t>a line </a:t>
            </a:r>
            <a:r>
              <a:rPr lang="en-US" altLang="zh-CN" sz="2400" dirty="0">
                <a:latin typeface="Bahnschrift Light" panose="020B0502040204020203" pitchFamily="34" charset="0"/>
              </a:rPr>
              <a:t>in the table. </a:t>
            </a:r>
          </a:p>
          <a:p>
            <a:pPr marL="800100" lvl="1" indent="-342900">
              <a:buFont typeface="Wingdings" panose="05000000000000000000" pitchFamily="2" charset="2"/>
              <a:buChar char="p"/>
            </a:pPr>
            <a:r>
              <a:rPr lang="en-US" altLang="zh-CN" sz="2400" b="1" dirty="0">
                <a:latin typeface="Bahnschrift Light" panose="020B0502040204020203" pitchFamily="34" charset="0"/>
              </a:rPr>
              <a:t>Ignore</a:t>
            </a:r>
            <a:r>
              <a:rPr lang="en-US" altLang="zh-CN" sz="2400" dirty="0">
                <a:latin typeface="Bahnschrift Light" panose="020B0502040204020203" pitchFamily="34" charset="0"/>
              </a:rPr>
              <a:t> any group of digits that </a:t>
            </a:r>
            <a:r>
              <a:rPr lang="en-US" altLang="zh-CN" sz="2400" b="1" dirty="0">
                <a:latin typeface="Bahnschrift Light" panose="020B0502040204020203" pitchFamily="34" charset="0"/>
              </a:rPr>
              <a:t>wasn’t used as a label </a:t>
            </a:r>
            <a:r>
              <a:rPr lang="en-US" altLang="zh-CN" sz="2400" dirty="0">
                <a:latin typeface="Bahnschrift Light" panose="020B0502040204020203" pitchFamily="34" charset="0"/>
              </a:rPr>
              <a:t>or that </a:t>
            </a:r>
            <a:r>
              <a:rPr lang="en-US" altLang="zh-CN" sz="2400" b="1" dirty="0">
                <a:latin typeface="Bahnschrift Light" panose="020B0502040204020203" pitchFamily="34" charset="0"/>
              </a:rPr>
              <a:t>duplicates</a:t>
            </a:r>
            <a:r>
              <a:rPr lang="en-US" altLang="zh-CN" sz="2400" dirty="0">
                <a:latin typeface="Bahnschrift Light" panose="020B0502040204020203" pitchFamily="34" charset="0"/>
              </a:rPr>
              <a:t> a label already in the sample. </a:t>
            </a:r>
          </a:p>
          <a:p>
            <a:pPr marL="800100" lvl="1" indent="-342900">
              <a:buFont typeface="Wingdings" panose="05000000000000000000" pitchFamily="2" charset="2"/>
              <a:buChar char="p"/>
            </a:pPr>
            <a:r>
              <a:rPr lang="en-US" altLang="zh-CN" sz="2400" dirty="0">
                <a:latin typeface="Bahnschrift Light" panose="020B0502040204020203" pitchFamily="34" charset="0"/>
              </a:rPr>
              <a:t>Stop when you have chosen n different labels. </a:t>
            </a:r>
          </a:p>
          <a:p>
            <a:pPr lvl="1"/>
            <a:endParaRPr lang="en-US" altLang="zh-CN" sz="2400" dirty="0">
              <a:latin typeface="Bahnschrift Light" panose="020B0502040204020203" pitchFamily="34" charset="0"/>
            </a:endParaRPr>
          </a:p>
          <a:p>
            <a:pPr marL="342900" indent="-342900">
              <a:buFont typeface="Wingdings" panose="05000000000000000000" pitchFamily="2" charset="2"/>
              <a:buChar char="Ø"/>
            </a:pPr>
            <a:r>
              <a:rPr lang="en-US" altLang="zh-CN" sz="2400" dirty="0">
                <a:latin typeface="Bahnschrift Light" panose="020B0502040204020203" pitchFamily="34" charset="0"/>
              </a:rPr>
              <a:t> </a:t>
            </a:r>
            <a:r>
              <a:rPr lang="en-US" altLang="zh-CN" sz="2400" b="1" dirty="0">
                <a:latin typeface="Bahnschrift Light" panose="020B0502040204020203" pitchFamily="34" charset="0"/>
              </a:rPr>
              <a:t>Select.</a:t>
            </a:r>
            <a:r>
              <a:rPr lang="en-US" altLang="zh-CN" sz="2400" dirty="0">
                <a:latin typeface="Bahnschrift Light" panose="020B0502040204020203" pitchFamily="34" charset="0"/>
              </a:rPr>
              <a:t> </a:t>
            </a:r>
          </a:p>
          <a:p>
            <a:pPr lvl="1"/>
            <a:r>
              <a:rPr lang="en-US" altLang="zh-CN" sz="2400" dirty="0">
                <a:latin typeface="Bahnschrift Light" panose="020B0502040204020203" pitchFamily="34" charset="0"/>
              </a:rPr>
              <a:t>Choose the individuals that correspond to the randomly selected integers. </a:t>
            </a:r>
            <a:endParaRPr lang="zh-CN" altLang="en-US" sz="2400" dirty="0">
              <a:latin typeface="Bahnschrift Light" panose="020B0502040204020203" pitchFamily="34" charset="0"/>
            </a:endParaRPr>
          </a:p>
        </p:txBody>
      </p:sp>
    </p:spTree>
    <p:extLst>
      <p:ext uri="{BB962C8B-B14F-4D97-AF65-F5344CB8AC3E}">
        <p14:creationId xmlns:p14="http://schemas.microsoft.com/office/powerpoint/2010/main" val="43293867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443232" flipH="1">
            <a:off x="-1361060" y="2218215"/>
            <a:ext cx="13816627" cy="83653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507670">
            <a:off x="10788641" y="-41045"/>
            <a:ext cx="1435119" cy="1978233"/>
          </a:xfrm>
          <a:prstGeom prst="rect">
            <a:avLst/>
          </a:prstGeom>
        </p:spPr>
      </p:pic>
      <p:pic>
        <p:nvPicPr>
          <p:cNvPr id="6" name="Picture 6"/>
          <p:cNvPicPr>
            <a:picLocks noChangeAspect="1"/>
          </p:cNvPicPr>
          <p:nvPr/>
        </p:nvPicPr>
        <p:blipFill>
          <a:blip r:embed="rId7"/>
          <a:srcRect/>
          <a:stretch>
            <a:fillRect/>
          </a:stretch>
        </p:blipFill>
        <p:spPr>
          <a:xfrm>
            <a:off x="4764427" y="1564163"/>
            <a:ext cx="1667253" cy="1877537"/>
          </a:xfrm>
          <a:prstGeom prst="rect">
            <a:avLst/>
          </a:prstGeom>
        </p:spPr>
      </p:pic>
      <p:sp>
        <p:nvSpPr>
          <p:cNvPr id="7" name="TextBox 7"/>
          <p:cNvSpPr txBox="1"/>
          <p:nvPr/>
        </p:nvSpPr>
        <p:spPr>
          <a:xfrm>
            <a:off x="685800" y="1067622"/>
            <a:ext cx="5200970" cy="897682"/>
          </a:xfrm>
          <a:prstGeom prst="rect">
            <a:avLst/>
          </a:prstGeom>
        </p:spPr>
        <p:txBody>
          <a:bodyPr lIns="0" tIns="0" rIns="0" bIns="0" rtlCol="0" anchor="t">
            <a:spAutoFit/>
          </a:bodyPr>
          <a:lstStyle/>
          <a:p>
            <a:pPr>
              <a:lnSpc>
                <a:spcPts val="3453"/>
              </a:lnSpc>
              <a:spcBef>
                <a:spcPct val="0"/>
              </a:spcBef>
            </a:pPr>
            <a:r>
              <a:rPr lang="en-US" sz="2466" spc="103" dirty="0">
                <a:solidFill>
                  <a:srgbClr val="30665C"/>
                </a:solidFill>
              </a:rPr>
              <a:t>Ten seconds to guess the average area of all the rectangles.</a:t>
            </a:r>
          </a:p>
        </p:txBody>
      </p:sp>
      <p:sp>
        <p:nvSpPr>
          <p:cNvPr id="8" name="TextBox 8"/>
          <p:cNvSpPr txBox="1"/>
          <p:nvPr/>
        </p:nvSpPr>
        <p:spPr>
          <a:xfrm>
            <a:off x="685800" y="323215"/>
            <a:ext cx="1549400" cy="577081"/>
          </a:xfrm>
          <a:prstGeom prst="rect">
            <a:avLst/>
          </a:prstGeom>
        </p:spPr>
        <p:txBody>
          <a:bodyPr wrap="square" lIns="0" tIns="0" rIns="0" bIns="0" rtlCol="0" anchor="t">
            <a:spAutoFit/>
          </a:bodyPr>
          <a:lstStyle/>
          <a:p>
            <a:pPr algn="ctr">
              <a:lnSpc>
                <a:spcPts val="4480"/>
              </a:lnSpc>
              <a:spcBef>
                <a:spcPct val="0"/>
              </a:spcBef>
            </a:pPr>
            <a:r>
              <a:rPr lang="en-US" sz="3199" spc="134" dirty="0">
                <a:solidFill>
                  <a:srgbClr val="30665C"/>
                </a:solidFill>
              </a:rPr>
              <a:t>Guess</a:t>
            </a:r>
          </a:p>
        </p:txBody>
      </p:sp>
      <p:sp>
        <p:nvSpPr>
          <p:cNvPr id="9" name="TextBox 9"/>
          <p:cNvSpPr txBox="1"/>
          <p:nvPr/>
        </p:nvSpPr>
        <p:spPr>
          <a:xfrm>
            <a:off x="1022030" y="2883446"/>
            <a:ext cx="5886770" cy="1256754"/>
          </a:xfrm>
          <a:prstGeom prst="rect">
            <a:avLst/>
          </a:prstGeom>
        </p:spPr>
        <p:txBody>
          <a:bodyPr lIns="0" tIns="0" rIns="0" bIns="0" rtlCol="0" anchor="t">
            <a:spAutoFit/>
          </a:bodyPr>
          <a:lstStyle/>
          <a:p>
            <a:pPr>
              <a:lnSpc>
                <a:spcPts val="5472"/>
              </a:lnSpc>
            </a:pPr>
            <a:r>
              <a:rPr lang="en-US" sz="3199" spc="57" dirty="0">
                <a:solidFill>
                  <a:srgbClr val="FFFAFA"/>
                </a:solidFill>
              </a:rPr>
              <a:t>SRS</a:t>
            </a:r>
          </a:p>
          <a:p>
            <a:pPr>
              <a:lnSpc>
                <a:spcPts val="4332"/>
              </a:lnSpc>
              <a:spcBef>
                <a:spcPct val="0"/>
              </a:spcBef>
            </a:pPr>
            <a:r>
              <a:rPr lang="en-US" sz="2533" spc="45" dirty="0">
                <a:solidFill>
                  <a:srgbClr val="FFFAFA"/>
                </a:solidFill>
              </a:rPr>
              <a:t>(Simple Random Sampling) </a:t>
            </a:r>
          </a:p>
        </p:txBody>
      </p:sp>
      <p:sp>
        <p:nvSpPr>
          <p:cNvPr id="10" name="TextBox 10"/>
          <p:cNvSpPr txBox="1"/>
          <p:nvPr/>
        </p:nvSpPr>
        <p:spPr>
          <a:xfrm>
            <a:off x="495300" y="4234604"/>
            <a:ext cx="6851561" cy="2244204"/>
          </a:xfrm>
          <a:prstGeom prst="rect">
            <a:avLst/>
          </a:prstGeom>
        </p:spPr>
        <p:txBody>
          <a:bodyPr lIns="0" tIns="0" rIns="0" bIns="0" rtlCol="0" anchor="t">
            <a:spAutoFit/>
          </a:bodyPr>
          <a:lstStyle/>
          <a:p>
            <a:pPr marL="532579" lvl="1" indent="-266290">
              <a:lnSpc>
                <a:spcPts val="3453"/>
              </a:lnSpc>
              <a:buFont typeface="Arial"/>
              <a:buChar char="•"/>
            </a:pPr>
            <a:r>
              <a:rPr lang="en-US" altLang="zh-CN" sz="2466" spc="103" dirty="0">
                <a:solidFill>
                  <a:srgbClr val="FFFAFA"/>
                </a:solidFill>
              </a:rPr>
              <a:t>Generate 10 random numbers using the random number table.</a:t>
            </a:r>
          </a:p>
          <a:p>
            <a:pPr marL="532579" lvl="1" indent="-266290">
              <a:lnSpc>
                <a:spcPts val="3453"/>
              </a:lnSpc>
              <a:buFont typeface="Arial"/>
              <a:buChar char="•"/>
            </a:pPr>
            <a:r>
              <a:rPr lang="en-US" sz="2466" spc="103" dirty="0">
                <a:solidFill>
                  <a:srgbClr val="FFFAFA"/>
                </a:solidFill>
              </a:rPr>
              <a:t>Select the corresponding rectangles and record their areas.</a:t>
            </a:r>
          </a:p>
          <a:p>
            <a:pPr marL="532579" lvl="1" indent="-266290">
              <a:lnSpc>
                <a:spcPts val="3453"/>
              </a:lnSpc>
              <a:buFont typeface="Arial"/>
              <a:buChar char="•"/>
            </a:pPr>
            <a:r>
              <a:rPr lang="en-US" sz="2466" spc="103" dirty="0">
                <a:solidFill>
                  <a:srgbClr val="FFFAFA"/>
                </a:solidFill>
              </a:rPr>
              <a:t>Find the mean area of 10 rectangles.</a:t>
            </a:r>
          </a:p>
        </p:txBody>
      </p:sp>
      <p:pic>
        <p:nvPicPr>
          <p:cNvPr id="13" name="图片 12"/>
          <p:cNvPicPr>
            <a:picLocks noChangeAspect="1"/>
          </p:cNvPicPr>
          <p:nvPr/>
        </p:nvPicPr>
        <p:blipFill>
          <a:blip r:embed="rId8"/>
          <a:stretch>
            <a:fillRect/>
          </a:stretch>
        </p:blipFill>
        <p:spPr>
          <a:xfrm>
            <a:off x="7217289" y="-172225"/>
            <a:ext cx="5025512" cy="7030225"/>
          </a:xfrm>
          <a:prstGeom prst="rect">
            <a:avLst/>
          </a:prstGeom>
        </p:spPr>
      </p:pic>
    </p:spTree>
    <p:extLst>
      <p:ext uri="{BB962C8B-B14F-4D97-AF65-F5344CB8AC3E}">
        <p14:creationId xmlns:p14="http://schemas.microsoft.com/office/powerpoint/2010/main" val="3929723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p:cNvPicPr>
            <a:picLocks noChangeAspect="1"/>
          </p:cNvPicPr>
          <p:nvPr/>
        </p:nvPicPr>
        <p:blipFill rotWithShape="1">
          <a:blip r:embed="rId3"/>
          <a:srcRect l="68024" t="50753"/>
          <a:stretch/>
        </p:blipFill>
        <p:spPr>
          <a:xfrm>
            <a:off x="8128000" y="3530600"/>
            <a:ext cx="3629720" cy="3203951"/>
          </a:xfrm>
          <a:prstGeom prst="plus">
            <a:avLst>
              <a:gd name="adj" fmla="val 0"/>
            </a:avLst>
          </a:prstGeom>
        </p:spPr>
      </p:pic>
      <p:pic>
        <p:nvPicPr>
          <p:cNvPr id="49" name="图片 48"/>
          <p:cNvPicPr>
            <a:picLocks noChangeAspect="1"/>
          </p:cNvPicPr>
          <p:nvPr/>
        </p:nvPicPr>
        <p:blipFill>
          <a:blip r:embed="rId4"/>
          <a:stretch>
            <a:fillRect/>
          </a:stretch>
        </p:blipFill>
        <p:spPr>
          <a:xfrm>
            <a:off x="349184" y="206616"/>
            <a:ext cx="2520657" cy="6555318"/>
          </a:xfrm>
          <a:prstGeom prst="rect">
            <a:avLst/>
          </a:prstGeom>
        </p:spPr>
      </p:pic>
      <p:pic>
        <p:nvPicPr>
          <p:cNvPr id="42" name="图片 41"/>
          <p:cNvPicPr>
            <a:picLocks noChangeAspect="1"/>
          </p:cNvPicPr>
          <p:nvPr/>
        </p:nvPicPr>
        <p:blipFill rotWithShape="1">
          <a:blip r:embed="rId3"/>
          <a:srcRect l="35802" r="34661" b="52370"/>
          <a:stretch/>
        </p:blipFill>
        <p:spPr>
          <a:xfrm>
            <a:off x="4470400" y="228600"/>
            <a:ext cx="3352800" cy="3098800"/>
          </a:xfrm>
          <a:prstGeom prst="plus">
            <a:avLst>
              <a:gd name="adj" fmla="val 0"/>
            </a:avLst>
          </a:prstGeom>
        </p:spPr>
      </p:pic>
      <p:sp>
        <p:nvSpPr>
          <p:cNvPr id="11" name="文本框 10"/>
          <p:cNvSpPr txBox="1"/>
          <p:nvPr/>
        </p:nvSpPr>
        <p:spPr>
          <a:xfrm>
            <a:off x="1929788" y="258243"/>
            <a:ext cx="2032000" cy="1200329"/>
          </a:xfrm>
          <a:prstGeom prst="rect">
            <a:avLst/>
          </a:prstGeom>
          <a:noFill/>
          <a:ln>
            <a:solidFill>
              <a:srgbClr val="FF0000"/>
            </a:solidFill>
          </a:ln>
        </p:spPr>
        <p:txBody>
          <a:bodyPr wrap="square" rtlCol="0">
            <a:spAutoFit/>
          </a:bodyPr>
          <a:lstStyle/>
          <a:p>
            <a:r>
              <a:rPr lang="en-US" altLang="zh-CN" sz="2400" b="1" dirty="0">
                <a:solidFill>
                  <a:srgbClr val="C00000"/>
                </a:solidFill>
              </a:rPr>
              <a:t>The data of 100 rectangles.</a:t>
            </a:r>
            <a:endParaRPr lang="zh-CN" altLang="en-US" sz="2400" b="1" dirty="0">
              <a:solidFill>
                <a:srgbClr val="C00000"/>
              </a:solidFill>
            </a:endParaRPr>
          </a:p>
        </p:txBody>
      </p:sp>
      <p:sp>
        <p:nvSpPr>
          <p:cNvPr id="12" name="矩形 11"/>
          <p:cNvSpPr/>
          <p:nvPr/>
        </p:nvSpPr>
        <p:spPr>
          <a:xfrm>
            <a:off x="354988" y="267733"/>
            <a:ext cx="406400" cy="203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3" name="矩形 12"/>
          <p:cNvSpPr/>
          <p:nvPr/>
        </p:nvSpPr>
        <p:spPr>
          <a:xfrm>
            <a:off x="1015388" y="267733"/>
            <a:ext cx="406400" cy="203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cxnSp>
        <p:nvCxnSpPr>
          <p:cNvPr id="20" name="直接箭头连接符 19"/>
          <p:cNvCxnSpPr/>
          <p:nvPr/>
        </p:nvCxnSpPr>
        <p:spPr>
          <a:xfrm flipV="1">
            <a:off x="761388" y="2079179"/>
            <a:ext cx="3531096" cy="1312442"/>
          </a:xfrm>
          <a:prstGeom prst="straightConnector1">
            <a:avLst/>
          </a:prstGeom>
          <a:ln w="825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1" name="文本框 20"/>
          <p:cNvSpPr txBox="1"/>
          <p:nvPr/>
        </p:nvSpPr>
        <p:spPr>
          <a:xfrm>
            <a:off x="2572343" y="2311401"/>
            <a:ext cx="1697055" cy="1200329"/>
          </a:xfrm>
          <a:prstGeom prst="rect">
            <a:avLst/>
          </a:prstGeom>
          <a:solidFill>
            <a:schemeClr val="bg1"/>
          </a:solidFill>
          <a:ln>
            <a:solidFill>
              <a:srgbClr val="FF0000"/>
            </a:solidFill>
          </a:ln>
        </p:spPr>
        <p:txBody>
          <a:bodyPr wrap="square" rtlCol="0">
            <a:spAutoFit/>
          </a:bodyPr>
          <a:lstStyle/>
          <a:p>
            <a:r>
              <a:rPr lang="en-US" altLang="zh-CN" sz="2400" b="1" dirty="0">
                <a:solidFill>
                  <a:srgbClr val="C00000"/>
                </a:solidFill>
              </a:rPr>
              <a:t>10 Random Numbers</a:t>
            </a:r>
            <a:endParaRPr lang="zh-CN" altLang="en-US" sz="2400" b="1" dirty="0">
              <a:solidFill>
                <a:srgbClr val="C00000"/>
              </a:solidFill>
            </a:endParaRPr>
          </a:p>
        </p:txBody>
      </p:sp>
      <p:cxnSp>
        <p:nvCxnSpPr>
          <p:cNvPr id="25" name="直接箭头连接符 24"/>
          <p:cNvCxnSpPr/>
          <p:nvPr/>
        </p:nvCxnSpPr>
        <p:spPr>
          <a:xfrm>
            <a:off x="4470400" y="1435220"/>
            <a:ext cx="0" cy="1607859"/>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5977917" y="2362200"/>
            <a:ext cx="1845283" cy="87498"/>
          </a:xfrm>
          <a:prstGeom prst="straightConnector1">
            <a:avLst/>
          </a:prstGeom>
          <a:ln w="82550">
            <a:solidFill>
              <a:schemeClr val="accent5">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9" name="文本框 28"/>
          <p:cNvSpPr txBox="1"/>
          <p:nvPr/>
        </p:nvSpPr>
        <p:spPr>
          <a:xfrm>
            <a:off x="7984897" y="2095958"/>
            <a:ext cx="3235219" cy="830997"/>
          </a:xfrm>
          <a:prstGeom prst="rect">
            <a:avLst/>
          </a:prstGeom>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400" b="1" dirty="0">
                <a:solidFill>
                  <a:schemeClr val="accent5">
                    <a:lumMod val="75000"/>
                  </a:schemeClr>
                </a:solidFill>
              </a:rPr>
              <a:t>Ten areas of the sample</a:t>
            </a:r>
            <a:endParaRPr lang="zh-CN" altLang="en-US" sz="2400" b="1" dirty="0">
              <a:solidFill>
                <a:schemeClr val="accent5">
                  <a:lumMod val="75000"/>
                </a:schemeClr>
              </a:solidFill>
            </a:endParaRPr>
          </a:p>
        </p:txBody>
      </p:sp>
      <p:cxnSp>
        <p:nvCxnSpPr>
          <p:cNvPr id="30" name="直接箭头连接符 29"/>
          <p:cNvCxnSpPr/>
          <p:nvPr/>
        </p:nvCxnSpPr>
        <p:spPr>
          <a:xfrm>
            <a:off x="5892800" y="1435220"/>
            <a:ext cx="0" cy="1607859"/>
          </a:xfrm>
          <a:prstGeom prst="straightConnector1">
            <a:avLst/>
          </a:prstGeom>
          <a:ln w="76200">
            <a:solidFill>
              <a:schemeClr val="accent5">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8818051" y="4685568"/>
            <a:ext cx="2767692" cy="1200329"/>
          </a:xfrm>
          <a:prstGeom prst="rect">
            <a:avLst/>
          </a:prstGeom>
          <a:ln>
            <a:solidFill>
              <a:srgbClr val="3434FF"/>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400" b="1" dirty="0">
                <a:solidFill>
                  <a:srgbClr val="3434FF"/>
                </a:solidFill>
              </a:rPr>
              <a:t>We will have a mean area from a sample.</a:t>
            </a:r>
            <a:endParaRPr lang="zh-CN" altLang="en-US" sz="2400" b="1" dirty="0">
              <a:solidFill>
                <a:srgbClr val="3434FF"/>
              </a:solidFill>
            </a:endParaRPr>
          </a:p>
        </p:txBody>
      </p:sp>
      <p:cxnSp>
        <p:nvCxnSpPr>
          <p:cNvPr id="39" name="直接箭头连接符 38"/>
          <p:cNvCxnSpPr/>
          <p:nvPr/>
        </p:nvCxnSpPr>
        <p:spPr>
          <a:xfrm flipH="1" flipV="1">
            <a:off x="6299200" y="2735400"/>
            <a:ext cx="3819528" cy="3349639"/>
          </a:xfrm>
          <a:prstGeom prst="straightConnector1">
            <a:avLst/>
          </a:prstGeom>
          <a:ln w="76200">
            <a:solidFill>
              <a:srgbClr val="3434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flipV="1">
            <a:off x="6808554" y="421499"/>
            <a:ext cx="862246" cy="42060"/>
          </a:xfrm>
          <a:prstGeom prst="straightConnector1">
            <a:avLst/>
          </a:prstGeom>
          <a:ln w="825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4" name="文本框 43"/>
          <p:cNvSpPr txBox="1"/>
          <p:nvPr/>
        </p:nvSpPr>
        <p:spPr>
          <a:xfrm>
            <a:off x="7653237" y="248117"/>
            <a:ext cx="3005664" cy="461665"/>
          </a:xfrm>
          <a:prstGeom prst="rect">
            <a:avLst/>
          </a:prstGeom>
          <a:noFill/>
          <a:ln>
            <a:solidFill>
              <a:srgbClr val="FF0000"/>
            </a:solidFill>
          </a:ln>
        </p:spPr>
        <p:txBody>
          <a:bodyPr wrap="square" rtlCol="0">
            <a:spAutoFit/>
          </a:bodyPr>
          <a:lstStyle/>
          <a:p>
            <a:r>
              <a:rPr lang="en-US" altLang="zh-CN" sz="2400" b="1" dirty="0">
                <a:solidFill>
                  <a:srgbClr val="C00000"/>
                </a:solidFill>
              </a:rPr>
              <a:t>Draw one sample</a:t>
            </a:r>
            <a:endParaRPr lang="zh-CN" altLang="en-US" sz="2400" b="1" dirty="0">
              <a:solidFill>
                <a:srgbClr val="C00000"/>
              </a:solidFill>
            </a:endParaRPr>
          </a:p>
        </p:txBody>
      </p:sp>
      <p:cxnSp>
        <p:nvCxnSpPr>
          <p:cNvPr id="46" name="直接箭头连接符 45"/>
          <p:cNvCxnSpPr>
            <a:stCxn id="47" idx="0"/>
          </p:cNvCxnSpPr>
          <p:nvPr/>
        </p:nvCxnSpPr>
        <p:spPr>
          <a:xfrm flipH="1" flipV="1">
            <a:off x="6654801" y="766106"/>
            <a:ext cx="2849489" cy="285775"/>
          </a:xfrm>
          <a:prstGeom prst="straightConnector1">
            <a:avLst/>
          </a:prstGeom>
          <a:ln w="825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47" name="文本框 46"/>
          <p:cNvSpPr txBox="1"/>
          <p:nvPr/>
        </p:nvSpPr>
        <p:spPr>
          <a:xfrm>
            <a:off x="6963532" y="1051881"/>
            <a:ext cx="5081515" cy="461665"/>
          </a:xfrm>
          <a:prstGeom prst="rect">
            <a:avLst/>
          </a:prstGeom>
          <a:noFill/>
          <a:ln>
            <a:solidFill>
              <a:srgbClr val="FF0000"/>
            </a:solidFill>
          </a:ln>
        </p:spPr>
        <p:txBody>
          <a:bodyPr wrap="square" rtlCol="0">
            <a:spAutoFit/>
          </a:bodyPr>
          <a:lstStyle/>
          <a:p>
            <a:r>
              <a:rPr lang="en-US" altLang="zh-CN" sz="2400" b="1" dirty="0">
                <a:solidFill>
                  <a:srgbClr val="C00000"/>
                </a:solidFill>
              </a:rPr>
              <a:t>One sample includes 10 rectangles</a:t>
            </a:r>
            <a:endParaRPr lang="zh-CN" altLang="en-US" sz="2400" b="1" dirty="0">
              <a:solidFill>
                <a:srgbClr val="C00000"/>
              </a:solidFill>
            </a:endParaRPr>
          </a:p>
        </p:txBody>
      </p:sp>
      <p:cxnSp>
        <p:nvCxnSpPr>
          <p:cNvPr id="52" name="直接箭头连接符 51"/>
          <p:cNvCxnSpPr/>
          <p:nvPr/>
        </p:nvCxnSpPr>
        <p:spPr>
          <a:xfrm flipH="1">
            <a:off x="659556" y="470933"/>
            <a:ext cx="845" cy="580286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0939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21" grpId="0" animBg="1"/>
      <p:bldP spid="29" grpId="0" animBg="1"/>
      <p:bldP spid="35" grpId="0" animBg="1"/>
      <p:bldP spid="44" grpId="0" animBg="1"/>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1093743" y="597003"/>
            <a:ext cx="3905135" cy="3492397"/>
          </a:xfrm>
          <a:prstGeom prst="rect">
            <a:avLst/>
          </a:prstGeom>
        </p:spPr>
      </p:pic>
      <p:pic>
        <p:nvPicPr>
          <p:cNvPr id="10" name="图片 9"/>
          <p:cNvPicPr>
            <a:picLocks noChangeAspect="1"/>
          </p:cNvPicPr>
          <p:nvPr/>
        </p:nvPicPr>
        <p:blipFill>
          <a:blip r:embed="rId4"/>
          <a:stretch>
            <a:fillRect/>
          </a:stretch>
        </p:blipFill>
        <p:spPr>
          <a:xfrm>
            <a:off x="5286519" y="2209800"/>
            <a:ext cx="4981760" cy="4336641"/>
          </a:xfrm>
          <a:prstGeom prst="rect">
            <a:avLst/>
          </a:prstGeom>
        </p:spPr>
      </p:pic>
      <p:sp>
        <p:nvSpPr>
          <p:cNvPr id="41" name="矩形 40"/>
          <p:cNvSpPr/>
          <p:nvPr/>
        </p:nvSpPr>
        <p:spPr>
          <a:xfrm>
            <a:off x="4992089" y="291627"/>
            <a:ext cx="5833328" cy="1284967"/>
          </a:xfrm>
          <a:prstGeom prst="rect">
            <a:avLst/>
          </a:prstGeom>
        </p:spPr>
        <p:txBody>
          <a:bodyPr wrap="none">
            <a:spAutoFit/>
          </a:bodyPr>
          <a:lstStyle/>
          <a:p>
            <a:pPr algn="ctr">
              <a:lnSpc>
                <a:spcPts val="9333"/>
              </a:lnSpc>
            </a:pPr>
            <a:r>
              <a:rPr lang="en-US" altLang="zh-CN" sz="5334" spc="279" dirty="0">
                <a:solidFill>
                  <a:srgbClr val="3434FF"/>
                </a:solidFill>
              </a:rPr>
              <a:t>Draw one sample</a:t>
            </a:r>
          </a:p>
        </p:txBody>
      </p:sp>
      <p:cxnSp>
        <p:nvCxnSpPr>
          <p:cNvPr id="42" name="直接箭头连接符 41"/>
          <p:cNvCxnSpPr/>
          <p:nvPr/>
        </p:nvCxnSpPr>
        <p:spPr>
          <a:xfrm flipH="1" flipV="1">
            <a:off x="4189618" y="861527"/>
            <a:ext cx="901575" cy="73431"/>
          </a:xfrm>
          <a:prstGeom prst="straightConnector1">
            <a:avLst/>
          </a:prstGeom>
          <a:ln w="82550">
            <a:solidFill>
              <a:srgbClr val="3434FF"/>
            </a:solidFill>
            <a:tailEnd type="triangle"/>
          </a:ln>
        </p:spPr>
        <p:style>
          <a:lnRef idx="1">
            <a:schemeClr val="accent2"/>
          </a:lnRef>
          <a:fillRef idx="0">
            <a:schemeClr val="accent2"/>
          </a:fillRef>
          <a:effectRef idx="0">
            <a:schemeClr val="accent2"/>
          </a:effectRef>
          <a:fontRef idx="minor">
            <a:schemeClr val="tx1"/>
          </a:fontRef>
        </p:style>
      </p:cxnSp>
      <p:sp>
        <p:nvSpPr>
          <p:cNvPr id="47" name="矩形 46"/>
          <p:cNvSpPr/>
          <p:nvPr/>
        </p:nvSpPr>
        <p:spPr>
          <a:xfrm>
            <a:off x="6678531" y="1637467"/>
            <a:ext cx="4334677" cy="1446550"/>
          </a:xfrm>
          <a:prstGeom prst="rect">
            <a:avLst/>
          </a:prstGeom>
        </p:spPr>
        <p:txBody>
          <a:bodyPr wrap="square">
            <a:spAutoFit/>
          </a:bodyPr>
          <a:lstStyle/>
          <a:p>
            <a:pPr algn="ctr"/>
            <a:r>
              <a:rPr lang="en-US" altLang="zh-CN" sz="4400" spc="279" dirty="0">
                <a:solidFill>
                  <a:srgbClr val="3434FF"/>
                </a:solidFill>
              </a:rPr>
              <a:t>We have one estimate.</a:t>
            </a:r>
          </a:p>
        </p:txBody>
      </p:sp>
      <p:cxnSp>
        <p:nvCxnSpPr>
          <p:cNvPr id="48" name="直接箭头连接符 47"/>
          <p:cNvCxnSpPr/>
          <p:nvPr/>
        </p:nvCxnSpPr>
        <p:spPr>
          <a:xfrm flipH="1">
            <a:off x="8128000" y="3032919"/>
            <a:ext cx="197000" cy="2631281"/>
          </a:xfrm>
          <a:prstGeom prst="straightConnector1">
            <a:avLst/>
          </a:prstGeom>
          <a:ln w="82550">
            <a:solidFill>
              <a:srgbClr val="3434FF"/>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3696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1137469" y="584200"/>
            <a:ext cx="3891731" cy="3487671"/>
          </a:xfrm>
          <a:prstGeom prst="rect">
            <a:avLst/>
          </a:prstGeom>
        </p:spPr>
      </p:pic>
      <p:pic>
        <p:nvPicPr>
          <p:cNvPr id="8" name="图片 7"/>
          <p:cNvPicPr>
            <a:picLocks noChangeAspect="1"/>
          </p:cNvPicPr>
          <p:nvPr/>
        </p:nvPicPr>
        <p:blipFill>
          <a:blip r:embed="rId4"/>
          <a:stretch>
            <a:fillRect/>
          </a:stretch>
        </p:blipFill>
        <p:spPr>
          <a:xfrm>
            <a:off x="1093743" y="597003"/>
            <a:ext cx="3905135" cy="3492397"/>
          </a:xfrm>
          <a:prstGeom prst="rect">
            <a:avLst/>
          </a:prstGeom>
        </p:spPr>
      </p:pic>
      <p:pic>
        <p:nvPicPr>
          <p:cNvPr id="10" name="图片 9"/>
          <p:cNvPicPr>
            <a:picLocks noChangeAspect="1"/>
          </p:cNvPicPr>
          <p:nvPr/>
        </p:nvPicPr>
        <p:blipFill>
          <a:blip r:embed="rId5"/>
          <a:stretch>
            <a:fillRect/>
          </a:stretch>
        </p:blipFill>
        <p:spPr>
          <a:xfrm>
            <a:off x="5286519" y="2209800"/>
            <a:ext cx="4981760" cy="4336641"/>
          </a:xfrm>
          <a:prstGeom prst="rect">
            <a:avLst/>
          </a:prstGeom>
        </p:spPr>
      </p:pic>
      <p:pic>
        <p:nvPicPr>
          <p:cNvPr id="15" name="图片 14"/>
          <p:cNvPicPr>
            <a:picLocks noChangeAspect="1"/>
          </p:cNvPicPr>
          <p:nvPr/>
        </p:nvPicPr>
        <p:blipFill>
          <a:blip r:embed="rId6"/>
          <a:stretch>
            <a:fillRect/>
          </a:stretch>
        </p:blipFill>
        <p:spPr>
          <a:xfrm>
            <a:off x="5283201" y="2197679"/>
            <a:ext cx="4955467" cy="4380921"/>
          </a:xfrm>
          <a:prstGeom prst="rect">
            <a:avLst/>
          </a:prstGeom>
        </p:spPr>
      </p:pic>
      <p:cxnSp>
        <p:nvCxnSpPr>
          <p:cNvPr id="42" name="直接箭头连接符 41"/>
          <p:cNvCxnSpPr/>
          <p:nvPr/>
        </p:nvCxnSpPr>
        <p:spPr>
          <a:xfrm flipH="1" flipV="1">
            <a:off x="4189618" y="861527"/>
            <a:ext cx="901575" cy="73431"/>
          </a:xfrm>
          <a:prstGeom prst="straightConnector1">
            <a:avLst/>
          </a:prstGeom>
          <a:ln w="82550">
            <a:solidFill>
              <a:srgbClr val="3434FF"/>
            </a:solidFill>
            <a:tailEnd type="triangle"/>
          </a:ln>
        </p:spPr>
        <p:style>
          <a:lnRef idx="1">
            <a:schemeClr val="accent2"/>
          </a:lnRef>
          <a:fillRef idx="0">
            <a:schemeClr val="accent2"/>
          </a:fillRef>
          <a:effectRef idx="0">
            <a:schemeClr val="accent2"/>
          </a:effectRef>
          <a:fontRef idx="minor">
            <a:schemeClr val="tx1"/>
          </a:fontRef>
        </p:style>
      </p:cxnSp>
      <p:sp>
        <p:nvSpPr>
          <p:cNvPr id="45" name="矩形 44"/>
          <p:cNvSpPr/>
          <p:nvPr/>
        </p:nvSpPr>
        <p:spPr>
          <a:xfrm>
            <a:off x="4976915" y="241438"/>
            <a:ext cx="7146636" cy="1284967"/>
          </a:xfrm>
          <a:prstGeom prst="rect">
            <a:avLst/>
          </a:prstGeom>
        </p:spPr>
        <p:txBody>
          <a:bodyPr wrap="none">
            <a:spAutoFit/>
          </a:bodyPr>
          <a:lstStyle/>
          <a:p>
            <a:pPr algn="ctr">
              <a:lnSpc>
                <a:spcPts val="9333"/>
              </a:lnSpc>
            </a:pPr>
            <a:r>
              <a:rPr lang="en-US" altLang="zh-CN" sz="5334" spc="279" dirty="0">
                <a:solidFill>
                  <a:srgbClr val="3434FF"/>
                </a:solidFill>
              </a:rPr>
              <a:t>Draw another sample</a:t>
            </a:r>
          </a:p>
        </p:txBody>
      </p:sp>
      <p:sp>
        <p:nvSpPr>
          <p:cNvPr id="17" name="矩形 16"/>
          <p:cNvSpPr/>
          <p:nvPr/>
        </p:nvSpPr>
        <p:spPr>
          <a:xfrm>
            <a:off x="5625229" y="1381237"/>
            <a:ext cx="5850008" cy="1569660"/>
          </a:xfrm>
          <a:prstGeom prst="rect">
            <a:avLst/>
          </a:prstGeom>
        </p:spPr>
        <p:txBody>
          <a:bodyPr wrap="square">
            <a:spAutoFit/>
          </a:bodyPr>
          <a:lstStyle/>
          <a:p>
            <a:pPr algn="ctr"/>
            <a:r>
              <a:rPr lang="en-US" altLang="zh-CN" sz="4800" spc="279" dirty="0">
                <a:solidFill>
                  <a:srgbClr val="3434FF"/>
                </a:solidFill>
              </a:rPr>
              <a:t>We have two estimates now.</a:t>
            </a:r>
          </a:p>
        </p:txBody>
      </p:sp>
      <p:cxnSp>
        <p:nvCxnSpPr>
          <p:cNvPr id="19" name="直接箭头连接符 18"/>
          <p:cNvCxnSpPr/>
          <p:nvPr/>
        </p:nvCxnSpPr>
        <p:spPr>
          <a:xfrm flipH="1">
            <a:off x="6537208" y="3032919"/>
            <a:ext cx="1789233" cy="2631281"/>
          </a:xfrm>
          <a:prstGeom prst="straightConnector1">
            <a:avLst/>
          </a:prstGeom>
          <a:ln w="82550">
            <a:solidFill>
              <a:srgbClr val="3434FF"/>
            </a:solidFill>
            <a:tailEnd type="triangle"/>
          </a:ln>
        </p:spPr>
        <p:style>
          <a:lnRef idx="1">
            <a:schemeClr val="accent2"/>
          </a:lnRef>
          <a:fillRef idx="0">
            <a:schemeClr val="accent2"/>
          </a:fillRef>
          <a:effectRef idx="0">
            <a:schemeClr val="accent2"/>
          </a:effectRef>
          <a:fontRef idx="minor">
            <a:schemeClr val="tx1"/>
          </a:fontRef>
        </p:style>
      </p:cxnSp>
      <p:cxnSp>
        <p:nvCxnSpPr>
          <p:cNvPr id="20" name="直接箭头连接符 19"/>
          <p:cNvCxnSpPr/>
          <p:nvPr/>
        </p:nvCxnSpPr>
        <p:spPr>
          <a:xfrm>
            <a:off x="8426600" y="3134519"/>
            <a:ext cx="1067033" cy="2529681"/>
          </a:xfrm>
          <a:prstGeom prst="straightConnector1">
            <a:avLst/>
          </a:prstGeom>
          <a:ln w="82550">
            <a:solidFill>
              <a:srgbClr val="3434FF"/>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658257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1137469" y="584200"/>
            <a:ext cx="3891731" cy="3487671"/>
          </a:xfrm>
          <a:prstGeom prst="rect">
            <a:avLst/>
          </a:prstGeom>
        </p:spPr>
      </p:pic>
      <p:pic>
        <p:nvPicPr>
          <p:cNvPr id="10" name="图片 9"/>
          <p:cNvPicPr>
            <a:picLocks noChangeAspect="1"/>
          </p:cNvPicPr>
          <p:nvPr/>
        </p:nvPicPr>
        <p:blipFill>
          <a:blip r:embed="rId4"/>
          <a:stretch>
            <a:fillRect/>
          </a:stretch>
        </p:blipFill>
        <p:spPr>
          <a:xfrm>
            <a:off x="5286519" y="2209800"/>
            <a:ext cx="4981760" cy="4336641"/>
          </a:xfrm>
          <a:prstGeom prst="rect">
            <a:avLst/>
          </a:prstGeom>
        </p:spPr>
      </p:pic>
      <p:pic>
        <p:nvPicPr>
          <p:cNvPr id="15" name="图片 14"/>
          <p:cNvPicPr>
            <a:picLocks noChangeAspect="1"/>
          </p:cNvPicPr>
          <p:nvPr/>
        </p:nvPicPr>
        <p:blipFill>
          <a:blip r:embed="rId5"/>
          <a:stretch>
            <a:fillRect/>
          </a:stretch>
        </p:blipFill>
        <p:spPr>
          <a:xfrm>
            <a:off x="5283201" y="2197679"/>
            <a:ext cx="4955467" cy="4380921"/>
          </a:xfrm>
          <a:prstGeom prst="rect">
            <a:avLst/>
          </a:prstGeom>
        </p:spPr>
      </p:pic>
      <p:pic>
        <p:nvPicPr>
          <p:cNvPr id="18" name="图片 17"/>
          <p:cNvPicPr>
            <a:picLocks noChangeAspect="1"/>
          </p:cNvPicPr>
          <p:nvPr/>
        </p:nvPicPr>
        <p:blipFill>
          <a:blip r:embed="rId6"/>
          <a:stretch>
            <a:fillRect/>
          </a:stretch>
        </p:blipFill>
        <p:spPr>
          <a:xfrm>
            <a:off x="5289338" y="2221897"/>
            <a:ext cx="4949329" cy="4287844"/>
          </a:xfrm>
          <a:prstGeom prst="rect">
            <a:avLst/>
          </a:prstGeom>
        </p:spPr>
      </p:pic>
      <p:cxnSp>
        <p:nvCxnSpPr>
          <p:cNvPr id="31" name="直接箭头连接符 30"/>
          <p:cNvCxnSpPr/>
          <p:nvPr/>
        </p:nvCxnSpPr>
        <p:spPr>
          <a:xfrm flipH="1">
            <a:off x="7721600" y="1946074"/>
            <a:ext cx="3158" cy="4004286"/>
          </a:xfrm>
          <a:prstGeom prst="straightConnector1">
            <a:avLst/>
          </a:prstGeom>
          <a:ln w="825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2" name="直接箭头连接符 41"/>
          <p:cNvCxnSpPr/>
          <p:nvPr/>
        </p:nvCxnSpPr>
        <p:spPr>
          <a:xfrm flipH="1" flipV="1">
            <a:off x="4114568" y="736600"/>
            <a:ext cx="976625" cy="198357"/>
          </a:xfrm>
          <a:prstGeom prst="straightConnector1">
            <a:avLst/>
          </a:prstGeom>
          <a:ln w="82550">
            <a:solidFill>
              <a:srgbClr val="3434FF"/>
            </a:solidFill>
            <a:tailEnd type="triangle"/>
          </a:ln>
        </p:spPr>
        <p:style>
          <a:lnRef idx="1">
            <a:schemeClr val="accent2"/>
          </a:lnRef>
          <a:fillRef idx="0">
            <a:schemeClr val="accent2"/>
          </a:fillRef>
          <a:effectRef idx="0">
            <a:schemeClr val="accent2"/>
          </a:effectRef>
          <a:fontRef idx="minor">
            <a:schemeClr val="tx1"/>
          </a:fontRef>
        </p:style>
      </p:cxnSp>
      <p:sp>
        <p:nvSpPr>
          <p:cNvPr id="45" name="矩形 44"/>
          <p:cNvSpPr/>
          <p:nvPr/>
        </p:nvSpPr>
        <p:spPr>
          <a:xfrm>
            <a:off x="4939248" y="227755"/>
            <a:ext cx="6504409" cy="1284967"/>
          </a:xfrm>
          <a:prstGeom prst="rect">
            <a:avLst/>
          </a:prstGeom>
        </p:spPr>
        <p:txBody>
          <a:bodyPr wrap="none">
            <a:spAutoFit/>
          </a:bodyPr>
          <a:lstStyle/>
          <a:p>
            <a:pPr algn="ctr">
              <a:lnSpc>
                <a:spcPts val="9333"/>
              </a:lnSpc>
            </a:pPr>
            <a:r>
              <a:rPr lang="en-US" altLang="zh-CN" sz="5334" spc="279" dirty="0">
                <a:solidFill>
                  <a:srgbClr val="3434FF"/>
                </a:solidFill>
              </a:rPr>
              <a:t>Draw 1000 samples</a:t>
            </a:r>
          </a:p>
        </p:txBody>
      </p:sp>
      <p:sp>
        <p:nvSpPr>
          <p:cNvPr id="7" name="矩形 6"/>
          <p:cNvSpPr/>
          <p:nvPr/>
        </p:nvSpPr>
        <p:spPr>
          <a:xfrm>
            <a:off x="6135228" y="1330521"/>
            <a:ext cx="4133051" cy="646331"/>
          </a:xfrm>
          <a:prstGeom prst="rect">
            <a:avLst/>
          </a:prstGeom>
        </p:spPr>
        <p:txBody>
          <a:bodyPr wrap="square">
            <a:spAutoFit/>
          </a:bodyPr>
          <a:lstStyle/>
          <a:p>
            <a:r>
              <a:rPr lang="en-US" altLang="zh-CN" sz="3600" spc="279" dirty="0">
                <a:solidFill>
                  <a:srgbClr val="FF0000"/>
                </a:solidFill>
              </a:rPr>
              <a:t>Actual value 5.34</a:t>
            </a:r>
            <a:endParaRPr lang="zh-CN" altLang="en-US" sz="3600" dirty="0">
              <a:solidFill>
                <a:srgbClr val="FF0000"/>
              </a:solidFill>
            </a:endParaRPr>
          </a:p>
        </p:txBody>
      </p:sp>
      <p:sp>
        <p:nvSpPr>
          <p:cNvPr id="17" name="矩形 16"/>
          <p:cNvSpPr/>
          <p:nvPr/>
        </p:nvSpPr>
        <p:spPr>
          <a:xfrm>
            <a:off x="4929088" y="206547"/>
            <a:ext cx="6504409" cy="1284967"/>
          </a:xfrm>
          <a:prstGeom prst="rect">
            <a:avLst/>
          </a:prstGeom>
        </p:spPr>
        <p:txBody>
          <a:bodyPr wrap="none">
            <a:spAutoFit/>
          </a:bodyPr>
          <a:lstStyle/>
          <a:p>
            <a:pPr algn="ctr">
              <a:lnSpc>
                <a:spcPts val="9333"/>
              </a:lnSpc>
            </a:pPr>
            <a:r>
              <a:rPr lang="en-US" altLang="zh-CN" sz="5334" spc="279" dirty="0">
                <a:solidFill>
                  <a:srgbClr val="3434FF"/>
                </a:solidFill>
              </a:rPr>
              <a:t>Draw 1000 samples</a:t>
            </a:r>
          </a:p>
        </p:txBody>
      </p:sp>
      <p:sp>
        <p:nvSpPr>
          <p:cNvPr id="19" name="矩形 18"/>
          <p:cNvSpPr/>
          <p:nvPr/>
        </p:nvSpPr>
        <p:spPr>
          <a:xfrm>
            <a:off x="258824" y="4453777"/>
            <a:ext cx="4705053" cy="1323439"/>
          </a:xfrm>
          <a:prstGeom prst="rect">
            <a:avLst/>
          </a:prstGeom>
        </p:spPr>
        <p:txBody>
          <a:bodyPr wrap="square">
            <a:spAutoFit/>
          </a:bodyPr>
          <a:lstStyle/>
          <a:p>
            <a:pPr algn="ctr"/>
            <a:r>
              <a:rPr lang="en-US" altLang="zh-CN" sz="4000" spc="279" dirty="0">
                <a:solidFill>
                  <a:srgbClr val="3434FF"/>
                </a:solidFill>
              </a:rPr>
              <a:t>the  distribution of 1000 estimates </a:t>
            </a:r>
          </a:p>
        </p:txBody>
      </p:sp>
      <p:cxnSp>
        <p:nvCxnSpPr>
          <p:cNvPr id="20" name="直接箭头连接符 19"/>
          <p:cNvCxnSpPr/>
          <p:nvPr/>
        </p:nvCxnSpPr>
        <p:spPr>
          <a:xfrm>
            <a:off x="4775200" y="5174637"/>
            <a:ext cx="1948539" cy="0"/>
          </a:xfrm>
          <a:prstGeom prst="straightConnector1">
            <a:avLst/>
          </a:prstGeom>
          <a:ln w="82550">
            <a:solidFill>
              <a:srgbClr val="3434FF"/>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17850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4783011"/>
            <a:ext cx="12192000" cy="646331"/>
          </a:xfrm>
          <a:prstGeom prst="rect">
            <a:avLst/>
          </a:prstGeom>
          <a:solidFill>
            <a:schemeClr val="accent2"/>
          </a:solidFill>
        </p:spPr>
        <p:txBody>
          <a:bodyPr wrap="square">
            <a:spAutoFit/>
          </a:bodyPr>
          <a:lstStyle/>
          <a:p>
            <a:pPr algn="ctr"/>
            <a:r>
              <a:rPr lang="en-US" altLang="zh-CN" sz="3600" b="1" dirty="0">
                <a:solidFill>
                  <a:schemeClr val="bg1"/>
                </a:solidFill>
                <a:sym typeface="Wingdings" panose="05000000000000000000" pitchFamily="2" charset="2"/>
              </a:rPr>
              <a:t></a:t>
            </a:r>
            <a:r>
              <a:rPr lang="en-US" altLang="zh-CN" sz="3200" b="1" dirty="0">
                <a:solidFill>
                  <a:schemeClr val="bg1"/>
                </a:solidFill>
              </a:rPr>
              <a:t> Census: take too much time and cost too much money </a:t>
            </a:r>
            <a:r>
              <a:rPr lang="en-US" altLang="zh-CN" sz="3600" b="1" dirty="0">
                <a:solidFill>
                  <a:schemeClr val="bg1"/>
                </a:solidFill>
                <a:sym typeface="Wingdings" panose="05000000000000000000" pitchFamily="2" charset="2"/>
              </a:rPr>
              <a:t></a:t>
            </a:r>
            <a:r>
              <a:rPr lang="en-US" altLang="zh-CN" sz="3200" b="1" dirty="0">
                <a:solidFill>
                  <a:schemeClr val="bg1"/>
                </a:solidFill>
              </a:rPr>
              <a:t> </a:t>
            </a:r>
            <a:endParaRPr lang="zh-CN" altLang="en-US" sz="3200" b="1" dirty="0">
              <a:solidFill>
                <a:schemeClr val="bg1"/>
              </a:solidFill>
            </a:endParaRPr>
          </a:p>
        </p:txBody>
      </p:sp>
      <p:sp>
        <p:nvSpPr>
          <p:cNvPr id="2" name="文本框 1"/>
          <p:cNvSpPr txBox="1"/>
          <p:nvPr/>
        </p:nvSpPr>
        <p:spPr>
          <a:xfrm>
            <a:off x="336656" y="192547"/>
            <a:ext cx="10983817" cy="4455066"/>
          </a:xfrm>
          <a:prstGeom prst="rect">
            <a:avLst/>
          </a:prstGeom>
          <a:noFill/>
        </p:spPr>
        <p:txBody>
          <a:bodyPr wrap="square" rtlCol="0">
            <a:spAutoFit/>
          </a:bodyPr>
          <a:lstStyle/>
          <a:p>
            <a:pPr>
              <a:lnSpc>
                <a:spcPct val="200000"/>
              </a:lnSpc>
            </a:pPr>
            <a:r>
              <a:rPr lang="en-US" altLang="zh-CN" sz="2800" b="1" dirty="0">
                <a:latin typeface="Book Antiqua" panose="02040602050305030304" pitchFamily="18" charset="0"/>
              </a:rPr>
              <a:t>Definition:</a:t>
            </a:r>
            <a:endParaRPr lang="en-US" altLang="zh-CN" sz="2800" dirty="0">
              <a:latin typeface="Book Antiqua" panose="02040602050305030304" pitchFamily="18" charset="0"/>
            </a:endParaRPr>
          </a:p>
          <a:p>
            <a:pPr>
              <a:lnSpc>
                <a:spcPts val="3900"/>
              </a:lnSpc>
            </a:pPr>
            <a:r>
              <a:rPr lang="en-US" altLang="zh-CN" sz="2400" dirty="0">
                <a:latin typeface="Book Antiqua" panose="02040602050305030304" pitchFamily="18" charset="0"/>
              </a:rPr>
              <a:t>Population:</a:t>
            </a:r>
          </a:p>
          <a:p>
            <a:pPr>
              <a:lnSpc>
                <a:spcPts val="3900"/>
              </a:lnSpc>
            </a:pPr>
            <a:r>
              <a:rPr lang="en-US" altLang="zh-CN" sz="2400" dirty="0">
                <a:latin typeface="Book Antiqua" panose="02040602050305030304" pitchFamily="18" charset="0"/>
              </a:rPr>
              <a:t>The population in a statistical study is the entire group of individuals we want information about.</a:t>
            </a:r>
          </a:p>
          <a:p>
            <a:pPr>
              <a:lnSpc>
                <a:spcPts val="3900"/>
              </a:lnSpc>
            </a:pPr>
            <a:endParaRPr lang="en-US" altLang="zh-CN" sz="2400" dirty="0">
              <a:latin typeface="Book Antiqua" panose="02040602050305030304" pitchFamily="18" charset="0"/>
            </a:endParaRPr>
          </a:p>
          <a:p>
            <a:pPr>
              <a:lnSpc>
                <a:spcPts val="3900"/>
              </a:lnSpc>
            </a:pPr>
            <a:r>
              <a:rPr lang="en-US" altLang="zh-CN" sz="2800" b="1" dirty="0">
                <a:latin typeface="Book Antiqua" panose="02040602050305030304" pitchFamily="18" charset="0"/>
              </a:rPr>
              <a:t>How to know the information?</a:t>
            </a:r>
          </a:p>
          <a:p>
            <a:pPr>
              <a:lnSpc>
                <a:spcPts val="3900"/>
              </a:lnSpc>
            </a:pPr>
            <a:r>
              <a:rPr lang="en-US" altLang="zh-CN" sz="2400" dirty="0">
                <a:latin typeface="Book Antiqua" panose="02040602050305030304" pitchFamily="18" charset="0"/>
              </a:rPr>
              <a:t>Conduct a census! </a:t>
            </a:r>
          </a:p>
          <a:p>
            <a:pPr>
              <a:lnSpc>
                <a:spcPts val="3900"/>
              </a:lnSpc>
            </a:pPr>
            <a:r>
              <a:rPr lang="en-US" altLang="zh-CN" sz="2400" dirty="0">
                <a:latin typeface="Book Antiqua" panose="02040602050305030304" pitchFamily="18" charset="0"/>
              </a:rPr>
              <a:t>A census collects data from every individual in the population.</a:t>
            </a:r>
          </a:p>
        </p:txBody>
      </p:sp>
      <p:sp>
        <p:nvSpPr>
          <p:cNvPr id="6" name="矩形 5"/>
          <p:cNvSpPr/>
          <p:nvPr/>
        </p:nvSpPr>
        <p:spPr>
          <a:xfrm>
            <a:off x="2895325" y="5700138"/>
            <a:ext cx="5866481" cy="707886"/>
          </a:xfrm>
          <a:prstGeom prst="rect">
            <a:avLst/>
          </a:prstGeom>
          <a:solidFill>
            <a:schemeClr val="accent5">
              <a:lumMod val="75000"/>
            </a:schemeClr>
          </a:solidFill>
        </p:spPr>
        <p:txBody>
          <a:bodyPr wrap="square">
            <a:spAutoFit/>
          </a:bodyPr>
          <a:lstStyle/>
          <a:p>
            <a:pPr algn="ctr"/>
            <a:r>
              <a:rPr lang="en-US" altLang="zh-CN" sz="4000" b="1" dirty="0">
                <a:solidFill>
                  <a:schemeClr val="bg1"/>
                </a:solidFill>
                <a:latin typeface="Bodoni MT Black" panose="02070A03080606020203" pitchFamily="18" charset="0"/>
                <a:sym typeface="Wingdings" panose="05000000000000000000" pitchFamily="2" charset="2"/>
              </a:rPr>
              <a:t>Sampling!!!!!!</a:t>
            </a:r>
            <a:endParaRPr lang="zh-CN" altLang="en-US" sz="3600" b="1" dirty="0">
              <a:solidFill>
                <a:schemeClr val="bg1"/>
              </a:solidFill>
              <a:latin typeface="Bodoni MT Black" panose="02070A03080606020203" pitchFamily="18" charset="0"/>
            </a:endParaRPr>
          </a:p>
        </p:txBody>
      </p:sp>
    </p:spTree>
    <p:extLst>
      <p:ext uri="{BB962C8B-B14F-4D97-AF65-F5344CB8AC3E}">
        <p14:creationId xmlns:p14="http://schemas.microsoft.com/office/powerpoint/2010/main" val="417067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2408112" y="889000"/>
            <a:ext cx="7614419" cy="5683065"/>
          </a:xfrm>
          <a:prstGeom prst="rect">
            <a:avLst/>
          </a:prstGeom>
        </p:spPr>
      </p:pic>
      <p:cxnSp>
        <p:nvCxnSpPr>
          <p:cNvPr id="31" name="直接箭头连接符 30"/>
          <p:cNvCxnSpPr/>
          <p:nvPr/>
        </p:nvCxnSpPr>
        <p:spPr>
          <a:xfrm flipH="1">
            <a:off x="5788043" y="1041400"/>
            <a:ext cx="3157" cy="4817086"/>
          </a:xfrm>
          <a:prstGeom prst="straightConnector1">
            <a:avLst/>
          </a:prstGeom>
          <a:ln w="82550">
            <a:solidFill>
              <a:srgbClr val="3434FF"/>
            </a:solidFill>
            <a:tailEnd type="triangle"/>
          </a:ln>
        </p:spPr>
        <p:style>
          <a:lnRef idx="1">
            <a:schemeClr val="accent2"/>
          </a:lnRef>
          <a:fillRef idx="0">
            <a:schemeClr val="accent2"/>
          </a:fillRef>
          <a:effectRef idx="0">
            <a:schemeClr val="accent2"/>
          </a:effectRef>
          <a:fontRef idx="minor">
            <a:schemeClr val="tx1"/>
          </a:fontRef>
        </p:style>
      </p:cxnSp>
      <p:sp>
        <p:nvSpPr>
          <p:cNvPr id="7" name="矩形 6"/>
          <p:cNvSpPr/>
          <p:nvPr/>
        </p:nvSpPr>
        <p:spPr>
          <a:xfrm>
            <a:off x="3016633" y="279400"/>
            <a:ext cx="5263767" cy="769441"/>
          </a:xfrm>
          <a:prstGeom prst="rect">
            <a:avLst/>
          </a:prstGeom>
          <a:ln>
            <a:noFill/>
          </a:ln>
        </p:spPr>
        <p:txBody>
          <a:bodyPr wrap="square">
            <a:spAutoFit/>
          </a:bodyPr>
          <a:lstStyle/>
          <a:p>
            <a:pPr algn="ctr"/>
            <a:r>
              <a:rPr lang="en-US" altLang="zh-CN" sz="4400" spc="279" dirty="0">
                <a:solidFill>
                  <a:srgbClr val="3434FF"/>
                </a:solidFill>
              </a:rPr>
              <a:t>Actual value 5.34</a:t>
            </a:r>
            <a:endParaRPr lang="zh-CN" altLang="en-US" sz="4400" dirty="0">
              <a:solidFill>
                <a:srgbClr val="3434FF"/>
              </a:solidFill>
            </a:endParaRPr>
          </a:p>
        </p:txBody>
      </p:sp>
    </p:spTree>
    <p:extLst>
      <p:ext uri="{BB962C8B-B14F-4D97-AF65-F5344CB8AC3E}">
        <p14:creationId xmlns:p14="http://schemas.microsoft.com/office/powerpoint/2010/main" val="28594205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7891" y="3233303"/>
            <a:ext cx="6050888" cy="345325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517477"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371476" y="414336"/>
            <a:ext cx="11387138" cy="6247864"/>
          </a:xfrm>
          <a:prstGeom prst="rect">
            <a:avLst/>
          </a:prstGeom>
          <a:noFill/>
        </p:spPr>
        <p:txBody>
          <a:bodyPr wrap="square" rtlCol="0">
            <a:spAutoFit/>
          </a:bodyPr>
          <a:lstStyle/>
          <a:p>
            <a:pPr>
              <a:lnSpc>
                <a:spcPct val="150000"/>
              </a:lnSpc>
            </a:pPr>
            <a:r>
              <a:rPr lang="en-US" altLang="zh-CN" sz="3200" b="1" dirty="0">
                <a:latin typeface="Bell MT" panose="02020503060305020303" pitchFamily="18" charset="0"/>
              </a:rPr>
              <a:t>How Much Do Fans Love Justin Timberlake? </a:t>
            </a:r>
          </a:p>
          <a:p>
            <a:r>
              <a:rPr lang="en-US" altLang="zh-CN" sz="3200" dirty="0">
                <a:latin typeface="Bell MT" panose="02020503060305020303" pitchFamily="18" charset="0"/>
              </a:rPr>
              <a:t>JT’s concert promoter wants to find out how much fans enjoy the concerts. He will ask fans, “From 1 to 100, where 100 is the most, how much did you enjoy the concert?” The section he wants to survey has 50 seats (5 rows x 10 columns). </a:t>
            </a:r>
          </a:p>
          <a:p>
            <a:r>
              <a:rPr lang="en-US" altLang="zh-CN" sz="3200" dirty="0">
                <a:latin typeface="Bell MT" panose="02020503060305020303" pitchFamily="18" charset="0"/>
              </a:rPr>
              <a:t>The stage runs along the northern edge of the </a:t>
            </a:r>
          </a:p>
          <a:p>
            <a:r>
              <a:rPr lang="en-US" altLang="zh-CN" sz="3200" dirty="0">
                <a:latin typeface="Bell MT" panose="02020503060305020303" pitchFamily="18" charset="0"/>
              </a:rPr>
              <a:t>venue (where Justin is pictured). </a:t>
            </a:r>
          </a:p>
          <a:p>
            <a:r>
              <a:rPr lang="en-US" altLang="zh-CN" sz="3200" dirty="0">
                <a:latin typeface="Bell MT" panose="02020503060305020303" pitchFamily="18" charset="0"/>
              </a:rPr>
              <a:t>He wants to take a sample of 10 seats.</a:t>
            </a:r>
          </a:p>
          <a:p>
            <a:endParaRPr lang="en-US" altLang="zh-CN" sz="3200" dirty="0">
              <a:latin typeface="Bell MT" panose="02020503060305020303" pitchFamily="18" charset="0"/>
            </a:endParaRPr>
          </a:p>
          <a:p>
            <a:r>
              <a:rPr lang="en-US" altLang="zh-CN" sz="3200" b="1" dirty="0">
                <a:latin typeface="Bell MT" panose="02020503060305020303" pitchFamily="18" charset="0"/>
              </a:rPr>
              <a:t>Take an SRS of 10 fans. </a:t>
            </a:r>
          </a:p>
          <a:p>
            <a:r>
              <a:rPr lang="en-US" altLang="zh-CN" sz="3200" b="1" dirty="0">
                <a:latin typeface="Bell MT" panose="02020503060305020303" pitchFamily="18" charset="0"/>
              </a:rPr>
              <a:t>Explain the steps you used to </a:t>
            </a:r>
          </a:p>
          <a:p>
            <a:r>
              <a:rPr lang="en-US" altLang="zh-CN" sz="3200" b="1" dirty="0">
                <a:latin typeface="Bell MT" panose="02020503060305020303" pitchFamily="18" charset="0"/>
              </a:rPr>
              <a:t>obtain an SRS. </a:t>
            </a:r>
            <a:endParaRPr lang="zh-CN" altLang="zh-CN" sz="3200" b="1" dirty="0">
              <a:latin typeface="Bell MT" panose="02020503060305020303" pitchFamily="18" charset="0"/>
            </a:endParaRPr>
          </a:p>
        </p:txBody>
      </p:sp>
    </p:spTree>
    <p:extLst>
      <p:ext uri="{BB962C8B-B14F-4D97-AF65-F5344CB8AC3E}">
        <p14:creationId xmlns:p14="http://schemas.microsoft.com/office/powerpoint/2010/main" val="118441186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517477"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文本框 3"/>
          <p:cNvSpPr txBox="1"/>
          <p:nvPr/>
        </p:nvSpPr>
        <p:spPr>
          <a:xfrm>
            <a:off x="371476" y="414336"/>
            <a:ext cx="11387138" cy="1501117"/>
          </a:xfrm>
          <a:prstGeom prst="rect">
            <a:avLst/>
          </a:prstGeom>
          <a:noFill/>
        </p:spPr>
        <p:txBody>
          <a:bodyPr wrap="square" rtlCol="0">
            <a:spAutoFit/>
          </a:bodyPr>
          <a:lstStyle/>
          <a:p>
            <a:pPr>
              <a:lnSpc>
                <a:spcPct val="150000"/>
              </a:lnSpc>
            </a:pPr>
            <a:r>
              <a:rPr lang="en-US" altLang="zh-CN" sz="3200" b="1" dirty="0">
                <a:latin typeface="Bell MT" panose="02020503060305020303" pitchFamily="18" charset="0"/>
              </a:rPr>
              <a:t>How Much Do Fans Love Justin Timberlake? </a:t>
            </a:r>
          </a:p>
          <a:p>
            <a:pPr>
              <a:lnSpc>
                <a:spcPct val="150000"/>
              </a:lnSpc>
            </a:pPr>
            <a:endParaRPr lang="en-US" altLang="zh-CN" sz="3200" b="1" dirty="0">
              <a:latin typeface="Bell MT" panose="02020503060305020303" pitchFamily="18" charset="0"/>
            </a:endParaRPr>
          </a:p>
        </p:txBody>
      </p:sp>
      <p:sp>
        <p:nvSpPr>
          <p:cNvPr id="2" name="矩形 1"/>
          <p:cNvSpPr/>
          <p:nvPr/>
        </p:nvSpPr>
        <p:spPr>
          <a:xfrm>
            <a:off x="0" y="1552481"/>
            <a:ext cx="11387138" cy="3416320"/>
          </a:xfrm>
          <a:prstGeom prst="rect">
            <a:avLst/>
          </a:prstGeom>
        </p:spPr>
        <p:txBody>
          <a:bodyPr wrap="square">
            <a:spAutoFit/>
          </a:bodyPr>
          <a:lstStyle/>
          <a:p>
            <a:pPr marL="1028700" indent="-571500">
              <a:spcAft>
                <a:spcPts val="0"/>
              </a:spcAft>
              <a:buFont typeface="Wingdings" panose="05000000000000000000" pitchFamily="2" charset="2"/>
              <a:buChar char="Ø"/>
            </a:pPr>
            <a:r>
              <a:rPr lang="en-US" altLang="zh-CN" sz="3600" dirty="0">
                <a:latin typeface="Bell MT" panose="02020503060305020303" pitchFamily="18" charset="0"/>
                <a:ea typeface="Times" panose="02020603050405020304" pitchFamily="18" charset="0"/>
                <a:cs typeface="Times New Roman" panose="02020603050405020304" pitchFamily="18" charset="0"/>
              </a:rPr>
              <a:t>Label seats from 01 to 50 (starting from the upper-left corner and ending at the lower-right corner).</a:t>
            </a:r>
          </a:p>
          <a:p>
            <a:pPr marL="1028700" indent="-571500">
              <a:spcAft>
                <a:spcPts val="0"/>
              </a:spcAft>
              <a:buFont typeface="Wingdings" panose="05000000000000000000" pitchFamily="2" charset="2"/>
              <a:buChar char="Ø"/>
            </a:pPr>
            <a:r>
              <a:rPr lang="en-US" altLang="zh-CN" sz="3600" dirty="0">
                <a:latin typeface="Bell MT" panose="02020503060305020303" pitchFamily="18" charset="0"/>
                <a:ea typeface="Times" panose="02020603050405020304" pitchFamily="18" charset="0"/>
                <a:cs typeface="Times New Roman" panose="02020603050405020304" pitchFamily="18" charset="0"/>
              </a:rPr>
              <a:t>Use the random number table to select 10 numbers, ignoring repeats and numbers with value of 51, 52, …, 98, 99, 00.</a:t>
            </a:r>
          </a:p>
          <a:p>
            <a:pPr marL="1028700" indent="-571500">
              <a:spcAft>
                <a:spcPts val="0"/>
              </a:spcAft>
              <a:buFont typeface="Wingdings" panose="05000000000000000000" pitchFamily="2" charset="2"/>
              <a:buChar char="Ø"/>
            </a:pPr>
            <a:r>
              <a:rPr lang="en-US" altLang="zh-CN" sz="3600" dirty="0">
                <a:latin typeface="Bell MT" panose="02020503060305020303" pitchFamily="18" charset="0"/>
                <a:ea typeface="Times" panose="02020603050405020304" pitchFamily="18" charset="0"/>
                <a:cs typeface="Times New Roman" panose="02020603050405020304" pitchFamily="18" charset="0"/>
              </a:rPr>
              <a:t>Select person in corresponding seat.</a:t>
            </a:r>
            <a:endParaRPr lang="zh-CN" altLang="zh-CN" sz="3600" dirty="0">
              <a:latin typeface="Bell MT" panose="02020503060305020303" pitchFamily="18" charset="0"/>
              <a:ea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04326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3301"/>
          <a:stretch/>
        </p:blipFill>
        <p:spPr>
          <a:xfrm>
            <a:off x="196663" y="1050877"/>
            <a:ext cx="11444877" cy="4664085"/>
          </a:xfrm>
          <a:prstGeom prst="rect">
            <a:avLst/>
          </a:prstGeom>
        </p:spPr>
      </p:pic>
    </p:spTree>
    <p:extLst>
      <p:ext uri="{BB962C8B-B14F-4D97-AF65-F5344CB8AC3E}">
        <p14:creationId xmlns:p14="http://schemas.microsoft.com/office/powerpoint/2010/main" val="242722670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64042" y="1078762"/>
            <a:ext cx="11023292" cy="4189274"/>
          </a:xfrm>
          <a:prstGeom prst="rect">
            <a:avLst/>
          </a:prstGeom>
        </p:spPr>
      </p:pic>
    </p:spTree>
    <p:extLst>
      <p:ext uri="{BB962C8B-B14F-4D97-AF65-F5344CB8AC3E}">
        <p14:creationId xmlns:p14="http://schemas.microsoft.com/office/powerpoint/2010/main" val="19067699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B.  Other probability sampling methods for obtaining large samples:…"/>
          <p:cNvSpPr txBox="1"/>
          <p:nvPr/>
        </p:nvSpPr>
        <p:spPr>
          <a:xfrm>
            <a:off x="406084" y="725516"/>
            <a:ext cx="11785916" cy="646331"/>
          </a:xfrm>
          <a:prstGeom prst="rect">
            <a:avLst/>
          </a:prstGeom>
          <a:noFill/>
          <a:ln w="254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100" tIns="38100" rIns="38100" bIns="38100" numCol="1" anchor="ctr">
            <a:noAutofit/>
          </a:bodyPr>
          <a:lstStyle/>
          <a:p>
            <a:pPr marR="457200" defTabSz="406400">
              <a:defRPr>
                <a:solidFill>
                  <a:srgbClr val="858585"/>
                </a:solidFill>
                <a:uFillTx/>
                <a:latin typeface="Times Roman"/>
                <a:ea typeface="Times Roman"/>
                <a:cs typeface="Times Roman"/>
                <a:sym typeface="Times Roman"/>
              </a:defRPr>
            </a:pPr>
            <a:endParaRPr sz="3600" dirty="0">
              <a:solidFill>
                <a:srgbClr val="000000"/>
              </a:solidFill>
              <a:latin typeface="Arial" panose="020B0604020202020204" pitchFamily="34" charset="0"/>
              <a:cs typeface="Arial" panose="020B0604020202020204" pitchFamily="34" charset="0"/>
            </a:endParaRPr>
          </a:p>
        </p:txBody>
      </p:sp>
      <p:sp>
        <p:nvSpPr>
          <p:cNvPr id="2" name="矩形 1"/>
          <p:cNvSpPr/>
          <p:nvPr/>
        </p:nvSpPr>
        <p:spPr>
          <a:xfrm>
            <a:off x="989748" y="725516"/>
            <a:ext cx="7904728" cy="646331"/>
          </a:xfrm>
          <a:prstGeom prst="rect">
            <a:avLst/>
          </a:prstGeom>
        </p:spPr>
        <p:txBody>
          <a:bodyPr wrap="none">
            <a:spAutoFit/>
          </a:bodyPr>
          <a:lstStyle/>
          <a:p>
            <a:pPr marR="457200" defTabSz="406400">
              <a:defRPr>
                <a:solidFill>
                  <a:srgbClr val="858585"/>
                </a:solidFill>
                <a:uFillTx/>
                <a:latin typeface="Times Roman"/>
                <a:ea typeface="Times Roman"/>
                <a:cs typeface="Times Roman"/>
                <a:sym typeface="Times Roman"/>
              </a:defRPr>
            </a:pPr>
            <a:r>
              <a:rPr lang="en-US" altLang="zh-CN" sz="3600" dirty="0">
                <a:solidFill>
                  <a:srgbClr val="000000"/>
                </a:solidFill>
                <a:latin typeface="Arial" panose="020B0604020202020204" pitchFamily="34" charset="0"/>
                <a:cs typeface="Arial" panose="020B0604020202020204" pitchFamily="34" charset="0"/>
              </a:rPr>
              <a:t>Other probability sampling methods</a:t>
            </a:r>
          </a:p>
        </p:txBody>
      </p:sp>
      <p:sp>
        <p:nvSpPr>
          <p:cNvPr id="3" name="矩形 2"/>
          <p:cNvSpPr/>
          <p:nvPr/>
        </p:nvSpPr>
        <p:spPr>
          <a:xfrm>
            <a:off x="406084" y="1712765"/>
            <a:ext cx="9320443" cy="2482667"/>
          </a:xfrm>
          <a:prstGeom prst="rect">
            <a:avLst/>
          </a:prstGeom>
        </p:spPr>
        <p:txBody>
          <a:bodyPr wrap="square">
            <a:spAutoFit/>
          </a:bodyPr>
          <a:lstStyle/>
          <a:p>
            <a:pPr marL="0" marR="457200" lvl="1" defTabSz="406400">
              <a:lnSpc>
                <a:spcPct val="150000"/>
              </a:lnSpc>
              <a:defRPr>
                <a:solidFill>
                  <a:srgbClr val="858585"/>
                </a:solidFill>
                <a:uFillTx/>
                <a:latin typeface="Times Roman"/>
                <a:ea typeface="Times Roman"/>
                <a:cs typeface="Times Roman"/>
                <a:sym typeface="Times Roman"/>
              </a:defRPr>
            </a:pPr>
            <a:r>
              <a:rPr lang="en-US" altLang="zh-CN" sz="3600" b="1" u="sng" dirty="0">
                <a:solidFill>
                  <a:srgbClr val="0433FF"/>
                </a:solidFill>
                <a:latin typeface="Arial" panose="020B0604020202020204" pitchFamily="34" charset="0"/>
                <a:ea typeface="Times Roman"/>
                <a:cs typeface="Arial" panose="020B0604020202020204" pitchFamily="34" charset="0"/>
              </a:rPr>
              <a:t>1. systematic sa</a:t>
            </a:r>
            <a:r>
              <a:rPr lang="en-US" altLang="zh-CN" sz="3600" b="1" u="sng" dirty="0">
                <a:solidFill>
                  <a:srgbClr val="0433FF"/>
                </a:solidFill>
                <a:latin typeface="Arial" panose="020B0604020202020204" pitchFamily="34" charset="0"/>
                <a:cs typeface="Arial" panose="020B0604020202020204" pitchFamily="34" charset="0"/>
              </a:rPr>
              <a:t>mple</a:t>
            </a:r>
            <a:endParaRPr lang="en-US" altLang="zh-CN" sz="3600" dirty="0">
              <a:solidFill>
                <a:srgbClr val="000000"/>
              </a:solidFill>
              <a:latin typeface="Arial" panose="020B0604020202020204" pitchFamily="34" charset="0"/>
              <a:cs typeface="Arial" panose="020B0604020202020204" pitchFamily="34" charset="0"/>
            </a:endParaRPr>
          </a:p>
          <a:p>
            <a:pPr marL="0" marR="457200" lvl="1" defTabSz="406400">
              <a:lnSpc>
                <a:spcPct val="150000"/>
              </a:lnSpc>
              <a:defRPr>
                <a:solidFill>
                  <a:srgbClr val="858585"/>
                </a:solidFill>
                <a:uFillTx/>
                <a:latin typeface="Times Roman"/>
                <a:ea typeface="Times Roman"/>
                <a:cs typeface="Times Roman"/>
                <a:sym typeface="Times Roman"/>
              </a:defRPr>
            </a:pPr>
            <a:r>
              <a:rPr lang="en-US" altLang="zh-CN" sz="3600" dirty="0">
                <a:solidFill>
                  <a:srgbClr val="000000"/>
                </a:solidFill>
                <a:latin typeface="Arial" panose="020B0604020202020204" pitchFamily="34" charset="0"/>
                <a:cs typeface="Arial" panose="020B0604020202020204" pitchFamily="34" charset="0"/>
              </a:rPr>
              <a:t> - randomly choose some starting point;</a:t>
            </a:r>
          </a:p>
          <a:p>
            <a:pPr marL="0" marR="457200" lvl="1" defTabSz="406400">
              <a:lnSpc>
                <a:spcPct val="150000"/>
              </a:lnSpc>
              <a:defRPr>
                <a:solidFill>
                  <a:srgbClr val="858585"/>
                </a:solidFill>
                <a:uFillTx/>
                <a:latin typeface="Times Roman"/>
                <a:ea typeface="Times Roman"/>
                <a:cs typeface="Times Roman"/>
                <a:sym typeface="Times Roman"/>
              </a:defRPr>
            </a:pPr>
            <a:r>
              <a:rPr lang="en-US" altLang="zh-CN" sz="3600" dirty="0">
                <a:solidFill>
                  <a:srgbClr val="000000"/>
                </a:solidFill>
                <a:latin typeface="Arial" panose="020B0604020202020204" pitchFamily="34" charset="0"/>
                <a:cs typeface="Arial" panose="020B0604020202020204" pitchFamily="34" charset="0"/>
              </a:rPr>
              <a:t> - select every k</a:t>
            </a:r>
            <a:r>
              <a:rPr lang="en-US" altLang="zh-CN" sz="3600" baseline="31999" dirty="0">
                <a:solidFill>
                  <a:srgbClr val="000000"/>
                </a:solidFill>
                <a:latin typeface="Arial" panose="020B0604020202020204" pitchFamily="34" charset="0"/>
                <a:cs typeface="Arial" panose="020B0604020202020204" pitchFamily="34" charset="0"/>
              </a:rPr>
              <a:t>th </a:t>
            </a:r>
            <a:r>
              <a:rPr lang="en-US" altLang="zh-CN" sz="3600" dirty="0">
                <a:solidFill>
                  <a:srgbClr val="000000"/>
                </a:solidFill>
                <a:latin typeface="Arial" panose="020B0604020202020204" pitchFamily="34" charset="0"/>
                <a:cs typeface="Arial" panose="020B0604020202020204" pitchFamily="34" charset="0"/>
              </a:rPr>
              <a:t>element in the population. </a:t>
            </a:r>
          </a:p>
        </p:txBody>
      </p:sp>
      <p:sp>
        <p:nvSpPr>
          <p:cNvPr id="4" name="矩形 3"/>
          <p:cNvSpPr/>
          <p:nvPr/>
        </p:nvSpPr>
        <p:spPr>
          <a:xfrm>
            <a:off x="48275" y="4600552"/>
            <a:ext cx="13084629" cy="1569660"/>
          </a:xfrm>
          <a:prstGeom prst="rect">
            <a:avLst/>
          </a:prstGeom>
        </p:spPr>
        <p:txBody>
          <a:bodyPr wrap="square">
            <a:spAutoFit/>
          </a:bodyPr>
          <a:lstStyle/>
          <a:p>
            <a:pPr marL="0" marR="457200" lvl="1" defTabSz="406400">
              <a:lnSpc>
                <a:spcPct val="150000"/>
              </a:lnSpc>
              <a:defRPr>
                <a:solidFill>
                  <a:srgbClr val="858585"/>
                </a:solidFill>
                <a:uFillTx/>
                <a:latin typeface="Times Roman"/>
                <a:ea typeface="Times Roman"/>
                <a:cs typeface="Times Roman"/>
                <a:sym typeface="Times Roman"/>
              </a:defRPr>
            </a:pPr>
            <a:r>
              <a:rPr lang="en-US" altLang="zh-CN" sz="3200" dirty="0">
                <a:solidFill>
                  <a:schemeClr val="accent2">
                    <a:lumMod val="75000"/>
                  </a:schemeClr>
                </a:solidFill>
                <a:latin typeface="Arial" panose="020B0604020202020204" pitchFamily="34" charset="0"/>
                <a:cs typeface="Arial" panose="020B0604020202020204" pitchFamily="34" charset="0"/>
              </a:rPr>
              <a:t> - easier than random sampling; </a:t>
            </a:r>
          </a:p>
          <a:p>
            <a:pPr marL="0" marR="457200" lvl="1" defTabSz="406400">
              <a:lnSpc>
                <a:spcPct val="150000"/>
              </a:lnSpc>
              <a:defRPr>
                <a:solidFill>
                  <a:srgbClr val="858585"/>
                </a:solidFill>
                <a:uFillTx/>
                <a:latin typeface="Times Roman"/>
                <a:ea typeface="Times Roman"/>
                <a:cs typeface="Times Roman"/>
                <a:sym typeface="Times Roman"/>
              </a:defRPr>
            </a:pPr>
            <a:r>
              <a:rPr lang="en-US" altLang="zh-CN" sz="3200" dirty="0">
                <a:solidFill>
                  <a:schemeClr val="accent2">
                    <a:lumMod val="75000"/>
                  </a:schemeClr>
                </a:solidFill>
                <a:latin typeface="Arial" panose="020B0604020202020204" pitchFamily="34" charset="0"/>
                <a:cs typeface="Arial" panose="020B0604020202020204" pitchFamily="34" charset="0"/>
              </a:rPr>
              <a:t> - guarantees that sample is taken from throughout the population.   </a:t>
            </a:r>
          </a:p>
        </p:txBody>
      </p:sp>
    </p:spTree>
    <p:extLst>
      <p:ext uri="{BB962C8B-B14F-4D97-AF65-F5344CB8AC3E}">
        <p14:creationId xmlns:p14="http://schemas.microsoft.com/office/powerpoint/2010/main" val="2110066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31304" y="730629"/>
            <a:ext cx="12390783" cy="6247864"/>
          </a:xfrm>
          <a:prstGeom prst="rect">
            <a:avLst/>
          </a:prstGeom>
        </p:spPr>
        <p:txBody>
          <a:bodyPr wrap="square">
            <a:spAutoFit/>
          </a:bodyPr>
          <a:lstStyle/>
          <a:p>
            <a:pPr marL="0" marR="457200" lvl="1" indent="171450" defTabSz="406400">
              <a:defRPr>
                <a:solidFill>
                  <a:srgbClr val="858585"/>
                </a:solidFill>
                <a:uFillTx/>
                <a:latin typeface="Times Roman"/>
                <a:ea typeface="Times Roman"/>
                <a:cs typeface="Times Roman"/>
                <a:sym typeface="Times Roman"/>
              </a:defRPr>
            </a:pPr>
            <a:r>
              <a:rPr lang="en-US" altLang="zh-CN" sz="4000" b="1" u="sng" dirty="0">
                <a:solidFill>
                  <a:srgbClr val="FF2600"/>
                </a:solidFill>
                <a:latin typeface="Arial" panose="020B0604020202020204" pitchFamily="34" charset="0"/>
                <a:ea typeface="Times Roman"/>
                <a:cs typeface="Arial" panose="020B0604020202020204" pitchFamily="34" charset="0"/>
              </a:rPr>
              <a:t>2. cluster </a:t>
            </a:r>
            <a:r>
              <a:rPr lang="en-US" altLang="zh-CN" sz="4000" b="1" u="sng" dirty="0">
                <a:solidFill>
                  <a:srgbClr val="FF2600"/>
                </a:solidFill>
                <a:latin typeface="Arial" panose="020B0604020202020204" pitchFamily="34" charset="0"/>
                <a:cs typeface="Arial" panose="020B0604020202020204" pitchFamily="34" charset="0"/>
              </a:rPr>
              <a:t>sample</a:t>
            </a:r>
          </a:p>
          <a:p>
            <a:pPr marL="0" marR="457200" lvl="1" indent="171450" defTabSz="406400">
              <a:defRPr>
                <a:solidFill>
                  <a:srgbClr val="858585"/>
                </a:solidFill>
                <a:uFillTx/>
                <a:latin typeface="Times Roman"/>
                <a:ea typeface="Times Roman"/>
                <a:cs typeface="Times Roman"/>
                <a:sym typeface="Times Roman"/>
              </a:defRPr>
            </a:pPr>
            <a:endParaRPr lang="en-US" altLang="zh-CN" sz="4000" b="1" u="sng" dirty="0">
              <a:solidFill>
                <a:srgbClr val="FF2600"/>
              </a:solidFill>
              <a:latin typeface="Arial" panose="020B0604020202020204" pitchFamily="34" charset="0"/>
              <a:cs typeface="Arial" panose="020B0604020202020204" pitchFamily="34" charset="0"/>
            </a:endParaRPr>
          </a:p>
          <a:p>
            <a:pPr marR="457200" indent="-285750" defTabSz="406400">
              <a:defRPr>
                <a:solidFill>
                  <a:srgbClr val="858585"/>
                </a:solidFill>
                <a:uFillTx/>
                <a:latin typeface="Times Roman"/>
                <a:ea typeface="Times Roman"/>
                <a:cs typeface="Times Roman"/>
                <a:sym typeface="Times Roman"/>
              </a:defRPr>
            </a:pPr>
            <a:r>
              <a:rPr lang="en-US" altLang="zh-CN" sz="3200" dirty="0">
                <a:solidFill>
                  <a:srgbClr val="000000"/>
                </a:solidFill>
                <a:latin typeface="Arial" panose="020B0604020202020204" pitchFamily="34" charset="0"/>
                <a:cs typeface="Arial" panose="020B0604020202020204" pitchFamily="34" charset="0"/>
              </a:rPr>
              <a:t> - divide the population into sections or clusters (</a:t>
            </a:r>
            <a:r>
              <a:rPr lang="en-US" altLang="zh-CN" sz="2800" dirty="0">
                <a:solidFill>
                  <a:srgbClr val="000000"/>
                </a:solidFill>
                <a:latin typeface="Arial" panose="020B0604020202020204" pitchFamily="34" charset="0"/>
                <a:cs typeface="Arial" panose="020B0604020202020204" pitchFamily="34" charset="0"/>
              </a:rPr>
              <a:t>mutually exclusive</a:t>
            </a:r>
            <a:r>
              <a:rPr lang="en-US" altLang="zh-CN" sz="3200" dirty="0">
                <a:solidFill>
                  <a:srgbClr val="000000"/>
                </a:solidFill>
                <a:latin typeface="Arial" panose="020B0604020202020204" pitchFamily="34" charset="0"/>
                <a:cs typeface="Arial" panose="020B0604020202020204" pitchFamily="34" charset="0"/>
              </a:rPr>
              <a:t>)   </a:t>
            </a:r>
          </a:p>
          <a:p>
            <a:pPr marR="457200" indent="-285750" defTabSz="406400">
              <a:defRPr>
                <a:solidFill>
                  <a:srgbClr val="858585"/>
                </a:solidFill>
                <a:uFillTx/>
                <a:latin typeface="Times Roman"/>
                <a:ea typeface="Times Roman"/>
                <a:cs typeface="Times Roman"/>
                <a:sym typeface="Times Roman"/>
              </a:defRPr>
            </a:pPr>
            <a:r>
              <a:rPr lang="en-US" altLang="zh-CN" sz="3200" dirty="0">
                <a:solidFill>
                  <a:srgbClr val="000000"/>
                </a:solidFill>
                <a:latin typeface="Arial" panose="020B0604020202020204" pitchFamily="34" charset="0"/>
                <a:cs typeface="Arial" panose="020B0604020202020204" pitchFamily="34" charset="0"/>
              </a:rPr>
              <a:t> - randomly select a few of those sections and then choose </a:t>
            </a:r>
            <a:r>
              <a:rPr lang="en-US" altLang="zh-CN" sz="3200" b="1" dirty="0">
                <a:solidFill>
                  <a:schemeClr val="accent2">
                    <a:lumMod val="75000"/>
                  </a:schemeClr>
                </a:solidFill>
                <a:latin typeface="Arial" panose="020B0604020202020204" pitchFamily="34" charset="0"/>
                <a:cs typeface="Arial" panose="020B0604020202020204" pitchFamily="34" charset="0"/>
              </a:rPr>
              <a:t>all </a:t>
            </a:r>
            <a:r>
              <a:rPr lang="en-US" altLang="zh-CN" sz="3200" dirty="0">
                <a:solidFill>
                  <a:srgbClr val="000000"/>
                </a:solidFill>
                <a:latin typeface="Arial" panose="020B0604020202020204" pitchFamily="34" charset="0"/>
                <a:cs typeface="Arial" panose="020B0604020202020204" pitchFamily="34" charset="0"/>
              </a:rPr>
              <a:t>members from the selected sections</a:t>
            </a:r>
          </a:p>
          <a:p>
            <a:pPr marR="457200" indent="-285750" defTabSz="406400">
              <a:defRPr>
                <a:solidFill>
                  <a:srgbClr val="858585"/>
                </a:solidFill>
                <a:uFillTx/>
                <a:latin typeface="Times Roman"/>
                <a:ea typeface="Times Roman"/>
                <a:cs typeface="Times Roman"/>
                <a:sym typeface="Times Roman"/>
              </a:defRPr>
            </a:pPr>
            <a:endParaRPr lang="en-US" altLang="zh-CN" sz="3200" dirty="0">
              <a:solidFill>
                <a:srgbClr val="000000"/>
              </a:solidFill>
              <a:latin typeface="Arial" panose="020B0604020202020204" pitchFamily="34" charset="0"/>
              <a:cs typeface="Arial" panose="020B0604020202020204" pitchFamily="34" charset="0"/>
            </a:endParaRPr>
          </a:p>
          <a:p>
            <a:pPr marR="457200" indent="-285750" defTabSz="406400">
              <a:defRPr>
                <a:solidFill>
                  <a:srgbClr val="858585"/>
                </a:solidFill>
                <a:uFillTx/>
                <a:latin typeface="Times Roman"/>
                <a:ea typeface="Times Roman"/>
                <a:cs typeface="Times Roman"/>
                <a:sym typeface="Times Roman"/>
              </a:defRPr>
            </a:pPr>
            <a:r>
              <a:rPr lang="en-US" altLang="zh-CN" sz="3200" dirty="0">
                <a:solidFill>
                  <a:srgbClr val="000000"/>
                </a:solidFill>
                <a:latin typeface="Arial" panose="020B0604020202020204" pitchFamily="34" charset="0"/>
                <a:cs typeface="Arial" panose="020B0604020202020204" pitchFamily="34" charset="0"/>
              </a:rPr>
              <a:t> - </a:t>
            </a:r>
            <a:r>
              <a:rPr lang="en-US" altLang="zh-CN" sz="3200" b="1" dirty="0">
                <a:solidFill>
                  <a:srgbClr val="000000"/>
                </a:solidFill>
                <a:latin typeface="Arial" panose="020B0604020202020204" pitchFamily="34" charset="0"/>
                <a:cs typeface="Arial" panose="020B0604020202020204" pitchFamily="34" charset="0"/>
              </a:rPr>
              <a:t>faster</a:t>
            </a:r>
            <a:r>
              <a:rPr lang="en-US" altLang="zh-CN" sz="3200" dirty="0">
                <a:solidFill>
                  <a:srgbClr val="000000"/>
                </a:solidFill>
                <a:latin typeface="Arial" panose="020B0604020202020204" pitchFamily="34" charset="0"/>
                <a:cs typeface="Arial" panose="020B0604020202020204" pitchFamily="34" charset="0"/>
              </a:rPr>
              <a:t> way to obtain sample</a:t>
            </a:r>
          </a:p>
          <a:p>
            <a:pPr marR="457200" indent="-285750" defTabSz="406400">
              <a:defRPr>
                <a:solidFill>
                  <a:srgbClr val="858585"/>
                </a:solidFill>
                <a:uFillTx/>
                <a:latin typeface="Times Roman"/>
                <a:ea typeface="Times Roman"/>
                <a:cs typeface="Times Roman"/>
                <a:sym typeface="Times Roman"/>
              </a:defRPr>
            </a:pPr>
            <a:endParaRPr lang="en-US" altLang="zh-CN" sz="3200" dirty="0">
              <a:solidFill>
                <a:srgbClr val="000000"/>
              </a:solidFill>
              <a:latin typeface="Arial" panose="020B0604020202020204" pitchFamily="34" charset="0"/>
              <a:cs typeface="Arial" panose="020B0604020202020204" pitchFamily="34" charset="0"/>
            </a:endParaRPr>
          </a:p>
          <a:p>
            <a:pPr marR="457200" indent="-285750" defTabSz="406400">
              <a:defRPr>
                <a:solidFill>
                  <a:srgbClr val="858585"/>
                </a:solidFill>
                <a:uFillTx/>
                <a:latin typeface="Times Roman"/>
                <a:ea typeface="Times Roman"/>
                <a:cs typeface="Times Roman"/>
                <a:sym typeface="Times Roman"/>
              </a:defRPr>
            </a:pPr>
            <a:r>
              <a:rPr lang="en-US" altLang="zh-CN" sz="3200" dirty="0">
                <a:solidFill>
                  <a:srgbClr val="000000"/>
                </a:solidFill>
                <a:latin typeface="Arial" panose="020B0604020202020204" pitchFamily="34" charset="0"/>
                <a:cs typeface="Arial" panose="020B0604020202020204" pitchFamily="34" charset="0"/>
              </a:rPr>
              <a:t>When to use this method:</a:t>
            </a:r>
          </a:p>
          <a:p>
            <a:pPr marR="457200" indent="-285750" defTabSz="406400">
              <a:defRPr>
                <a:solidFill>
                  <a:srgbClr val="858585"/>
                </a:solidFill>
                <a:uFillTx/>
                <a:latin typeface="Times Roman"/>
                <a:ea typeface="Times Roman"/>
                <a:cs typeface="Times Roman"/>
                <a:sym typeface="Times Roman"/>
              </a:defRPr>
            </a:pPr>
            <a:r>
              <a:rPr lang="en-US" altLang="zh-CN" sz="3200" dirty="0">
                <a:solidFill>
                  <a:srgbClr val="000000"/>
                </a:solidFill>
                <a:latin typeface="Arial" panose="020B0604020202020204" pitchFamily="34" charset="0"/>
                <a:cs typeface="Arial" panose="020B0604020202020204" pitchFamily="34" charset="0"/>
              </a:rPr>
              <a:t> - clusters are relatively heterogeneous, i.e. the population should contain distinct subpopulations of different types.</a:t>
            </a:r>
          </a:p>
          <a:p>
            <a:pPr marR="457200" indent="-285750" defTabSz="406400">
              <a:defRPr>
                <a:solidFill>
                  <a:srgbClr val="858585"/>
                </a:solidFill>
                <a:uFillTx/>
                <a:latin typeface="Times Roman"/>
                <a:ea typeface="Times Roman"/>
                <a:cs typeface="Times Roman"/>
                <a:sym typeface="Times Roman"/>
              </a:defRPr>
            </a:pPr>
            <a:endParaRPr lang="en-US" altLang="zh-CN" sz="3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39508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5127" y="539334"/>
            <a:ext cx="12324523" cy="5016758"/>
          </a:xfrm>
          <a:prstGeom prst="rect">
            <a:avLst/>
          </a:prstGeom>
        </p:spPr>
        <p:txBody>
          <a:bodyPr wrap="square">
            <a:spAutoFit/>
          </a:bodyPr>
          <a:lstStyle/>
          <a:p>
            <a:pPr marR="457200" indent="-285750" defTabSz="406400">
              <a:defRPr>
                <a:solidFill>
                  <a:srgbClr val="858585"/>
                </a:solidFill>
                <a:uFillTx/>
                <a:latin typeface="Times Roman"/>
                <a:ea typeface="Times Roman"/>
                <a:cs typeface="Times Roman"/>
                <a:sym typeface="Times Roman"/>
              </a:defRPr>
            </a:pPr>
            <a:r>
              <a:rPr lang="en-US" altLang="zh-CN" sz="3200" b="1" u="sng" dirty="0">
                <a:solidFill>
                  <a:srgbClr val="009051"/>
                </a:solidFill>
                <a:latin typeface="Arial" panose="020B0604020202020204" pitchFamily="34" charset="0"/>
                <a:ea typeface="Times Roman"/>
                <a:cs typeface="Arial" panose="020B0604020202020204" pitchFamily="34" charset="0"/>
              </a:rPr>
              <a:t>3. stratified </a:t>
            </a:r>
            <a:r>
              <a:rPr lang="en-US" altLang="zh-CN" sz="3200" b="1" u="sng" dirty="0">
                <a:solidFill>
                  <a:srgbClr val="009051"/>
                </a:solidFill>
                <a:latin typeface="Arial" panose="020B0604020202020204" pitchFamily="34" charset="0"/>
                <a:cs typeface="Arial" panose="020B0604020202020204" pitchFamily="34" charset="0"/>
              </a:rPr>
              <a:t>random sample</a:t>
            </a:r>
          </a:p>
          <a:p>
            <a:pPr marR="457200" indent="-285750" defTabSz="406400">
              <a:lnSpc>
                <a:spcPct val="150000"/>
              </a:lnSpc>
              <a:defRPr>
                <a:solidFill>
                  <a:srgbClr val="858585"/>
                </a:solidFill>
                <a:uFillTx/>
                <a:latin typeface="Times Roman"/>
                <a:ea typeface="Times Roman"/>
                <a:cs typeface="Times Roman"/>
                <a:sym typeface="Times Roman"/>
              </a:defRPr>
            </a:pPr>
            <a:r>
              <a:rPr lang="en-US" altLang="zh-CN" sz="3200" dirty="0">
                <a:latin typeface="Arial" panose="020B0604020202020204" pitchFamily="34" charset="0"/>
                <a:cs typeface="Arial" panose="020B0604020202020204" pitchFamily="34" charset="0"/>
                <a:sym typeface="Times Roman"/>
              </a:rPr>
              <a:t> </a:t>
            </a:r>
            <a:r>
              <a:rPr lang="en-US" altLang="zh-CN" sz="3200" dirty="0">
                <a:solidFill>
                  <a:srgbClr val="000000"/>
                </a:solidFill>
                <a:latin typeface="Arial" panose="020B0604020202020204" pitchFamily="34" charset="0"/>
                <a:ea typeface="Times Roman"/>
                <a:cs typeface="Arial" panose="020B0604020202020204" pitchFamily="34" charset="0"/>
                <a:sym typeface="Times Roman"/>
              </a:rPr>
              <a:t>- the entire population are divided into a set of nonoverlapping    </a:t>
            </a:r>
          </a:p>
          <a:p>
            <a:pPr marR="457200" indent="-285750" defTabSz="406400">
              <a:lnSpc>
                <a:spcPct val="150000"/>
              </a:lnSpc>
              <a:defRPr>
                <a:solidFill>
                  <a:srgbClr val="858585"/>
                </a:solidFill>
                <a:uFillTx/>
                <a:latin typeface="Times Roman"/>
                <a:ea typeface="Times Roman"/>
                <a:cs typeface="Times Roman"/>
                <a:sym typeface="Times Roman"/>
              </a:defRPr>
            </a:pPr>
            <a:r>
              <a:rPr lang="en-US" altLang="zh-CN" sz="3200" dirty="0">
                <a:solidFill>
                  <a:srgbClr val="000000"/>
                </a:solidFill>
                <a:latin typeface="Arial" panose="020B0604020202020204" pitchFamily="34" charset="0"/>
                <a:ea typeface="Times Roman"/>
                <a:cs typeface="Arial" panose="020B0604020202020204" pitchFamily="34" charset="0"/>
                <a:sym typeface="Times Roman"/>
              </a:rPr>
              <a:t>   subgroups (strata)</a:t>
            </a:r>
          </a:p>
          <a:p>
            <a:pPr marR="457200" indent="-285750" defTabSz="406400">
              <a:lnSpc>
                <a:spcPct val="150000"/>
              </a:lnSpc>
              <a:defRPr>
                <a:solidFill>
                  <a:srgbClr val="858585"/>
                </a:solidFill>
                <a:uFillTx/>
                <a:latin typeface="Times Roman"/>
                <a:ea typeface="Times Roman"/>
                <a:cs typeface="Times Roman"/>
                <a:sym typeface="Times Roman"/>
              </a:defRPr>
            </a:pPr>
            <a:r>
              <a:rPr lang="en-US" altLang="zh-CN" sz="3200" dirty="0">
                <a:solidFill>
                  <a:srgbClr val="000000"/>
                </a:solidFill>
                <a:latin typeface="Arial" panose="020B0604020202020204" pitchFamily="34" charset="0"/>
                <a:ea typeface="Times Roman"/>
                <a:cs typeface="Arial" panose="020B0604020202020204" pitchFamily="34" charset="0"/>
              </a:rPr>
              <a:t> - draw a random sample </a:t>
            </a:r>
            <a:r>
              <a:rPr lang="en-US" altLang="zh-CN" sz="3200" dirty="0">
                <a:solidFill>
                  <a:srgbClr val="000000"/>
                </a:solidFill>
                <a:latin typeface="Arial" panose="020B0604020202020204" pitchFamily="34" charset="0"/>
                <a:cs typeface="Arial" panose="020B0604020202020204" pitchFamily="34" charset="0"/>
              </a:rPr>
              <a:t>from each stratum</a:t>
            </a:r>
          </a:p>
          <a:p>
            <a:pPr marR="457200" indent="-285750" defTabSz="406400">
              <a:lnSpc>
                <a:spcPct val="150000"/>
              </a:lnSpc>
              <a:defRPr>
                <a:solidFill>
                  <a:srgbClr val="858585"/>
                </a:solidFill>
                <a:uFillTx/>
                <a:latin typeface="Times Roman"/>
                <a:ea typeface="Times Roman"/>
                <a:cs typeface="Times Roman"/>
                <a:sym typeface="Times Roman"/>
              </a:defRPr>
            </a:pPr>
            <a:r>
              <a:rPr lang="en-US" altLang="zh-CN" sz="3200" b="1" u="sng" dirty="0">
                <a:solidFill>
                  <a:srgbClr val="009051"/>
                </a:solidFill>
                <a:latin typeface="Arial" panose="020B0604020202020204" pitchFamily="34" charset="0"/>
                <a:ea typeface="Times Roman"/>
                <a:cs typeface="Arial" panose="020B0604020202020204" pitchFamily="34" charset="0"/>
              </a:rPr>
              <a:t>Purpose:</a:t>
            </a:r>
          </a:p>
          <a:p>
            <a:pPr marR="457200" indent="-285750" defTabSz="406400">
              <a:lnSpc>
                <a:spcPct val="150000"/>
              </a:lnSpc>
              <a:defRPr>
                <a:solidFill>
                  <a:srgbClr val="858585"/>
                </a:solidFill>
                <a:uFillTx/>
                <a:latin typeface="Times Roman"/>
                <a:ea typeface="Times Roman"/>
                <a:cs typeface="Times Roman"/>
                <a:sym typeface="Times Roman"/>
              </a:defRPr>
            </a:pPr>
            <a:r>
              <a:rPr lang="en-US" altLang="zh-CN" sz="3200" dirty="0">
                <a:solidFill>
                  <a:srgbClr val="000000"/>
                </a:solidFill>
                <a:latin typeface="Arial" panose="020B0604020202020204" pitchFamily="34" charset="0"/>
                <a:cs typeface="Arial" panose="020B0604020202020204" pitchFamily="34" charset="0"/>
              </a:rPr>
              <a:t> - the sample is more representative than a SRS might be</a:t>
            </a:r>
          </a:p>
          <a:p>
            <a:pPr marR="457200" indent="-285750" defTabSz="406400">
              <a:lnSpc>
                <a:spcPct val="150000"/>
              </a:lnSpc>
              <a:defRPr>
                <a:solidFill>
                  <a:srgbClr val="858585"/>
                </a:solidFill>
                <a:uFillTx/>
                <a:latin typeface="Times Roman"/>
                <a:ea typeface="Times Roman"/>
                <a:cs typeface="Times Roman"/>
                <a:sym typeface="Times Roman"/>
              </a:defRPr>
            </a:pPr>
            <a:r>
              <a:rPr lang="en-US" altLang="zh-CN" sz="3200" dirty="0">
                <a:solidFill>
                  <a:srgbClr val="000000"/>
                </a:solidFill>
                <a:latin typeface="Arial" panose="020B0604020202020204" pitchFamily="34" charset="0"/>
                <a:cs typeface="Arial" panose="020B0604020202020204" pitchFamily="34" charset="0"/>
              </a:rPr>
              <a:t> - might be interested in results from separate strata. </a:t>
            </a:r>
          </a:p>
        </p:txBody>
      </p:sp>
    </p:spTree>
    <p:extLst>
      <p:ext uri="{BB962C8B-B14F-4D97-AF65-F5344CB8AC3E}">
        <p14:creationId xmlns:p14="http://schemas.microsoft.com/office/powerpoint/2010/main" val="99863510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017" y="271582"/>
            <a:ext cx="12085983" cy="5724644"/>
          </a:xfrm>
          <a:prstGeom prst="rect">
            <a:avLst/>
          </a:prstGeom>
        </p:spPr>
        <p:txBody>
          <a:bodyPr wrap="square">
            <a:spAutoFit/>
          </a:bodyPr>
          <a:lstStyle/>
          <a:p>
            <a:pPr marR="457200" algn="ctr" defTabSz="406400">
              <a:defRPr>
                <a:solidFill>
                  <a:srgbClr val="858585"/>
                </a:solidFill>
                <a:uFillTx/>
                <a:latin typeface="Times Roman"/>
                <a:ea typeface="Times Roman"/>
                <a:cs typeface="Times Roman"/>
                <a:sym typeface="Times Roman"/>
              </a:defRPr>
            </a:pPr>
            <a:r>
              <a:rPr lang="en-US" altLang="zh-CN" sz="2800" b="1" dirty="0">
                <a:solidFill>
                  <a:srgbClr val="000000"/>
                </a:solidFill>
              </a:rPr>
              <a:t>Sampling</a:t>
            </a:r>
            <a:endParaRPr lang="en-US" altLang="zh-CN" sz="4400" dirty="0">
              <a:solidFill>
                <a:srgbClr val="000000"/>
              </a:solidFill>
            </a:endParaRPr>
          </a:p>
          <a:p>
            <a:pPr marR="457200" defTabSz="457200">
              <a:spcBef>
                <a:spcPts val="600"/>
              </a:spcBef>
              <a:defRPr>
                <a:uFillTx/>
                <a:latin typeface="Times Roman"/>
                <a:ea typeface="Times Roman"/>
                <a:cs typeface="Times Roman"/>
                <a:sym typeface="Times Roman"/>
              </a:defRPr>
            </a:pPr>
            <a:r>
              <a:rPr lang="en-US" altLang="zh-CN" sz="2800" dirty="0"/>
              <a:t>The entire group of individuals that we want information about is called the __________.</a:t>
            </a:r>
          </a:p>
          <a:p>
            <a:pPr marR="457200" defTabSz="457200">
              <a:spcBef>
                <a:spcPts val="600"/>
              </a:spcBef>
              <a:defRPr>
                <a:uFillTx/>
                <a:latin typeface="Times Roman"/>
                <a:ea typeface="Times Roman"/>
                <a:cs typeface="Times Roman"/>
                <a:sym typeface="Times Roman"/>
              </a:defRPr>
            </a:pPr>
            <a:r>
              <a:rPr lang="en-US" altLang="zh-CN" sz="2800" dirty="0"/>
              <a:t>A census is an attempt to gather information about____________</a:t>
            </a:r>
          </a:p>
          <a:p>
            <a:pPr marR="457200" defTabSz="457200">
              <a:spcBef>
                <a:spcPts val="600"/>
              </a:spcBef>
              <a:defRPr>
                <a:uFillTx/>
                <a:latin typeface="Times Roman"/>
                <a:ea typeface="Times Roman"/>
                <a:cs typeface="Times Roman"/>
                <a:sym typeface="Times Roman"/>
              </a:defRPr>
            </a:pPr>
            <a:r>
              <a:rPr lang="en-US" altLang="zh-CN" sz="2800" dirty="0"/>
              <a:t>_________________________________.  </a:t>
            </a:r>
          </a:p>
          <a:p>
            <a:pPr marR="457200" defTabSz="457200">
              <a:spcBef>
                <a:spcPts val="600"/>
              </a:spcBef>
              <a:defRPr>
                <a:uFillTx/>
                <a:latin typeface="Times Roman"/>
                <a:ea typeface="Times Roman"/>
                <a:cs typeface="Times Roman"/>
                <a:sym typeface="Times Roman"/>
              </a:defRPr>
            </a:pPr>
            <a:r>
              <a:rPr lang="en-US" altLang="zh-CN" sz="2800" dirty="0"/>
              <a:t>Problems with census:_________________________________________.  A _____ is a part of the population that we actually examine in order to gather information. </a:t>
            </a:r>
          </a:p>
          <a:p>
            <a:pPr marR="457200" defTabSz="457200">
              <a:spcBef>
                <a:spcPts val="600"/>
              </a:spcBef>
              <a:defRPr>
                <a:uFillTx/>
                <a:latin typeface="Times Roman"/>
                <a:ea typeface="Times Roman"/>
                <a:cs typeface="Times Roman"/>
                <a:sym typeface="Times Roman"/>
              </a:defRPr>
            </a:pPr>
            <a:r>
              <a:rPr lang="en-US" altLang="zh-CN" sz="2800" dirty="0"/>
              <a:t>The _________________ refers to the method used to choose the sample from the population.</a:t>
            </a:r>
          </a:p>
          <a:p>
            <a:pPr marR="457200" defTabSz="457200">
              <a:spcBef>
                <a:spcPts val="600"/>
              </a:spcBef>
              <a:defRPr>
                <a:uFillTx/>
                <a:latin typeface="Times Roman"/>
                <a:ea typeface="Times Roman"/>
                <a:cs typeface="Times Roman"/>
                <a:sym typeface="Times Roman"/>
              </a:defRPr>
            </a:pPr>
            <a:r>
              <a:rPr lang="en-US" altLang="zh-CN" sz="2800" dirty="0"/>
              <a:t>The design of a study is biased if it ____________________________________________ </a:t>
            </a:r>
          </a:p>
        </p:txBody>
      </p:sp>
    </p:spTree>
    <p:extLst>
      <p:ext uri="{BB962C8B-B14F-4D97-AF65-F5344CB8AC3E}">
        <p14:creationId xmlns:p14="http://schemas.microsoft.com/office/powerpoint/2010/main" val="343695578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6017" y="364348"/>
            <a:ext cx="12085983" cy="6801862"/>
          </a:xfrm>
          <a:prstGeom prst="rect">
            <a:avLst/>
          </a:prstGeom>
        </p:spPr>
        <p:txBody>
          <a:bodyPr wrap="square">
            <a:spAutoFit/>
          </a:bodyPr>
          <a:lstStyle/>
          <a:p>
            <a:pPr marR="457200" algn="ctr" defTabSz="406400">
              <a:defRPr>
                <a:solidFill>
                  <a:srgbClr val="858585"/>
                </a:solidFill>
                <a:uFillTx/>
                <a:latin typeface="Times Roman"/>
                <a:ea typeface="Times Roman"/>
                <a:cs typeface="Times Roman"/>
                <a:sym typeface="Times Roman"/>
              </a:defRPr>
            </a:pPr>
            <a:r>
              <a:rPr lang="en-US" altLang="zh-CN" sz="2800" b="1" dirty="0">
                <a:solidFill>
                  <a:srgbClr val="000000"/>
                </a:solidFill>
              </a:rPr>
              <a:t>Sampling</a:t>
            </a:r>
            <a:endParaRPr lang="en-US" altLang="zh-CN" sz="4400" dirty="0">
              <a:solidFill>
                <a:srgbClr val="000000"/>
              </a:solidFill>
            </a:endParaRPr>
          </a:p>
          <a:p>
            <a:pPr marR="457200" defTabSz="457200">
              <a:lnSpc>
                <a:spcPct val="150000"/>
              </a:lnSpc>
              <a:spcBef>
                <a:spcPts val="600"/>
              </a:spcBef>
              <a:defRPr>
                <a:uFillTx/>
                <a:latin typeface="Times Roman"/>
                <a:ea typeface="Times Roman"/>
                <a:cs typeface="Times Roman"/>
                <a:sym typeface="Times Roman"/>
              </a:defRPr>
            </a:pPr>
            <a:r>
              <a:rPr lang="en-US" altLang="zh-CN" sz="2800" dirty="0"/>
              <a:t>The entire group of individuals that we want information about is called the __________.</a:t>
            </a:r>
          </a:p>
          <a:p>
            <a:pPr marR="457200" defTabSz="457200">
              <a:lnSpc>
                <a:spcPct val="150000"/>
              </a:lnSpc>
              <a:spcBef>
                <a:spcPts val="600"/>
              </a:spcBef>
              <a:defRPr>
                <a:uFillTx/>
                <a:latin typeface="Times Roman"/>
                <a:ea typeface="Times Roman"/>
                <a:cs typeface="Times Roman"/>
                <a:sym typeface="Times Roman"/>
              </a:defRPr>
            </a:pPr>
            <a:r>
              <a:rPr lang="en-US" altLang="zh-CN" sz="2800" dirty="0"/>
              <a:t>A census is an attempt to gather information about</a:t>
            </a:r>
          </a:p>
          <a:p>
            <a:pPr marR="457200" defTabSz="457200">
              <a:lnSpc>
                <a:spcPct val="150000"/>
              </a:lnSpc>
              <a:spcBef>
                <a:spcPts val="600"/>
              </a:spcBef>
              <a:defRPr>
                <a:uFillTx/>
                <a:latin typeface="Times Roman"/>
                <a:ea typeface="Times Roman"/>
                <a:cs typeface="Times Roman"/>
                <a:sym typeface="Times Roman"/>
              </a:defRPr>
            </a:pPr>
            <a:r>
              <a:rPr lang="en-US" altLang="zh-CN" sz="2800" dirty="0"/>
              <a:t>_____________________________________________.  </a:t>
            </a:r>
          </a:p>
          <a:p>
            <a:pPr marR="457200" defTabSz="457200">
              <a:lnSpc>
                <a:spcPct val="150000"/>
              </a:lnSpc>
              <a:spcBef>
                <a:spcPts val="600"/>
              </a:spcBef>
              <a:defRPr>
                <a:uFillTx/>
                <a:latin typeface="Times Roman"/>
                <a:ea typeface="Times Roman"/>
                <a:cs typeface="Times Roman"/>
                <a:sym typeface="Times Roman"/>
              </a:defRPr>
            </a:pPr>
            <a:r>
              <a:rPr lang="en-US" altLang="zh-CN" sz="2800" dirty="0"/>
              <a:t>Problems with census:</a:t>
            </a:r>
          </a:p>
          <a:p>
            <a:pPr marR="457200" defTabSz="457200">
              <a:lnSpc>
                <a:spcPct val="150000"/>
              </a:lnSpc>
              <a:spcBef>
                <a:spcPts val="600"/>
              </a:spcBef>
              <a:defRPr>
                <a:uFillTx/>
                <a:latin typeface="Times Roman"/>
                <a:ea typeface="Times Roman"/>
                <a:cs typeface="Times Roman"/>
                <a:sym typeface="Times Roman"/>
              </a:defRPr>
            </a:pPr>
            <a:r>
              <a:rPr lang="en-US" altLang="zh-CN" sz="2800" dirty="0"/>
              <a:t>A </a:t>
            </a:r>
            <a:r>
              <a:rPr lang="en-US" altLang="zh-CN" sz="2800" u="sng" dirty="0"/>
              <a:t>       </a:t>
            </a:r>
            <a:r>
              <a:rPr lang="en-US" altLang="zh-CN" sz="2800" dirty="0"/>
              <a:t> is a part of the population that we actually examine in order to gather information. </a:t>
            </a:r>
          </a:p>
          <a:p>
            <a:pPr marR="457200" defTabSz="457200">
              <a:lnSpc>
                <a:spcPct val="150000"/>
              </a:lnSpc>
              <a:spcBef>
                <a:spcPts val="600"/>
              </a:spcBef>
              <a:defRPr>
                <a:uFillTx/>
                <a:latin typeface="Times Roman"/>
                <a:ea typeface="Times Roman"/>
                <a:cs typeface="Times Roman"/>
                <a:sym typeface="Times Roman"/>
              </a:defRPr>
            </a:pPr>
            <a:r>
              <a:rPr lang="en-US" altLang="zh-CN" sz="2800" dirty="0"/>
              <a:t>The _________________ refers to the method used to choose the sample from the population.</a:t>
            </a:r>
          </a:p>
        </p:txBody>
      </p:sp>
      <p:sp>
        <p:nvSpPr>
          <p:cNvPr id="2" name="矩形 1"/>
          <p:cNvSpPr/>
          <p:nvPr/>
        </p:nvSpPr>
        <p:spPr>
          <a:xfrm>
            <a:off x="2591648" y="1575521"/>
            <a:ext cx="1973617" cy="523220"/>
          </a:xfrm>
          <a:prstGeom prst="rect">
            <a:avLst/>
          </a:prstGeom>
        </p:spPr>
        <p:txBody>
          <a:bodyPr wrap="none">
            <a:spAutoFit/>
          </a:bodyPr>
          <a:lstStyle/>
          <a:p>
            <a:r>
              <a:rPr lang="en-US" altLang="zh-CN" sz="2800" b="1" dirty="0"/>
              <a:t>population</a:t>
            </a:r>
            <a:endParaRPr lang="zh-CN" altLang="en-US" sz="2800" dirty="0"/>
          </a:p>
        </p:txBody>
      </p:sp>
      <p:sp>
        <p:nvSpPr>
          <p:cNvPr id="4" name="矩形 3"/>
          <p:cNvSpPr/>
          <p:nvPr/>
        </p:nvSpPr>
        <p:spPr>
          <a:xfrm>
            <a:off x="450574" y="2985920"/>
            <a:ext cx="7263527" cy="523220"/>
          </a:xfrm>
          <a:prstGeom prst="rect">
            <a:avLst/>
          </a:prstGeom>
        </p:spPr>
        <p:txBody>
          <a:bodyPr wrap="none">
            <a:spAutoFit/>
          </a:bodyPr>
          <a:lstStyle/>
          <a:p>
            <a:r>
              <a:rPr lang="en-US" altLang="zh-CN" sz="2800" b="1" dirty="0"/>
              <a:t>every individual member of the population</a:t>
            </a:r>
            <a:endParaRPr lang="zh-CN" altLang="en-US" sz="2800" dirty="0"/>
          </a:p>
        </p:txBody>
      </p:sp>
      <p:sp>
        <p:nvSpPr>
          <p:cNvPr id="3" name="矩形 2"/>
          <p:cNvSpPr/>
          <p:nvPr/>
        </p:nvSpPr>
        <p:spPr>
          <a:xfrm>
            <a:off x="3923313" y="3752700"/>
            <a:ext cx="8249374" cy="523220"/>
          </a:xfrm>
          <a:prstGeom prst="rect">
            <a:avLst/>
          </a:prstGeom>
        </p:spPr>
        <p:txBody>
          <a:bodyPr wrap="none">
            <a:spAutoFit/>
          </a:bodyPr>
          <a:lstStyle/>
          <a:p>
            <a:pPr marR="457200" defTabSz="457200">
              <a:spcBef>
                <a:spcPts val="600"/>
              </a:spcBef>
              <a:defRPr>
                <a:uFillTx/>
                <a:latin typeface="Times Roman"/>
                <a:ea typeface="Times Roman"/>
                <a:cs typeface="Times Roman"/>
                <a:sym typeface="Times Roman"/>
              </a:defRPr>
            </a:pPr>
            <a:r>
              <a:rPr lang="en-US" altLang="zh-CN" sz="2800" b="1" dirty="0"/>
              <a:t>costs</a:t>
            </a:r>
            <a:r>
              <a:rPr lang="zh-CN" altLang="en-US" sz="2800" b="1" dirty="0"/>
              <a:t>、</a:t>
            </a:r>
            <a:r>
              <a:rPr lang="en-US" altLang="zh-CN" sz="2800" b="1" dirty="0"/>
              <a:t>time</a:t>
            </a:r>
            <a:r>
              <a:rPr lang="zh-CN" altLang="en-US" sz="2800" b="1" dirty="0"/>
              <a:t>、</a:t>
            </a:r>
            <a:r>
              <a:rPr lang="en-US" altLang="zh-CN" sz="2800" b="1" dirty="0"/>
              <a:t>sometimes can destroy items…</a:t>
            </a:r>
          </a:p>
        </p:txBody>
      </p:sp>
      <p:sp>
        <p:nvSpPr>
          <p:cNvPr id="7" name="矩形 6"/>
          <p:cNvSpPr/>
          <p:nvPr/>
        </p:nvSpPr>
        <p:spPr>
          <a:xfrm>
            <a:off x="593475" y="4482010"/>
            <a:ext cx="1346844" cy="523220"/>
          </a:xfrm>
          <a:prstGeom prst="rect">
            <a:avLst/>
          </a:prstGeom>
        </p:spPr>
        <p:txBody>
          <a:bodyPr wrap="none">
            <a:spAutoFit/>
          </a:bodyPr>
          <a:lstStyle/>
          <a:p>
            <a:r>
              <a:rPr lang="en-US" altLang="zh-CN" sz="2800" b="1" dirty="0"/>
              <a:t>sample</a:t>
            </a:r>
            <a:endParaRPr lang="zh-CN" altLang="en-US" sz="2800" dirty="0"/>
          </a:p>
        </p:txBody>
      </p:sp>
      <p:sp>
        <p:nvSpPr>
          <p:cNvPr id="8" name="矩形 7"/>
          <p:cNvSpPr/>
          <p:nvPr/>
        </p:nvSpPr>
        <p:spPr>
          <a:xfrm>
            <a:off x="827920" y="5824110"/>
            <a:ext cx="3254417" cy="523220"/>
          </a:xfrm>
          <a:prstGeom prst="rect">
            <a:avLst/>
          </a:prstGeom>
        </p:spPr>
        <p:txBody>
          <a:bodyPr wrap="none">
            <a:spAutoFit/>
          </a:bodyPr>
          <a:lstStyle/>
          <a:p>
            <a:r>
              <a:rPr lang="en-US" altLang="zh-CN" sz="2800" b="1" dirty="0"/>
              <a:t>design of a sample</a:t>
            </a:r>
            <a:endParaRPr lang="zh-CN" altLang="en-US" sz="2800" dirty="0"/>
          </a:p>
        </p:txBody>
      </p:sp>
    </p:spTree>
    <p:extLst>
      <p:ext uri="{BB962C8B-B14F-4D97-AF65-F5344CB8AC3E}">
        <p14:creationId xmlns:p14="http://schemas.microsoft.com/office/powerpoint/2010/main" val="41555616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6656" y="190243"/>
            <a:ext cx="10983817" cy="5455340"/>
          </a:xfrm>
          <a:prstGeom prst="rect">
            <a:avLst/>
          </a:prstGeom>
          <a:noFill/>
        </p:spPr>
        <p:txBody>
          <a:bodyPr wrap="square" rtlCol="0">
            <a:spAutoFit/>
          </a:bodyPr>
          <a:lstStyle/>
          <a:p>
            <a:pPr>
              <a:lnSpc>
                <a:spcPct val="200000"/>
              </a:lnSpc>
            </a:pPr>
            <a:r>
              <a:rPr lang="en-US" altLang="zh-CN" sz="2800" b="1" dirty="0">
                <a:latin typeface="Book Antiqua" panose="02040602050305030304" pitchFamily="18" charset="0"/>
              </a:rPr>
              <a:t>Definition:</a:t>
            </a:r>
            <a:endParaRPr lang="en-US" altLang="zh-CN" sz="2800" dirty="0">
              <a:latin typeface="Book Antiqua" panose="02040602050305030304" pitchFamily="18" charset="0"/>
            </a:endParaRPr>
          </a:p>
          <a:p>
            <a:pPr>
              <a:lnSpc>
                <a:spcPts val="3900"/>
              </a:lnSpc>
            </a:pPr>
            <a:r>
              <a:rPr lang="en-US" altLang="zh-CN" sz="2400" dirty="0">
                <a:latin typeface="Book Antiqua" panose="02040602050305030304" pitchFamily="18" charset="0"/>
              </a:rPr>
              <a:t>Population:</a:t>
            </a:r>
          </a:p>
          <a:p>
            <a:pPr>
              <a:lnSpc>
                <a:spcPts val="3900"/>
              </a:lnSpc>
            </a:pPr>
            <a:r>
              <a:rPr lang="en-US" altLang="zh-CN" sz="2400" dirty="0">
                <a:latin typeface="Book Antiqua" panose="02040602050305030304" pitchFamily="18" charset="0"/>
              </a:rPr>
              <a:t>The population in a statistical study is the entire group of individuals we want information about.</a:t>
            </a:r>
          </a:p>
          <a:p>
            <a:pPr>
              <a:lnSpc>
                <a:spcPts val="3900"/>
              </a:lnSpc>
            </a:pPr>
            <a:endParaRPr lang="en-US" altLang="zh-CN" sz="2400" dirty="0">
              <a:latin typeface="Book Antiqua" panose="02040602050305030304" pitchFamily="18" charset="0"/>
            </a:endParaRPr>
          </a:p>
          <a:p>
            <a:pPr>
              <a:lnSpc>
                <a:spcPts val="3900"/>
              </a:lnSpc>
            </a:pPr>
            <a:r>
              <a:rPr lang="en-US" altLang="zh-CN" sz="2800" b="1" dirty="0">
                <a:latin typeface="Book Antiqua" panose="02040602050305030304" pitchFamily="18" charset="0"/>
              </a:rPr>
              <a:t>How to know the information?</a:t>
            </a:r>
          </a:p>
          <a:p>
            <a:pPr>
              <a:lnSpc>
                <a:spcPts val="3900"/>
              </a:lnSpc>
            </a:pPr>
            <a:r>
              <a:rPr lang="en-US" altLang="zh-CN" sz="2400" b="1" dirty="0">
                <a:solidFill>
                  <a:schemeClr val="accent2">
                    <a:lumMod val="75000"/>
                  </a:schemeClr>
                </a:solidFill>
                <a:latin typeface="Book Antiqua" panose="02040602050305030304" pitchFamily="18" charset="0"/>
              </a:rPr>
              <a:t>Sampling: </a:t>
            </a:r>
          </a:p>
          <a:p>
            <a:pPr>
              <a:lnSpc>
                <a:spcPts val="3900"/>
              </a:lnSpc>
            </a:pPr>
            <a:r>
              <a:rPr lang="en-US" altLang="zh-CN" sz="2400" dirty="0">
                <a:solidFill>
                  <a:schemeClr val="accent2">
                    <a:lumMod val="75000"/>
                  </a:schemeClr>
                </a:solidFill>
                <a:latin typeface="Book Antiqua" panose="02040602050305030304" pitchFamily="18" charset="0"/>
              </a:rPr>
              <a:t>Choosing a subset of individuals in the population from which we collect data. </a:t>
            </a:r>
          </a:p>
          <a:p>
            <a:pPr>
              <a:lnSpc>
                <a:spcPts val="3900"/>
              </a:lnSpc>
            </a:pPr>
            <a:r>
              <a:rPr lang="en-US" altLang="zh-CN" sz="2400" b="1" dirty="0">
                <a:solidFill>
                  <a:schemeClr val="accent2">
                    <a:lumMod val="75000"/>
                  </a:schemeClr>
                </a:solidFill>
                <a:latin typeface="Book Antiqua" panose="02040602050305030304" pitchFamily="18" charset="0"/>
              </a:rPr>
              <a:t>Sample:</a:t>
            </a:r>
          </a:p>
          <a:p>
            <a:pPr>
              <a:lnSpc>
                <a:spcPts val="3900"/>
              </a:lnSpc>
            </a:pPr>
            <a:r>
              <a:rPr lang="en-US" altLang="zh-CN" sz="2400" dirty="0">
                <a:solidFill>
                  <a:schemeClr val="accent2">
                    <a:lumMod val="75000"/>
                  </a:schemeClr>
                </a:solidFill>
                <a:latin typeface="Book Antiqua" panose="02040602050305030304" pitchFamily="18" charset="0"/>
              </a:rPr>
              <a:t>a subset of individuals in the population from which we collect data</a:t>
            </a:r>
          </a:p>
        </p:txBody>
      </p:sp>
    </p:spTree>
    <p:extLst>
      <p:ext uri="{BB962C8B-B14F-4D97-AF65-F5344CB8AC3E}">
        <p14:creationId xmlns:p14="http://schemas.microsoft.com/office/powerpoint/2010/main" val="1479444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0" name="Group"/>
          <p:cNvGrpSpPr/>
          <p:nvPr/>
        </p:nvGrpSpPr>
        <p:grpSpPr>
          <a:xfrm>
            <a:off x="665921" y="-13855"/>
            <a:ext cx="10873409" cy="6858000"/>
            <a:chOff x="248274" y="1314756"/>
            <a:chExt cx="16182933" cy="13653655"/>
          </a:xfrm>
        </p:grpSpPr>
        <p:pic>
          <p:nvPicPr>
            <p:cNvPr id="238" name="a2.4s River Problem-.00001.jpg" descr="a2.4s River Problem-.00001.jpg"/>
            <p:cNvPicPr>
              <a:picLocks noChangeAspect="1"/>
            </p:cNvPicPr>
            <p:nvPr/>
          </p:nvPicPr>
          <p:blipFill rotWithShape="1">
            <a:blip r:embed="rId3"/>
            <a:srcRect l="1675" t="9620" r="5932"/>
            <a:stretch/>
          </p:blipFill>
          <p:spPr>
            <a:xfrm>
              <a:off x="248274" y="1314756"/>
              <a:ext cx="16182933" cy="13653655"/>
            </a:xfrm>
            <a:prstGeom prst="rect">
              <a:avLst/>
            </a:prstGeom>
            <a:ln w="25400" cap="flat">
              <a:noFill/>
              <a:miter lim="400000"/>
            </a:ln>
            <a:effectLst/>
          </p:spPr>
        </p:pic>
        <p:pic>
          <p:nvPicPr>
            <p:cNvPr id="239" name="farmhouse.jpg" descr="farmhouse.jpg"/>
            <p:cNvPicPr>
              <a:picLocks noChangeAspect="1"/>
            </p:cNvPicPr>
            <p:nvPr/>
          </p:nvPicPr>
          <p:blipFill>
            <a:blip r:embed="rId4"/>
            <a:stretch>
              <a:fillRect/>
            </a:stretch>
          </p:blipFill>
          <p:spPr>
            <a:xfrm>
              <a:off x="526872" y="7878121"/>
              <a:ext cx="4108620" cy="2949961"/>
            </a:xfrm>
            <a:prstGeom prst="rect">
              <a:avLst/>
            </a:prstGeom>
            <a:ln w="25400" cap="flat">
              <a:noFill/>
              <a:round/>
            </a:ln>
            <a:effectLst/>
          </p:spPr>
        </p:pic>
      </p:grpSp>
    </p:spTree>
    <p:extLst>
      <p:ext uri="{BB962C8B-B14F-4D97-AF65-F5344CB8AC3E}">
        <p14:creationId xmlns:p14="http://schemas.microsoft.com/office/powerpoint/2010/main" val="111459223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l="1603" t="2684" r="2631" b="2181"/>
          <a:stretch/>
        </p:blipFill>
        <p:spPr>
          <a:xfrm>
            <a:off x="0" y="296014"/>
            <a:ext cx="12192000" cy="5784824"/>
          </a:xfrm>
          <a:prstGeom prst="rect">
            <a:avLst/>
          </a:prstGeom>
        </p:spPr>
      </p:pic>
    </p:spTree>
    <p:extLst>
      <p:ext uri="{BB962C8B-B14F-4D97-AF65-F5344CB8AC3E}">
        <p14:creationId xmlns:p14="http://schemas.microsoft.com/office/powerpoint/2010/main" val="410171651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l="1603" t="2684" r="2631" b="2181"/>
          <a:stretch/>
        </p:blipFill>
        <p:spPr>
          <a:xfrm>
            <a:off x="0" y="229915"/>
            <a:ext cx="12192000" cy="5784824"/>
          </a:xfrm>
          <a:prstGeom prst="rect">
            <a:avLst/>
          </a:prstGeom>
        </p:spPr>
      </p:pic>
      <p:sp>
        <p:nvSpPr>
          <p:cNvPr id="2" name="文本框 1"/>
          <p:cNvSpPr txBox="1"/>
          <p:nvPr/>
        </p:nvSpPr>
        <p:spPr>
          <a:xfrm>
            <a:off x="4505899" y="2038119"/>
            <a:ext cx="3800819" cy="923330"/>
          </a:xfrm>
          <a:prstGeom prst="rect">
            <a:avLst/>
          </a:prstGeom>
          <a:noFill/>
        </p:spPr>
        <p:txBody>
          <a:bodyPr wrap="square" rtlCol="0">
            <a:spAutoFit/>
          </a:bodyPr>
          <a:lstStyle/>
          <a:p>
            <a:pPr>
              <a:lnSpc>
                <a:spcPct val="150000"/>
              </a:lnSpc>
            </a:pPr>
            <a:r>
              <a:rPr lang="en-US" altLang="zh-CN" b="1" dirty="0">
                <a:solidFill>
                  <a:srgbClr val="FF0000"/>
                </a:solidFill>
              </a:rPr>
              <a:t>00  01  02  03  04  05 06  07  08 09</a:t>
            </a:r>
          </a:p>
          <a:p>
            <a:pPr>
              <a:lnSpc>
                <a:spcPct val="150000"/>
              </a:lnSpc>
            </a:pPr>
            <a:r>
              <a:rPr lang="en-US" altLang="zh-CN" b="1" dirty="0">
                <a:solidFill>
                  <a:srgbClr val="FF0000"/>
                </a:solidFill>
              </a:rPr>
              <a:t>10  11  12</a:t>
            </a:r>
            <a:endParaRPr lang="zh-CN" altLang="en-US" b="1" dirty="0">
              <a:solidFill>
                <a:srgbClr val="FF0000"/>
              </a:solidFill>
            </a:endParaRPr>
          </a:p>
        </p:txBody>
      </p:sp>
    </p:spTree>
    <p:extLst>
      <p:ext uri="{BB962C8B-B14F-4D97-AF65-F5344CB8AC3E}">
        <p14:creationId xmlns:p14="http://schemas.microsoft.com/office/powerpoint/2010/main" val="185859562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2192000" cy="6820413"/>
          </a:xfrm>
          <a:prstGeom prst="rect">
            <a:avLst/>
          </a:prstGeom>
        </p:spPr>
      </p:pic>
    </p:spTree>
    <p:extLst>
      <p:ext uri="{BB962C8B-B14F-4D97-AF65-F5344CB8AC3E}">
        <p14:creationId xmlns:p14="http://schemas.microsoft.com/office/powerpoint/2010/main" val="30242399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2192000" cy="6820413"/>
          </a:xfrm>
          <a:prstGeom prst="rect">
            <a:avLst/>
          </a:prstGeom>
        </p:spPr>
      </p:pic>
      <p:sp>
        <p:nvSpPr>
          <p:cNvPr id="3" name="文本框 2"/>
          <p:cNvSpPr txBox="1"/>
          <p:nvPr/>
        </p:nvSpPr>
        <p:spPr>
          <a:xfrm>
            <a:off x="4307595" y="2963535"/>
            <a:ext cx="3800819" cy="1338828"/>
          </a:xfrm>
          <a:prstGeom prst="rect">
            <a:avLst/>
          </a:prstGeom>
          <a:noFill/>
        </p:spPr>
        <p:txBody>
          <a:bodyPr wrap="square" rtlCol="0">
            <a:spAutoFit/>
          </a:bodyPr>
          <a:lstStyle/>
          <a:p>
            <a:pPr>
              <a:lnSpc>
                <a:spcPct val="150000"/>
              </a:lnSpc>
            </a:pPr>
            <a:r>
              <a:rPr lang="en-US" altLang="zh-CN" b="1" dirty="0">
                <a:solidFill>
                  <a:srgbClr val="FF0000"/>
                </a:solidFill>
              </a:rPr>
              <a:t>0</a:t>
            </a:r>
          </a:p>
          <a:p>
            <a:pPr>
              <a:lnSpc>
                <a:spcPct val="150000"/>
              </a:lnSpc>
            </a:pPr>
            <a:r>
              <a:rPr lang="en-US" altLang="zh-CN" b="1" dirty="0">
                <a:solidFill>
                  <a:srgbClr val="FF0000"/>
                </a:solidFill>
              </a:rPr>
              <a:t>1</a:t>
            </a:r>
          </a:p>
          <a:p>
            <a:pPr>
              <a:lnSpc>
                <a:spcPct val="150000"/>
              </a:lnSpc>
            </a:pPr>
            <a:r>
              <a:rPr lang="en-US" altLang="zh-CN" b="1" dirty="0">
                <a:solidFill>
                  <a:srgbClr val="FF0000"/>
                </a:solidFill>
              </a:rPr>
              <a:t>2</a:t>
            </a:r>
            <a:endParaRPr lang="zh-CN" altLang="en-US" b="1" dirty="0">
              <a:solidFill>
                <a:srgbClr val="FF0000"/>
              </a:solidFill>
            </a:endParaRPr>
          </a:p>
        </p:txBody>
      </p:sp>
    </p:spTree>
    <p:extLst>
      <p:ext uri="{BB962C8B-B14F-4D97-AF65-F5344CB8AC3E}">
        <p14:creationId xmlns:p14="http://schemas.microsoft.com/office/powerpoint/2010/main" val="229891269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2193744" cy="6858000"/>
          </a:xfrm>
          <a:prstGeom prst="rect">
            <a:avLst/>
          </a:prstGeom>
        </p:spPr>
      </p:pic>
    </p:spTree>
    <p:extLst>
      <p:ext uri="{BB962C8B-B14F-4D97-AF65-F5344CB8AC3E}">
        <p14:creationId xmlns:p14="http://schemas.microsoft.com/office/powerpoint/2010/main" val="279021784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12193744" cy="6858000"/>
          </a:xfrm>
          <a:prstGeom prst="rect">
            <a:avLst/>
          </a:prstGeom>
        </p:spPr>
      </p:pic>
      <p:sp>
        <p:nvSpPr>
          <p:cNvPr id="3" name="文本框 2"/>
          <p:cNvSpPr txBox="1"/>
          <p:nvPr/>
        </p:nvSpPr>
        <p:spPr>
          <a:xfrm>
            <a:off x="4461832" y="2831334"/>
            <a:ext cx="3800819" cy="923330"/>
          </a:xfrm>
          <a:prstGeom prst="rect">
            <a:avLst/>
          </a:prstGeom>
          <a:noFill/>
        </p:spPr>
        <p:txBody>
          <a:bodyPr wrap="square" rtlCol="0">
            <a:spAutoFit/>
          </a:bodyPr>
          <a:lstStyle/>
          <a:p>
            <a:pPr>
              <a:lnSpc>
                <a:spcPct val="150000"/>
              </a:lnSpc>
            </a:pPr>
            <a:r>
              <a:rPr lang="en-US" altLang="zh-CN" b="1" dirty="0">
                <a:solidFill>
                  <a:srgbClr val="FF0000"/>
                </a:solidFill>
              </a:rPr>
              <a:t>0    1    2   </a:t>
            </a:r>
          </a:p>
          <a:p>
            <a:pPr>
              <a:lnSpc>
                <a:spcPct val="150000"/>
              </a:lnSpc>
            </a:pPr>
            <a:r>
              <a:rPr lang="en-US" altLang="zh-CN" b="1" dirty="0">
                <a:solidFill>
                  <a:srgbClr val="FF0000"/>
                </a:solidFill>
              </a:rPr>
              <a:t>0    1    2</a:t>
            </a:r>
            <a:endParaRPr lang="zh-CN" altLang="en-US" b="1" dirty="0">
              <a:solidFill>
                <a:srgbClr val="FF0000"/>
              </a:solidFill>
            </a:endParaRPr>
          </a:p>
        </p:txBody>
      </p:sp>
    </p:spTree>
    <p:extLst>
      <p:ext uri="{BB962C8B-B14F-4D97-AF65-F5344CB8AC3E}">
        <p14:creationId xmlns:p14="http://schemas.microsoft.com/office/powerpoint/2010/main" val="49474501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 name="e2.4s River Problem-.00003.jpg" descr="e2.4s River Problem-.00003.jpg"/>
          <p:cNvPicPr>
            <a:picLocks noChangeAspect="1"/>
          </p:cNvPicPr>
          <p:nvPr/>
        </p:nvPicPr>
        <p:blipFill>
          <a:blip r:embed="rId2"/>
          <a:stretch>
            <a:fillRect/>
          </a:stretch>
        </p:blipFill>
        <p:spPr>
          <a:xfrm>
            <a:off x="1764631" y="0"/>
            <a:ext cx="8662738" cy="6858000"/>
          </a:xfrm>
          <a:prstGeom prst="rect">
            <a:avLst/>
          </a:prstGeom>
          <a:ln w="25400">
            <a:miter lim="400000"/>
          </a:ln>
        </p:spPr>
      </p:pic>
      <p:sp>
        <p:nvSpPr>
          <p:cNvPr id="270" name="3.3"/>
          <p:cNvSpPr txBox="1"/>
          <p:nvPr/>
        </p:nvSpPr>
        <p:spPr>
          <a:xfrm>
            <a:off x="11483573" y="196954"/>
            <a:ext cx="250068" cy="24109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sz="900"/>
              <a:t>3.3</a:t>
            </a:r>
          </a:p>
        </p:txBody>
      </p:sp>
      <p:sp>
        <p:nvSpPr>
          <p:cNvPr id="271" name="60/10=6"/>
          <p:cNvSpPr txBox="1"/>
          <p:nvPr/>
        </p:nvSpPr>
        <p:spPr>
          <a:xfrm>
            <a:off x="5234206" y="4747817"/>
            <a:ext cx="1043555" cy="41036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sz="2000" dirty="0"/>
              <a:t>60/10=6</a:t>
            </a:r>
            <a:endParaRPr sz="900" dirty="0"/>
          </a:p>
        </p:txBody>
      </p:sp>
      <p:sp>
        <p:nvSpPr>
          <p:cNvPr id="272" name="6x100=600"/>
          <p:cNvSpPr txBox="1"/>
          <p:nvPr/>
        </p:nvSpPr>
        <p:spPr>
          <a:xfrm>
            <a:off x="6974106" y="4747817"/>
            <a:ext cx="1328890" cy="41036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sz="2000" dirty="0"/>
              <a:t>6x100=600</a:t>
            </a:r>
            <a:endParaRPr sz="900" dirty="0"/>
          </a:p>
        </p:txBody>
      </p:sp>
    </p:spTree>
    <p:extLst>
      <p:ext uri="{BB962C8B-B14F-4D97-AF65-F5344CB8AC3E}">
        <p14:creationId xmlns:p14="http://schemas.microsoft.com/office/powerpoint/2010/main" val="113835858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Screen Shot 2019-06-23 at 9.07.58 PM.png" descr="Screen Shot 2019-06-23 at 9.07.58 PM.png"/>
          <p:cNvPicPr>
            <a:picLocks noChangeAspect="1"/>
          </p:cNvPicPr>
          <p:nvPr/>
        </p:nvPicPr>
        <p:blipFill>
          <a:blip r:embed="rId2"/>
          <a:stretch>
            <a:fillRect/>
          </a:stretch>
        </p:blipFill>
        <p:spPr>
          <a:xfrm>
            <a:off x="1965325" y="746854"/>
            <a:ext cx="8255001" cy="4089400"/>
          </a:xfrm>
          <a:prstGeom prst="rect">
            <a:avLst/>
          </a:prstGeom>
          <a:ln w="25400"/>
        </p:spPr>
      </p:pic>
      <p:sp>
        <p:nvSpPr>
          <p:cNvPr id="279" name="Possible yield values"/>
          <p:cNvSpPr txBox="1"/>
          <p:nvPr/>
        </p:nvSpPr>
        <p:spPr>
          <a:xfrm>
            <a:off x="4299045" y="181910"/>
            <a:ext cx="3218830" cy="53347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sz="2800" dirty="0"/>
              <a:t>Possible yield values</a:t>
            </a:r>
          </a:p>
        </p:txBody>
      </p:sp>
      <p:sp>
        <p:nvSpPr>
          <p:cNvPr id="281" name="actual total yield = 5004"/>
          <p:cNvSpPr txBox="1"/>
          <p:nvPr/>
        </p:nvSpPr>
        <p:spPr>
          <a:xfrm>
            <a:off x="3467086" y="4501524"/>
            <a:ext cx="4882747" cy="65659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FF2600"/>
                </a:solidFill>
              </a:defRPr>
            </a:lvl1pPr>
          </a:lstStyle>
          <a:p>
            <a:r>
              <a:rPr sz="3600" dirty="0"/>
              <a:t>actual total yield = 5004</a:t>
            </a:r>
          </a:p>
        </p:txBody>
      </p:sp>
      <p:sp>
        <p:nvSpPr>
          <p:cNvPr id="2" name="矩形 1"/>
          <p:cNvSpPr/>
          <p:nvPr/>
        </p:nvSpPr>
        <p:spPr>
          <a:xfrm>
            <a:off x="679373" y="5158114"/>
            <a:ext cx="11295961" cy="1815882"/>
          </a:xfrm>
          <a:prstGeom prst="rect">
            <a:avLst/>
          </a:prstGeom>
        </p:spPr>
        <p:txBody>
          <a:bodyPr wrap="square">
            <a:spAutoFit/>
          </a:bodyPr>
          <a:lstStyle/>
          <a:p>
            <a:pPr marL="9525" defTabSz="457200">
              <a:spcBef>
                <a:spcPts val="500"/>
              </a:spcBef>
              <a:buClr>
                <a:srgbClr val="3B4C57"/>
              </a:buClr>
              <a:buSzPct val="100000"/>
              <a:tabLst>
                <a:tab pos="457200" algn="l"/>
              </a:tabLst>
              <a:defRPr>
                <a:solidFill>
                  <a:srgbClr val="3B4C57"/>
                </a:solidFill>
                <a:uFillTx/>
                <a:latin typeface="Calibri"/>
                <a:ea typeface="Calibri"/>
                <a:cs typeface="Calibri"/>
                <a:sym typeface="Calibri"/>
              </a:defRPr>
            </a:pPr>
            <a:r>
              <a:rPr lang="en-US" altLang="zh-CN" sz="2800" dirty="0"/>
              <a:t>Stratification may produce a </a:t>
            </a:r>
            <a:r>
              <a:rPr lang="en-US" altLang="zh-CN" sz="2800" b="1" dirty="0"/>
              <a:t>smaller error </a:t>
            </a:r>
            <a:r>
              <a:rPr lang="en-US" altLang="zh-CN" sz="2800" dirty="0"/>
              <a:t>of estimation than would be produced by a simple random sample of the same size. This result is particularly true if measurements within strata are very homogeneous – “stratification reduces variation”. </a:t>
            </a:r>
          </a:p>
        </p:txBody>
      </p:sp>
    </p:spTree>
    <p:extLst>
      <p:ext uri="{BB962C8B-B14F-4D97-AF65-F5344CB8AC3E}">
        <p14:creationId xmlns:p14="http://schemas.microsoft.com/office/powerpoint/2010/main" val="981983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animBg="1"/>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3264"/>
          <a:stretch/>
        </p:blipFill>
        <p:spPr>
          <a:xfrm>
            <a:off x="0" y="110170"/>
            <a:ext cx="12192000" cy="6640640"/>
          </a:xfrm>
          <a:prstGeom prst="rect">
            <a:avLst/>
          </a:prstGeom>
        </p:spPr>
      </p:pic>
    </p:spTree>
    <p:extLst>
      <p:ext uri="{BB962C8B-B14F-4D97-AF65-F5344CB8AC3E}">
        <p14:creationId xmlns:p14="http://schemas.microsoft.com/office/powerpoint/2010/main" val="376297356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r="3317"/>
          <a:stretch/>
        </p:blipFill>
        <p:spPr>
          <a:xfrm>
            <a:off x="0" y="-1"/>
            <a:ext cx="12182637" cy="3192905"/>
          </a:xfrm>
          <a:prstGeom prst="rect">
            <a:avLst/>
          </a:prstGeom>
        </p:spPr>
      </p:pic>
      <p:sp>
        <p:nvSpPr>
          <p:cNvPr id="5" name="矩形 4"/>
          <p:cNvSpPr/>
          <p:nvPr/>
        </p:nvSpPr>
        <p:spPr>
          <a:xfrm>
            <a:off x="277633" y="3414090"/>
            <a:ext cx="11627370" cy="3244158"/>
          </a:xfrm>
          <a:prstGeom prst="rect">
            <a:avLst/>
          </a:prstGeom>
        </p:spPr>
        <p:txBody>
          <a:bodyPr wrap="square">
            <a:spAutoFit/>
          </a:bodyPr>
          <a:lstStyle/>
          <a:p>
            <a:pPr marL="514350" indent="-514350">
              <a:lnSpc>
                <a:spcPct val="150000"/>
              </a:lnSpc>
              <a:buAutoNum type="alphaLcPeriod"/>
            </a:pPr>
            <a:r>
              <a:rPr lang="en-US" altLang="zh-CN" sz="2800" dirty="0">
                <a:solidFill>
                  <a:srgbClr val="000000"/>
                </a:solidFill>
                <a:latin typeface="Arial" panose="020B0604020202020204" pitchFamily="34" charset="0"/>
                <a:cs typeface="Arial" panose="020B0604020202020204" pitchFamily="34" charset="0"/>
              </a:rPr>
              <a:t>The population is all the monitors produced in this factory that hour. The sample is the 10 monitors selected from the production line.</a:t>
            </a:r>
          </a:p>
          <a:p>
            <a:pPr>
              <a:lnSpc>
                <a:spcPct val="150000"/>
              </a:lnSpc>
            </a:pPr>
            <a:r>
              <a:rPr lang="en-US" altLang="zh-CN" sz="2800" dirty="0">
                <a:solidFill>
                  <a:srgbClr val="000000"/>
                </a:solidFill>
                <a:latin typeface="Arial" panose="020B0604020202020204" pitchFamily="34" charset="0"/>
                <a:cs typeface="Arial" panose="020B0604020202020204" pitchFamily="34" charset="0"/>
              </a:rPr>
              <a:t>b.   The population is all registered voters. </a:t>
            </a:r>
          </a:p>
          <a:p>
            <a:pPr lvl="1">
              <a:lnSpc>
                <a:spcPct val="150000"/>
              </a:lnSpc>
            </a:pPr>
            <a:r>
              <a:rPr lang="en-US" altLang="zh-CN" sz="2800" dirty="0">
                <a:solidFill>
                  <a:srgbClr val="000000"/>
                </a:solidFill>
                <a:latin typeface="Arial" panose="020B0604020202020204" pitchFamily="34" charset="0"/>
                <a:cs typeface="Arial" panose="020B0604020202020204" pitchFamily="34" charset="0"/>
              </a:rPr>
              <a:t>  The sample is the 1000 registered voters surveyed</a:t>
            </a:r>
            <a:r>
              <a:rPr lang="en-US" altLang="zh-CN" sz="2800" dirty="0">
                <a:latin typeface="Arial" panose="020B0604020202020204" pitchFamily="34" charset="0"/>
                <a:cs typeface="Arial" panose="020B0604020202020204" pitchFamily="34" charset="0"/>
              </a:rPr>
              <a:t>.</a:t>
            </a:r>
            <a:br>
              <a:rPr lang="en-US" altLang="zh-CN" sz="2800" dirty="0">
                <a:latin typeface="Arial" panose="020B0604020202020204" pitchFamily="34" charset="0"/>
                <a:cs typeface="Arial" panose="020B0604020202020204" pitchFamily="34" charset="0"/>
              </a:rPr>
            </a:b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8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5685"/>
            <a:ext cx="12232398" cy="6124754"/>
          </a:xfrm>
          <a:prstGeom prst="rect">
            <a:avLst/>
          </a:prstGeom>
        </p:spPr>
        <p:txBody>
          <a:bodyPr wrap="square">
            <a:spAutoFit/>
          </a:bodyPr>
          <a:lstStyle/>
          <a:p>
            <a:r>
              <a:rPr lang="en-US" altLang="zh-CN" sz="2800" dirty="0">
                <a:latin typeface="Bahnschrift Light" panose="020B0502040204020203" pitchFamily="34" charset="0"/>
              </a:rPr>
              <a:t>The following two-step process can be used to select the eight apartments. </a:t>
            </a:r>
            <a:endParaRPr lang="zh-CN" altLang="en-US" sz="2800" dirty="0">
              <a:latin typeface="Bahnschrift Light" panose="020B0502040204020203" pitchFamily="34" charset="0"/>
            </a:endParaRPr>
          </a:p>
          <a:p>
            <a:endParaRPr lang="en-US" altLang="zh-CN" sz="2800" dirty="0">
              <a:latin typeface="Bahnschrift Light" panose="020B0502040204020203" pitchFamily="34" charset="0"/>
            </a:endParaRPr>
          </a:p>
          <a:p>
            <a:r>
              <a:rPr lang="en-US" altLang="zh-CN" sz="2800" dirty="0">
                <a:latin typeface="Bahnschrift Light" panose="020B0502040204020203" pitchFamily="34" charset="0"/>
              </a:rPr>
              <a:t>Step 1: Generate a random integer between 1 and 9, inclusive, using a calculator, a computer program, or a table of random digits. Select all four apartments on the floor corresponding to the selected integer. </a:t>
            </a:r>
          </a:p>
          <a:p>
            <a:endParaRPr lang="en-US" altLang="zh-CN" sz="2800" dirty="0">
              <a:latin typeface="Bahnschrift Light" panose="020B0502040204020203" pitchFamily="34" charset="0"/>
            </a:endParaRPr>
          </a:p>
          <a:p>
            <a:r>
              <a:rPr lang="en-US" altLang="zh-CN" sz="2800" dirty="0">
                <a:latin typeface="Bahnschrift Light" panose="020B0502040204020203" pitchFamily="34" charset="0"/>
              </a:rPr>
              <a:t>Step 2: Generate another random integer between 1 and 9, inclusive. If the generated integer is the same as the integer generated in step 1, continue generating random integers between 1 and 9 until a different integer appears. Again select all four apartments on the floor corresponding to the second selected integer. </a:t>
            </a:r>
          </a:p>
          <a:p>
            <a:endParaRPr lang="en-US" altLang="zh-CN" sz="2800" dirty="0">
              <a:latin typeface="Bahnschrift Light" panose="020B0502040204020203" pitchFamily="34" charset="0"/>
            </a:endParaRPr>
          </a:p>
          <a:p>
            <a:r>
              <a:rPr lang="en-US" altLang="zh-CN" sz="2800" dirty="0">
                <a:latin typeface="Bahnschrift Light" panose="020B0502040204020203" pitchFamily="34" charset="0"/>
              </a:rPr>
              <a:t>The cluster sample consists of the eight apartments on the two randomly selected floors. </a:t>
            </a:r>
            <a:endParaRPr lang="zh-CN" altLang="en-US" sz="2800" dirty="0">
              <a:latin typeface="Bahnschrift Light" panose="020B0502040204020203" pitchFamily="34" charset="0"/>
            </a:endParaRPr>
          </a:p>
        </p:txBody>
      </p:sp>
    </p:spTree>
    <p:extLst>
      <p:ext uri="{BB962C8B-B14F-4D97-AF65-F5344CB8AC3E}">
        <p14:creationId xmlns:p14="http://schemas.microsoft.com/office/powerpoint/2010/main" val="1360642892"/>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80146"/>
          <a:stretch/>
        </p:blipFill>
        <p:spPr>
          <a:xfrm>
            <a:off x="297971" y="5205470"/>
            <a:ext cx="11726669" cy="1652530"/>
          </a:xfrm>
          <a:prstGeom prst="rect">
            <a:avLst/>
          </a:prstGeom>
        </p:spPr>
      </p:pic>
      <p:pic>
        <p:nvPicPr>
          <p:cNvPr id="3" name="图片 2"/>
          <p:cNvPicPr>
            <a:picLocks noChangeAspect="1"/>
          </p:cNvPicPr>
          <p:nvPr/>
        </p:nvPicPr>
        <p:blipFill rotWithShape="1">
          <a:blip r:embed="rId2"/>
          <a:srcRect b="39361"/>
          <a:stretch/>
        </p:blipFill>
        <p:spPr>
          <a:xfrm>
            <a:off x="66102" y="0"/>
            <a:ext cx="12093954" cy="5205470"/>
          </a:xfrm>
          <a:prstGeom prst="rect">
            <a:avLst/>
          </a:prstGeom>
        </p:spPr>
      </p:pic>
    </p:spTree>
    <p:extLst>
      <p:ext uri="{BB962C8B-B14F-4D97-AF65-F5344CB8AC3E}">
        <p14:creationId xmlns:p14="http://schemas.microsoft.com/office/powerpoint/2010/main" val="28268007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9994" y="892998"/>
            <a:ext cx="11182121" cy="5262979"/>
          </a:xfrm>
          <a:prstGeom prst="rect">
            <a:avLst/>
          </a:prstGeom>
        </p:spPr>
        <p:txBody>
          <a:bodyPr wrap="square">
            <a:spAutoFit/>
          </a:bodyPr>
          <a:lstStyle/>
          <a:p>
            <a:r>
              <a:rPr lang="en-US" altLang="zh-CN" sz="2800" dirty="0">
                <a:latin typeface="Bahnschrift Light" panose="020B0502040204020203" pitchFamily="34" charset="0"/>
              </a:rPr>
              <a:t>Because the amount of wear on the carpets in apartments with children could be different from the wear on the carpets in apartments without children, it would be advantageous to have apartments with children represented in the sample. The cluster sampling procedure in part (a) could produce a sample with no children in the selected apartments; for example, a cluster sample of the apartments on the third and sixth floors would consist entirely of apartments with no children. Stratified random sampling, where the two strata are apartments with children and apartments without children, guarantees a sample that includes apartments with and without children, which, in turn, would yield sample data that are representative of both types of apartments.</a:t>
            </a:r>
            <a:endParaRPr lang="zh-CN" altLang="en-US" sz="2800" dirty="0">
              <a:latin typeface="Bahnschrift Light" panose="020B0502040204020203" pitchFamily="34" charset="0"/>
            </a:endParaRPr>
          </a:p>
        </p:txBody>
      </p:sp>
    </p:spTree>
    <p:extLst>
      <p:ext uri="{BB962C8B-B14F-4D97-AF65-F5344CB8AC3E}">
        <p14:creationId xmlns:p14="http://schemas.microsoft.com/office/powerpoint/2010/main" val="393738786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23079" y="436726"/>
            <a:ext cx="11573301" cy="2215991"/>
          </a:xfrm>
          <a:prstGeom prst="rect">
            <a:avLst/>
          </a:prstGeom>
          <a:noFill/>
        </p:spPr>
        <p:txBody>
          <a:bodyPr wrap="square" rtlCol="0">
            <a:spAutoFit/>
          </a:bodyPr>
          <a:lstStyle/>
          <a:p>
            <a:pPr>
              <a:lnSpc>
                <a:spcPct val="150000"/>
              </a:lnSpc>
            </a:pPr>
            <a:r>
              <a:rPr lang="en-US" altLang="zh-CN" sz="3600" b="1" dirty="0">
                <a:latin typeface="Bell MT" panose="02020503060305020303" pitchFamily="18" charset="0"/>
              </a:rPr>
              <a:t>Sampling without replacement ~ </a:t>
            </a:r>
            <a:r>
              <a:rPr lang="en-US" altLang="zh-CN" sz="3200" kern="100" dirty="0">
                <a:solidFill>
                  <a:srgbClr val="575760"/>
                </a:solidFill>
                <a:latin typeface="Bell MT" panose="02020503060305020303" pitchFamily="18" charset="0"/>
                <a:cs typeface="Times New Roman" panose="02020603050405020304" pitchFamily="18" charset="0"/>
              </a:rPr>
              <a:t>n </a:t>
            </a:r>
            <a:r>
              <a:rPr lang="en-US" altLang="zh-CN" sz="3200" b="1" kern="100" dirty="0">
                <a:solidFill>
                  <a:srgbClr val="575760"/>
                </a:solidFill>
                <a:latin typeface="Bell MT" panose="02020503060305020303" pitchFamily="18" charset="0"/>
                <a:cs typeface="Times New Roman" panose="02020603050405020304" pitchFamily="18" charset="0"/>
              </a:rPr>
              <a:t>distinct</a:t>
            </a:r>
            <a:r>
              <a:rPr lang="en-US" altLang="zh-CN" sz="3200" kern="100" dirty="0">
                <a:solidFill>
                  <a:srgbClr val="575760"/>
                </a:solidFill>
                <a:latin typeface="Bell MT" panose="02020503060305020303" pitchFamily="18" charset="0"/>
                <a:cs typeface="Times New Roman" panose="02020603050405020304" pitchFamily="18" charset="0"/>
              </a:rPr>
              <a:t> individuals </a:t>
            </a:r>
            <a:endParaRPr lang="en-US" altLang="zh-CN" sz="3200" dirty="0">
              <a:latin typeface="Bell MT" panose="02020503060305020303" pitchFamily="18" charset="0"/>
            </a:endParaRPr>
          </a:p>
          <a:p>
            <a:pPr>
              <a:lnSpc>
                <a:spcPct val="150000"/>
              </a:lnSpc>
            </a:pPr>
            <a:r>
              <a:rPr lang="en-US" altLang="zh-CN" sz="2800" kern="100" dirty="0">
                <a:solidFill>
                  <a:srgbClr val="575760"/>
                </a:solidFill>
                <a:latin typeface="Bell MT" panose="02020503060305020303" pitchFamily="18" charset="0"/>
                <a:cs typeface="Times New Roman" panose="02020603050405020304" pitchFamily="18" charset="0"/>
              </a:rPr>
              <a:t>Once an individual from the population is selected for inclusion in the sample, </a:t>
            </a:r>
            <a:r>
              <a:rPr lang="en-US" altLang="zh-CN" sz="2800" b="1" kern="100" dirty="0">
                <a:solidFill>
                  <a:srgbClr val="575760"/>
                </a:solidFill>
                <a:latin typeface="Bell MT" panose="02020503060305020303" pitchFamily="18" charset="0"/>
                <a:cs typeface="Times New Roman" panose="02020603050405020304" pitchFamily="18" charset="0"/>
              </a:rPr>
              <a:t>it may not be selected again </a:t>
            </a:r>
            <a:r>
              <a:rPr lang="en-US" altLang="zh-CN" sz="2800" kern="100" dirty="0">
                <a:solidFill>
                  <a:srgbClr val="575760"/>
                </a:solidFill>
                <a:latin typeface="Bell MT" panose="02020503060305020303" pitchFamily="18" charset="0"/>
                <a:cs typeface="Times New Roman" panose="02020603050405020304" pitchFamily="18" charset="0"/>
              </a:rPr>
              <a:t>in the sampling process. </a:t>
            </a:r>
            <a:endParaRPr lang="zh-CN" altLang="zh-CN" sz="2800" kern="100" dirty="0">
              <a:latin typeface="Bell MT" panose="02020503060305020303" pitchFamily="18" charset="0"/>
              <a:cs typeface="Times New Roman" panose="02020603050405020304" pitchFamily="18" charset="0"/>
            </a:endParaRPr>
          </a:p>
        </p:txBody>
      </p:sp>
      <p:sp>
        <p:nvSpPr>
          <p:cNvPr id="7" name="文本框 6"/>
          <p:cNvSpPr txBox="1"/>
          <p:nvPr/>
        </p:nvSpPr>
        <p:spPr>
          <a:xfrm>
            <a:off x="423079" y="2881958"/>
            <a:ext cx="11573301" cy="4154984"/>
          </a:xfrm>
          <a:prstGeom prst="rect">
            <a:avLst/>
          </a:prstGeom>
          <a:noFill/>
        </p:spPr>
        <p:txBody>
          <a:bodyPr wrap="square" rtlCol="0">
            <a:spAutoFit/>
          </a:bodyPr>
          <a:lstStyle/>
          <a:p>
            <a:pPr>
              <a:lnSpc>
                <a:spcPct val="150000"/>
              </a:lnSpc>
            </a:pPr>
            <a:r>
              <a:rPr lang="en-US" altLang="zh-CN" sz="3600" b="1" dirty="0">
                <a:latin typeface="Bell MT" panose="02020503060305020303" pitchFamily="18" charset="0"/>
              </a:rPr>
              <a:t>Sampling with replacement</a:t>
            </a:r>
            <a:endParaRPr lang="en-US" altLang="zh-CN" sz="2400" dirty="0">
              <a:latin typeface="Bell MT" panose="02020503060305020303" pitchFamily="18" charset="0"/>
            </a:endParaRPr>
          </a:p>
          <a:p>
            <a:pPr>
              <a:lnSpc>
                <a:spcPct val="150000"/>
              </a:lnSpc>
            </a:pPr>
            <a:r>
              <a:rPr lang="en-US" altLang="zh-CN" sz="2800" kern="100" dirty="0">
                <a:solidFill>
                  <a:srgbClr val="575760"/>
                </a:solidFill>
                <a:latin typeface="Bell MT" panose="02020503060305020303" pitchFamily="18" charset="0"/>
                <a:cs typeface="Times New Roman" panose="02020603050405020304" pitchFamily="18" charset="0"/>
              </a:rPr>
              <a:t>After an individual from the population is selected, the individual is </a:t>
            </a:r>
            <a:r>
              <a:rPr lang="en-US" altLang="zh-CN" sz="2800" b="1" kern="100" dirty="0">
                <a:solidFill>
                  <a:srgbClr val="575760"/>
                </a:solidFill>
                <a:latin typeface="Bell MT" panose="02020503060305020303" pitchFamily="18" charset="0"/>
                <a:cs typeface="Times New Roman" panose="02020603050405020304" pitchFamily="18" charset="0"/>
              </a:rPr>
              <a:t>placed back</a:t>
            </a:r>
            <a:r>
              <a:rPr lang="en-US" altLang="zh-CN" sz="2800" kern="100" dirty="0">
                <a:solidFill>
                  <a:srgbClr val="575760"/>
                </a:solidFill>
                <a:latin typeface="Bell MT" panose="02020503060305020303" pitchFamily="18" charset="0"/>
                <a:cs typeface="Times New Roman" panose="02020603050405020304" pitchFamily="18" charset="0"/>
              </a:rPr>
              <a:t> in the population and </a:t>
            </a:r>
            <a:r>
              <a:rPr lang="en-US" altLang="zh-CN" sz="2800" b="1" kern="100" dirty="0">
                <a:solidFill>
                  <a:srgbClr val="575760"/>
                </a:solidFill>
                <a:latin typeface="Bell MT" panose="02020503060305020303" pitchFamily="18" charset="0"/>
                <a:cs typeface="Times New Roman" panose="02020603050405020304" pitchFamily="18" charset="0"/>
              </a:rPr>
              <a:t>can be selected again </a:t>
            </a:r>
            <a:r>
              <a:rPr lang="en-US" altLang="zh-CN" sz="2800" kern="100" dirty="0">
                <a:solidFill>
                  <a:srgbClr val="575760"/>
                </a:solidFill>
                <a:latin typeface="Bell MT" panose="02020503060305020303" pitchFamily="18" charset="0"/>
                <a:cs typeface="Times New Roman" panose="02020603050405020304" pitchFamily="18" charset="0"/>
              </a:rPr>
              <a:t>in the sampling process.</a:t>
            </a:r>
            <a:endParaRPr lang="zh-CN" altLang="zh-CN" sz="2800" kern="100" dirty="0">
              <a:solidFill>
                <a:srgbClr val="575760"/>
              </a:solidFill>
              <a:latin typeface="Bell MT" panose="02020503060305020303" pitchFamily="18" charset="0"/>
              <a:cs typeface="Times New Roman" panose="02020603050405020304" pitchFamily="18" charset="0"/>
            </a:endParaRPr>
          </a:p>
          <a:p>
            <a:pPr>
              <a:lnSpc>
                <a:spcPct val="150000"/>
              </a:lnSpc>
            </a:pPr>
            <a:r>
              <a:rPr lang="en-US" altLang="zh-CN" sz="2800" kern="100" dirty="0">
                <a:solidFill>
                  <a:srgbClr val="575760"/>
                </a:solidFill>
                <a:latin typeface="Bell MT" panose="02020503060305020303" pitchFamily="18" charset="0"/>
                <a:cs typeface="Times New Roman" panose="02020603050405020304" pitchFamily="18" charset="0"/>
              </a:rPr>
              <a:t>A sample selected with replacement might include any particular individual from the population </a:t>
            </a:r>
            <a:r>
              <a:rPr lang="en-US" altLang="zh-CN" sz="2800" b="1" kern="100" dirty="0">
                <a:solidFill>
                  <a:srgbClr val="575760"/>
                </a:solidFill>
                <a:latin typeface="Bell MT" panose="02020503060305020303" pitchFamily="18" charset="0"/>
                <a:cs typeface="Times New Roman" panose="02020603050405020304" pitchFamily="18" charset="0"/>
              </a:rPr>
              <a:t>more than once</a:t>
            </a:r>
            <a:r>
              <a:rPr lang="en-US" altLang="zh-CN" sz="2800" kern="100" dirty="0">
                <a:solidFill>
                  <a:srgbClr val="575760"/>
                </a:solidFill>
                <a:latin typeface="Bell MT" panose="02020503060305020303" pitchFamily="18" charset="0"/>
                <a:cs typeface="Times New Roman" panose="02020603050405020304" pitchFamily="18" charset="0"/>
              </a:rPr>
              <a:t>.</a:t>
            </a:r>
            <a:endParaRPr lang="zh-CN" altLang="zh-CN" sz="2800" kern="100" dirty="0">
              <a:solidFill>
                <a:srgbClr val="575760"/>
              </a:solidFill>
              <a:latin typeface="Bell MT" panose="02020503060305020303" pitchFamily="18" charset="0"/>
              <a:cs typeface="Times New Roman" panose="02020603050405020304" pitchFamily="18" charset="0"/>
            </a:endParaRPr>
          </a:p>
          <a:p>
            <a:pPr>
              <a:lnSpc>
                <a:spcPct val="150000"/>
              </a:lnSpc>
            </a:pPr>
            <a:endParaRPr lang="zh-CN" altLang="zh-CN" sz="2800" kern="100" dirty="0">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61514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5456" y="5233072"/>
            <a:ext cx="11242623" cy="755913"/>
          </a:xfrm>
          <a:prstGeom prst="rect">
            <a:avLst/>
          </a:prstGeom>
          <a:noFill/>
        </p:spPr>
        <p:txBody>
          <a:bodyPr wrap="square" rtlCol="0">
            <a:spAutoFit/>
          </a:bodyPr>
          <a:lstStyle/>
          <a:p>
            <a:pPr>
              <a:lnSpc>
                <a:spcPct val="150000"/>
              </a:lnSpc>
            </a:pPr>
            <a:r>
              <a:rPr lang="en-US" altLang="zh-CN" sz="3200" dirty="0"/>
              <a:t>What we want first is the</a:t>
            </a:r>
          </a:p>
        </p:txBody>
      </p:sp>
      <p:sp>
        <p:nvSpPr>
          <p:cNvPr id="3" name="矩形 2"/>
          <p:cNvSpPr/>
          <p:nvPr/>
        </p:nvSpPr>
        <p:spPr>
          <a:xfrm>
            <a:off x="4807828" y="5374241"/>
            <a:ext cx="4620496" cy="584775"/>
          </a:xfrm>
          <a:prstGeom prst="rect">
            <a:avLst/>
          </a:prstGeom>
        </p:spPr>
        <p:txBody>
          <a:bodyPr wrap="none">
            <a:spAutoFit/>
          </a:bodyPr>
          <a:lstStyle/>
          <a:p>
            <a:r>
              <a:rPr lang="en-US" altLang="zh-CN" sz="3200" b="1" dirty="0">
                <a:solidFill>
                  <a:srgbClr val="FF0000"/>
                </a:solidFill>
                <a:latin typeface="Arial Rounded MT Bold" panose="020F0704030504030204" pitchFamily="34" charset="0"/>
              </a:rPr>
              <a:t>representative sample</a:t>
            </a:r>
            <a:endParaRPr lang="zh-CN" altLang="en-US" sz="3200" b="1" dirty="0">
              <a:solidFill>
                <a:srgbClr val="FF0000"/>
              </a:solidFill>
              <a:latin typeface="Arial Rounded MT Bold" panose="020F0704030504030204" pitchFamily="34" charset="0"/>
            </a:endParaRPr>
          </a:p>
        </p:txBody>
      </p:sp>
      <p:sp>
        <p:nvSpPr>
          <p:cNvPr id="4" name="矩形 3"/>
          <p:cNvSpPr/>
          <p:nvPr/>
        </p:nvSpPr>
        <p:spPr>
          <a:xfrm>
            <a:off x="448019" y="5915512"/>
            <a:ext cx="11351046" cy="738664"/>
          </a:xfrm>
          <a:prstGeom prst="rect">
            <a:avLst/>
          </a:prstGeom>
        </p:spPr>
        <p:txBody>
          <a:bodyPr wrap="square">
            <a:spAutoFit/>
          </a:bodyPr>
          <a:lstStyle/>
          <a:p>
            <a:pPr>
              <a:lnSpc>
                <a:spcPct val="150000"/>
              </a:lnSpc>
            </a:pPr>
            <a:r>
              <a:rPr lang="en-US" altLang="zh-CN" sz="2800" dirty="0"/>
              <a:t>To get the representative sample, should </a:t>
            </a:r>
            <a:r>
              <a:rPr lang="en-US" altLang="zh-CN" sz="2800" b="1" dirty="0"/>
              <a:t>control</a:t>
            </a:r>
            <a:r>
              <a:rPr lang="en-US" altLang="zh-CN" sz="2800" dirty="0"/>
              <a:t>: </a:t>
            </a:r>
            <a:r>
              <a:rPr lang="en-US" altLang="zh-CN" sz="2800" b="1" dirty="0"/>
              <a:t>various kinds of bias!</a:t>
            </a:r>
            <a:endParaRPr lang="zh-CN" altLang="en-US" sz="2800" b="1" dirty="0"/>
          </a:p>
        </p:txBody>
      </p:sp>
      <p:sp>
        <p:nvSpPr>
          <p:cNvPr id="6" name="矩形 5"/>
          <p:cNvSpPr/>
          <p:nvPr/>
        </p:nvSpPr>
        <p:spPr>
          <a:xfrm>
            <a:off x="6838364" y="6087891"/>
            <a:ext cx="1200839" cy="47372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8" name="文本框 7"/>
          <p:cNvSpPr txBox="1"/>
          <p:nvPr/>
        </p:nvSpPr>
        <p:spPr>
          <a:xfrm>
            <a:off x="246478" y="374194"/>
            <a:ext cx="5937337" cy="2677656"/>
          </a:xfrm>
          <a:prstGeom prst="rect">
            <a:avLst/>
          </a:prstGeom>
          <a:solidFill>
            <a:schemeClr val="accent1">
              <a:lumMod val="50000"/>
            </a:schemeClr>
          </a:solidFill>
          <a:ln>
            <a:solidFill>
              <a:schemeClr val="accent1">
                <a:lumMod val="60000"/>
                <a:lumOff val="40000"/>
              </a:schemeClr>
            </a:solidFill>
          </a:ln>
        </p:spPr>
        <p:txBody>
          <a:bodyPr wrap="square" rtlCol="0">
            <a:spAutoFit/>
          </a:bodyPr>
          <a:lstStyle/>
          <a:p>
            <a:r>
              <a:rPr lang="en-US" altLang="zh-CN" sz="2800" b="1" dirty="0">
                <a:solidFill>
                  <a:schemeClr val="bg1"/>
                </a:solidFill>
              </a:rPr>
              <a:t> </a:t>
            </a:r>
          </a:p>
          <a:p>
            <a:r>
              <a:rPr lang="en-US" altLang="zh-CN" sz="2800" b="1" dirty="0">
                <a:solidFill>
                  <a:schemeClr val="bg1"/>
                </a:solidFill>
              </a:rPr>
              <a:t> Population: x1, x2, …, </a:t>
            </a:r>
            <a:r>
              <a:rPr lang="en-US" altLang="zh-CN" sz="2800" b="1" dirty="0" err="1">
                <a:solidFill>
                  <a:schemeClr val="bg1"/>
                </a:solidFill>
              </a:rPr>
              <a:t>xN</a:t>
            </a:r>
            <a:endParaRPr lang="en-US" altLang="zh-CN" sz="2800" b="1" dirty="0">
              <a:solidFill>
                <a:schemeClr val="bg1"/>
              </a:solidFill>
            </a:endParaRPr>
          </a:p>
          <a:p>
            <a:endParaRPr lang="en-US" altLang="zh-CN" sz="2800" b="1" dirty="0">
              <a:solidFill>
                <a:schemeClr val="bg1"/>
              </a:solidFill>
            </a:endParaRPr>
          </a:p>
          <a:p>
            <a:endParaRPr lang="en-US" altLang="zh-CN" sz="2800" b="1" dirty="0">
              <a:solidFill>
                <a:schemeClr val="bg1"/>
              </a:solidFill>
            </a:endParaRPr>
          </a:p>
          <a:p>
            <a:endParaRPr lang="en-US" altLang="zh-CN" sz="2800" b="1" dirty="0">
              <a:solidFill>
                <a:schemeClr val="bg1"/>
              </a:solidFill>
            </a:endParaRPr>
          </a:p>
          <a:p>
            <a:endParaRPr lang="zh-CN" altLang="en-US" sz="2800" b="1" dirty="0">
              <a:solidFill>
                <a:schemeClr val="bg1"/>
              </a:solidFill>
            </a:endParaRPr>
          </a:p>
        </p:txBody>
      </p:sp>
      <p:sp>
        <p:nvSpPr>
          <p:cNvPr id="9" name="矩形 8"/>
          <p:cNvSpPr/>
          <p:nvPr/>
        </p:nvSpPr>
        <p:spPr>
          <a:xfrm>
            <a:off x="448019" y="1359539"/>
            <a:ext cx="1718739" cy="595932"/>
          </a:xfrm>
          <a:prstGeom prst="rect">
            <a:avLst/>
          </a:prstGeom>
        </p:spPr>
        <p:txBody>
          <a:bodyPr wrap="square">
            <a:spAutoFit/>
          </a:bodyPr>
          <a:lstStyle/>
          <a:p>
            <a:r>
              <a:rPr lang="en-US" altLang="zh-CN" sz="3200" b="1" dirty="0">
                <a:solidFill>
                  <a:schemeClr val="accent4">
                    <a:lumMod val="60000"/>
                    <a:lumOff val="40000"/>
                  </a:schemeClr>
                </a:solidFill>
              </a:rPr>
              <a:t>Census</a:t>
            </a:r>
          </a:p>
        </p:txBody>
      </p:sp>
      <p:sp>
        <p:nvSpPr>
          <p:cNvPr id="10" name="椭圆 9"/>
          <p:cNvSpPr/>
          <p:nvPr/>
        </p:nvSpPr>
        <p:spPr>
          <a:xfrm>
            <a:off x="1939866" y="1382115"/>
            <a:ext cx="3923538" cy="16161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800" b="1" dirty="0"/>
              <a:t>Sample</a:t>
            </a:r>
            <a:endParaRPr lang="zh-CN" altLang="en-US" sz="2800" b="1" dirty="0"/>
          </a:p>
        </p:txBody>
      </p:sp>
      <p:sp>
        <p:nvSpPr>
          <p:cNvPr id="11" name="矩形 10"/>
          <p:cNvSpPr/>
          <p:nvPr/>
        </p:nvSpPr>
        <p:spPr>
          <a:xfrm>
            <a:off x="3112401" y="2276759"/>
            <a:ext cx="1940806" cy="584775"/>
          </a:xfrm>
          <a:prstGeom prst="rect">
            <a:avLst/>
          </a:prstGeom>
        </p:spPr>
        <p:txBody>
          <a:bodyPr wrap="square">
            <a:spAutoFit/>
          </a:bodyPr>
          <a:lstStyle/>
          <a:p>
            <a:r>
              <a:rPr lang="en-US" altLang="zh-CN" sz="3200" b="1" dirty="0">
                <a:solidFill>
                  <a:schemeClr val="accent4">
                    <a:lumMod val="60000"/>
                    <a:lumOff val="40000"/>
                  </a:schemeClr>
                </a:solidFill>
              </a:rPr>
              <a:t>Sampling</a:t>
            </a:r>
          </a:p>
        </p:txBody>
      </p:sp>
      <p:cxnSp>
        <p:nvCxnSpPr>
          <p:cNvPr id="13" name="直接箭头连接符 12"/>
          <p:cNvCxnSpPr>
            <a:stCxn id="10" idx="6"/>
            <a:endCxn id="15" idx="1"/>
          </p:cNvCxnSpPr>
          <p:nvPr/>
        </p:nvCxnSpPr>
        <p:spPr>
          <a:xfrm>
            <a:off x="5863404" y="2190178"/>
            <a:ext cx="1319255" cy="0"/>
          </a:xfrm>
          <a:prstGeom prst="straightConnector1">
            <a:avLst/>
          </a:prstGeom>
          <a:ln w="7620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182659" y="1713124"/>
            <a:ext cx="4861704" cy="954107"/>
          </a:xfrm>
          <a:prstGeom prst="rect">
            <a:avLst/>
          </a:prstGeom>
          <a:solidFill>
            <a:schemeClr val="accent1">
              <a:lumMod val="40000"/>
              <a:lumOff val="60000"/>
            </a:schemeClr>
          </a:solidFill>
          <a:ln>
            <a:solidFill>
              <a:schemeClr val="accent1">
                <a:lumMod val="60000"/>
                <a:lumOff val="40000"/>
              </a:schemeClr>
            </a:solidFill>
          </a:ln>
        </p:spPr>
        <p:txBody>
          <a:bodyPr wrap="square" rtlCol="0">
            <a:spAutoFit/>
          </a:bodyPr>
          <a:lstStyle/>
          <a:p>
            <a:pPr algn="ctr"/>
            <a:r>
              <a:rPr lang="en-US" altLang="zh-CN" sz="2800" b="1" dirty="0">
                <a:solidFill>
                  <a:schemeClr val="tx1"/>
                </a:solidFill>
              </a:rPr>
              <a:t>Collect data from the sample</a:t>
            </a:r>
          </a:p>
          <a:p>
            <a:pPr algn="ctr"/>
            <a:r>
              <a:rPr lang="en-US" altLang="zh-CN" sz="2800" b="1" dirty="0"/>
              <a:t>x1,x2, … ,</a:t>
            </a:r>
            <a:r>
              <a:rPr lang="en-US" altLang="zh-CN" sz="2800" b="1" dirty="0" err="1"/>
              <a:t>xn</a:t>
            </a:r>
            <a:endParaRPr lang="en-US" altLang="zh-CN" sz="2800" b="1" dirty="0">
              <a:solidFill>
                <a:schemeClr val="tx1"/>
              </a:solidFill>
            </a:endParaRPr>
          </a:p>
        </p:txBody>
      </p:sp>
      <mc:AlternateContent xmlns:mc="http://schemas.openxmlformats.org/markup-compatibility/2006" xmlns:a14="http://schemas.microsoft.com/office/drawing/2010/main">
        <mc:Choice Requires="a14">
          <p:sp>
            <p:nvSpPr>
              <p:cNvPr id="18" name="文本框 17"/>
              <p:cNvSpPr txBox="1"/>
              <p:nvPr/>
            </p:nvSpPr>
            <p:spPr>
              <a:xfrm>
                <a:off x="7438783" y="3822833"/>
                <a:ext cx="4427247" cy="963854"/>
              </a:xfrm>
              <a:prstGeom prst="rect">
                <a:avLst/>
              </a:prstGeom>
              <a:solidFill>
                <a:schemeClr val="accent1">
                  <a:lumMod val="40000"/>
                  <a:lumOff val="60000"/>
                </a:schemeClr>
              </a:solidFill>
              <a:ln>
                <a:solidFill>
                  <a:schemeClr val="accent1">
                    <a:lumMod val="60000"/>
                    <a:lumOff val="40000"/>
                  </a:schemeClr>
                </a:solidFill>
              </a:ln>
            </p:spPr>
            <p:txBody>
              <a:bodyPr wrap="square" rtlCol="0">
                <a:spAutoFit/>
              </a:bodyPr>
              <a:lstStyle/>
              <a:p>
                <a:pPr algn="ctr"/>
                <a:r>
                  <a:rPr lang="en-US" altLang="zh-CN" sz="2800" b="1" dirty="0"/>
                  <a:t>Perform DATA ANALYSIS</a:t>
                </a:r>
              </a:p>
              <a:p>
                <a:pPr algn="ctr"/>
                <a14:m>
                  <m:oMathPara xmlns:m="http://schemas.openxmlformats.org/officeDocument/2006/math">
                    <m:oMathParaPr>
                      <m:jc m:val="centerGroup"/>
                    </m:oMathParaPr>
                    <m:oMath xmlns:m="http://schemas.openxmlformats.org/officeDocument/2006/math">
                      <m:acc>
                        <m:accPr>
                          <m:chr m:val="̅"/>
                          <m:ctrlPr>
                            <a:rPr lang="zh-CN" altLang="en-US" sz="2800" b="1" i="1">
                              <a:latin typeface="Cambria Math" panose="02040503050406030204" pitchFamily="18" charset="0"/>
                            </a:rPr>
                          </m:ctrlPr>
                        </m:accPr>
                        <m:e>
                          <m:r>
                            <a:rPr lang="en-US" altLang="zh-CN" sz="2800" b="1" i="1">
                              <a:latin typeface="Cambria Math" panose="02040503050406030204" pitchFamily="18" charset="0"/>
                            </a:rPr>
                            <m:t>𝒙</m:t>
                          </m:r>
                        </m:e>
                      </m:acc>
                      <m:r>
                        <a:rPr lang="en-US" altLang="zh-CN" sz="2800" b="1" i="1">
                          <a:latin typeface="Cambria Math" panose="02040503050406030204" pitchFamily="18" charset="0"/>
                        </a:rPr>
                        <m:t>, </m:t>
                      </m:r>
                      <m:sSup>
                        <m:sSupPr>
                          <m:ctrlPr>
                            <a:rPr lang="en-US" altLang="zh-CN" sz="2800" b="1" i="1">
                              <a:latin typeface="Cambria Math" panose="02040503050406030204" pitchFamily="18" charset="0"/>
                            </a:rPr>
                          </m:ctrlPr>
                        </m:sSupPr>
                        <m:e>
                          <m:r>
                            <a:rPr lang="en-US" altLang="zh-CN" sz="2800" b="1" i="1">
                              <a:latin typeface="Cambria Math" panose="02040503050406030204" pitchFamily="18" charset="0"/>
                            </a:rPr>
                            <m:t> </m:t>
                          </m:r>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𝒔</m:t>
                              </m:r>
                            </m:e>
                            <m:sub>
                              <m:r>
                                <a:rPr lang="en-US" altLang="zh-CN" sz="2800" b="1" i="1">
                                  <a:latin typeface="Cambria Math" panose="02040503050406030204" pitchFamily="18" charset="0"/>
                                </a:rPr>
                                <m:t>𝒙</m:t>
                              </m:r>
                            </m:sub>
                          </m:sSub>
                        </m:e>
                        <m:sup>
                          <m:r>
                            <a:rPr lang="en-US" altLang="zh-CN" sz="2800" b="1" i="1">
                              <a:latin typeface="Cambria Math" panose="02040503050406030204" pitchFamily="18" charset="0"/>
                            </a:rPr>
                            <m:t>𝟐</m:t>
                          </m:r>
                        </m:sup>
                      </m:sSup>
                      <m:r>
                        <a:rPr lang="en-US" altLang="zh-CN" sz="2800" b="1" i="1">
                          <a:latin typeface="Cambria Math" panose="02040503050406030204" pitchFamily="18" charset="0"/>
                        </a:rPr>
                        <m:t>,…</m:t>
                      </m:r>
                    </m:oMath>
                  </m:oMathPara>
                </a14:m>
                <a:endParaRPr lang="en-US" altLang="zh-CN" sz="2800" b="1" dirty="0"/>
              </a:p>
            </p:txBody>
          </p:sp>
        </mc:Choice>
        <mc:Fallback xmlns="">
          <p:sp>
            <p:nvSpPr>
              <p:cNvPr id="18" name="文本框 17"/>
              <p:cNvSpPr txBox="1">
                <a:spLocks noRot="1" noChangeAspect="1" noMove="1" noResize="1" noEditPoints="1" noAdjustHandles="1" noChangeArrowheads="1" noChangeShapeType="1" noTextEdit="1"/>
              </p:cNvSpPr>
              <p:nvPr/>
            </p:nvSpPr>
            <p:spPr>
              <a:xfrm>
                <a:off x="7438783" y="3822833"/>
                <a:ext cx="4427247" cy="963854"/>
              </a:xfrm>
              <a:prstGeom prst="rect">
                <a:avLst/>
              </a:prstGeom>
              <a:blipFill>
                <a:blip r:embed="rId3"/>
                <a:stretch>
                  <a:fillRect l="-412" t="-6250" r="-274"/>
                </a:stretch>
              </a:blipFill>
              <a:ln>
                <a:solidFill>
                  <a:schemeClr val="accent1">
                    <a:lumMod val="60000"/>
                    <a:lumOff val="4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718909" y="3607390"/>
                <a:ext cx="4024027" cy="1394741"/>
              </a:xfrm>
              <a:prstGeom prst="rect">
                <a:avLst/>
              </a:prstGeom>
              <a:solidFill>
                <a:schemeClr val="accent1">
                  <a:lumMod val="40000"/>
                  <a:lumOff val="60000"/>
                </a:schemeClr>
              </a:solidFill>
              <a:ln>
                <a:solidFill>
                  <a:schemeClr val="accent1">
                    <a:lumMod val="60000"/>
                    <a:lumOff val="40000"/>
                  </a:schemeClr>
                </a:solidFill>
              </a:ln>
            </p:spPr>
            <p:txBody>
              <a:bodyPr wrap="square" rtlCol="0">
                <a:spAutoFit/>
              </a:bodyPr>
              <a:lstStyle/>
              <a:p>
                <a:pPr algn="ctr"/>
                <a:r>
                  <a:rPr lang="en-US" altLang="zh-CN" sz="2800" b="1" dirty="0">
                    <a:solidFill>
                      <a:schemeClr val="tx1"/>
                    </a:solidFill>
                  </a:rPr>
                  <a:t>Make an INFERENCE about the population</a:t>
                </a:r>
              </a:p>
              <a:p>
                <a:pPr algn="ctr"/>
                <a14:m>
                  <m:oMathPara xmlns:m="http://schemas.openxmlformats.org/officeDocument/2006/math">
                    <m:oMathParaPr>
                      <m:jc m:val="centerGroup"/>
                    </m:oMathParaPr>
                    <m:oMath xmlns:m="http://schemas.openxmlformats.org/officeDocument/2006/math">
                      <m:r>
                        <a:rPr lang="zh-CN" altLang="en-US" sz="2800" b="1" i="1">
                          <a:solidFill>
                            <a:schemeClr val="tx1"/>
                          </a:solidFill>
                          <a:latin typeface="Cambria Math" panose="02040503050406030204" pitchFamily="18" charset="0"/>
                        </a:rPr>
                        <m:t>𝝁</m:t>
                      </m:r>
                      <m:r>
                        <a:rPr lang="en-US" altLang="zh-CN" sz="2800" b="1" i="1">
                          <a:solidFill>
                            <a:schemeClr val="tx1"/>
                          </a:solidFill>
                          <a:latin typeface="Cambria Math" panose="02040503050406030204" pitchFamily="18" charset="0"/>
                        </a:rPr>
                        <m:t>, </m:t>
                      </m:r>
                      <m:sSup>
                        <m:sSupPr>
                          <m:ctrlPr>
                            <a:rPr lang="en-US" altLang="zh-CN" sz="2800" b="1" i="1">
                              <a:solidFill>
                                <a:schemeClr val="tx1"/>
                              </a:solidFill>
                              <a:latin typeface="Cambria Math" panose="02040503050406030204" pitchFamily="18" charset="0"/>
                            </a:rPr>
                          </m:ctrlPr>
                        </m:sSupPr>
                        <m:e>
                          <m:r>
                            <a:rPr lang="en-US" altLang="zh-CN" sz="2800" b="1" i="1">
                              <a:solidFill>
                                <a:schemeClr val="tx1"/>
                              </a:solidFill>
                              <a:latin typeface="Cambria Math" panose="02040503050406030204" pitchFamily="18" charset="0"/>
                            </a:rPr>
                            <m:t> </m:t>
                          </m:r>
                          <m:r>
                            <a:rPr lang="zh-CN" altLang="en-US" sz="2800" b="1" i="1">
                              <a:solidFill>
                                <a:schemeClr val="tx1"/>
                              </a:solidFill>
                              <a:latin typeface="Cambria Math" panose="02040503050406030204" pitchFamily="18" charset="0"/>
                            </a:rPr>
                            <m:t>𝝈</m:t>
                          </m:r>
                        </m:e>
                        <m:sup>
                          <m:r>
                            <a:rPr lang="en-US" altLang="zh-CN" sz="2800" b="1" i="1">
                              <a:solidFill>
                                <a:schemeClr val="tx1"/>
                              </a:solidFill>
                              <a:latin typeface="Cambria Math" panose="02040503050406030204" pitchFamily="18" charset="0"/>
                            </a:rPr>
                            <m:t>𝟐</m:t>
                          </m:r>
                        </m:sup>
                      </m:sSup>
                      <m:r>
                        <a:rPr lang="en-US" altLang="zh-CN" sz="2800" b="1" i="1">
                          <a:solidFill>
                            <a:schemeClr val="tx1"/>
                          </a:solidFill>
                          <a:latin typeface="Cambria Math" panose="02040503050406030204" pitchFamily="18" charset="0"/>
                        </a:rPr>
                        <m:t>,…</m:t>
                      </m:r>
                    </m:oMath>
                  </m:oMathPara>
                </a14:m>
                <a:endParaRPr lang="en-US" altLang="zh-CN" sz="2800" b="1" dirty="0">
                  <a:solidFill>
                    <a:schemeClr val="tx1"/>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718909" y="3607390"/>
                <a:ext cx="4024027" cy="1394741"/>
              </a:xfrm>
              <a:prstGeom prst="rect">
                <a:avLst/>
              </a:prstGeom>
              <a:blipFill>
                <a:blip r:embed="rId4"/>
                <a:stretch>
                  <a:fillRect t="-4762"/>
                </a:stretch>
              </a:blipFill>
              <a:ln>
                <a:solidFill>
                  <a:schemeClr val="accent1">
                    <a:lumMod val="60000"/>
                    <a:lumOff val="40000"/>
                  </a:schemeClr>
                </a:solidFill>
              </a:ln>
            </p:spPr>
            <p:txBody>
              <a:bodyPr/>
              <a:lstStyle/>
              <a:p>
                <a:r>
                  <a:rPr lang="zh-CN" altLang="en-US">
                    <a:noFill/>
                  </a:rPr>
                  <a:t> </a:t>
                </a:r>
              </a:p>
            </p:txBody>
          </p:sp>
        </mc:Fallback>
      </mc:AlternateContent>
      <p:cxnSp>
        <p:nvCxnSpPr>
          <p:cNvPr id="47" name="直接箭头连接符 46"/>
          <p:cNvCxnSpPr>
            <a:stCxn id="15" idx="2"/>
            <a:endCxn id="18" idx="0"/>
          </p:cNvCxnSpPr>
          <p:nvPr/>
        </p:nvCxnSpPr>
        <p:spPr>
          <a:xfrm>
            <a:off x="9613511" y="2667231"/>
            <a:ext cx="38896" cy="1155602"/>
          </a:xfrm>
          <a:prstGeom prst="straightConnector1">
            <a:avLst/>
          </a:prstGeom>
          <a:ln w="7620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18" idx="1"/>
            <a:endCxn id="23" idx="3"/>
          </p:cNvCxnSpPr>
          <p:nvPr/>
        </p:nvCxnSpPr>
        <p:spPr>
          <a:xfrm flipH="1">
            <a:off x="4742936" y="4304760"/>
            <a:ext cx="2695847" cy="1"/>
          </a:xfrm>
          <a:prstGeom prst="straightConnector1">
            <a:avLst/>
          </a:prstGeom>
          <a:ln w="7620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23" idx="1"/>
          </p:cNvCxnSpPr>
          <p:nvPr/>
        </p:nvCxnSpPr>
        <p:spPr>
          <a:xfrm flipH="1" flipV="1">
            <a:off x="435456" y="2511011"/>
            <a:ext cx="283453" cy="1793750"/>
          </a:xfrm>
          <a:prstGeom prst="straightConnector1">
            <a:avLst/>
          </a:prstGeom>
          <a:ln w="7620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4838917" y="3516386"/>
            <a:ext cx="2949450" cy="1569660"/>
          </a:xfrm>
          <a:prstGeom prst="rect">
            <a:avLst/>
          </a:prstGeom>
        </p:spPr>
        <p:txBody>
          <a:bodyPr wrap="square">
            <a:spAutoFit/>
          </a:bodyPr>
          <a:lstStyle/>
          <a:p>
            <a:r>
              <a:rPr lang="en-US" altLang="zh-CN" sz="2400" b="1" dirty="0">
                <a:solidFill>
                  <a:srgbClr val="FF0000"/>
                </a:solidFill>
              </a:rPr>
              <a:t>Generalize the conclusion of the sample to the whole population</a:t>
            </a:r>
            <a:endParaRPr lang="zh-CN" altLang="en-US" sz="2400" dirty="0">
              <a:solidFill>
                <a:srgbClr val="FF0000"/>
              </a:solidFill>
            </a:endParaRPr>
          </a:p>
        </p:txBody>
      </p:sp>
    </p:spTree>
    <p:extLst>
      <p:ext uri="{BB962C8B-B14F-4D97-AF65-F5344CB8AC3E}">
        <p14:creationId xmlns:p14="http://schemas.microsoft.com/office/powerpoint/2010/main" val="337721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animBg="1"/>
      <p:bldP spid="9" grpId="0"/>
      <p:bldP spid="10" grpId="0" animBg="1"/>
      <p:bldP spid="11" grpId="0"/>
      <p:bldP spid="15" grpId="0" animBg="1"/>
      <p:bldP spid="18" grpId="0" animBg="1"/>
      <p:bldP spid="23" grpId="0" animBg="1"/>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0275"/>
            <a:ext cx="10515600" cy="1325563"/>
          </a:xfrm>
        </p:spPr>
        <p:txBody>
          <a:bodyPr/>
          <a:lstStyle/>
          <a:p>
            <a:r>
              <a:rPr lang="en-US" altLang="zh-CN" b="1" dirty="0">
                <a:solidFill>
                  <a:srgbClr val="000000"/>
                </a:solidFill>
                <a:latin typeface="LiberationSans-Bold"/>
              </a:rPr>
              <a:t>How to Sample Badly</a:t>
            </a:r>
            <a:r>
              <a:rPr lang="en-US" altLang="zh-CN" dirty="0"/>
              <a:t> (Bias)</a:t>
            </a:r>
            <a:endParaRPr lang="zh-CN" altLang="en-US" dirty="0"/>
          </a:p>
        </p:txBody>
      </p:sp>
      <p:sp>
        <p:nvSpPr>
          <p:cNvPr id="3" name="内容占位符 2"/>
          <p:cNvSpPr>
            <a:spLocks noGrp="1"/>
          </p:cNvSpPr>
          <p:nvPr>
            <p:ph idx="1"/>
          </p:nvPr>
        </p:nvSpPr>
        <p:spPr>
          <a:xfrm>
            <a:off x="479685" y="1244186"/>
            <a:ext cx="11712315" cy="5388964"/>
          </a:xfrm>
        </p:spPr>
        <p:txBody>
          <a:bodyPr>
            <a:normAutofit/>
          </a:bodyPr>
          <a:lstStyle/>
          <a:p>
            <a:pPr>
              <a:buFont typeface="Wingdings" panose="05000000000000000000" pitchFamily="2" charset="2"/>
              <a:buChar char="Ø"/>
            </a:pPr>
            <a:r>
              <a:rPr lang="en-US" altLang="zh-CN" dirty="0"/>
              <a:t> </a:t>
            </a:r>
            <a:r>
              <a:rPr lang="en-US" altLang="zh-CN" b="1" dirty="0"/>
              <a:t>Convenience bias</a:t>
            </a:r>
            <a:endParaRPr lang="en-US" altLang="zh-CN" sz="3200" b="1" dirty="0"/>
          </a:p>
          <a:p>
            <a:pPr marL="0" indent="0">
              <a:buNone/>
            </a:pPr>
            <a:r>
              <a:rPr lang="en-US" altLang="zh-CN" dirty="0"/>
              <a:t>Selecting individuals from the population who are easy to reach. </a:t>
            </a:r>
          </a:p>
          <a:p>
            <a:pPr>
              <a:buFont typeface="Wingdings" panose="05000000000000000000" pitchFamily="2" charset="2"/>
              <a:buChar char="Ø"/>
            </a:pPr>
            <a:r>
              <a:rPr lang="en-US" altLang="zh-CN" dirty="0"/>
              <a:t> </a:t>
            </a:r>
            <a:r>
              <a:rPr lang="en-US" altLang="zh-CN" b="1" dirty="0"/>
              <a:t>Voluntary bias</a:t>
            </a:r>
          </a:p>
          <a:p>
            <a:pPr marL="0" indent="0">
              <a:buNone/>
            </a:pPr>
            <a:r>
              <a:rPr lang="en-US" altLang="zh-CN" dirty="0"/>
              <a:t>Allowing people to choose to be in the sample by responding to a general invitation. E.g. call-in, text-in ……</a:t>
            </a:r>
          </a:p>
          <a:p>
            <a:pPr marL="0" indent="0">
              <a:buNone/>
            </a:pPr>
            <a:endParaRPr lang="en-US" altLang="zh-CN" dirty="0"/>
          </a:p>
          <a:p>
            <a:pPr marL="0" indent="0">
              <a:buNone/>
            </a:pPr>
            <a:endParaRPr lang="en-US" altLang="zh-CN" sz="2400" dirty="0"/>
          </a:p>
        </p:txBody>
      </p:sp>
      <p:sp>
        <p:nvSpPr>
          <p:cNvPr id="4" name="矩形 3"/>
          <p:cNvSpPr/>
          <p:nvPr/>
        </p:nvSpPr>
        <p:spPr>
          <a:xfrm>
            <a:off x="3048000" y="2880985"/>
            <a:ext cx="6096000" cy="369332"/>
          </a:xfrm>
          <a:prstGeom prst="rect">
            <a:avLst/>
          </a:prstGeom>
        </p:spPr>
        <p:txBody>
          <a:bodyPr>
            <a:spAutoFit/>
          </a:bodyPr>
          <a:lstStyle/>
          <a:p>
            <a:endParaRPr lang="zh-CN" altLang="en-US" dirty="0"/>
          </a:p>
        </p:txBody>
      </p:sp>
    </p:spTree>
    <p:extLst>
      <p:ext uri="{BB962C8B-B14F-4D97-AF65-F5344CB8AC3E}">
        <p14:creationId xmlns:p14="http://schemas.microsoft.com/office/powerpoint/2010/main" val="157963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0275"/>
            <a:ext cx="10515600" cy="1325563"/>
          </a:xfrm>
        </p:spPr>
        <p:txBody>
          <a:bodyPr/>
          <a:lstStyle/>
          <a:p>
            <a:r>
              <a:rPr lang="en-US" altLang="zh-CN" b="1" dirty="0">
                <a:solidFill>
                  <a:srgbClr val="000000"/>
                </a:solidFill>
                <a:latin typeface="LiberationSans-Bold"/>
              </a:rPr>
              <a:t>How to Sample Badly</a:t>
            </a:r>
            <a:r>
              <a:rPr lang="en-US" altLang="zh-CN" dirty="0"/>
              <a:t> (Bias)</a:t>
            </a:r>
            <a:endParaRPr lang="zh-CN" altLang="en-US" dirty="0"/>
          </a:p>
        </p:txBody>
      </p:sp>
      <p:sp>
        <p:nvSpPr>
          <p:cNvPr id="3" name="内容占位符 2"/>
          <p:cNvSpPr>
            <a:spLocks noGrp="1"/>
          </p:cNvSpPr>
          <p:nvPr>
            <p:ph idx="1"/>
          </p:nvPr>
        </p:nvSpPr>
        <p:spPr>
          <a:xfrm>
            <a:off x="396607" y="1244186"/>
            <a:ext cx="11795393" cy="5388964"/>
          </a:xfrm>
        </p:spPr>
        <p:txBody>
          <a:bodyPr>
            <a:normAutofit/>
          </a:bodyPr>
          <a:lstStyle/>
          <a:p>
            <a:pPr>
              <a:buFont typeface="Wingdings" panose="05000000000000000000" pitchFamily="2" charset="2"/>
              <a:buChar char="Ø"/>
            </a:pPr>
            <a:r>
              <a:rPr lang="en-US" altLang="zh-CN" dirty="0"/>
              <a:t> </a:t>
            </a:r>
            <a:r>
              <a:rPr lang="en-US" altLang="zh-CN" b="1" dirty="0"/>
              <a:t>Convenience bias</a:t>
            </a:r>
          </a:p>
          <a:p>
            <a:pPr>
              <a:buFont typeface="Wingdings" panose="05000000000000000000" pitchFamily="2" charset="2"/>
              <a:buChar char="Ø"/>
            </a:pPr>
            <a:r>
              <a:rPr lang="en-US" altLang="zh-CN" dirty="0"/>
              <a:t> </a:t>
            </a:r>
            <a:r>
              <a:rPr lang="en-US" altLang="zh-CN" b="1" dirty="0"/>
              <a:t>Voluntary bias</a:t>
            </a:r>
          </a:p>
          <a:p>
            <a:pPr>
              <a:buFont typeface="Wingdings" panose="05000000000000000000" pitchFamily="2" charset="2"/>
              <a:buChar char="Ø"/>
            </a:pPr>
            <a:r>
              <a:rPr lang="en-US" altLang="zh-CN" b="1" dirty="0"/>
              <a:t> Selection / </a:t>
            </a:r>
            <a:r>
              <a:rPr lang="en-US" altLang="zh-CN" b="1" dirty="0" err="1"/>
              <a:t>Undercoverage</a:t>
            </a:r>
            <a:r>
              <a:rPr lang="en-US" altLang="zh-CN" b="1" dirty="0"/>
              <a:t> bias: </a:t>
            </a:r>
            <a:r>
              <a:rPr lang="en-US" altLang="zh-CN" sz="2400" dirty="0"/>
              <a:t>Some groups in the population are left out. </a:t>
            </a:r>
          </a:p>
          <a:p>
            <a:pPr>
              <a:buFont typeface="Wingdings" panose="05000000000000000000" pitchFamily="2" charset="2"/>
              <a:buChar char="Ø"/>
            </a:pPr>
            <a:r>
              <a:rPr lang="en-US" altLang="zh-CN" b="1" dirty="0"/>
              <a:t> Measurement / Response Bias: </a:t>
            </a:r>
            <a:r>
              <a:rPr lang="en-US" altLang="zh-CN" dirty="0"/>
              <a:t> tendency to provide inaccurate, or even false, answers to self-report questions</a:t>
            </a:r>
            <a:endParaRPr lang="en-US" altLang="zh-CN" b="1" dirty="0"/>
          </a:p>
          <a:p>
            <a:pPr>
              <a:buFont typeface="Wingdings" panose="05000000000000000000" pitchFamily="2" charset="2"/>
              <a:buChar char="Ø"/>
            </a:pPr>
            <a:r>
              <a:rPr lang="en-US" altLang="zh-CN" b="1" dirty="0"/>
              <a:t> Nonresponse Bias: </a:t>
            </a:r>
            <a:r>
              <a:rPr lang="en-US" altLang="zh-CN" sz="2400" dirty="0"/>
              <a:t>Data are not obtained from all individuals in the sample.</a:t>
            </a:r>
          </a:p>
          <a:p>
            <a:pPr>
              <a:buFont typeface="Wingdings" panose="05000000000000000000" pitchFamily="2" charset="2"/>
              <a:buChar char="Ø"/>
            </a:pPr>
            <a:r>
              <a:rPr lang="en-US" altLang="zh-CN" b="1" dirty="0"/>
              <a:t> Wording Bias: </a:t>
            </a:r>
            <a:r>
              <a:rPr lang="en-US" altLang="zh-CN" dirty="0"/>
              <a:t>when the wording of a question systematically influences the responses.</a:t>
            </a:r>
          </a:p>
          <a:p>
            <a:pPr>
              <a:buFont typeface="Wingdings" panose="05000000000000000000" pitchFamily="2" charset="2"/>
              <a:buChar char="Ø"/>
            </a:pPr>
            <a:r>
              <a:rPr lang="en-US" altLang="zh-CN" b="1" dirty="0"/>
              <a:t> … …</a:t>
            </a:r>
          </a:p>
        </p:txBody>
      </p:sp>
      <p:sp>
        <p:nvSpPr>
          <p:cNvPr id="4" name="矩形 3"/>
          <p:cNvSpPr/>
          <p:nvPr/>
        </p:nvSpPr>
        <p:spPr>
          <a:xfrm>
            <a:off x="3048000" y="2880985"/>
            <a:ext cx="6096000" cy="369332"/>
          </a:xfrm>
          <a:prstGeom prst="rect">
            <a:avLst/>
          </a:prstGeom>
        </p:spPr>
        <p:txBody>
          <a:bodyPr>
            <a:spAutoFit/>
          </a:bodyPr>
          <a:lstStyle/>
          <a:p>
            <a:endParaRPr lang="zh-CN" altLang="en-US" dirty="0"/>
          </a:p>
        </p:txBody>
      </p:sp>
      <p:sp>
        <p:nvSpPr>
          <p:cNvPr id="6" name="矩形 5"/>
          <p:cNvSpPr/>
          <p:nvPr/>
        </p:nvSpPr>
        <p:spPr>
          <a:xfrm>
            <a:off x="4799462" y="4846681"/>
            <a:ext cx="6678305" cy="1200329"/>
          </a:xfrm>
          <a:prstGeom prst="rect">
            <a:avLst/>
          </a:prstGeom>
          <a:solidFill>
            <a:schemeClr val="bg1">
              <a:lumMod val="95000"/>
            </a:schemeClr>
          </a:solidFill>
        </p:spPr>
        <p:txBody>
          <a:bodyPr wrap="square">
            <a:spAutoFit/>
          </a:bodyPr>
          <a:lstStyle/>
          <a:p>
            <a:r>
              <a:rPr lang="en-US" altLang="zh-CN" sz="2400" dirty="0"/>
              <a:t>Do you agree that </a:t>
            </a:r>
          </a:p>
          <a:p>
            <a:pPr marL="342900" indent="-342900">
              <a:buFont typeface="Arial" panose="020B0604020202020204" pitchFamily="34" charset="0"/>
              <a:buChar char="•"/>
            </a:pPr>
            <a:r>
              <a:rPr lang="en-US" altLang="zh-CN" sz="2400" dirty="0"/>
              <a:t>Welfare helps people to get back on their feet</a:t>
            </a:r>
          </a:p>
          <a:p>
            <a:pPr marL="342900" indent="-342900">
              <a:buFont typeface="Arial" panose="020B0604020202020204" pitchFamily="34" charset="0"/>
              <a:buChar char="•"/>
            </a:pPr>
            <a:r>
              <a:rPr lang="en-US" altLang="zh-CN" sz="2400" dirty="0"/>
              <a:t>Welfare pays people who don't work</a:t>
            </a:r>
            <a:endParaRPr lang="en-US" altLang="zh-CN" sz="2400" b="1" dirty="0"/>
          </a:p>
        </p:txBody>
      </p:sp>
    </p:spTree>
    <p:extLst>
      <p:ext uri="{BB962C8B-B14F-4D97-AF65-F5344CB8AC3E}">
        <p14:creationId xmlns:p14="http://schemas.microsoft.com/office/powerpoint/2010/main" val="264517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3783" y="0"/>
            <a:ext cx="11898217" cy="4131900"/>
          </a:xfrm>
          <a:prstGeom prst="rect">
            <a:avLst/>
          </a:prstGeom>
        </p:spPr>
        <p:txBody>
          <a:bodyPr wrap="square">
            <a:spAutoFit/>
          </a:bodyPr>
          <a:lstStyle/>
          <a:p>
            <a:pPr>
              <a:lnSpc>
                <a:spcPct val="150000"/>
              </a:lnSpc>
            </a:pPr>
            <a:r>
              <a:rPr lang="en-US" altLang="zh-CN" sz="2800" b="1" dirty="0">
                <a:latin typeface="Arial Rounded MT Bold" panose="020F0704030504030204" pitchFamily="34" charset="0"/>
              </a:rPr>
              <a:t>Exam Tip:</a:t>
            </a:r>
          </a:p>
          <a:p>
            <a:pPr marL="457200" indent="-457200">
              <a:lnSpc>
                <a:spcPct val="150000"/>
              </a:lnSpc>
              <a:buFont typeface="Arial" panose="020B0604020202020204" pitchFamily="34" charset="0"/>
              <a:buChar char="•"/>
            </a:pPr>
            <a:r>
              <a:rPr lang="en-US" altLang="zh-CN" sz="2400" dirty="0">
                <a:latin typeface="Bahnschrift SemiLight" panose="020B0502040204020203" pitchFamily="34" charset="0"/>
              </a:rPr>
              <a:t>Recognize the type of bias</a:t>
            </a:r>
          </a:p>
          <a:p>
            <a:pPr marL="457200" indent="-457200">
              <a:lnSpc>
                <a:spcPct val="150000"/>
              </a:lnSpc>
              <a:buFont typeface="Arial" panose="020B0604020202020204" pitchFamily="34" charset="0"/>
              <a:buChar char="•"/>
            </a:pPr>
            <a:r>
              <a:rPr lang="en-US" altLang="zh-CN" sz="2400" dirty="0">
                <a:latin typeface="Bahnschrift SemiLight" panose="020B0502040204020203" pitchFamily="34" charset="0"/>
              </a:rPr>
              <a:t>Describe how the members of the sample might respond differently from the rest of the population </a:t>
            </a:r>
          </a:p>
          <a:p>
            <a:pPr marL="457200" indent="-457200">
              <a:lnSpc>
                <a:spcPct val="150000"/>
              </a:lnSpc>
              <a:buFont typeface="Arial" panose="020B0604020202020204" pitchFamily="34" charset="0"/>
              <a:buChar char="•"/>
            </a:pPr>
            <a:r>
              <a:rPr lang="en-US" altLang="zh-CN" sz="2400" dirty="0">
                <a:latin typeface="Bahnschrift SemiLight" panose="020B0502040204020203" pitchFamily="34" charset="0"/>
              </a:rPr>
              <a:t>underestimate or overestimate</a:t>
            </a:r>
          </a:p>
          <a:p>
            <a:pPr>
              <a:lnSpc>
                <a:spcPct val="150000"/>
              </a:lnSpc>
            </a:pPr>
            <a:r>
              <a:rPr lang="en-US" altLang="zh-CN" sz="2800" b="1" dirty="0">
                <a:latin typeface="Arial Rounded MT Bold" panose="020F0704030504030204" pitchFamily="34" charset="0"/>
              </a:rPr>
              <a:t>Example: </a:t>
            </a:r>
            <a:r>
              <a:rPr lang="en-US" altLang="zh-CN" sz="2300" dirty="0">
                <a:latin typeface="Bahnschrift SemiLight" panose="020B0502040204020203" pitchFamily="34" charset="0"/>
              </a:rPr>
              <a:t>Explain how using your statistics class as a sample to estimate the proportion of all high school students who own a graphing calculator could result in bias. </a:t>
            </a:r>
          </a:p>
        </p:txBody>
      </p:sp>
      <p:sp>
        <p:nvSpPr>
          <p:cNvPr id="2" name="矩形 1"/>
          <p:cNvSpPr/>
          <p:nvPr/>
        </p:nvSpPr>
        <p:spPr>
          <a:xfrm>
            <a:off x="291151" y="3926370"/>
            <a:ext cx="11364037" cy="2862322"/>
          </a:xfrm>
          <a:prstGeom prst="rect">
            <a:avLst/>
          </a:prstGeom>
        </p:spPr>
        <p:txBody>
          <a:bodyPr wrap="square">
            <a:spAutoFit/>
          </a:bodyPr>
          <a:lstStyle/>
          <a:p>
            <a:pPr>
              <a:lnSpc>
                <a:spcPct val="150000"/>
              </a:lnSpc>
            </a:pPr>
            <a:r>
              <a:rPr lang="en-US" altLang="zh-CN" sz="2400" dirty="0">
                <a:solidFill>
                  <a:srgbClr val="FF0000"/>
                </a:solidFill>
                <a:latin typeface="Arial Rounded MT Bold" panose="020F0704030504030204" pitchFamily="34" charset="0"/>
              </a:rPr>
              <a:t>Answer: </a:t>
            </a:r>
          </a:p>
          <a:p>
            <a:pPr>
              <a:lnSpc>
                <a:spcPct val="150000"/>
              </a:lnSpc>
            </a:pPr>
            <a:r>
              <a:rPr lang="en-US" altLang="zh-CN" sz="2400" dirty="0">
                <a:latin typeface="Bahnschrift SemiLight" panose="020B0502040204020203" pitchFamily="34" charset="0"/>
              </a:rPr>
              <a:t>This is a convenience bias. It would probably include a much higher proportion of students with a graphing calculator than in the population at large because a graphing calculator is required for the statistics class. So this method would probably lead to an overestimate of the actual population proportion.</a:t>
            </a:r>
            <a:endParaRPr lang="zh-CN" altLang="en-US" sz="2400" dirty="0">
              <a:latin typeface="Bahnschrift SemiLight" panose="020B0502040204020203" pitchFamily="34" charset="0"/>
            </a:endParaRPr>
          </a:p>
        </p:txBody>
      </p:sp>
    </p:spTree>
    <p:extLst>
      <p:ext uri="{BB962C8B-B14F-4D97-AF65-F5344CB8AC3E}">
        <p14:creationId xmlns:p14="http://schemas.microsoft.com/office/powerpoint/2010/main" val="21813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4742</TotalTime>
  <Words>3080</Words>
  <Application>Microsoft Office PowerPoint</Application>
  <PresentationFormat>宽屏</PresentationFormat>
  <Paragraphs>311</Paragraphs>
  <Slides>42</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42</vt:i4>
      </vt:variant>
    </vt:vector>
  </HeadingPairs>
  <TitlesOfParts>
    <vt:vector size="57" baseType="lpstr">
      <vt:lpstr>AGaramondPro-Regular</vt:lpstr>
      <vt:lpstr>LiberationSans-Bold</vt:lpstr>
      <vt:lpstr>Marker Felt</vt:lpstr>
      <vt:lpstr>等线</vt:lpstr>
      <vt:lpstr>等线 Light</vt:lpstr>
      <vt:lpstr>Arial</vt:lpstr>
      <vt:lpstr>Arial Rounded MT Bold</vt:lpstr>
      <vt:lpstr>Bahnschrift Light</vt:lpstr>
      <vt:lpstr>Bahnschrift SemiLight</vt:lpstr>
      <vt:lpstr>Bell MT</vt:lpstr>
      <vt:lpstr>Bodoni MT Black</vt:lpstr>
      <vt:lpstr>Book Antiqua</vt:lpstr>
      <vt:lpstr>Cambria Math</vt:lpstr>
      <vt:lpstr>Wingdings</vt:lpstr>
      <vt:lpstr>Office 主题​​</vt:lpstr>
      <vt:lpstr>Lecture 1</vt:lpstr>
      <vt:lpstr>PowerPoint 演示文稿</vt:lpstr>
      <vt:lpstr>PowerPoint 演示文稿</vt:lpstr>
      <vt:lpstr>PowerPoint 演示文稿</vt:lpstr>
      <vt:lpstr>PowerPoint 演示文稿</vt:lpstr>
      <vt:lpstr>PowerPoint 演示文稿</vt:lpstr>
      <vt:lpstr>How to Sample Badly (Bias)</vt:lpstr>
      <vt:lpstr>How to Sample Badly (Bias)</vt:lpstr>
      <vt:lpstr>PowerPoint 演示文稿</vt:lpstr>
      <vt:lpstr>Bias &amp; Error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X13 Yoga</dc:creator>
  <cp:lastModifiedBy>Xiao Wang</cp:lastModifiedBy>
  <cp:revision>147</cp:revision>
  <dcterms:created xsi:type="dcterms:W3CDTF">2021-08-25T12:58:25Z</dcterms:created>
  <dcterms:modified xsi:type="dcterms:W3CDTF">2024-05-08T00:24:52Z</dcterms:modified>
</cp:coreProperties>
</file>